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368" r:id="rId2"/>
    <p:sldId id="643" r:id="rId3"/>
    <p:sldId id="644" r:id="rId4"/>
    <p:sldId id="562" r:id="rId5"/>
    <p:sldId id="370" r:id="rId6"/>
    <p:sldId id="483" r:id="rId7"/>
    <p:sldId id="617" r:id="rId8"/>
    <p:sldId id="485" r:id="rId9"/>
    <p:sldId id="486" r:id="rId10"/>
    <p:sldId id="620" r:id="rId11"/>
    <p:sldId id="621" r:id="rId12"/>
    <p:sldId id="565" r:id="rId13"/>
    <p:sldId id="645" r:id="rId14"/>
    <p:sldId id="596" r:id="rId15"/>
    <p:sldId id="597" r:id="rId16"/>
    <p:sldId id="646" r:id="rId17"/>
    <p:sldId id="647" r:id="rId18"/>
    <p:sldId id="567" r:id="rId19"/>
    <p:sldId id="648" r:id="rId20"/>
    <p:sldId id="598" r:id="rId21"/>
    <p:sldId id="649" r:id="rId22"/>
    <p:sldId id="650" r:id="rId23"/>
    <p:sldId id="640" r:id="rId24"/>
    <p:sldId id="494" r:id="rId25"/>
    <p:sldId id="491" r:id="rId26"/>
    <p:sldId id="641" r:id="rId27"/>
    <p:sldId id="642" r:id="rId28"/>
    <p:sldId id="495" r:id="rId29"/>
    <p:sldId id="651" r:id="rId30"/>
    <p:sldId id="613" r:id="rId31"/>
    <p:sldId id="653" r:id="rId32"/>
    <p:sldId id="654" r:id="rId33"/>
    <p:sldId id="655" r:id="rId34"/>
    <p:sldId id="656" r:id="rId35"/>
    <p:sldId id="657" r:id="rId36"/>
    <p:sldId id="652" r:id="rId37"/>
    <p:sldId id="658" r:id="rId38"/>
    <p:sldId id="659" r:id="rId39"/>
    <p:sldId id="660" r:id="rId40"/>
    <p:sldId id="661" r:id="rId41"/>
    <p:sldId id="662" r:id="rId42"/>
    <p:sldId id="663" r:id="rId43"/>
    <p:sldId id="563" r:id="rId44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6C0A"/>
    <a:srgbClr val="F79646"/>
    <a:srgbClr val="6DAA2D"/>
    <a:srgbClr val="7F7F7F"/>
    <a:srgbClr val="F68426"/>
    <a:srgbClr val="FF9900"/>
    <a:srgbClr val="A8DA73"/>
    <a:srgbClr val="D7F155"/>
    <a:srgbClr val="9BC31F"/>
    <a:srgbClr val="9BBB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C083E6E3-FA7D-4D7B-A595-EF9225AFEA82}" styleName="浅色样式 1 - 强调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浅色样式 3 - 强调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76" autoAdjust="0"/>
    <p:restoredTop sz="94660"/>
  </p:normalViewPr>
  <p:slideViewPr>
    <p:cSldViewPr>
      <p:cViewPr>
        <p:scale>
          <a:sx n="100" d="100"/>
          <a:sy n="100" d="100"/>
        </p:scale>
        <p:origin x="-1944" y="-942"/>
      </p:cViewPr>
      <p:guideLst>
        <p:guide orient="horz" pos="1620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2FAAE2-9B52-45C5-968D-2B2024B388D1}" type="datetimeFigureOut">
              <a:rPr lang="zh-CN" altLang="en-US" smtClean="0"/>
              <a:t>2014/11/15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B49126-AB6B-4ABE-B579-A9E4DC2C98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182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027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:\Teliss_Tong\Copy\定期备份\工作备份\！PPT图片及版面资源\06-PPT精选插图\10-综合\脚印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446704" y="-543896"/>
            <a:ext cx="2250591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72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BD10A7E-DD37-4F57-9AFC-2DE271C8CE16}" type="datetimeFigureOut">
              <a:rPr lang="zh-CN" altLang="en-US" smtClean="0"/>
              <a:t>2014/11/15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BCB5C95-AF9C-4CDF-8E19-1C55A4DBF47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966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49" r:id="rId2"/>
    <p:sldLayoutId id="2147483651" r:id="rId3"/>
    <p:sldLayoutId id="2147483656" r:id="rId4"/>
    <p:sldLayoutId id="2147483658" r:id="rId5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685868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201" indent="-257201" algn="l" defTabSz="68586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68" indent="-214334" algn="l" defTabSz="68586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336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270" indent="-171467" algn="l" defTabSz="685868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205" indent="-171467" algn="l" defTabSz="685868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138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9073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2007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942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35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68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803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737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672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606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540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475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6.xml"/><Relationship Id="rId4" Type="http://schemas.openxmlformats.org/officeDocument/2006/relationships/slide" Target="slide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91taoke.com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1635646"/>
            <a:ext cx="9144000" cy="158417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95536" y="1632620"/>
            <a:ext cx="2160241" cy="158417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专题</a:t>
            </a:r>
            <a:r>
              <a:rPr lang="en-US" altLang="zh-CN" sz="4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12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870611" y="2044834"/>
            <a:ext cx="6083717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500" b="1" spc="100" dirty="0" smtClean="0">
                <a:solidFill>
                  <a:srgbClr val="E46C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力学、热学</a:t>
            </a:r>
            <a:r>
              <a:rPr lang="zh-CN" altLang="en-US" sz="4500" b="1" spc="100" smtClean="0">
                <a:solidFill>
                  <a:srgbClr val="E46C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实验（</a:t>
            </a:r>
            <a:r>
              <a:rPr lang="zh-CN" altLang="en-US" sz="4500" b="1" spc="100">
                <a:solidFill>
                  <a:srgbClr val="E46C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一</a:t>
            </a:r>
            <a:r>
              <a:rPr lang="zh-CN" altLang="en-US" sz="4500" b="1" spc="100" smtClean="0">
                <a:solidFill>
                  <a:srgbClr val="E46C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4500" b="1" spc="100" dirty="0">
              <a:solidFill>
                <a:srgbClr val="E46C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376439" y="1140177"/>
            <a:ext cx="338426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第一部分  </a:t>
            </a:r>
            <a:r>
              <a:rPr lang="zh-CN" altLang="en-US" sz="2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专题复习篇</a:t>
            </a:r>
            <a:endParaRPr lang="en-US" altLang="zh-CN" sz="2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078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" y="0"/>
            <a:ext cx="1226301" cy="5149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396028" y="205646"/>
            <a:ext cx="7488832" cy="4494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</a:pP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高考中常涉及的力学实验有：研究匀变速直线运动、验证力的平行四边形定则、探究弹力与弹簧伸长量的关系、探究加速度与力和质量的关系、探究动能定理和验证机械能守恒定律、验证动量守恒定律、用油膜法估测分子的大小．近几年力学实验中与纸带处理相关的实验、力学创新实验是高考的热点内容，以分组或演示实验为背景，考查对实验方法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endParaRPr lang="zh-CN" altLang="zh-CN" sz="26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995" y="765509"/>
            <a:ext cx="758758" cy="34163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tabLst>
                <a:tab pos="1890395" algn="l"/>
              </a:tabLst>
            </a:pPr>
            <a:r>
              <a:rPr lang="zh-CN" altLang="en-US" sz="3600" b="1" kern="100" dirty="0" smtClean="0">
                <a:solidFill>
                  <a:schemeClr val="accent6">
                    <a:lumMod val="7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/>
              </a:rPr>
              <a:t>高</a:t>
            </a:r>
            <a:endParaRPr lang="en-US" altLang="zh-CN" sz="3600" b="1" kern="100" dirty="0" smtClean="0">
              <a:solidFill>
                <a:schemeClr val="accent6">
                  <a:lumMod val="7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tabLst>
                <a:tab pos="1890395" algn="l"/>
              </a:tabLst>
            </a:pPr>
            <a:r>
              <a:rPr lang="zh-CN" altLang="en-US" sz="3600" b="1" kern="100" dirty="0" smtClean="0">
                <a:solidFill>
                  <a:schemeClr val="accent6">
                    <a:lumMod val="7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/>
              </a:rPr>
              <a:t>考定位</a:t>
            </a:r>
            <a:endParaRPr lang="zh-CN" altLang="en-US" sz="3600" b="1" kern="100" dirty="0">
              <a:solidFill>
                <a:schemeClr val="accent6">
                  <a:lumMod val="7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1006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" y="0"/>
            <a:ext cx="1226301" cy="5149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547664" y="541595"/>
            <a:ext cx="7125366" cy="384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</a:pP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领悟情况，灵活运用学过的实验方法设计新的实验是高考实验题的新趋势．要求考生掌握常规实验的数据处理方法，能将课本中分组实验和演示实验的实验原理、实验方法迁移到新的背景中，深刻理解物理概念和规律，并能灵活运用，要求考生有较强的创新能力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．</a:t>
            </a:r>
            <a:endParaRPr lang="zh-CN" altLang="zh-CN" sz="26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995" y="765509"/>
            <a:ext cx="758758" cy="34163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tabLst>
                <a:tab pos="1890395" algn="l"/>
              </a:tabLst>
            </a:pPr>
            <a:r>
              <a:rPr lang="zh-CN" altLang="en-US" sz="3600" b="1" kern="100" dirty="0" smtClean="0">
                <a:solidFill>
                  <a:schemeClr val="accent6">
                    <a:lumMod val="7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/>
              </a:rPr>
              <a:t>高</a:t>
            </a:r>
            <a:endParaRPr lang="en-US" altLang="zh-CN" sz="3600" b="1" kern="100" dirty="0" smtClean="0">
              <a:solidFill>
                <a:schemeClr val="accent6">
                  <a:lumMod val="7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tabLst>
                <a:tab pos="1890395" algn="l"/>
              </a:tabLst>
            </a:pPr>
            <a:r>
              <a:rPr lang="zh-CN" altLang="en-US" sz="3600" b="1" kern="100" dirty="0" smtClean="0">
                <a:solidFill>
                  <a:schemeClr val="accent6">
                    <a:lumMod val="7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/>
              </a:rPr>
              <a:t>考定位</a:t>
            </a:r>
            <a:endParaRPr lang="zh-CN" altLang="en-US" sz="3600" b="1" kern="100" dirty="0">
              <a:solidFill>
                <a:schemeClr val="accent6">
                  <a:lumMod val="7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4261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1508009" y="622681"/>
            <a:ext cx="4197" cy="3348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六边形 15">
            <a:hlinkClick r:id="rId2" action="ppaction://hlinksldjump"/>
          </p:cNvPr>
          <p:cNvSpPr/>
          <p:nvPr/>
        </p:nvSpPr>
        <p:spPr>
          <a:xfrm>
            <a:off x="1435998" y="364789"/>
            <a:ext cx="5015831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六边形 25"/>
          <p:cNvSpPr/>
          <p:nvPr/>
        </p:nvSpPr>
        <p:spPr>
          <a:xfrm>
            <a:off x="1435998" y="1405294"/>
            <a:ext cx="6455991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1518836" y="579723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1522216" y="1653822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六边形 36">
            <a:hlinkClick r:id="rId3" action="ppaction://hlinksldjump"/>
          </p:cNvPr>
          <p:cNvSpPr/>
          <p:nvPr/>
        </p:nvSpPr>
        <p:spPr>
          <a:xfrm>
            <a:off x="1403648" y="2499742"/>
            <a:ext cx="5832648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488767" y="2733584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 bwMode="auto">
          <a:xfrm>
            <a:off x="0" y="4906833"/>
            <a:ext cx="9144000" cy="0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051819" y="4656994"/>
            <a:ext cx="1210588" cy="40011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rgbClr val="E46C0A"/>
                </a:solidFill>
                <a:latin typeface="微软雅黑" pitchFamily="34" charset="-122"/>
                <a:ea typeface="微软雅黑" pitchFamily="34" charset="-122"/>
              </a:rPr>
              <a:t>目录索引</a:t>
            </a:r>
            <a:endParaRPr lang="zh-CN" altLang="en-US" sz="2000" b="1" dirty="0">
              <a:solidFill>
                <a:srgbClr val="E46C0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1659946" y="326538"/>
            <a:ext cx="4714752" cy="597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研究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匀变速直线运动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>
            <a:hlinkClick r:id="rId4" action="ppaction://hlinksldjump"/>
          </p:cNvPr>
          <p:cNvSpPr txBox="1"/>
          <p:nvPr/>
        </p:nvSpPr>
        <p:spPr>
          <a:xfrm>
            <a:off x="1661851" y="1363214"/>
            <a:ext cx="6151043" cy="597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探究弹力和弹簧伸长量的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关系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>
            <a:hlinkClick r:id="rId3" action="ppaction://hlinksldjump"/>
          </p:cNvPr>
          <p:cNvSpPr txBox="1"/>
          <p:nvPr/>
        </p:nvSpPr>
        <p:spPr>
          <a:xfrm>
            <a:off x="1643241" y="2471538"/>
            <a:ext cx="5432898" cy="597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验证力的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平行四边形定则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六边形 13">
            <a:hlinkClick r:id="rId3" action="ppaction://hlinksldjump"/>
          </p:cNvPr>
          <p:cNvSpPr/>
          <p:nvPr/>
        </p:nvSpPr>
        <p:spPr>
          <a:xfrm>
            <a:off x="1411268" y="3659490"/>
            <a:ext cx="6480721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496388" y="3893332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>
            <a:hlinkClick r:id="rId5" action="ppaction://hlinksldjump"/>
          </p:cNvPr>
          <p:cNvSpPr txBox="1"/>
          <p:nvPr/>
        </p:nvSpPr>
        <p:spPr>
          <a:xfrm>
            <a:off x="1650862" y="3631286"/>
            <a:ext cx="6151043" cy="597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探究加速度与力、质量的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关系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715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76" y="138718"/>
            <a:ext cx="49295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研究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匀变速直线运动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19775" y="891967"/>
            <a:ext cx="8861042" cy="4056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       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全国大纲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·22)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现用频闪照相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方法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来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研究物块的变速运动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在一小物块沿斜面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向下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运动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的过程中，用频闪相机拍摄的不同时刻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物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块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的位置如图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拍摄时频闪频率是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 Hz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，通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过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斜面上固定的刻度尺读取的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个连续影像间的距离依次为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已知斜面顶端的高度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h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和斜面的长度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数据如下表所示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重力加速度大小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9.80 m/s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11" name="对角圆角矩形 10"/>
          <p:cNvSpPr/>
          <p:nvPr/>
        </p:nvSpPr>
        <p:spPr>
          <a:xfrm>
            <a:off x="395536" y="1028274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80450" y="2738740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  <p:pic>
        <p:nvPicPr>
          <p:cNvPr id="99330" name="Picture 2" descr="H2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308686"/>
            <a:ext cx="2119546" cy="140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548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76627" y="-164554"/>
            <a:ext cx="8536225" cy="5286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                                               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单位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cm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表中数据，完成下列填空：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物块的加速度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m/s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保留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位有效数字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因为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，可知斜面是粗糙的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根据匀变速直线运动的推论，利用逐差法，得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en-US" altLang="zh-CN" sz="2400" b="1" kern="100" baseline="300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0984810"/>
              </p:ext>
            </p:extLst>
          </p:nvPr>
        </p:nvGraphicFramePr>
        <p:xfrm>
          <a:off x="1448869" y="693036"/>
          <a:ext cx="5544618" cy="1223022"/>
        </p:xfrm>
        <a:graphic>
          <a:graphicData uri="http://schemas.openxmlformats.org/drawingml/2006/table">
            <a:tbl>
              <a:tblPr/>
              <a:tblGrid>
                <a:gridCol w="924103"/>
                <a:gridCol w="924103"/>
                <a:gridCol w="924103"/>
                <a:gridCol w="924103"/>
                <a:gridCol w="924103"/>
                <a:gridCol w="924103"/>
              </a:tblGrid>
              <a:tr h="611511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x</a:t>
                      </a:r>
                      <a:r>
                        <a:rPr lang="en-US" sz="2400" b="1" kern="100" baseline="-250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x</a:t>
                      </a:r>
                      <a:r>
                        <a:rPr lang="en-US" sz="2400" b="1" kern="100" baseline="-250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x</a:t>
                      </a:r>
                      <a:r>
                        <a:rPr lang="en-US" sz="2400" b="1" kern="100" baseline="-250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x</a:t>
                      </a:r>
                      <a:r>
                        <a:rPr lang="en-US" sz="2400" b="1" kern="100" baseline="-250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h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s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511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10.76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15.05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19.34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23.65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48.00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80.00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766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263610" y="325571"/>
                <a:ext cx="8368028" cy="39395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又知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T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f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0.1 s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联立以上各式得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≈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4.30 m/s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如果斜面光滑，根据牛顿第二定律得，物体下滑的加速度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′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g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g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h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s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5.88 m/s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，因为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′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&gt;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，所以斜面是粗糙的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(1)4.30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2)</a:t>
                </a:r>
                <a:r>
                  <a:rPr lang="en-US" altLang="zh-CN" sz="2400" b="1" i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en-US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&lt;</a:t>
                </a:r>
                <a:r>
                  <a:rPr lang="en-US" altLang="zh-CN" sz="2400" b="1" i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g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h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s</m:t>
                        </m:r>
                      </m:den>
                    </m:f>
                  </m:oMath>
                </a14:m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5.88 </a:t>
                </a:r>
                <a:r>
                  <a:rPr lang="en-US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m/s</a:t>
                </a:r>
                <a:r>
                  <a:rPr lang="en-US" altLang="zh-CN" sz="2400" b="1" kern="100" baseline="300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endParaRPr lang="zh-CN" altLang="zh-CN" sz="105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610" y="325571"/>
                <a:ext cx="8368028" cy="3939540"/>
              </a:xfrm>
              <a:prstGeom prst="rect">
                <a:avLst/>
              </a:prstGeom>
              <a:blipFill rotWithShape="1">
                <a:blip r:embed="rId2"/>
                <a:stretch>
                  <a:fillRect l="-1092" r="-116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5731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09027" y="707162"/>
            <a:ext cx="8783551" cy="2081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为了测量木块与木板间动摩擦因数</a:t>
            </a:r>
            <a:r>
              <a:rPr lang="en-US" altLang="zh-CN" sz="23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μ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，某小组使用位移传感器设计了如图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甲所示实验装置，让木块从倾斜木板上一点</a:t>
            </a:r>
            <a:r>
              <a:rPr lang="en-US" altLang="zh-CN" sz="23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由静止释放，位移传感器可以测出木块到传感器的距离</a:t>
            </a:r>
            <a:r>
              <a:rPr lang="en-US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位移传感器连接计算机，描绘出滑块相对传感器的位移</a:t>
            </a:r>
            <a:r>
              <a:rPr lang="en-US" altLang="zh-CN" sz="23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随时间</a:t>
            </a:r>
            <a:r>
              <a:rPr lang="en-US" altLang="zh-CN" sz="23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3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的变化规律，如图乙所示</a:t>
            </a:r>
            <a:r>
              <a:rPr lang="en-US" altLang="zh-CN" sz="23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300" kern="100" dirty="0">
              <a:latin typeface="宋体"/>
              <a:cs typeface="Courier New"/>
            </a:endParaRPr>
          </a:p>
        </p:txBody>
      </p:sp>
      <p:sp>
        <p:nvSpPr>
          <p:cNvPr id="8" name="对角圆角矩形 7"/>
          <p:cNvSpPr/>
          <p:nvPr/>
        </p:nvSpPr>
        <p:spPr>
          <a:xfrm>
            <a:off x="107504" y="179418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1378" name="Picture 2" descr="C63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426" y="2760039"/>
            <a:ext cx="2967502" cy="2004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79" name="Picture 3" descr="C6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538" y="2760039"/>
            <a:ext cx="2137742" cy="2240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4067944" y="4595594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39145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19366" y="-12918"/>
            <a:ext cx="8536718" cy="5162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根据上述图线，计算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0.4 s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时木块的速度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______ m/s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，木块加速度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________ m/s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；</a:t>
            </a:r>
            <a:endParaRPr lang="zh-CN" altLang="zh-CN" sz="1050" kern="1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为了测定动摩擦因数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μ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，还需要测量的量是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________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；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已知当地的重力加速度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endParaRPr lang="zh-CN" altLang="zh-CN" sz="1050" kern="1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为了提高木块与木板间动摩擦因数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μ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的测量精度，下列措施可行的是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________.</a:t>
            </a:r>
            <a:endParaRPr lang="zh-CN" altLang="zh-CN" sz="1050" kern="1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A.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点与传感器距离适当大些</a:t>
            </a:r>
            <a:endParaRPr lang="zh-CN" altLang="zh-CN" sz="1050" kern="1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木板的倾角越大越好</a:t>
            </a:r>
            <a:endParaRPr lang="zh-CN" altLang="zh-CN" sz="1050" kern="1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选择体积较大的空心木块</a:t>
            </a:r>
            <a:endParaRPr lang="zh-CN" altLang="zh-CN" sz="1050" kern="1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传感器开始计时的时刻必须是木块从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点释放的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时刻</a:t>
            </a:r>
            <a:endParaRPr lang="zh-CN" altLang="zh-CN" sz="1050" kern="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55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390802" y="627534"/>
                <a:ext cx="8285654" cy="38476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(1)0.4 s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时木块的速度等于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0.2 s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～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0.6 s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内的平均速度，即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Book Antiqua"/>
                    <a:ea typeface="黑体"/>
                    <a:cs typeface="Times New Roman"/>
                  </a:rPr>
                  <a:t>v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30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14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宋体"/>
                            <a:ea typeface="黑体"/>
                            <a:cs typeface="Times New Roman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zh-CN" altLang="en-US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0.6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0.2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m/s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0.4 m/s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；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Δ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aT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，可求出木块的加速度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[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24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14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30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24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]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宋体"/>
                            <a:ea typeface="黑体"/>
                            <a:cs typeface="Times New Roman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zh-CN" altLang="en-US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0.2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m/s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1 m/s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sin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μmg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cos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θ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，可知测出倾斜角或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点的高度算出倾斜角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802" y="627534"/>
                <a:ext cx="8285654" cy="3847656"/>
              </a:xfrm>
              <a:prstGeom prst="rect">
                <a:avLst/>
              </a:prstGeom>
              <a:blipFill rotWithShape="1">
                <a:blip r:embed="rId2"/>
                <a:stretch>
                  <a:fillRect l="-1104" r="-1177" b="-285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9641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96268" y="133638"/>
            <a:ext cx="8452196" cy="4633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当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点与传感器距离适当大些，可测出多组数据，求平均值，能提高测量精度，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倾斜角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越大，测得的数据越少，不利于提高测量精度，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选择体积较大的空心木块，在下降过程中，受空气阻力变大，影响了动摩擦因数的测量，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传感器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开始计时的时刻不一定是从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点释放的时刻，只要根据中间一段的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Δ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aT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，就可算出加速度，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(1)0.4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斜面倾角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点的高度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3)A</a:t>
            </a:r>
            <a:endParaRPr lang="zh-CN" altLang="zh-CN" sz="24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  <p:pic>
        <p:nvPicPr>
          <p:cNvPr id="3" name="图片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11610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93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38559" y="1109008"/>
            <a:ext cx="8581913" cy="3478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       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新课标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Ⅱ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·23)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某实验小组探究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弹簧的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劲度系数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与其长度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圈数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的关系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实验装置如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示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：一均匀长弹簧竖直悬挂，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个指针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en-US" altLang="zh-CN" sz="2400" b="1" kern="100" baseline="-250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en-US" altLang="zh-CN" sz="2400" b="1" kern="100" baseline="-250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分别固定在弹簧上距悬点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圈处；通过旁边竖直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放置的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刻度尺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，可以读出指针的位置，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指向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刻度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264" y="123478"/>
            <a:ext cx="6365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探究弹力和弹簧伸长量的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关系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对角圆角矩形 7"/>
          <p:cNvSpPr/>
          <p:nvPr/>
        </p:nvSpPr>
        <p:spPr>
          <a:xfrm>
            <a:off x="467544" y="1179910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2402" name="Picture 2" descr="H3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427242"/>
            <a:ext cx="1539458" cy="2735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812498" y="4227934"/>
            <a:ext cx="647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3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13128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9512" y="-84926"/>
            <a:ext cx="8667732" cy="2084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4000"/>
              </a:lnSpc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设弹簧下端未挂重物时，各指针的位置记为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；挂有质量为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0.100 kg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的砝码时，各指针的位置记为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测量结果及部分计算结果如下表所示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为弹簧的圈数，取重力加速度为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9.80 m/s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已知实验所用弹簧总圈数为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，整个弹簧的自由长度为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11.88 cm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solidFill>
                <a:prstClr val="black"/>
              </a:solidFill>
              <a:latin typeface="宋体"/>
              <a:cs typeface="Courier New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46599055"/>
                  </p:ext>
                </p:extLst>
              </p:nvPr>
            </p:nvGraphicFramePr>
            <p:xfrm>
              <a:off x="899592" y="1995686"/>
              <a:ext cx="7515603" cy="3048000"/>
            </p:xfrm>
            <a:graphic>
              <a:graphicData uri="http://schemas.openxmlformats.org/drawingml/2006/table">
                <a:tbl>
                  <a:tblPr/>
                  <a:tblGrid>
                    <a:gridCol w="1424951"/>
                    <a:gridCol w="1062607"/>
                    <a:gridCol w="777617"/>
                    <a:gridCol w="1062607"/>
                    <a:gridCol w="1062607"/>
                    <a:gridCol w="1062607"/>
                    <a:gridCol w="1062607"/>
                  </a:tblGrid>
                  <a:tr h="14466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 </a:t>
                          </a:r>
                          <a:endParaRPr lang="zh-CN" sz="2400" kern="10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P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P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2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P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3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P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4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P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5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P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6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757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x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</a:t>
                          </a: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(cm)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2.04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4.06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6.06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8.05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10.03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12.01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757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x</a:t>
                          </a: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(cm)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2.64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5.26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7.81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10.30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12.93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15.41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4466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n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20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30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40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50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60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7573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k</a:t>
                          </a:r>
                          <a:r>
                            <a:rPr lang="en-US" sz="2400" b="1" kern="10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(N/m)</a:t>
                          </a:r>
                          <a:endParaRPr lang="zh-CN" sz="2400" kern="10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163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 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56.0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43.6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33.8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28.8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63598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zh-CN" sz="2000" b="1" i="1" kern="100" baseline="0" smtClean="0">
                                      <a:solidFill>
                                        <a:srgbClr val="404040"/>
                                      </a:solidFill>
                                      <a:effectLst/>
                                      <a:latin typeface="Cambria Math"/>
                                      <a:ea typeface="黑体"/>
                                      <a:cs typeface="Courier New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en-US" altLang="zh-CN" sz="2000" b="1" kern="100" baseline="0" smtClean="0">
                                      <a:solidFill>
                                        <a:srgbClr val="404040"/>
                                      </a:solidFill>
                                      <a:effectLst/>
                                      <a:latin typeface="Times New Roman"/>
                                      <a:ea typeface="黑体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US" altLang="zh-CN" sz="2000" b="1" i="1" kern="100" baseline="0" smtClean="0">
                                      <a:solidFill>
                                        <a:srgbClr val="404040"/>
                                      </a:solidFill>
                                      <a:effectLst/>
                                      <a:latin typeface="Times New Roman"/>
                                      <a:ea typeface="黑体"/>
                                    </a:rPr>
                                    <m:t>k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sz="2400" b="1" kern="100" dirty="0" smtClean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(</a:t>
                          </a:r>
                          <a:r>
                            <a:rPr lang="en-US" sz="2400" b="1" kern="10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m/N)</a:t>
                          </a:r>
                          <a:endParaRPr lang="zh-CN" sz="2400" kern="10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0.006 1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 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0.017 9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0.022 9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0.029 6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0.034 7</a:t>
                          </a:r>
                          <a:endParaRPr lang="zh-CN" sz="2400" kern="10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46599055"/>
                  </p:ext>
                </p:extLst>
              </p:nvPr>
            </p:nvGraphicFramePr>
            <p:xfrm>
              <a:off x="899592" y="1995686"/>
              <a:ext cx="7515603" cy="3048000"/>
            </p:xfrm>
            <a:graphic>
              <a:graphicData uri="http://schemas.openxmlformats.org/drawingml/2006/table">
                <a:tbl>
                  <a:tblPr/>
                  <a:tblGrid>
                    <a:gridCol w="1424951"/>
                    <a:gridCol w="1062607"/>
                    <a:gridCol w="777617"/>
                    <a:gridCol w="1062607"/>
                    <a:gridCol w="1062607"/>
                    <a:gridCol w="1062607"/>
                    <a:gridCol w="1062607"/>
                  </a:tblGrid>
                  <a:tr h="508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 </a:t>
                          </a:r>
                          <a:endParaRPr lang="zh-CN" sz="2400" kern="10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P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P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2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P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3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P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4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P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5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P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6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08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x</a:t>
                          </a:r>
                          <a:r>
                            <a:rPr lang="en-US" sz="2400" b="1" kern="100" baseline="-250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</a:t>
                          </a: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(cm)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2.04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4.06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6.06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8.05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10.03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12.01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08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x</a:t>
                          </a: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(cm)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2.64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5.26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7.81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10.30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12.93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15.41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08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n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20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30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40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50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60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08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k</a:t>
                          </a:r>
                          <a:r>
                            <a:rPr lang="en-US" sz="2400" b="1" kern="10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(N/m)</a:t>
                          </a:r>
                          <a:endParaRPr lang="zh-CN" sz="2400" kern="10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163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 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56.0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43.6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33.8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28.8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080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27" t="-502410" r="-426923" b="-277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0.006 1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 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0.017 9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0.022 9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0.029 6</a:t>
                          </a:r>
                          <a:endParaRPr lang="zh-CN" sz="2400" kern="10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0.034 7</a:t>
                          </a:r>
                          <a:endParaRPr lang="zh-CN" sz="2400" kern="10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41655" marR="41655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84260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346943" y="203106"/>
                <a:ext cx="8247050" cy="47089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将表中数据补充完整：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________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；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________.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以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n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为横坐标，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k</m:t>
                        </m:r>
                      </m:den>
                    </m:f>
                  </m:oMath>
                </a14:m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为纵坐标，在图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4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给出的坐标纸上画出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k</m:t>
                        </m:r>
                      </m:den>
                    </m:f>
                  </m:oMath>
                </a14:m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—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n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图像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endParaRPr lang="en-US" altLang="zh-CN" sz="2400" b="1" kern="100" dirty="0">
                  <a:solidFill>
                    <a:srgbClr val="404040"/>
                  </a:solidFill>
                  <a:latin typeface="Times New Roman"/>
                  <a:ea typeface="黑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ctr">
                  <a:lnSpc>
                    <a:spcPts val="4000"/>
                  </a:lnSpc>
                  <a:spcAft>
                    <a:spcPts val="0"/>
                  </a:spcAft>
                </a:pP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ctr">
                  <a:lnSpc>
                    <a:spcPts val="4000"/>
                  </a:lnSpc>
                  <a:spcAft>
                    <a:spcPts val="0"/>
                  </a:spcAft>
                </a:pPr>
                <a:endParaRPr lang="en-US" altLang="zh-CN" sz="2400" b="1" kern="100" dirty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ctr">
                  <a:lnSpc>
                    <a:spcPts val="4000"/>
                  </a:lnSpc>
                  <a:spcAft>
                    <a:spcPts val="0"/>
                  </a:spcAft>
                </a:pP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ctr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图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4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943" y="203106"/>
                <a:ext cx="8247050" cy="4708981"/>
              </a:xfrm>
              <a:prstGeom prst="rect">
                <a:avLst/>
              </a:prstGeom>
              <a:blipFill rotWithShape="1">
                <a:blip r:embed="rId2"/>
                <a:stretch>
                  <a:fillRect l="-1183" r="-1109" b="-77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7119" name="Picture 79" descr="H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37978"/>
            <a:ext cx="4037168" cy="2461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963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238559" y="355464"/>
                <a:ext cx="8581913" cy="39444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(3)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图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4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中画出的直线可近似认为通过原点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若从实验中所用的弹簧截取圈数为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n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的一段弹簧，该弹簧的劲度系数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k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与其圈数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n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的关系的表达式为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k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________ N/m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；该弹簧的劲度系数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k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与其自由长度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l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0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(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单位为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m)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的关系表达式为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k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________ N/m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6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根据胡克定律有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mg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，解得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mg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dirty="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0.100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宋体"/>
                            <a:ea typeface="黑体"/>
                            <a:cs typeface="Times New Roman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9.80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5.26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4.06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宋体"/>
                            <a:ea typeface="黑体"/>
                            <a:cs typeface="Times New Roman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zh-CN" altLang="en-US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N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IPAPANNEW"/>
                    <a:ea typeface="黑体"/>
                    <a:cs typeface="Times New Roman"/>
                  </a:rPr>
                  <a:t>/m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宋体"/>
                  </a:rPr>
                  <a:t>≈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IPAPANNEW"/>
                    <a:ea typeface="黑体"/>
                    <a:cs typeface="Times New Roman"/>
                  </a:rPr>
                  <a:t>81.7 N/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k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≈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0.012 2 m/N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559" y="355464"/>
                <a:ext cx="8581913" cy="3944478"/>
              </a:xfrm>
              <a:prstGeom prst="rect">
                <a:avLst/>
              </a:prstGeom>
              <a:blipFill rotWithShape="1">
                <a:blip r:embed="rId2"/>
                <a:stretch>
                  <a:fillRect l="-1207" r="-11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445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310567" y="203106"/>
                <a:ext cx="8581913" cy="47089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k</m:t>
                        </m:r>
                      </m:den>
                    </m:f>
                  </m:oMath>
                </a14:m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n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图像如图所示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endParaRPr lang="en-US" altLang="zh-CN" sz="2400" b="1" kern="100" dirty="0">
                  <a:solidFill>
                    <a:srgbClr val="404040"/>
                  </a:solidFill>
                  <a:latin typeface="Times New Roman"/>
                  <a:ea typeface="黑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endParaRPr lang="en-US" altLang="zh-CN" sz="2400" b="1" kern="100" dirty="0">
                  <a:solidFill>
                    <a:srgbClr val="404040"/>
                  </a:solidFill>
                  <a:latin typeface="Times New Roman"/>
                  <a:ea typeface="黑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endParaRPr lang="en-US" altLang="zh-CN" sz="2400" b="1" kern="100" dirty="0">
                  <a:solidFill>
                    <a:srgbClr val="404040"/>
                  </a:solidFill>
                  <a:latin typeface="Times New Roman"/>
                  <a:ea typeface="黑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3)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根据图像可知，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n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的关系表达式为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1.75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宋体"/>
                            <a:ea typeface="黑体"/>
                            <a:cs typeface="Times New Roman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n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N/m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l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的关系表达式为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3.47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N/m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567" y="203106"/>
                <a:ext cx="8581913" cy="4708981"/>
              </a:xfrm>
              <a:prstGeom prst="rect">
                <a:avLst/>
              </a:prstGeom>
              <a:blipFill rotWithShape="1">
                <a:blip r:embed="rId2"/>
                <a:stretch>
                  <a:fillRect l="-1136" r="-1065" b="-5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4450" name="Picture 2" descr="H1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35966"/>
            <a:ext cx="4672142" cy="3003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721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418951" y="1089703"/>
                <a:ext cx="8247050" cy="31382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6000"/>
                  </a:lnSpc>
                  <a:spcAft>
                    <a:spcPts val="0"/>
                  </a:spcAft>
                </a:pPr>
                <a:r>
                  <a:rPr lang="zh-CN" altLang="zh-CN" sz="26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(1)81.7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0.012 2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endParaRPr lang="en-US" altLang="zh-CN" sz="2600" b="1" kern="100" dirty="0" smtClean="0">
                  <a:solidFill>
                    <a:schemeClr val="accent6">
                      <a:lumMod val="75000"/>
                    </a:schemeClr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6000"/>
                  </a:lnSpc>
                  <a:spcAft>
                    <a:spcPts val="0"/>
                  </a:spcAft>
                </a:pP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2)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见解析图</a:t>
                </a:r>
                <a:endParaRPr lang="zh-CN" altLang="zh-CN" sz="26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  <a:p>
                <a:pPr algn="just">
                  <a:lnSpc>
                    <a:spcPts val="6000"/>
                  </a:lnSpc>
                  <a:spcAft>
                    <a:spcPts val="0"/>
                  </a:spcAft>
                </a:pP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(3</a:t>
                </a: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1.75</m:t>
                        </m:r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宋体"/>
                            <a:ea typeface="黑体"/>
                            <a:cs typeface="Times New Roman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en-US" altLang="zh-CN" sz="2600" b="1" kern="100" baseline="300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n</m:t>
                        </m:r>
                      </m:den>
                    </m:f>
                  </m:oMath>
                </a14:m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在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1.75</m:t>
                        </m:r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宋体"/>
                            <a:ea typeface="黑体"/>
                            <a:cs typeface="Times New Roman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en-US" altLang="zh-CN" sz="2600" b="1" kern="100" baseline="300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n</m:t>
                        </m:r>
                      </m:den>
                    </m:f>
                    <m:r>
                      <a:rPr lang="zh-CN" altLang="zh-CN" sz="2600" b="1" i="1" kern="10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Cambria Math"/>
                        <a:ea typeface="黑体"/>
                        <a:cs typeface="Times New Roman"/>
                      </a:rPr>
                      <m:t>～</m:t>
                    </m:r>
                    <m:f>
                      <m:fPr>
                        <m:ctrl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1.</m:t>
                        </m:r>
                        <m:r>
                          <m:rPr>
                            <m:nor/>
                          </m:rPr>
                          <a:rPr lang="en-US" altLang="zh-CN" sz="2600" b="1" i="0" kern="10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83</m:t>
                        </m:r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宋体"/>
                            <a:ea typeface="黑体"/>
                            <a:cs typeface="Times New Roman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en-US" altLang="zh-CN" sz="2600" b="1" kern="100" baseline="300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n</m:t>
                        </m:r>
                      </m:den>
                    </m:f>
                  </m:oMath>
                </a14:m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之间均可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3.47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altLang="zh-CN" sz="2600" b="1" kern="100" baseline="-250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</m:den>
                    </m:f>
                  </m:oMath>
                </a14:m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在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3.31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altLang="zh-CN" sz="2600" b="1" kern="100" baseline="-250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</m:den>
                    </m:f>
                    <m:r>
                      <a:rPr lang="zh-CN" altLang="zh-CN" sz="2600" b="1" i="1" kern="10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Cambria Math"/>
                        <a:ea typeface="黑体"/>
                        <a:cs typeface="Times New Roman"/>
                      </a:rPr>
                      <m:t>～</m:t>
                    </m:r>
                    <m:f>
                      <m:fPr>
                        <m:ctrlPr>
                          <a:rPr lang="en-US" altLang="zh-CN" sz="2600" b="1" i="1" kern="100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3.62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altLang="zh-CN" sz="2600" b="1" kern="100" baseline="-250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</m:den>
                    </m:f>
                  </m:oMath>
                </a14:m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之间均可</a:t>
                </a: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26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951" y="1089703"/>
                <a:ext cx="8247050" cy="3138231"/>
              </a:xfrm>
              <a:prstGeom prst="rect">
                <a:avLst/>
              </a:prstGeom>
              <a:blipFill rotWithShape="1">
                <a:blip r:embed="rId2"/>
                <a:stretch>
                  <a:fillRect l="-1330" r="-1330" b="-9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1290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09036" y="817384"/>
            <a:ext cx="8581913" cy="1747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2.(2014·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浙江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·21)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探究弹力和弹簧伸长的关系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同学把两根弹簧如图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连接起来进行探究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某次测量如图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所示，指针示数为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cm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sp>
        <p:nvSpPr>
          <p:cNvPr id="3" name="对角圆角矩形 2"/>
          <p:cNvSpPr/>
          <p:nvPr/>
        </p:nvSpPr>
        <p:spPr>
          <a:xfrm>
            <a:off x="289722" y="267608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5474" name="Picture 2" descr="A390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033522"/>
            <a:ext cx="845244" cy="2624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3563888" y="4186520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  <p:pic>
        <p:nvPicPr>
          <p:cNvPr id="105475" name="Picture 3" descr="390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14418"/>
            <a:ext cx="2595158" cy="1564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7892752" y="3785830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77791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563531"/>
              </p:ext>
            </p:extLst>
          </p:nvPr>
        </p:nvGraphicFramePr>
        <p:xfrm>
          <a:off x="1619672" y="267494"/>
          <a:ext cx="5256585" cy="1524000"/>
        </p:xfrm>
        <a:graphic>
          <a:graphicData uri="http://schemas.openxmlformats.org/drawingml/2006/table">
            <a:tbl>
              <a:tblPr/>
              <a:tblGrid>
                <a:gridCol w="1197969"/>
                <a:gridCol w="1014654"/>
                <a:gridCol w="1014654"/>
                <a:gridCol w="1014654"/>
                <a:gridCol w="1014654"/>
              </a:tblGrid>
              <a:tr h="339466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钩码数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L</a:t>
                      </a:r>
                      <a:r>
                        <a:rPr lang="en-US" sz="2300" b="1" i="1" kern="100" baseline="-250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A</a:t>
                      </a: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/cm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15.71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19.71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23.66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27.76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L</a:t>
                      </a:r>
                      <a:r>
                        <a:rPr lang="en-US" sz="2300" b="1" i="1" kern="100" baseline="-250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B</a:t>
                      </a: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/cm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29.96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35.76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41.51</a:t>
                      </a:r>
                      <a:endParaRPr lang="zh-CN" sz="10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3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47.36</a:t>
                      </a:r>
                      <a:endParaRPr lang="zh-CN" sz="10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5457" marR="654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171892" y="1927557"/>
            <a:ext cx="858191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在弹性限度内，将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50 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的钩码逐个挂在弹簧下端，得到指针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的示数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如表所示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用表中数据计算弹簧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Ⅰ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的劲度系数为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_______ 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N/m(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重力加速度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 m/s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由表中数据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_______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_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能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不能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”)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计算出弹簧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Ⅱ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 pitchFamily="18" charset="0"/>
                <a:ea typeface="黑体"/>
                <a:cs typeface="Times New Roman" pitchFamily="18" charset="0"/>
              </a:rPr>
              <a:t>的劲度系数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刻度尺分度值为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毫米，读数应估读到毫米下一位，故指针的示数为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16.00 cm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76648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263640" y="-70089"/>
                <a:ext cx="8412816" cy="52219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(2)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当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弹簧的弹力为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F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A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0.50 N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、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F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A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1.00 N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、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F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A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3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1.50 N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、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F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A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4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2.00 N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时，弹簧长度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L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A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15.71 cm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、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L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A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19.71 cm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、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L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A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3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23.66 cm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、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L</a:t>
                </a:r>
                <a:r>
                  <a:rPr lang="en-US" altLang="zh-CN" sz="2400" b="1" i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A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4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27.76 cm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，根据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Δ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F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k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Δ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x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得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k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12.50 N/m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、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k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12.66 N/m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、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k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3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12.20 N/m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，所以弹簧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Ⅰ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的劲度系数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k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k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k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k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 pitchFamily="18" charset="0"/>
                    <a:ea typeface="黑体"/>
                    <a:cs typeface="Times New Roman" pitchFamily="18" charset="0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12.45 N/m.</a:t>
                </a:r>
                <a:endParaRPr lang="zh-CN" altLang="zh-CN" sz="2400" kern="100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根据表可以计算出弹簧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Ⅱ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每次的伸长量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Δ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′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，也可以根据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Δ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′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Δ</a:t>
                </a:r>
                <a:r>
                  <a:rPr lang="en-US" altLang="zh-CN" sz="24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′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计算弹簧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Ⅱ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的劲度系数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劲度系数的计算也可以通过做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F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—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图象处理，图象的斜率即等于弹簧的劲度系数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).</a:t>
                </a: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(1)16.00(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有效数字位数正确，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15.96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～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16.05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均可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24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  <a:p>
                <a:pPr algn="just">
                  <a:lnSpc>
                    <a:spcPts val="40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(2)12.45(12.20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～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12.80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均可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zh-CN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能</a:t>
                </a:r>
                <a:endParaRPr lang="zh-CN" altLang="zh-CN" sz="24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640" y="-70089"/>
                <a:ext cx="8412816" cy="5221942"/>
              </a:xfrm>
              <a:prstGeom prst="rect">
                <a:avLst/>
              </a:prstGeom>
              <a:blipFill rotWithShape="1">
                <a:blip r:embed="rId2"/>
                <a:stretch>
                  <a:fillRect l="-1087" r="-4783" b="-8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860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7784" y="411510"/>
            <a:ext cx="8412816" cy="2885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测量弹簧劲度系数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的实验装置图，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弹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簧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的上端固定在铁架台上，下端装有指针及挂钩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指针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恰好指向一把竖直立起的毫米刻度尺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现在测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得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挂钩上挂上一定数量钩码时指针在刻度尺上的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读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数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如下表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88105" name="Picture 41" descr="C29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4456" y="800641"/>
            <a:ext cx="1426388" cy="2144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7674634" y="2915394"/>
            <a:ext cx="647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7</a:t>
            </a:r>
            <a:endParaRPr lang="zh-CN" altLang="en-US" sz="2400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358267"/>
              </p:ext>
            </p:extLst>
          </p:nvPr>
        </p:nvGraphicFramePr>
        <p:xfrm>
          <a:off x="689720" y="3520807"/>
          <a:ext cx="7560840" cy="1016000"/>
        </p:xfrm>
        <a:graphic>
          <a:graphicData uri="http://schemas.openxmlformats.org/drawingml/2006/table">
            <a:tbl>
              <a:tblPr/>
              <a:tblGrid>
                <a:gridCol w="2626561"/>
                <a:gridCol w="803965"/>
                <a:gridCol w="803965"/>
                <a:gridCol w="803965"/>
                <a:gridCol w="803965"/>
                <a:gridCol w="803965"/>
                <a:gridCol w="914454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钩码数</a:t>
                      </a: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n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5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刻度尺</a:t>
                      </a:r>
                      <a:r>
                        <a:rPr lang="zh-CN" sz="2400" b="1" kern="100" dirty="0" smtClean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读数</a:t>
                      </a:r>
                      <a:r>
                        <a:rPr lang="en-US" sz="2400" b="1" i="1" kern="100" dirty="0" err="1" smtClean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x</a:t>
                      </a:r>
                      <a:r>
                        <a:rPr lang="en-US" sz="2400" b="1" i="1" kern="100" baseline="-25000" dirty="0" err="1" smtClean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n</a:t>
                      </a:r>
                      <a:r>
                        <a:rPr lang="en-US" sz="2400" b="1" kern="100" dirty="0" smtClean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(cm</a:t>
                      </a: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)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2.62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4.17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5.70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7.22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8.84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10.43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599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51520" y="244658"/>
            <a:ext cx="8412816" cy="4488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已知所有钩码的质量可认为相同且为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50 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，当地重力加速度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9.8 m/s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请回答下列问题：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请根据表格数据计算出弹簧的劲度系数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 N/m.(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结果保留两位有效数字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考虑到在没有挂钩码时弹簧自身有重量，测量的弹簧劲度系数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的值与真实值相比较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偏大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偏小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没有影响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03602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46935" y="655733"/>
            <a:ext cx="8329521" cy="3212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根据胡克定律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en-US" altLang="zh-CN" sz="26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nm</a:t>
            </a:r>
            <a:r>
              <a:rPr lang="en-US" altLang="zh-CN" sz="26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，代入数据求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，再求平均得</a:t>
            </a:r>
            <a:r>
              <a:rPr lang="en-US" altLang="zh-CN" sz="26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32 N/m</a:t>
            </a:r>
            <a:r>
              <a:rPr lang="zh-CN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6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2)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因在计算弹力时把弹簧自身的重量引起的形变量减去了，故弹簧自身有重量对测量值没有影响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600" kern="100" dirty="0"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(1)32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没有</a:t>
            </a:r>
            <a:r>
              <a:rPr lang="zh-CN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影响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  <p:pic>
        <p:nvPicPr>
          <p:cNvPr id="4" name="图片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8361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71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22744" y="839242"/>
            <a:ext cx="8726288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    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江苏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·11)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小明通过实验验证力的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平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行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四边形定则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实验记录纸如图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8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点为橡皮筋被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拉伸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后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伸长到的位置，两弹簧测力计共同作用时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拉力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的方向分别过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点；一个弹簧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测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力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计拉橡皮筋时，拉力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的方向过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三个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力的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大小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分别为：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3.30 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3.85 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4.25 N.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请根据图中给出的标度作图求出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的合力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206" y="123478"/>
            <a:ext cx="5647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验证力的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平行四边形定则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1" name="对角圆角矩形 10"/>
          <p:cNvSpPr/>
          <p:nvPr/>
        </p:nvSpPr>
        <p:spPr>
          <a:xfrm>
            <a:off x="277993" y="949353"/>
            <a:ext cx="873621" cy="455290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400" b="1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0594" name="Picture 2" descr="295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139210"/>
            <a:ext cx="2029816" cy="2026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7308442" y="3083426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8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27727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520" y="123478"/>
            <a:ext cx="855434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仔细分析实验，小明怀疑实验中的橡皮筋被多次拉伸后弹性发生了变化，影响实验结果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他用弹簧测力计先后两次将橡皮筋拉伸到相同长度，发现读数不相同，于是进一步探究了拉伸过程对橡皮筋弹性的影响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实验装置如图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所示，将一张白纸固定在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竖直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放置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的木板上，橡皮筋的上端固定于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下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挂一重物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用与白纸平行的水平力缓慢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地移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，在白纸上记录下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的轨迹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重复上述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过程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,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再次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记录下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的轨迹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11618" name="Picture 2" descr="A296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046" y="2355726"/>
            <a:ext cx="2219820" cy="22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380450" y="4546560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68373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3789" y="59090"/>
            <a:ext cx="83857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两次实验记录的轨迹如图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过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点作一条直线与轨迹交于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两点，则实验中橡皮筋分别被拉伸到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时所受拉力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i="1" kern="100" baseline="-250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i="1" kern="100" baseline="-250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的大小关系为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12642" name="Picture 2" descr="296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718" y="1738427"/>
            <a:ext cx="2807418" cy="2417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167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78814" y="95017"/>
            <a:ext cx="846965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中的实验，可以得出的实验结果有哪些？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填写选项前的字母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橡皮筋的长度与受到的拉力成正比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两次受到的拉力相同时，橡皮筋第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次的长度较长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两次被拉伸到相同长度时，橡皮筋第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次受到的拉力较大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两次受到的拉力相同时，拉力越大，橡皮筋两次的长度之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差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越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大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(4)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根据小明的上述实验探究，请对验证力的平行四边形定则实验提出两点注意事项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60262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38559" y="582634"/>
            <a:ext cx="8581913" cy="545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作出的图示如图所示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13666" name="Picture 2" descr="303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872" y="1344128"/>
            <a:ext cx="2939232" cy="3099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096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2" y="-92546"/>
            <a:ext cx="8581913" cy="5210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重物受力情况如图所示，由于重力不变，两次实验时，橡皮筋拉力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的方向相同，故水平拉力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大小相等，即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i="1" kern="100" baseline="-250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i="1" kern="100" baseline="-250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  <a:p>
            <a:pPr algn="just">
              <a:lnSpc>
                <a:spcPts val="45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根据题图可知，选项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正确，选项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(4)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橡皮筋拉伸不宜过长，选用新橡皮筋等可减小误差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pic>
        <p:nvPicPr>
          <p:cNvPr id="114690" name="Picture 2" descr="304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56816"/>
            <a:ext cx="2647230" cy="2495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528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50515" y="771550"/>
            <a:ext cx="8329521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见解析图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6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600" b="1" kern="100" baseline="-250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合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4.6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4.9 N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都算对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en-US" altLang="zh-CN" sz="2600" b="1" i="1" kern="100" dirty="0" err="1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600" b="1" i="1" kern="100" baseline="-25000" dirty="0" err="1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600" b="1" i="1" kern="100" dirty="0" err="1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600" b="1" i="1" kern="100" baseline="-25000" dirty="0" err="1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endParaRPr lang="en-US" altLang="zh-CN" sz="2600" b="1" kern="100" dirty="0" smtClean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3)BD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(4)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橡皮筋拉伸不宜过长；选用新橡皮筋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或：拉力不宜过大；选用弹性好的橡皮筋；换用弹性好的弹簧</a:t>
            </a:r>
            <a:r>
              <a:rPr lang="en-US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31331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12313" y="635040"/>
            <a:ext cx="8329521" cy="4536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4.(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单选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验证力的平行四边形定则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中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，需要将橡皮条的一端固定在水平木板上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另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一端系上两根细绳，细绳的另一端都有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绳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实验中需用两个弹簧秤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分别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勾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住绳套，并互成角度地拉橡皮条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在此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过程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中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，下列注意事项正确的是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　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两根细绳必须等长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两弹簧秤示数必须等大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橡皮条应与两绳夹角的平分线在同一直线上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在使用弹簧秤时要注意使弹簧秤与木板平面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平行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3" name="对角圆角矩形 2"/>
          <p:cNvSpPr/>
          <p:nvPr/>
        </p:nvSpPr>
        <p:spPr>
          <a:xfrm>
            <a:off x="251520" y="123478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5714" name="Picture 2" descr="WL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014" y="1087044"/>
            <a:ext cx="1802754" cy="1636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7133343" y="2746246"/>
            <a:ext cx="784831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11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35655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46935" y="203106"/>
            <a:ext cx="8329521" cy="4633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细线的作用是能显示出力的方向，所以不必等长，故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只要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弹簧秤有示数即可，并不一定要相等，故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细线拉橡皮条时，只要确保拉到同一点即可，不一定橡皮条要在两细线的夹角平分线上，故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错误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弹簧秤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不能接触水平木板，否则产生摩擦，使弹簧秤示数偏大，故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正确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D</a:t>
            </a:r>
            <a:endParaRPr lang="zh-CN" altLang="zh-CN" sz="105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91539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39315" y="41854"/>
            <a:ext cx="8329521" cy="4985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有同学利用如图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所示的装置来验证力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平行四边形定则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：在竖直木板上铺有白纸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固定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两个光滑的滑轮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，将绳子打一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个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结点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，每个钩码的质量相等，当系统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达到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平衡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时，根据钩码的个数读出三根绳子的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拉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，回答下列问题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改变钩码个数，实验能完成的是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________.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钩码的个数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钩码的个数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钩码的个数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钩码的个数，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pic>
        <p:nvPicPr>
          <p:cNvPr id="116738" name="Picture 2" descr="C29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03680"/>
            <a:ext cx="1813210" cy="219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6948264" y="2530336"/>
            <a:ext cx="801823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12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83193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31695" y="239033"/>
            <a:ext cx="832952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在拆下钩码和绳子前，应该做好三个方面的记录：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_____________________________________________________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_____________________________________________________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_____________________________________________________.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为验证平行四边形定则，必须通过作受力图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所以先明确受力点，其次要作出力的方向并读出力的大小，最后作出力的图示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因此要做好记录，需从力的三要素角度出发：需记录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点的位置；钩码的个数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；拉力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T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OC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的方向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56599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67544" y="1434079"/>
            <a:ext cx="7925252" cy="192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(1)BCD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endParaRPr lang="en-US" altLang="zh-CN" sz="2600" b="1" kern="100" dirty="0" smtClean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2)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标记结点</a:t>
            </a:r>
            <a:r>
              <a:rPr lang="en-US" altLang="zh-CN" sz="26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O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的位置　钩码的个数</a:t>
            </a:r>
            <a:r>
              <a:rPr lang="en-US" altLang="zh-CN" sz="26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600" b="1" kern="100" baseline="-250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6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600" b="1" kern="100" baseline="-250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6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600" b="1" kern="100" baseline="-250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OA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6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OB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6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OC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三段绳子的</a:t>
            </a:r>
            <a:r>
              <a:rPr lang="zh-CN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方向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  <p:pic>
        <p:nvPicPr>
          <p:cNvPr id="3" name="图片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4395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21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30939" y="684302"/>
            <a:ext cx="8581913" cy="2597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        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新课标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Ⅰ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·22)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某同学利用图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13(a)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所示实验装置及数字化信息系统获得了小车加速度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与钩码的质量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的对应关系图，如图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(b)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实验中小车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含发射器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的质量为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200 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，实验时选择了不可伸长的轻质细绳和轻定滑轮，小车的加速度由位移传感器及与之相连的计算机得到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回答下列问题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264" y="123478"/>
            <a:ext cx="6365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探究加速度与力、质量的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关系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对角圆角矩形 9"/>
          <p:cNvSpPr/>
          <p:nvPr/>
        </p:nvSpPr>
        <p:spPr>
          <a:xfrm>
            <a:off x="459924" y="755204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7762" name="Picture 2" descr="H45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91830"/>
            <a:ext cx="3868374" cy="162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3" name="Picture 3" descr="H46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052" y="3224185"/>
            <a:ext cx="2528276" cy="1867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3975224" y="4603328"/>
            <a:ext cx="801823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13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406784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10567" y="131098"/>
            <a:ext cx="8581913" cy="4633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根据该同学的结果，小车的加速度与钩码的质量成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</a:t>
            </a: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线性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非线性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关系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(b)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可知，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—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图线不经过原点，可能的原因是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</a:t>
            </a: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____________________.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若利用本实验装置来验证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在小车质量不变的情况下，小车的加速度与作用力成正比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的结论，并直接以钩码所受重力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作为小车受到的合外力，则实验中应采取的改进措施是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</a:t>
            </a: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_______________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，钩码的质量应满足的条件是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_____________.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00697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10567" y="247938"/>
            <a:ext cx="8581913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由图像可知小车的加速度与钩码的质量成非线性关系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 smtClean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—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图线不经过原点，在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轴上有截距，即挂上小钩码后小车加速度仍为零，可能的原因是存在摩擦力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 smtClean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本实验直接以钩码所受重力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mg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作为小车受到的合外力，则应采取的措施是调节轨道的倾斜度以平衡摩擦力，钩码的质量应满足的条件是远小于小车的质量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 smtClean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非线性　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存在摩擦力　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调节轨道的倾斜度以平衡摩擦力　远小于小车的质量</a:t>
            </a:r>
            <a:endParaRPr lang="zh-CN" altLang="zh-CN" sz="24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9783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10567" y="707162"/>
            <a:ext cx="8581913" cy="4136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甲、乙两个同学用如图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14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所示的实验装置共同研究在保持受到的牵引力不变的条件下，小车的加速度与其质量的关系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甲同学通过对小车所牵引纸带的测量，就能得出小车的加速度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15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是某次实验所打出的一条纸带，在纸带上标出了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个计数点，在相邻的两个计数点之间还有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个点未标出，图中数据的单位是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cm.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实验中使用的电源是频率为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50 Hz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的交变电流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根据以上数据，可以算出小车的加速度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m/s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结果保留三位有效数字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 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sp>
        <p:nvSpPr>
          <p:cNvPr id="3" name="对角圆角矩形 2"/>
          <p:cNvSpPr/>
          <p:nvPr/>
        </p:nvSpPr>
        <p:spPr>
          <a:xfrm>
            <a:off x="251520" y="123478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896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103065" y="2219330"/>
            <a:ext cx="801823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14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39952" y="4106892"/>
            <a:ext cx="801823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15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  <p:pic>
        <p:nvPicPr>
          <p:cNvPr id="118786" name="Picture 2" descr="3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30580"/>
            <a:ext cx="3242174" cy="16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87" name="Picture 3" descr="3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156" y="2927320"/>
            <a:ext cx="3448416" cy="1236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/>
              <p:cNvSpPr/>
              <p:nvPr/>
            </p:nvSpPr>
            <p:spPr>
              <a:xfrm>
                <a:off x="251520" y="23078"/>
                <a:ext cx="8581913" cy="50689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3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乙同学通过给小车增加砝码来改变小车的质量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，得到小车的加速度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与质量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的数据，画出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～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图线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后，发现：当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</m:den>
                    </m:f>
                  </m:oMath>
                </a14:m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较大时，图线发生弯曲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于是，该同学后来又对实验方案进行了进一步地修正，避免了图线的末端发生弯曲的现象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那么，该同学的修正方案可能是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________.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3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改画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关系图线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3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改画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的关系图线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3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改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画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关系图线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3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D.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改画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ea typeface="黑体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 pitchFamily="18" charset="0"/>
                            <a:ea typeface="Times New Roman" pitchFamily="18" charset="0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 pitchFamily="18" charset="0"/>
                            <a:ea typeface="Times New Roman" pitchFamily="18" charset="0"/>
                            <a:cs typeface="Times New Roman" pitchFamily="18" charset="0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 pitchFamily="18" charset="0"/>
                            <a:ea typeface="Times New Roman" pitchFamily="18" charset="0"/>
                            <a:cs typeface="Times New Roman" pitchFamily="18" charset="0"/>
                          </a:rPr>
                          <m:t>2</m:t>
                        </m:r>
                        <m: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</a:rPr>
                          <m:t> </m:t>
                        </m:r>
                      </m:den>
                    </m:f>
                  </m:oMath>
                </a14:m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的关系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图线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</p:txBody>
          </p:sp>
        </mc:Choice>
        <mc:Fallback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23078"/>
                <a:ext cx="8581913" cy="5068952"/>
              </a:xfrm>
              <a:prstGeom prst="rect">
                <a:avLst/>
              </a:prstGeom>
              <a:blipFill rotWithShape="1">
                <a:blip r:embed="rId2"/>
                <a:stretch>
                  <a:fillRect l="-1065" r="-11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005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矩形 6"/>
              <p:cNvSpPr/>
              <p:nvPr/>
            </p:nvSpPr>
            <p:spPr>
              <a:xfrm>
                <a:off x="251520" y="456074"/>
                <a:ext cx="8581913" cy="41319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由题意知，打点周期为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0.02 s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，相邻两计数点时间间隔为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0.1 s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，根据逐差法可求小车的加速度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4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</a:t>
                </a:r>
                <a:r>
                  <a:rPr lang="en-US" altLang="zh-CN" sz="2400" b="1" kern="100" baseline="-250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3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4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aT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解得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0.343 m/s</a:t>
                </a:r>
                <a:r>
                  <a:rPr lang="en-US" altLang="zh-CN" sz="2400" b="1" kern="100" baseline="30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；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当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</m:den>
                    </m:f>
                  </m:oMath>
                </a14:m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较大时，图线发生弯曲，是因为提供牵引力的砝码的质量相对小车的质量不能忽略，故应把小车与砝码视为整体研究，即改画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m</m:t>
                        </m:r>
                      </m:den>
                    </m:f>
                  </m:oMath>
                </a14:m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的关系图线，所以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正确；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、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、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D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错误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(1)0.343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2)A</a:t>
                </a:r>
                <a:endParaRPr lang="zh-CN" altLang="zh-CN" sz="24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456074"/>
                <a:ext cx="8581913" cy="4131900"/>
              </a:xfrm>
              <a:prstGeom prst="rect">
                <a:avLst/>
              </a:prstGeom>
              <a:blipFill rotWithShape="1">
                <a:blip r:embed="rId2"/>
                <a:stretch>
                  <a:fillRect l="-1065" r="-4688" b="-7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4395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28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ChangeArrowheads="1"/>
          </p:cNvSpPr>
          <p:nvPr/>
        </p:nvSpPr>
        <p:spPr bwMode="gray">
          <a:xfrm>
            <a:off x="0" y="1661658"/>
            <a:ext cx="9144000" cy="1666881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lIns="68544" tIns="34272" rIns="68544" bIns="34272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68774" y="1851670"/>
            <a:ext cx="2952328" cy="1069513"/>
          </a:xfrm>
          <a:prstGeom prst="rect">
            <a:avLst/>
          </a:prstGeom>
        </p:spPr>
        <p:txBody>
          <a:bodyPr wrap="square" lIns="68570" tIns="34285" rIns="68570" bIns="34285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55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55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2095153" y="3094856"/>
            <a:ext cx="4104456" cy="911246"/>
          </a:xfrm>
          <a:prstGeom prst="rect">
            <a:avLst/>
          </a:prstGeom>
        </p:spPr>
        <p:txBody>
          <a:bodyPr vert="horz" lIns="68572" tIns="34286" rIns="68572" bIns="34286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更多精彩内容请登录：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标题 1">
            <a:hlinkClick r:id="rId2"/>
          </p:cNvPr>
          <p:cNvSpPr txBox="1">
            <a:spLocks/>
          </p:cNvSpPr>
          <p:nvPr/>
        </p:nvSpPr>
        <p:spPr>
          <a:xfrm>
            <a:off x="4422651" y="3089523"/>
            <a:ext cx="2976711" cy="911246"/>
          </a:xfrm>
          <a:prstGeom prst="rect">
            <a:avLst/>
          </a:prstGeom>
        </p:spPr>
        <p:txBody>
          <a:bodyPr vert="horz" lIns="68572" tIns="34286" rIns="68572" bIns="34286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0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www.91taoke.com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067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5033</TotalTime>
  <Words>2877</Words>
  <Application>Microsoft Office PowerPoint</Application>
  <PresentationFormat>全屏显示(16:9)</PresentationFormat>
  <Paragraphs>306</Paragraphs>
  <Slides>43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44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user</cp:lastModifiedBy>
  <cp:revision>594</cp:revision>
  <dcterms:modified xsi:type="dcterms:W3CDTF">2014-11-15T00:11:46Z</dcterms:modified>
</cp:coreProperties>
</file>