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71" r:id="rId6"/>
    <p:sldId id="267" r:id="rId7"/>
    <p:sldId id="268" r:id="rId8"/>
    <p:sldId id="269" r:id="rId9"/>
    <p:sldId id="272" r:id="rId10"/>
    <p:sldId id="270" r:id="rId11"/>
  </p:sldIdLst>
  <p:sldSz cx="9145588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888" y="75"/>
      </p:cViewPr>
      <p:guideLst>
        <p:guide orient="horz" pos="2160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199" y="1122363"/>
            <a:ext cx="6859191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199" y="3602038"/>
            <a:ext cx="685919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12009-670F-4E46-A038-A1E519DCE1E0}" type="datetimeFigureOut">
              <a:rPr lang="zh-CN" altLang="en-US" smtClean="0"/>
              <a:pPr/>
              <a:t>2021/9/6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7F636-BCD4-4AD0-B84E-347599E947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0656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12009-670F-4E46-A038-A1E519DCE1E0}" type="datetimeFigureOut">
              <a:rPr lang="zh-CN" altLang="en-US" smtClean="0"/>
              <a:pPr/>
              <a:t>2021/9/6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7F636-BCD4-4AD0-B84E-347599E947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233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997" y="1709739"/>
            <a:ext cx="788807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997" y="4589465"/>
            <a:ext cx="788807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12009-670F-4E46-A038-A1E519DCE1E0}" type="datetimeFigureOut">
              <a:rPr lang="zh-CN" altLang="en-US" smtClean="0"/>
              <a:pPr/>
              <a:t>2021/9/6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7F636-BCD4-4AD0-B84E-347599E947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1604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760" y="1825625"/>
            <a:ext cx="3886875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955" y="1825625"/>
            <a:ext cx="3886875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12009-670F-4E46-A038-A1E519DCE1E0}" type="datetimeFigureOut">
              <a:rPr lang="zh-CN" altLang="en-US" smtClean="0"/>
              <a:pPr/>
              <a:t>2021/9/6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7F636-BCD4-4AD0-B84E-347599E947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8937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951" y="365126"/>
            <a:ext cx="788807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952" y="1681163"/>
            <a:ext cx="38690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952" y="2505076"/>
            <a:ext cx="3869012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955" y="1681163"/>
            <a:ext cx="388806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955" y="2505076"/>
            <a:ext cx="388806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12009-670F-4E46-A038-A1E519DCE1E0}" type="datetimeFigureOut">
              <a:rPr lang="zh-CN" altLang="en-US" smtClean="0"/>
              <a:pPr/>
              <a:t>2021/9/6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7F636-BCD4-4AD0-B84E-347599E947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7511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12009-670F-4E46-A038-A1E519DCE1E0}" type="datetimeFigureOut">
              <a:rPr lang="zh-CN" altLang="en-US" smtClean="0"/>
              <a:pPr/>
              <a:t>2021/9/6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7F636-BCD4-4AD0-B84E-347599E947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5594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12009-670F-4E46-A038-A1E519DCE1E0}" type="datetimeFigureOut">
              <a:rPr lang="zh-CN" altLang="en-US" smtClean="0"/>
              <a:pPr/>
              <a:t>2021/9/6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7F636-BCD4-4AD0-B84E-347599E947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868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952" y="457200"/>
            <a:ext cx="294968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8066" y="987426"/>
            <a:ext cx="462995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952" y="2057400"/>
            <a:ext cx="294968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12009-670F-4E46-A038-A1E519DCE1E0}" type="datetimeFigureOut">
              <a:rPr lang="zh-CN" altLang="en-US" smtClean="0"/>
              <a:pPr/>
              <a:t>2021/9/6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7F636-BCD4-4AD0-B84E-347599E947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870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952" y="457200"/>
            <a:ext cx="294968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8066" y="987426"/>
            <a:ext cx="4629955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952" y="2057400"/>
            <a:ext cx="294968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12009-670F-4E46-A038-A1E519DCE1E0}" type="datetimeFigureOut">
              <a:rPr lang="zh-CN" altLang="en-US" smtClean="0"/>
              <a:pPr/>
              <a:t>2021/9/6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7F636-BCD4-4AD0-B84E-347599E947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454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12009-670F-4E46-A038-A1E519DCE1E0}" type="datetimeFigureOut">
              <a:rPr lang="zh-CN" altLang="en-US" smtClean="0"/>
              <a:pPr/>
              <a:t>2021/9/6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7F636-BCD4-4AD0-B84E-347599E947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906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4811" y="365125"/>
            <a:ext cx="1972017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759" y="365125"/>
            <a:ext cx="5801732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12009-670F-4E46-A038-A1E519DCE1E0}" type="datetimeFigureOut">
              <a:rPr lang="zh-CN" altLang="en-US" smtClean="0"/>
              <a:pPr/>
              <a:t>2021/9/6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7F636-BCD4-4AD0-B84E-347599E947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2856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80" y="274638"/>
            <a:ext cx="8231029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80" y="1600203"/>
            <a:ext cx="4039301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9007" y="1600200"/>
            <a:ext cx="4039301" cy="2185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9007" y="3938591"/>
            <a:ext cx="4039301" cy="21875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79" y="6245225"/>
            <a:ext cx="2133971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743" y="6245225"/>
            <a:ext cx="2896103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4338" y="6245225"/>
            <a:ext cx="2133971" cy="476250"/>
          </a:xfrm>
        </p:spPr>
        <p:txBody>
          <a:bodyPr/>
          <a:lstStyle>
            <a:lvl1pPr>
              <a:defRPr/>
            </a:lvl1pPr>
          </a:lstStyle>
          <a:p>
            <a:fld id="{B58C34E8-A3EC-4A43-981B-0290E46915E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23100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301679" y="381000"/>
            <a:ext cx="8542234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301680" y="1752600"/>
            <a:ext cx="4194903" cy="2058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9010" y="1752600"/>
            <a:ext cx="4194903" cy="2058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301680" y="3963991"/>
            <a:ext cx="4194903" cy="20589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9010" y="3963991"/>
            <a:ext cx="4194903" cy="20589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301679" y="6172200"/>
            <a:ext cx="2289572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743" y="6172200"/>
            <a:ext cx="2896103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4341" y="6172200"/>
            <a:ext cx="2289572" cy="476250"/>
          </a:xfrm>
        </p:spPr>
        <p:txBody>
          <a:bodyPr/>
          <a:lstStyle>
            <a:lvl1pPr>
              <a:defRPr/>
            </a:lvl1pPr>
          </a:lstStyle>
          <a:p>
            <a:fld id="{2DAA46FF-F834-471B-B47B-BAEEFB10F74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61" y="365126"/>
            <a:ext cx="78880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61" y="1825625"/>
            <a:ext cx="788807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60" y="6356352"/>
            <a:ext cx="2057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12009-670F-4E46-A038-A1E519DCE1E0}" type="datetimeFigureOut">
              <a:rPr lang="zh-CN" altLang="en-US" smtClean="0"/>
              <a:pPr/>
              <a:t>2021/9/6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9478" y="6356352"/>
            <a:ext cx="30866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9072" y="6356352"/>
            <a:ext cx="2057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7F636-BCD4-4AD0-B84E-347599E947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512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97064" y="1603950"/>
            <a:ext cx="307007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>
                <a:solidFill>
                  <a:srgbClr val="FF0000"/>
                </a:solidFill>
                <a:latin typeface="Times New Roman" pitchFamily="18" charset="0"/>
                <a:ea typeface="微软简隶书" pitchFamily="2" charset="-122"/>
                <a:cs typeface="Times New Roman" pitchFamily="18" charset="0"/>
              </a:rPr>
              <a:t>3.</a:t>
            </a:r>
            <a:r>
              <a:rPr lang="zh-CN" altLang="en-US" sz="6000" b="1" dirty="0">
                <a:solidFill>
                  <a:srgbClr val="FF0000"/>
                </a:solidFill>
                <a:latin typeface="Times New Roman" pitchFamily="18" charset="0"/>
                <a:ea typeface="微软简隶书" pitchFamily="2" charset="-122"/>
                <a:cs typeface="Times New Roman" pitchFamily="18" charset="0"/>
              </a:rPr>
              <a:t>相反数</a:t>
            </a:r>
          </a:p>
        </p:txBody>
      </p:sp>
    </p:spTree>
    <p:extLst>
      <p:ext uri="{BB962C8B-B14F-4D97-AF65-F5344CB8AC3E}">
        <p14:creationId xmlns:p14="http://schemas.microsoft.com/office/powerpoint/2010/main" val="3997475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686372" y="4867503"/>
            <a:ext cx="8268942" cy="1008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en-US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⑶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数轴上到原点距离是</a:t>
            </a:r>
            <a:r>
              <a:rPr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5 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的点有</a:t>
            </a:r>
            <a:r>
              <a:rPr lang="zh-CN" altLang="en-US" sz="2800" b="1" u="sng" dirty="0">
                <a:latin typeface="Times New Roman" pitchFamily="18" charset="0"/>
                <a:ea typeface="+mn-ea"/>
                <a:cs typeface="Times New Roman" pitchFamily="18" charset="0"/>
              </a:rPr>
              <a:t>         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个</a:t>
            </a:r>
            <a:r>
              <a:rPr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点所表示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    的有理数是 </a:t>
            </a:r>
            <a:r>
              <a:rPr lang="zh-CN" altLang="en-US" sz="2800" b="1" u="sng" dirty="0">
                <a:latin typeface="Times New Roman" pitchFamily="18" charset="0"/>
                <a:ea typeface="+mn-ea"/>
                <a:cs typeface="Times New Roman" pitchFamily="18" charset="0"/>
              </a:rPr>
              <a:t>             </a:t>
            </a:r>
            <a:r>
              <a:rPr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>
          <a:xfrm>
            <a:off x="3673258" y="0"/>
            <a:ext cx="2646029" cy="647700"/>
          </a:xfrm>
          <a:noFill/>
          <a:ln/>
        </p:spPr>
        <p:txBody>
          <a:bodyPr>
            <a:noAutofit/>
          </a:bodyPr>
          <a:lstStyle/>
          <a:p>
            <a:pPr algn="l"/>
            <a:r>
              <a:rPr lang="zh-CN" altLang="en-US" sz="4800" b="1" dirty="0">
                <a:solidFill>
                  <a:srgbClr val="FF0000"/>
                </a:solidFill>
                <a:ea typeface="微软简隶书" pitchFamily="2" charset="-122"/>
              </a:rPr>
              <a:t>回  顾</a:t>
            </a:r>
            <a:endParaRPr lang="zh-CN" altLang="en-US" sz="4800" dirty="0">
              <a:solidFill>
                <a:srgbClr val="FF0000"/>
              </a:solidFill>
              <a:ea typeface="微软简隶书" pitchFamily="2" charset="-122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384645" y="705985"/>
            <a:ext cx="6611241" cy="488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什么是数轴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数轴的三要素是什么？</a:t>
            </a: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384645" y="1169989"/>
            <a:ext cx="8731916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2.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画出一条数轴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并在你所画的数轴上表示出下列各点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    -3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，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2.5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，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-2.5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，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384645" y="2158545"/>
            <a:ext cx="842150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3.⑴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数轴上表示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的点在原点的</a:t>
            </a:r>
            <a:r>
              <a:rPr kumimoji="1" lang="zh-CN" altLang="en-US" sz="2800" b="1" u="sng" dirty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侧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到原点的距离 </a:t>
            </a:r>
          </a:p>
          <a:p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       是</a:t>
            </a:r>
            <a:r>
              <a:rPr kumimoji="1" lang="zh-CN" altLang="en-US" sz="2800" b="1" u="sng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个单位长度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表示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-2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的点在原点的</a:t>
            </a:r>
            <a:r>
              <a:rPr kumimoji="1" lang="zh-CN" altLang="en-US" sz="2800" b="1" u="sng" dirty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侧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到原点的距离是</a:t>
            </a:r>
            <a:r>
              <a:rPr kumimoji="1" lang="zh-CN" altLang="en-US" sz="2800" b="1" u="sng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个单位长度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body" idx="1"/>
          </p:nvPr>
        </p:nvSpPr>
        <p:spPr>
          <a:xfrm>
            <a:off x="607554" y="3713845"/>
            <a:ext cx="8538034" cy="1008063"/>
          </a:xfrm>
          <a:noFill/>
          <a:ln/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⑵ -3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分别在原点的</a:t>
            </a:r>
            <a:r>
              <a:rPr lang="zh-CN" altLang="en-US" b="1" u="sng" dirty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zh-CN" altLang="en-US" b="1" u="sng" dirty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它们到原点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    的距离为</a:t>
            </a:r>
            <a:r>
              <a:rPr lang="zh-CN" altLang="en-US" b="1" u="sng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个单位长度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8422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103" grpId="0"/>
      <p:bldP spid="4104" grpId="0"/>
      <p:bldP spid="410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3260160" y="0"/>
            <a:ext cx="2213757" cy="6477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5400" b="1" dirty="0">
                <a:solidFill>
                  <a:srgbClr val="FF0000"/>
                </a:solidFill>
                <a:ea typeface="微软简隶书" pitchFamily="2" charset="-122"/>
              </a:rPr>
              <a:t>探究</a:t>
            </a:r>
            <a:endParaRPr lang="zh-CN" altLang="en-US" sz="5400" dirty="0">
              <a:solidFill>
                <a:srgbClr val="FF0000"/>
              </a:solidFill>
              <a:ea typeface="微软简隶书" pitchFamily="2" charset="-122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218220" y="681946"/>
            <a:ext cx="892736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/>
            <a:r>
              <a:rPr lang="en-US" altLang="zh-CN" sz="2800" b="1" dirty="0">
                <a:latin typeface="Times New Roman" panose="02020603050405020304" pitchFamily="18" charset="0"/>
              </a:rPr>
              <a:t>1. </a:t>
            </a:r>
            <a:r>
              <a:rPr lang="zh-CN" altLang="en-US" sz="2800" b="1" dirty="0">
                <a:latin typeface="Times New Roman" panose="02020603050405020304" pitchFamily="18" charset="0"/>
              </a:rPr>
              <a:t>数轴上</a:t>
            </a:r>
            <a:r>
              <a:rPr lang="en-US" altLang="zh-CN" sz="2800" b="1" dirty="0">
                <a:latin typeface="Times New Roman" panose="02020603050405020304" pitchFamily="18" charset="0"/>
              </a:rPr>
              <a:t>, </a:t>
            </a:r>
            <a:r>
              <a:rPr lang="zh-CN" altLang="en-US" sz="2800" b="1" dirty="0">
                <a:latin typeface="Times New Roman" panose="02020603050405020304" pitchFamily="18" charset="0"/>
              </a:rPr>
              <a:t>与原点的距离是 </a:t>
            </a:r>
            <a:r>
              <a:rPr lang="en-US" altLang="zh-CN" sz="2800" b="1" dirty="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</a:rPr>
              <a:t>的点有几个？ 这些点各表示哪个有理数</a:t>
            </a:r>
            <a:r>
              <a:rPr lang="en-US" altLang="zh-CN" sz="2800" b="1" dirty="0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6172" name="Line 28"/>
          <p:cNvSpPr>
            <a:spLocks noChangeShapeType="1"/>
          </p:cNvSpPr>
          <p:nvPr/>
        </p:nvSpPr>
        <p:spPr bwMode="auto">
          <a:xfrm>
            <a:off x="3214055" y="1806575"/>
            <a:ext cx="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6173" name="Line 29"/>
          <p:cNvSpPr>
            <a:spLocks noChangeShapeType="1"/>
          </p:cNvSpPr>
          <p:nvPr/>
        </p:nvSpPr>
        <p:spPr bwMode="auto">
          <a:xfrm>
            <a:off x="6300691" y="1882775"/>
            <a:ext cx="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6175" name="Line 31"/>
          <p:cNvSpPr>
            <a:spLocks noChangeShapeType="1"/>
          </p:cNvSpPr>
          <p:nvPr/>
        </p:nvSpPr>
        <p:spPr bwMode="auto">
          <a:xfrm>
            <a:off x="3214055" y="2111375"/>
            <a:ext cx="160047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6176" name="Line 32"/>
          <p:cNvSpPr>
            <a:spLocks noChangeShapeType="1"/>
          </p:cNvSpPr>
          <p:nvPr/>
        </p:nvSpPr>
        <p:spPr bwMode="auto">
          <a:xfrm>
            <a:off x="4814534" y="2111375"/>
            <a:ext cx="148615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6177" name="WordArt 33"/>
          <p:cNvSpPr>
            <a:spLocks noChangeArrowheads="1" noChangeShapeType="1" noTextEdit="1"/>
          </p:cNvSpPr>
          <p:nvPr/>
        </p:nvSpPr>
        <p:spPr bwMode="auto">
          <a:xfrm>
            <a:off x="5043175" y="1730378"/>
            <a:ext cx="1064604" cy="2571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个单位长度</a:t>
            </a:r>
          </a:p>
        </p:txBody>
      </p:sp>
      <p:sp>
        <p:nvSpPr>
          <p:cNvPr id="6178" name="WordArt 34"/>
          <p:cNvSpPr>
            <a:spLocks noChangeArrowheads="1" noChangeShapeType="1" noTextEdit="1"/>
          </p:cNvSpPr>
          <p:nvPr/>
        </p:nvSpPr>
        <p:spPr bwMode="auto">
          <a:xfrm>
            <a:off x="3614176" y="1730378"/>
            <a:ext cx="1064604" cy="2571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2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个单位长度</a:t>
            </a:r>
          </a:p>
        </p:txBody>
      </p:sp>
      <p:grpSp>
        <p:nvGrpSpPr>
          <p:cNvPr id="6193" name="Group 49"/>
          <p:cNvGrpSpPr>
            <a:grpSpLocks/>
          </p:cNvGrpSpPr>
          <p:nvPr/>
        </p:nvGrpSpPr>
        <p:grpSpPr bwMode="auto">
          <a:xfrm>
            <a:off x="1331350" y="2238378"/>
            <a:ext cx="6630551" cy="542925"/>
            <a:chOff x="192" y="2352"/>
            <a:chExt cx="5568" cy="342"/>
          </a:xfrm>
        </p:grpSpPr>
        <p:sp>
          <p:nvSpPr>
            <p:cNvPr id="6194" name="AutoShape 50"/>
            <p:cNvSpPr>
              <a:spLocks noChangeArrowheads="1"/>
            </p:cNvSpPr>
            <p:nvPr/>
          </p:nvSpPr>
          <p:spPr bwMode="auto">
            <a:xfrm>
              <a:off x="192" y="2352"/>
              <a:ext cx="5568" cy="192"/>
            </a:xfrm>
            <a:prstGeom prst="rightArrow">
              <a:avLst>
                <a:gd name="adj1" fmla="val 22583"/>
                <a:gd name="adj2" fmla="val 172389"/>
              </a:avLst>
            </a:prstGeom>
            <a:solidFill>
              <a:srgbClr val="0000FF"/>
            </a:solidFill>
            <a:ln w="9525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6195" name="Group 51"/>
            <p:cNvGrpSpPr>
              <a:grpSpLocks/>
            </p:cNvGrpSpPr>
            <p:nvPr/>
          </p:nvGrpSpPr>
          <p:grpSpPr bwMode="auto">
            <a:xfrm>
              <a:off x="480" y="2352"/>
              <a:ext cx="4608" cy="342"/>
              <a:chOff x="480" y="2352"/>
              <a:chExt cx="4608" cy="342"/>
            </a:xfrm>
          </p:grpSpPr>
          <p:sp>
            <p:nvSpPr>
              <p:cNvPr id="6196" name="Line 52"/>
              <p:cNvSpPr>
                <a:spLocks noChangeShapeType="1"/>
              </p:cNvSpPr>
              <p:nvPr/>
            </p:nvSpPr>
            <p:spPr bwMode="auto">
              <a:xfrm>
                <a:off x="4368" y="2352"/>
                <a:ext cx="0" cy="96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197" name="Line 53"/>
              <p:cNvSpPr>
                <a:spLocks noChangeShapeType="1"/>
              </p:cNvSpPr>
              <p:nvPr/>
            </p:nvSpPr>
            <p:spPr bwMode="auto">
              <a:xfrm>
                <a:off x="3696" y="2352"/>
                <a:ext cx="0" cy="96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198" name="Line 54"/>
              <p:cNvSpPr>
                <a:spLocks noChangeShapeType="1"/>
              </p:cNvSpPr>
              <p:nvPr/>
            </p:nvSpPr>
            <p:spPr bwMode="auto">
              <a:xfrm>
                <a:off x="3120" y="2352"/>
                <a:ext cx="0" cy="96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199" name="Line 55"/>
              <p:cNvSpPr>
                <a:spLocks noChangeShapeType="1"/>
              </p:cNvSpPr>
              <p:nvPr/>
            </p:nvSpPr>
            <p:spPr bwMode="auto">
              <a:xfrm>
                <a:off x="2448" y="2352"/>
                <a:ext cx="0" cy="96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200" name="Line 56"/>
              <p:cNvSpPr>
                <a:spLocks noChangeShapeType="1"/>
              </p:cNvSpPr>
              <p:nvPr/>
            </p:nvSpPr>
            <p:spPr bwMode="auto">
              <a:xfrm>
                <a:off x="1776" y="2352"/>
                <a:ext cx="0" cy="96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201" name="WordArt 57"/>
              <p:cNvSpPr>
                <a:spLocks noChangeArrowheads="1" noChangeShapeType="1" noTextEdit="1"/>
              </p:cNvSpPr>
              <p:nvPr/>
            </p:nvSpPr>
            <p:spPr bwMode="auto">
              <a:xfrm>
                <a:off x="3072" y="2496"/>
                <a:ext cx="96" cy="198"/>
              </a:xfrm>
              <a:prstGeom prst="rect">
                <a:avLst/>
              </a:prstGeom>
              <a:extLs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altLang="zh-CN" sz="2400" kern="10">
                    <a:ln w="9525">
                      <a:solidFill>
                        <a:srgbClr val="000099"/>
                      </a:solidFill>
                      <a:round/>
                      <a:headEnd/>
                      <a:tailEnd/>
                    </a:ln>
                    <a:solidFill>
                      <a:srgbClr val="0000FF"/>
                    </a:solidFill>
                    <a:latin typeface="宋体" panose="02010600030101010101" pitchFamily="2" charset="-122"/>
                  </a:rPr>
                  <a:t>0</a:t>
                </a:r>
                <a:endParaRPr lang="zh-CN" altLang="en-US" sz="2400" kern="10">
                  <a:ln w="9525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0000FF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6202" name="WordArt 58"/>
              <p:cNvSpPr>
                <a:spLocks noChangeArrowheads="1" noChangeShapeType="1" noTextEdit="1"/>
              </p:cNvSpPr>
              <p:nvPr/>
            </p:nvSpPr>
            <p:spPr bwMode="auto">
              <a:xfrm>
                <a:off x="3648" y="2490"/>
                <a:ext cx="96" cy="198"/>
              </a:xfrm>
              <a:prstGeom prst="rect">
                <a:avLst/>
              </a:prstGeom>
              <a:extLs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altLang="zh-CN" sz="2400" kern="10">
                    <a:ln w="9525">
                      <a:solidFill>
                        <a:srgbClr val="000099"/>
                      </a:solidFill>
                      <a:round/>
                      <a:headEnd/>
                      <a:tailEnd/>
                    </a:ln>
                    <a:solidFill>
                      <a:srgbClr val="0000FF"/>
                    </a:solidFill>
                    <a:latin typeface="宋体" panose="02010600030101010101" pitchFamily="2" charset="-122"/>
                  </a:rPr>
                  <a:t>1</a:t>
                </a:r>
                <a:endParaRPr lang="zh-CN" altLang="en-US" sz="2400" kern="10">
                  <a:ln w="9525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0000FF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6203" name="WordArt 59"/>
              <p:cNvSpPr>
                <a:spLocks noChangeArrowheads="1" noChangeShapeType="1" noTextEdit="1"/>
              </p:cNvSpPr>
              <p:nvPr/>
            </p:nvSpPr>
            <p:spPr bwMode="auto">
              <a:xfrm>
                <a:off x="4320" y="2496"/>
                <a:ext cx="96" cy="198"/>
              </a:xfrm>
              <a:prstGeom prst="rect">
                <a:avLst/>
              </a:prstGeom>
              <a:extLs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altLang="zh-CN" sz="2400" kern="10">
                    <a:ln w="9525">
                      <a:solidFill>
                        <a:srgbClr val="000099"/>
                      </a:solidFill>
                      <a:round/>
                      <a:headEnd/>
                      <a:tailEnd/>
                    </a:ln>
                    <a:solidFill>
                      <a:srgbClr val="0000FF"/>
                    </a:solidFill>
                    <a:latin typeface="宋体" panose="02010600030101010101" pitchFamily="2" charset="-122"/>
                  </a:rPr>
                  <a:t>2</a:t>
                </a:r>
                <a:endParaRPr lang="zh-CN" altLang="en-US" sz="2400" kern="10">
                  <a:ln w="9525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0000FF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6204" name="WordArt 60"/>
              <p:cNvSpPr>
                <a:spLocks noChangeArrowheads="1" noChangeShapeType="1" noTextEdit="1"/>
              </p:cNvSpPr>
              <p:nvPr/>
            </p:nvSpPr>
            <p:spPr bwMode="auto">
              <a:xfrm>
                <a:off x="2352" y="2490"/>
                <a:ext cx="192" cy="198"/>
              </a:xfrm>
              <a:prstGeom prst="rect">
                <a:avLst/>
              </a:prstGeom>
              <a:extLs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altLang="zh-CN" sz="2400" kern="10">
                    <a:ln w="9525">
                      <a:solidFill>
                        <a:srgbClr val="000099"/>
                      </a:solidFill>
                      <a:round/>
                      <a:headEnd/>
                      <a:tailEnd/>
                    </a:ln>
                    <a:solidFill>
                      <a:srgbClr val="0000FF"/>
                    </a:solidFill>
                    <a:latin typeface="宋体" panose="02010600030101010101" pitchFamily="2" charset="-122"/>
                  </a:rPr>
                  <a:t>-1</a:t>
                </a:r>
                <a:endParaRPr lang="zh-CN" altLang="en-US" sz="2400" kern="10">
                  <a:ln w="9525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0000FF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6205" name="WordArt 61"/>
              <p:cNvSpPr>
                <a:spLocks noChangeArrowheads="1" noChangeShapeType="1" noTextEdit="1"/>
              </p:cNvSpPr>
              <p:nvPr/>
            </p:nvSpPr>
            <p:spPr bwMode="auto">
              <a:xfrm>
                <a:off x="1632" y="2490"/>
                <a:ext cx="192" cy="198"/>
              </a:xfrm>
              <a:prstGeom prst="rect">
                <a:avLst/>
              </a:prstGeom>
              <a:extLs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altLang="zh-CN" sz="2400" kern="10">
                    <a:ln w="9525">
                      <a:solidFill>
                        <a:srgbClr val="000099"/>
                      </a:solidFill>
                      <a:round/>
                      <a:headEnd/>
                      <a:tailEnd/>
                    </a:ln>
                    <a:solidFill>
                      <a:srgbClr val="0000FF"/>
                    </a:solidFill>
                    <a:latin typeface="宋体" panose="02010600030101010101" pitchFamily="2" charset="-122"/>
                  </a:rPr>
                  <a:t>-2</a:t>
                </a:r>
                <a:endParaRPr lang="zh-CN" altLang="en-US" sz="2400" kern="10">
                  <a:ln w="9525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0000FF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6206" name="Line 62"/>
              <p:cNvSpPr>
                <a:spLocks noChangeShapeType="1"/>
              </p:cNvSpPr>
              <p:nvPr/>
            </p:nvSpPr>
            <p:spPr bwMode="auto">
              <a:xfrm>
                <a:off x="1152" y="2352"/>
                <a:ext cx="0" cy="96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207" name="Line 63"/>
              <p:cNvSpPr>
                <a:spLocks noChangeShapeType="1"/>
              </p:cNvSpPr>
              <p:nvPr/>
            </p:nvSpPr>
            <p:spPr bwMode="auto">
              <a:xfrm>
                <a:off x="4992" y="2352"/>
                <a:ext cx="0" cy="96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208" name="Line 64"/>
              <p:cNvSpPr>
                <a:spLocks noChangeShapeType="1"/>
              </p:cNvSpPr>
              <p:nvPr/>
            </p:nvSpPr>
            <p:spPr bwMode="auto">
              <a:xfrm>
                <a:off x="528" y="2352"/>
                <a:ext cx="0" cy="96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209" name="WordArt 65"/>
              <p:cNvSpPr>
                <a:spLocks noChangeArrowheads="1" noChangeShapeType="1" noTextEdit="1"/>
              </p:cNvSpPr>
              <p:nvPr/>
            </p:nvSpPr>
            <p:spPr bwMode="auto">
              <a:xfrm>
                <a:off x="1008" y="2496"/>
                <a:ext cx="192" cy="198"/>
              </a:xfrm>
              <a:prstGeom prst="rect">
                <a:avLst/>
              </a:prstGeom>
              <a:extLs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altLang="zh-CN" sz="2400" kern="10">
                    <a:ln w="9525">
                      <a:solidFill>
                        <a:srgbClr val="000099"/>
                      </a:solidFill>
                      <a:round/>
                      <a:headEnd/>
                      <a:tailEnd/>
                    </a:ln>
                    <a:solidFill>
                      <a:srgbClr val="0000FF"/>
                    </a:solidFill>
                    <a:latin typeface="宋体" panose="02010600030101010101" pitchFamily="2" charset="-122"/>
                  </a:rPr>
                  <a:t>-3</a:t>
                </a:r>
                <a:endParaRPr lang="zh-CN" altLang="en-US" sz="2400" kern="10">
                  <a:ln w="9525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0000FF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6210" name="WordArt 66"/>
              <p:cNvSpPr>
                <a:spLocks noChangeArrowheads="1" noChangeShapeType="1" noTextEdit="1"/>
              </p:cNvSpPr>
              <p:nvPr/>
            </p:nvSpPr>
            <p:spPr bwMode="auto">
              <a:xfrm>
                <a:off x="480" y="2496"/>
                <a:ext cx="192" cy="198"/>
              </a:xfrm>
              <a:prstGeom prst="rect">
                <a:avLst/>
              </a:prstGeom>
              <a:extLs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altLang="zh-CN" sz="2400" kern="10">
                    <a:ln w="9525">
                      <a:solidFill>
                        <a:srgbClr val="000099"/>
                      </a:solidFill>
                      <a:round/>
                      <a:headEnd/>
                      <a:tailEnd/>
                    </a:ln>
                    <a:solidFill>
                      <a:srgbClr val="0000FF"/>
                    </a:solidFill>
                    <a:latin typeface="宋体" panose="02010600030101010101" pitchFamily="2" charset="-122"/>
                  </a:rPr>
                  <a:t>-4</a:t>
                </a:r>
                <a:endParaRPr lang="zh-CN" altLang="en-US" sz="2400" kern="10">
                  <a:ln w="9525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0000FF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6211" name="WordArt 67"/>
              <p:cNvSpPr>
                <a:spLocks noChangeArrowheads="1" noChangeShapeType="1" noTextEdit="1"/>
              </p:cNvSpPr>
              <p:nvPr/>
            </p:nvSpPr>
            <p:spPr bwMode="auto">
              <a:xfrm>
                <a:off x="4944" y="2496"/>
                <a:ext cx="144" cy="192"/>
              </a:xfrm>
              <a:prstGeom prst="rect">
                <a:avLst/>
              </a:prstGeom>
              <a:extLs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altLang="zh-CN" sz="2400" kern="10">
                    <a:ln w="9525">
                      <a:solidFill>
                        <a:srgbClr val="000099"/>
                      </a:solidFill>
                      <a:round/>
                      <a:headEnd/>
                      <a:tailEnd/>
                    </a:ln>
                    <a:solidFill>
                      <a:srgbClr val="0000FF"/>
                    </a:solidFill>
                    <a:latin typeface="宋体" panose="02010600030101010101" pitchFamily="2" charset="-122"/>
                  </a:rPr>
                  <a:t>3</a:t>
                </a:r>
                <a:endParaRPr lang="zh-CN" altLang="en-US" sz="2400" kern="10">
                  <a:ln w="9525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0000FF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6212" name="WordArt 68"/>
              <p:cNvSpPr>
                <a:spLocks noChangeArrowheads="1" noChangeShapeType="1" noTextEdit="1"/>
              </p:cNvSpPr>
              <p:nvPr/>
            </p:nvSpPr>
            <p:spPr bwMode="auto">
              <a:xfrm>
                <a:off x="1632" y="2490"/>
                <a:ext cx="192" cy="198"/>
              </a:xfrm>
              <a:prstGeom prst="rect">
                <a:avLst/>
              </a:prstGeom>
              <a:extLs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altLang="zh-CN" sz="2400" kern="10">
                    <a:ln w="9525">
                      <a:solidFill>
                        <a:srgbClr val="000099"/>
                      </a:solidFill>
                      <a:round/>
                      <a:headEnd/>
                      <a:tailEnd/>
                    </a:ln>
                    <a:solidFill>
                      <a:srgbClr val="0000FF"/>
                    </a:solidFill>
                    <a:latin typeface="宋体" panose="02010600030101010101" pitchFamily="2" charset="-122"/>
                  </a:rPr>
                  <a:t>-2</a:t>
                </a:r>
                <a:endParaRPr lang="zh-CN" altLang="en-US" sz="2400" kern="10">
                  <a:ln w="9525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0000FF"/>
                  </a:solidFill>
                  <a:latin typeface="宋体" panose="02010600030101010101" pitchFamily="2" charset="-122"/>
                </a:endParaRPr>
              </a:p>
            </p:txBody>
          </p:sp>
        </p:grpSp>
      </p:grpSp>
      <p:sp>
        <p:nvSpPr>
          <p:cNvPr id="6213" name="Line 69"/>
          <p:cNvSpPr>
            <a:spLocks noChangeShapeType="1"/>
          </p:cNvSpPr>
          <p:nvPr/>
        </p:nvSpPr>
        <p:spPr bwMode="auto">
          <a:xfrm>
            <a:off x="4822868" y="1760539"/>
            <a:ext cx="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6214" name="Oval 70"/>
          <p:cNvSpPr>
            <a:spLocks noChangeArrowheads="1"/>
          </p:cNvSpPr>
          <p:nvPr/>
        </p:nvSpPr>
        <p:spPr bwMode="auto">
          <a:xfrm>
            <a:off x="6236387" y="2349500"/>
            <a:ext cx="108365" cy="1079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215" name="Oval 71"/>
          <p:cNvSpPr>
            <a:spLocks noChangeArrowheads="1"/>
          </p:cNvSpPr>
          <p:nvPr/>
        </p:nvSpPr>
        <p:spPr bwMode="auto">
          <a:xfrm>
            <a:off x="3144988" y="2349500"/>
            <a:ext cx="108365" cy="10795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2" name="Rectangle 19"/>
          <p:cNvSpPr>
            <a:spLocks noChangeArrowheads="1"/>
          </p:cNvSpPr>
          <p:nvPr/>
        </p:nvSpPr>
        <p:spPr bwMode="auto">
          <a:xfrm>
            <a:off x="0" y="2990176"/>
            <a:ext cx="914558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/>
            <a:r>
              <a:rPr lang="en-US" altLang="zh-CN" sz="2800" b="1" dirty="0">
                <a:latin typeface="Times New Roman" panose="02020603050405020304" pitchFamily="18" charset="0"/>
              </a:rPr>
              <a:t>2. </a:t>
            </a:r>
            <a:r>
              <a:rPr lang="zh-CN" altLang="en-US" sz="2800" b="1" dirty="0">
                <a:latin typeface="Times New Roman" panose="02020603050405020304" pitchFamily="18" charset="0"/>
              </a:rPr>
              <a:t>设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是一个正数</a:t>
            </a:r>
            <a:r>
              <a:rPr lang="en-US" altLang="zh-CN" sz="2800" b="1" dirty="0">
                <a:latin typeface="Times New Roman" panose="02020603050405020304" pitchFamily="18" charset="0"/>
              </a:rPr>
              <a:t>, </a:t>
            </a:r>
            <a:r>
              <a:rPr lang="zh-CN" altLang="en-US" sz="2800" b="1" dirty="0">
                <a:latin typeface="Times New Roman" panose="02020603050405020304" pitchFamily="18" charset="0"/>
              </a:rPr>
              <a:t>数轴上与原点的距离等于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的点有几个</a:t>
            </a:r>
            <a:r>
              <a:rPr lang="en-US" altLang="zh-CN" sz="2800" b="1" dirty="0">
                <a:latin typeface="Times New Roman" panose="02020603050405020304" pitchFamily="18" charset="0"/>
              </a:rPr>
              <a:t>?  </a:t>
            </a:r>
            <a:r>
              <a:rPr lang="zh-CN" altLang="en-US" sz="2800" b="1" dirty="0">
                <a:latin typeface="Times New Roman" panose="02020603050405020304" pitchFamily="18" charset="0"/>
              </a:rPr>
              <a:t>这些点表示哪个有理数</a:t>
            </a:r>
            <a:r>
              <a:rPr lang="en-US" altLang="zh-CN" sz="2800" b="1" dirty="0">
                <a:latin typeface="Times New Roman" panose="02020603050405020304" pitchFamily="18" charset="0"/>
              </a:rPr>
              <a:t>?</a:t>
            </a:r>
          </a:p>
        </p:txBody>
      </p:sp>
      <p:grpSp>
        <p:nvGrpSpPr>
          <p:cNvPr id="73" name="Group 4"/>
          <p:cNvGrpSpPr>
            <a:grpSpLocks/>
          </p:cNvGrpSpPr>
          <p:nvPr/>
        </p:nvGrpSpPr>
        <p:grpSpPr bwMode="auto">
          <a:xfrm>
            <a:off x="1927106" y="4185568"/>
            <a:ext cx="4640673" cy="519113"/>
            <a:chOff x="843" y="4065"/>
            <a:chExt cx="3897" cy="327"/>
          </a:xfrm>
        </p:grpSpPr>
        <p:sp>
          <p:nvSpPr>
            <p:cNvPr id="74" name="Line 5"/>
            <p:cNvSpPr>
              <a:spLocks noChangeShapeType="1"/>
            </p:cNvSpPr>
            <p:nvPr/>
          </p:nvSpPr>
          <p:spPr bwMode="auto">
            <a:xfrm flipV="1">
              <a:off x="843" y="4149"/>
              <a:ext cx="3897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75" name="Line 6"/>
            <p:cNvSpPr>
              <a:spLocks noChangeShapeType="1"/>
            </p:cNvSpPr>
            <p:nvPr/>
          </p:nvSpPr>
          <p:spPr bwMode="auto">
            <a:xfrm>
              <a:off x="2831" y="4067"/>
              <a:ext cx="0" cy="8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76" name="Text Box 7"/>
            <p:cNvSpPr txBox="1">
              <a:spLocks noChangeArrowheads="1"/>
            </p:cNvSpPr>
            <p:nvPr/>
          </p:nvSpPr>
          <p:spPr bwMode="auto">
            <a:xfrm>
              <a:off x="2727" y="4140"/>
              <a:ext cx="23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dirty="0">
                  <a:solidFill>
                    <a:srgbClr val="FF0000"/>
                  </a:solidFill>
                </a:rPr>
                <a:t>0</a:t>
              </a:r>
            </a:p>
          </p:txBody>
        </p:sp>
        <p:sp>
          <p:nvSpPr>
            <p:cNvPr id="77" name="Line 8"/>
            <p:cNvSpPr>
              <a:spLocks noChangeShapeType="1"/>
            </p:cNvSpPr>
            <p:nvPr/>
          </p:nvSpPr>
          <p:spPr bwMode="auto">
            <a:xfrm>
              <a:off x="3216" y="4065"/>
              <a:ext cx="0" cy="8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78" name="Line 9"/>
            <p:cNvSpPr>
              <a:spLocks noChangeShapeType="1"/>
            </p:cNvSpPr>
            <p:nvPr/>
          </p:nvSpPr>
          <p:spPr bwMode="auto">
            <a:xfrm>
              <a:off x="3601" y="4065"/>
              <a:ext cx="0" cy="8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79" name="Line 10"/>
            <p:cNvSpPr>
              <a:spLocks noChangeShapeType="1"/>
            </p:cNvSpPr>
            <p:nvPr/>
          </p:nvSpPr>
          <p:spPr bwMode="auto">
            <a:xfrm>
              <a:off x="2423" y="4065"/>
              <a:ext cx="0" cy="8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80" name="Line 11"/>
            <p:cNvSpPr>
              <a:spLocks noChangeShapeType="1"/>
            </p:cNvSpPr>
            <p:nvPr/>
          </p:nvSpPr>
          <p:spPr bwMode="auto">
            <a:xfrm>
              <a:off x="3986" y="4065"/>
              <a:ext cx="0" cy="8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81" name="Line 12"/>
            <p:cNvSpPr>
              <a:spLocks noChangeShapeType="1"/>
            </p:cNvSpPr>
            <p:nvPr/>
          </p:nvSpPr>
          <p:spPr bwMode="auto">
            <a:xfrm>
              <a:off x="2013" y="4065"/>
              <a:ext cx="0" cy="8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82" name="Line 13"/>
            <p:cNvSpPr>
              <a:spLocks noChangeShapeType="1"/>
            </p:cNvSpPr>
            <p:nvPr/>
          </p:nvSpPr>
          <p:spPr bwMode="auto">
            <a:xfrm>
              <a:off x="1628" y="4065"/>
              <a:ext cx="0" cy="8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83" name="Line 14"/>
            <p:cNvSpPr>
              <a:spLocks noChangeShapeType="1"/>
            </p:cNvSpPr>
            <p:nvPr/>
          </p:nvSpPr>
          <p:spPr bwMode="auto">
            <a:xfrm>
              <a:off x="4371" y="4065"/>
              <a:ext cx="0" cy="8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84" name="Line 15"/>
            <p:cNvSpPr>
              <a:spLocks noChangeShapeType="1"/>
            </p:cNvSpPr>
            <p:nvPr/>
          </p:nvSpPr>
          <p:spPr bwMode="auto">
            <a:xfrm>
              <a:off x="1257" y="4076"/>
              <a:ext cx="0" cy="8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F0000"/>
                </a:solidFill>
              </a:endParaRPr>
            </a:p>
          </p:txBody>
        </p:sp>
      </p:grpSp>
      <p:sp>
        <p:nvSpPr>
          <p:cNvPr id="85" name="Rectangle 16"/>
          <p:cNvSpPr>
            <a:spLocks noChangeArrowheads="1"/>
          </p:cNvSpPr>
          <p:nvPr/>
        </p:nvSpPr>
        <p:spPr bwMode="auto">
          <a:xfrm>
            <a:off x="5992606" y="3664868"/>
            <a:ext cx="3898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</a:p>
        </p:txBody>
      </p:sp>
      <p:sp>
        <p:nvSpPr>
          <p:cNvPr id="86" name="Rectangle 17"/>
          <p:cNvSpPr>
            <a:spLocks noChangeArrowheads="1"/>
          </p:cNvSpPr>
          <p:nvPr/>
        </p:nvSpPr>
        <p:spPr bwMode="auto">
          <a:xfrm>
            <a:off x="2192663" y="3664868"/>
            <a:ext cx="52610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-a</a:t>
            </a:r>
          </a:p>
        </p:txBody>
      </p:sp>
      <p:sp>
        <p:nvSpPr>
          <p:cNvPr id="87" name="Rectangle 3"/>
          <p:cNvSpPr>
            <a:spLocks noChangeArrowheads="1"/>
          </p:cNvSpPr>
          <p:nvPr/>
        </p:nvSpPr>
        <p:spPr bwMode="auto">
          <a:xfrm>
            <a:off x="318986" y="4511680"/>
            <a:ext cx="8826601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Times New Roman" panose="02020603050405020304" pitchFamily="18" charset="0"/>
              </a:rPr>
              <a:t>结论：设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是一个正数：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            ⑴</a:t>
            </a:r>
            <a:r>
              <a:rPr lang="zh-CN" altLang="en-US" sz="2800" b="1" dirty="0">
                <a:latin typeface="Times New Roman" panose="02020603050405020304" pitchFamily="18" charset="0"/>
              </a:rPr>
              <a:t>与原点的距离等于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的点有</a:t>
            </a:r>
            <a:r>
              <a:rPr lang="en-US" altLang="zh-CN" sz="2800" b="1" dirty="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</a:rPr>
              <a:t>个</a:t>
            </a:r>
            <a:r>
              <a:rPr lang="en-US" altLang="zh-CN" sz="2800" b="1" dirty="0">
                <a:latin typeface="Times New Roman" panose="02020603050405020304" pitchFamily="18" charset="0"/>
              </a:rPr>
              <a:t>, </a:t>
            </a:r>
            <a:r>
              <a:rPr lang="zh-CN" altLang="en-US" sz="2800" b="1" dirty="0">
                <a:latin typeface="Times New Roman" panose="02020603050405020304" pitchFamily="18" charset="0"/>
              </a:rPr>
              <a:t>分别是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和</a:t>
            </a:r>
            <a:r>
              <a:rPr lang="en-US" altLang="zh-CN" sz="2800" b="1" dirty="0">
                <a:latin typeface="Times New Roman" panose="02020603050405020304" pitchFamily="18" charset="0"/>
              </a:rPr>
              <a:t>–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en-US" altLang="zh-CN" sz="2800" b="1" dirty="0">
                <a:latin typeface="Times New Roman" panose="02020603050405020304" pitchFamily="18" charset="0"/>
              </a:rPr>
              <a:t>.  </a:t>
            </a: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            ⑵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在原点的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右</a:t>
            </a:r>
            <a:r>
              <a:rPr lang="zh-CN" altLang="en-US" sz="2800" b="1" dirty="0">
                <a:latin typeface="Times New Roman" panose="02020603050405020304" pitchFamily="18" charset="0"/>
              </a:rPr>
              <a:t>边</a:t>
            </a:r>
            <a:r>
              <a:rPr lang="en-US" altLang="zh-CN" sz="2800" b="1" dirty="0">
                <a:latin typeface="Times New Roman" panose="02020603050405020304" pitchFamily="18" charset="0"/>
              </a:rPr>
              <a:t>, –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在原点的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左</a:t>
            </a:r>
            <a:r>
              <a:rPr lang="zh-CN" altLang="en-US" sz="2800" b="1" dirty="0">
                <a:latin typeface="Times New Roman" panose="02020603050405020304" pitchFamily="18" charset="0"/>
              </a:rPr>
              <a:t>边</a:t>
            </a:r>
            <a:r>
              <a:rPr lang="en-US" altLang="zh-CN" sz="2800" b="1" dirty="0">
                <a:latin typeface="Times New Roman" panose="02020603050405020304" pitchFamily="18" charset="0"/>
              </a:rPr>
              <a:t>. </a:t>
            </a: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            ⑶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和</a:t>
            </a:r>
            <a:r>
              <a:rPr lang="en-US" altLang="zh-CN" sz="2800" b="1" dirty="0">
                <a:latin typeface="Times New Roman" panose="02020603050405020304" pitchFamily="18" charset="0"/>
              </a:rPr>
              <a:t>–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与原点的距离都是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个单位长度</a:t>
            </a:r>
            <a:r>
              <a:rPr lang="en-US" altLang="zh-CN" sz="2800" b="1" dirty="0">
                <a:latin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69426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6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2" grpId="0" animBg="1"/>
      <p:bldP spid="6173" grpId="0" animBg="1"/>
      <p:bldP spid="6175" grpId="0" animBg="1"/>
      <p:bldP spid="6176" grpId="0" animBg="1"/>
      <p:bldP spid="6177" grpId="0"/>
      <p:bldP spid="6178" grpId="0"/>
      <p:bldP spid="6213" grpId="0" animBg="1"/>
      <p:bldP spid="6214" grpId="0" animBg="1"/>
      <p:bldP spid="6215" grpId="0" animBg="1"/>
      <p:bldP spid="72" grpId="0"/>
      <p:bldP spid="85" grpId="0"/>
      <p:bldP spid="86" grpId="0"/>
      <p:bldP spid="8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74011" y="237899"/>
            <a:ext cx="7681418" cy="536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Times New Roman" panose="02020603050405020304" pitchFamily="18" charset="0"/>
              </a:rPr>
              <a:t>3.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有理数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2.5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与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-2.5,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有什么异同点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>
            <a:off x="2473116" y="2523904"/>
            <a:ext cx="0" cy="719138"/>
          </a:xfrm>
          <a:prstGeom prst="line">
            <a:avLst/>
          </a:prstGeom>
          <a:noFill/>
          <a:ln w="57150">
            <a:solidFill>
              <a:srgbClr val="00B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 sz="2800" b="1">
              <a:latin typeface="+mn-ea"/>
            </a:endParaRPr>
          </a:p>
        </p:txBody>
      </p:sp>
      <p:sp>
        <p:nvSpPr>
          <p:cNvPr id="8201" name="Line 9"/>
          <p:cNvSpPr>
            <a:spLocks noChangeShapeType="1"/>
          </p:cNvSpPr>
          <p:nvPr/>
        </p:nvSpPr>
        <p:spPr bwMode="auto">
          <a:xfrm>
            <a:off x="2463590" y="3204036"/>
            <a:ext cx="3420069" cy="7938"/>
          </a:xfrm>
          <a:prstGeom prst="line">
            <a:avLst/>
          </a:prstGeom>
          <a:noFill/>
          <a:ln w="57150">
            <a:solidFill>
              <a:srgbClr val="00B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 sz="2800" b="1">
              <a:latin typeface="+mn-ea"/>
            </a:endParaRPr>
          </a:p>
        </p:txBody>
      </p:sp>
      <p:sp>
        <p:nvSpPr>
          <p:cNvPr id="8202" name="Line 10"/>
          <p:cNvSpPr>
            <a:spLocks noChangeShapeType="1"/>
          </p:cNvSpPr>
          <p:nvPr/>
        </p:nvSpPr>
        <p:spPr bwMode="auto">
          <a:xfrm flipH="1">
            <a:off x="5902708" y="2598057"/>
            <a:ext cx="4605" cy="644530"/>
          </a:xfrm>
          <a:prstGeom prst="line">
            <a:avLst/>
          </a:prstGeom>
          <a:noFill/>
          <a:ln w="57150">
            <a:solidFill>
              <a:srgbClr val="00B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zh-CN" altLang="en-US" sz="2800" b="1">
              <a:latin typeface="+mn-ea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2212736" y="1041633"/>
            <a:ext cx="3360750" cy="1015317"/>
            <a:chOff x="2212736" y="1070661"/>
            <a:chExt cx="3360750" cy="1015317"/>
          </a:xfrm>
        </p:grpSpPr>
        <p:grpSp>
          <p:nvGrpSpPr>
            <p:cNvPr id="8206" name="Group 14"/>
            <p:cNvGrpSpPr>
              <a:grpSpLocks/>
            </p:cNvGrpSpPr>
            <p:nvPr/>
          </p:nvGrpSpPr>
          <p:grpSpPr bwMode="auto">
            <a:xfrm>
              <a:off x="2212736" y="1514478"/>
              <a:ext cx="3360750" cy="571500"/>
              <a:chOff x="884" y="990"/>
              <a:chExt cx="2928" cy="360"/>
            </a:xfrm>
          </p:grpSpPr>
          <p:sp>
            <p:nvSpPr>
              <p:cNvPr id="8207" name="Line 15"/>
              <p:cNvSpPr>
                <a:spLocks noChangeShapeType="1"/>
              </p:cNvSpPr>
              <p:nvPr/>
            </p:nvSpPr>
            <p:spPr bwMode="auto">
              <a:xfrm flipV="1">
                <a:off x="884" y="990"/>
                <a:ext cx="0" cy="340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 sz="2800" b="1">
                  <a:latin typeface="+mn-ea"/>
                </a:endParaRPr>
              </a:p>
            </p:txBody>
          </p:sp>
          <p:sp>
            <p:nvSpPr>
              <p:cNvPr id="8208" name="Line 16"/>
              <p:cNvSpPr>
                <a:spLocks noChangeShapeType="1"/>
              </p:cNvSpPr>
              <p:nvPr/>
            </p:nvSpPr>
            <p:spPr bwMode="auto">
              <a:xfrm>
                <a:off x="884" y="1005"/>
                <a:ext cx="2928" cy="0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 sz="2800" b="1">
                  <a:latin typeface="+mn-ea"/>
                </a:endParaRPr>
              </a:p>
            </p:txBody>
          </p:sp>
          <p:sp>
            <p:nvSpPr>
              <p:cNvPr id="8209" name="Line 17"/>
              <p:cNvSpPr>
                <a:spLocks noChangeShapeType="1"/>
              </p:cNvSpPr>
              <p:nvPr/>
            </p:nvSpPr>
            <p:spPr bwMode="auto">
              <a:xfrm>
                <a:off x="3804" y="1010"/>
                <a:ext cx="0" cy="340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 sz="2800" b="1">
                  <a:latin typeface="+mn-ea"/>
                </a:endParaRPr>
              </a:p>
            </p:txBody>
          </p:sp>
        </p:grpSp>
        <p:sp>
          <p:nvSpPr>
            <p:cNvPr id="8210" name="Text Box 18"/>
            <p:cNvSpPr txBox="1">
              <a:spLocks noChangeArrowheads="1"/>
            </p:cNvSpPr>
            <p:nvPr/>
          </p:nvSpPr>
          <p:spPr bwMode="auto">
            <a:xfrm>
              <a:off x="2648274" y="1070661"/>
              <a:ext cx="2431726" cy="52322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66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2800" b="1" dirty="0">
                  <a:latin typeface="+mn-ea"/>
                </a:rPr>
                <a:t>符号不同</a:t>
              </a:r>
            </a:p>
          </p:txBody>
        </p:sp>
      </p:grp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2283121" y="3206983"/>
            <a:ext cx="3870935" cy="52322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 dirty="0">
                <a:latin typeface="+mn-ea"/>
              </a:rPr>
              <a:t>符号后面的数相同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988457" y="1886855"/>
            <a:ext cx="10246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+2.5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77543" y="1836056"/>
            <a:ext cx="9156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-2.5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52171" y="1828801"/>
            <a:ext cx="5068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endParaRPr lang="zh-CN" altLang="en-US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370285" y="1778002"/>
            <a:ext cx="3722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zh-CN" altLang="en-US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5617028" y="2380346"/>
            <a:ext cx="595086" cy="14511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2315029" y="2423886"/>
            <a:ext cx="573314" cy="7259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Box 2"/>
          <p:cNvSpPr txBox="1">
            <a:spLocks noChangeArrowheads="1"/>
          </p:cNvSpPr>
          <p:nvPr/>
        </p:nvSpPr>
        <p:spPr bwMode="auto">
          <a:xfrm>
            <a:off x="232229" y="3767818"/>
            <a:ext cx="8360227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微软简隶书" pitchFamily="2" charset="-122"/>
              </a:rPr>
              <a:t>归纳</a:t>
            </a:r>
            <a:r>
              <a:rPr kumimoji="1"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微软简隶书" pitchFamily="2" charset="-122"/>
              </a:rPr>
              <a:t>: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互为相反数</a:t>
            </a:r>
            <a:endParaRPr kumimoji="1" lang="en-US" altLang="zh-CN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像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-2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-3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-2.5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2.5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这样，只有符号不同的两个数叫做互为相反数，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的相反数是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0.</a:t>
            </a:r>
            <a:endParaRPr kumimoji="1"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11200" y="5425464"/>
            <a:ext cx="7939314" cy="43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的相反数是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 -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的相反数是 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互为相反数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9814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 animBg="1"/>
      <p:bldP spid="8201" grpId="0" animBg="1"/>
      <p:bldP spid="8202" grpId="0" animBg="1"/>
      <p:bldP spid="8211" grpId="0"/>
      <p:bldP spid="23" grpId="0"/>
      <p:bldP spid="24" grpId="0"/>
      <p:bldP spid="34" grpId="0" autoUpdateAnimBg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88" name="Text Box 20"/>
          <p:cNvSpPr txBox="1">
            <a:spLocks noChangeArrowheads="1"/>
          </p:cNvSpPr>
          <p:nvPr/>
        </p:nvSpPr>
        <p:spPr bwMode="auto">
          <a:xfrm>
            <a:off x="395255" y="784043"/>
            <a:ext cx="65527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b="1" dirty="0">
                <a:latin typeface="Times New Roman" pitchFamily="18" charset="0"/>
                <a:ea typeface="宋体" charset="-122"/>
                <a:cs typeface="Times New Roman" pitchFamily="18" charset="0"/>
              </a:rPr>
              <a:t>1.</a:t>
            </a:r>
            <a:r>
              <a:rPr lang="zh-CN" altLang="en-US" sz="2800" b="1" dirty="0">
                <a:latin typeface="Times New Roman" pitchFamily="18" charset="0"/>
                <a:ea typeface="宋体" charset="-122"/>
                <a:cs typeface="Times New Roman" pitchFamily="18" charset="0"/>
              </a:rPr>
              <a:t>分别写出下列各数的相反数：</a:t>
            </a:r>
          </a:p>
        </p:txBody>
      </p:sp>
      <p:sp>
        <p:nvSpPr>
          <p:cNvPr id="23" name="Text Box 7"/>
          <p:cNvSpPr txBox="1">
            <a:spLocks noChangeArrowheads="1"/>
          </p:cNvSpPr>
          <p:nvPr/>
        </p:nvSpPr>
        <p:spPr bwMode="auto">
          <a:xfrm>
            <a:off x="395255" y="2308841"/>
            <a:ext cx="5396029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latin typeface="Times New Roman" panose="02020603050405020304" pitchFamily="18" charset="0"/>
              </a:rPr>
              <a:t>2.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若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x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与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互为相反数，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x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＝</a:t>
            </a:r>
            <a:r>
              <a:rPr kumimoji="1" lang="zh-CN" altLang="en-US" sz="2800" b="1" u="sng" dirty="0">
                <a:latin typeface="Times New Roman" panose="02020603050405020304" pitchFamily="18" charset="0"/>
              </a:rPr>
              <a:t>        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.</a:t>
            </a:r>
          </a:p>
          <a:p>
            <a:endParaRPr kumimoji="1" lang="en-US" altLang="zh-CN" sz="2800" b="1" dirty="0">
              <a:latin typeface="Times New Roman" panose="02020603050405020304" pitchFamily="18" charset="0"/>
            </a:endParaRPr>
          </a:p>
          <a:p>
            <a:r>
              <a:rPr kumimoji="1" lang="en-US" altLang="zh-CN" sz="2800" b="1" dirty="0">
                <a:latin typeface="Times New Roman" panose="02020603050405020304" pitchFamily="18" charset="0"/>
              </a:rPr>
              <a:t>3.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若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a+3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的相反数是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-7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，则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a=____.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0" y="0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ea typeface="微软简隶书" pitchFamily="2" charset="-122"/>
              </a:rPr>
              <a:t>练习</a:t>
            </a:r>
          </a:p>
        </p:txBody>
      </p:sp>
      <p:graphicFrame>
        <p:nvGraphicFramePr>
          <p:cNvPr id="27" name="对象 26"/>
          <p:cNvGraphicFramePr>
            <a:graphicFrameLocks noChangeAspect="1"/>
          </p:cNvGraphicFramePr>
          <p:nvPr/>
        </p:nvGraphicFramePr>
        <p:xfrm>
          <a:off x="932273" y="1266372"/>
          <a:ext cx="6465094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6" name="Equation" r:id="rId2" imgW="2298600" imgH="406080" progId="Equation.DSMT4">
                  <p:embed/>
                </p:oleObj>
              </mc:Choice>
              <mc:Fallback>
                <p:oleObj name="Equation" r:id="rId2" imgW="2298600" imgH="406080" progId="Equation.DSMT4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2273" y="1266372"/>
                        <a:ext cx="6465094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5"/>
          <p:cNvSpPr>
            <a:spLocks noChangeArrowheads="1"/>
          </p:cNvSpPr>
          <p:nvPr/>
        </p:nvSpPr>
        <p:spPr bwMode="auto">
          <a:xfrm>
            <a:off x="395255" y="3935091"/>
            <a:ext cx="8409804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4.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一个正数的相反数是一个</a:t>
            </a:r>
            <a:r>
              <a:rPr kumimoji="1" lang="zh-CN" altLang="en-US" sz="2800" b="1" u="sng" dirty="0">
                <a:latin typeface="Times New Roman" pitchFamily="18" charset="0"/>
                <a:cs typeface="Times New Roman" pitchFamily="18" charset="0"/>
              </a:rPr>
              <a:t>　　　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数，一个负数的相反数是一个</a:t>
            </a:r>
            <a:r>
              <a:rPr kumimoji="1" lang="zh-CN" altLang="en-US" sz="2800" b="1" u="sng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数，相反数是它本身的数是</a:t>
            </a:r>
            <a:r>
              <a:rPr kumimoji="1" lang="zh-CN" altLang="en-US" sz="2800" b="1" u="sng" dirty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．</a:t>
            </a:r>
            <a:endParaRPr kumimoji="1" lang="en-US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endParaRPr kumimoji="1" lang="en-US" altLang="zh-CN" sz="2800" b="1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5.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若</a:t>
            </a:r>
            <a:r>
              <a:rPr kumimoji="1" lang="en-US" altLang="zh-CN" sz="2800" b="1" dirty="0" err="1">
                <a:latin typeface="Times New Roman" pitchFamily="18" charset="0"/>
                <a:cs typeface="Times New Roman" pitchFamily="18" charset="0"/>
              </a:rPr>
              <a:t>a+b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=0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，则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互为</a:t>
            </a:r>
            <a:r>
              <a:rPr kumimoji="1" lang="zh-CN" altLang="en-US" sz="2800" b="1" u="sng" dirty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数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    若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互为相反数，则</a:t>
            </a:r>
            <a:r>
              <a:rPr kumimoji="1" lang="en-US" altLang="zh-CN" sz="2800" b="1" dirty="0" err="1">
                <a:latin typeface="Times New Roman" pitchFamily="18" charset="0"/>
                <a:cs typeface="Times New Roman" pitchFamily="18" charset="0"/>
              </a:rPr>
              <a:t>a+b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kumimoji="1" lang="en-US" altLang="zh-CN" sz="2800" b="1" u="sng" dirty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　　</a:t>
            </a:r>
            <a:r>
              <a:rPr kumimoji="1" lang="zh-CN" altLang="en-US" sz="2800" b="1" u="sng" dirty="0">
                <a:latin typeface="Times New Roman" pitchFamily="18" charset="0"/>
                <a:cs typeface="Times New Roman" pitchFamily="18" charset="0"/>
              </a:rPr>
              <a:t>　</a:t>
            </a:r>
            <a:endParaRPr kumimoji="1"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heel spokes="2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317525" y="714829"/>
            <a:ext cx="58874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例</a:t>
            </a:r>
            <a:r>
              <a:rPr lang="en-US" altLang="zh-CN" sz="2800" b="1" dirty="0"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latin typeface="Times New Roman" panose="02020603050405020304" pitchFamily="18" charset="0"/>
              </a:rPr>
              <a:t>化简下列各数中的符号： 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901267" y="1284252"/>
            <a:ext cx="8607178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514350" indent="-514350">
              <a:buAutoNum type="arabicParenBoth"/>
            </a:pPr>
            <a:r>
              <a:rPr lang="en-US" altLang="zh-CN" sz="2800" b="1" dirty="0">
                <a:latin typeface="Times New Roman" panose="02020603050405020304" pitchFamily="18" charset="0"/>
              </a:rPr>
              <a:t>-(+3)     </a:t>
            </a:r>
          </a:p>
          <a:p>
            <a:pPr marL="514350" indent="-514350"/>
            <a:endParaRPr lang="en-US" altLang="zh-CN" sz="2800" b="1" dirty="0"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800" b="1" dirty="0">
                <a:latin typeface="Times New Roman" panose="02020603050405020304" pitchFamily="18" charset="0"/>
              </a:rPr>
              <a:t>(2) +(-3)          </a:t>
            </a:r>
          </a:p>
          <a:p>
            <a:pPr marL="514350" indent="-514350"/>
            <a:endParaRPr lang="en-US" altLang="zh-CN" sz="2800" b="1" dirty="0"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800" b="1" dirty="0">
                <a:latin typeface="Times New Roman" panose="02020603050405020304" pitchFamily="18" charset="0"/>
              </a:rPr>
              <a:t>(3) +(+5)     </a:t>
            </a:r>
          </a:p>
          <a:p>
            <a:pPr marL="514350" indent="-514350"/>
            <a:endParaRPr lang="en-US" altLang="zh-CN" sz="2800" b="1" dirty="0"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800" b="1" dirty="0">
                <a:latin typeface="Times New Roman" panose="02020603050405020304" pitchFamily="18" charset="0"/>
              </a:rPr>
              <a:t>(4) -(-5)      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1432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1432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11432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317257" y="4381842"/>
            <a:ext cx="8654159" cy="2289858"/>
          </a:xfrm>
          <a:prstGeom prst="rect">
            <a:avLst/>
          </a:prstGeom>
          <a:noFill/>
          <a:ln w="57150">
            <a:solidFill>
              <a:srgbClr val="00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kumimoji="1" lang="zh-CN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【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有理数符号化简规律</a:t>
            </a:r>
            <a:r>
              <a:rPr kumimoji="1" lang="zh-CN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】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                                           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kumimoji="1" lang="zh-CN" altLang="zh-CN" sz="2800" b="1" dirty="0">
                <a:latin typeface="Times New Roman" panose="02020603050405020304" pitchFamily="18" charset="0"/>
              </a:rPr>
              <a:t>①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有双重符号时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: </a:t>
            </a:r>
            <a:r>
              <a:rPr kumimoji="1"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同号得正</a:t>
            </a:r>
            <a:r>
              <a:rPr kumimoji="1" lang="en-US" altLang="zh-CN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, </a:t>
            </a:r>
            <a:r>
              <a:rPr kumimoji="1"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异号得负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.                               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kumimoji="1" lang="zh-CN" altLang="zh-CN" sz="2800" b="1" dirty="0">
                <a:latin typeface="Times New Roman" panose="02020603050405020304" pitchFamily="18" charset="0"/>
              </a:rPr>
              <a:t>②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有多重符号时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: 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若负号有偶数个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其结果得正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;    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若负号有奇数个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其结果得负</a:t>
            </a:r>
            <a:r>
              <a:rPr kumimoji="1"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68915" y="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a typeface="微软简隶书" pitchFamily="2" charset="-122"/>
              </a:rPr>
              <a:t>例题分析</a:t>
            </a:r>
          </a:p>
        </p:txBody>
      </p:sp>
      <p:graphicFrame>
        <p:nvGraphicFramePr>
          <p:cNvPr id="14" name="对象 13"/>
          <p:cNvGraphicFramePr>
            <a:graphicFrameLocks noChangeAspect="1"/>
          </p:cNvGraphicFramePr>
          <p:nvPr/>
        </p:nvGraphicFramePr>
        <p:xfrm>
          <a:off x="4471306" y="1357085"/>
          <a:ext cx="2422979" cy="23944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9" name="Equation" r:id="rId2" imgW="1079280" imgH="1066680" progId="Equation.DSMT4">
                  <p:embed/>
                </p:oleObj>
              </mc:Choice>
              <mc:Fallback>
                <p:oleObj name="Equation" r:id="rId2" imgW="1079280" imgH="106668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1306" y="1357085"/>
                        <a:ext cx="2422979" cy="239447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82600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2922300" y="3238500"/>
            <a:ext cx="685919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88685" y="692151"/>
            <a:ext cx="8956903" cy="3194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20000"/>
              </a:lnSpc>
            </a:pPr>
            <a:r>
              <a:rPr kumimoji="1" lang="en-US" altLang="zh-CN" sz="2800" b="1" dirty="0">
                <a:latin typeface="Times New Roman" panose="02020603050405020304" pitchFamily="18" charset="0"/>
              </a:rPr>
              <a:t>1.  -1.6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是</a:t>
            </a:r>
            <a:r>
              <a:rPr kumimoji="1" lang="zh-CN" altLang="en-US" sz="2800" b="1" u="sng" dirty="0">
                <a:latin typeface="Times New Roman" panose="02020603050405020304" pitchFamily="18" charset="0"/>
              </a:rPr>
              <a:t>         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的相反数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,  </a:t>
            </a:r>
            <a:r>
              <a:rPr kumimoji="1" lang="en-US" altLang="zh-CN" sz="2800" b="1" u="sng" dirty="0">
                <a:latin typeface="Times New Roman" panose="02020603050405020304" pitchFamily="18" charset="0"/>
              </a:rPr>
              <a:t>           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的相反数是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0.3 .</a:t>
            </a:r>
          </a:p>
          <a:p>
            <a:pPr indent="0" algn="just" eaLnBrk="0" hangingPunct="0">
              <a:lnSpc>
                <a:spcPct val="120000"/>
              </a:lnSpc>
            </a:pPr>
            <a:r>
              <a:rPr kumimoji="1" lang="en-US" altLang="zh-CN" sz="2800" b="1" dirty="0">
                <a:latin typeface="Times New Roman" panose="02020603050405020304" pitchFamily="18" charset="0"/>
              </a:rPr>
              <a:t>2.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下列几对数中互为相反数的一对是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(       ).</a:t>
            </a:r>
          </a:p>
          <a:p>
            <a:pPr indent="0" algn="just" eaLnBrk="0" hangingPunct="0">
              <a:lnSpc>
                <a:spcPct val="120000"/>
              </a:lnSpc>
            </a:pPr>
            <a:r>
              <a:rPr kumimoji="1" lang="en-US" altLang="zh-CN" sz="2800" b="1" dirty="0">
                <a:latin typeface="Times New Roman" panose="02020603050405020304" pitchFamily="18" charset="0"/>
              </a:rPr>
              <a:t>     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A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. –(+4)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和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+(-4)      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B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. -4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与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-(+4)     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C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. -4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与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-(-4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）</a:t>
            </a:r>
          </a:p>
          <a:p>
            <a:pPr indent="0" algn="just" eaLnBrk="0" hangingPunct="0">
              <a:lnSpc>
                <a:spcPct val="120000"/>
              </a:lnSpc>
            </a:pPr>
            <a:r>
              <a:rPr kumimoji="1" lang="en-US" altLang="zh-CN" sz="2800" b="1" dirty="0">
                <a:latin typeface="Times New Roman" panose="02020603050405020304" pitchFamily="18" charset="0"/>
              </a:rPr>
              <a:t>3.  8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的相反数是</a:t>
            </a:r>
            <a:r>
              <a:rPr kumimoji="1" lang="zh-CN" altLang="en-US" sz="2800" b="1" u="sng" dirty="0">
                <a:latin typeface="Times New Roman" panose="02020603050405020304" pitchFamily="18" charset="0"/>
              </a:rPr>
              <a:t>       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,  </a:t>
            </a:r>
            <a:r>
              <a:rPr kumimoji="1"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的相反数是</a:t>
            </a:r>
            <a:r>
              <a:rPr kumimoji="1" lang="zh-CN" altLang="en-US" sz="2800" b="1" u="sng" dirty="0">
                <a:latin typeface="Times New Roman" panose="02020603050405020304" pitchFamily="18" charset="0"/>
              </a:rPr>
              <a:t>        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.</a:t>
            </a:r>
          </a:p>
          <a:p>
            <a:pPr indent="0" algn="just" eaLnBrk="0" hangingPunct="0">
              <a:lnSpc>
                <a:spcPct val="120000"/>
              </a:lnSpc>
            </a:pPr>
            <a:r>
              <a:rPr kumimoji="1" lang="en-US" altLang="zh-CN" sz="2800" b="1" dirty="0">
                <a:latin typeface="Times New Roman" panose="02020603050405020304" pitchFamily="18" charset="0"/>
              </a:rPr>
              <a:t>4.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若 </a:t>
            </a:r>
            <a:r>
              <a:rPr kumimoji="1"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=-3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，则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-</a:t>
            </a:r>
            <a:r>
              <a:rPr kumimoji="1"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=</a:t>
            </a:r>
            <a:r>
              <a:rPr kumimoji="1" lang="en-US" altLang="zh-CN" sz="2800" b="1" u="sng" dirty="0">
                <a:latin typeface="Times New Roman" panose="02020603050405020304" pitchFamily="18" charset="0"/>
              </a:rPr>
              <a:t>       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;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若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-</a:t>
            </a:r>
            <a:r>
              <a:rPr kumimoji="1"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=-6, 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则 </a:t>
            </a:r>
            <a:r>
              <a:rPr kumimoji="1"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=</a:t>
            </a:r>
            <a:r>
              <a:rPr kumimoji="1" lang="en-US" altLang="zh-CN" sz="2800" b="1" u="sng" dirty="0">
                <a:latin typeface="Times New Roman" panose="02020603050405020304" pitchFamily="18" charset="0"/>
              </a:rPr>
              <a:t>       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．</a:t>
            </a:r>
            <a:endParaRPr kumimoji="1" lang="en-US" altLang="zh-CN" sz="2800" b="1" dirty="0">
              <a:latin typeface="Times New Roman" panose="02020603050405020304" pitchFamily="18" charset="0"/>
            </a:endParaRPr>
          </a:p>
          <a:p>
            <a:pPr indent="0" algn="just" eaLnBrk="0" hangingPunct="0">
              <a:lnSpc>
                <a:spcPct val="120000"/>
              </a:lnSpc>
            </a:pPr>
            <a:r>
              <a:rPr kumimoji="1" lang="en-US" altLang="zh-CN" sz="2800" b="1" dirty="0">
                <a:latin typeface="Times New Roman" panose="02020603050405020304" pitchFamily="18" charset="0"/>
              </a:rPr>
              <a:t>5.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若 </a:t>
            </a:r>
            <a:r>
              <a:rPr kumimoji="1"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是正数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, 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则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-</a:t>
            </a:r>
            <a:r>
              <a:rPr kumimoji="1"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是</a:t>
            </a:r>
            <a:r>
              <a:rPr kumimoji="1" lang="zh-CN" altLang="en-US" sz="2800" b="1" u="sng" dirty="0">
                <a:latin typeface="Times New Roman" panose="02020603050405020304" pitchFamily="18" charset="0"/>
              </a:rPr>
              <a:t>     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数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; 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若</a:t>
            </a:r>
            <a:r>
              <a:rPr kumimoji="1"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是负数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, 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则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-</a:t>
            </a:r>
            <a:r>
              <a:rPr kumimoji="1"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是</a:t>
            </a:r>
            <a:r>
              <a:rPr kumimoji="1" lang="zh-CN" altLang="en-US" sz="2800" b="1" u="sng" dirty="0">
                <a:latin typeface="Times New Roman" panose="02020603050405020304" pitchFamily="18" charset="0"/>
              </a:rPr>
              <a:t>     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数．</a:t>
            </a:r>
          </a:p>
        </p:txBody>
      </p:sp>
      <p:sp>
        <p:nvSpPr>
          <p:cNvPr id="15374" name="Rectangle 14"/>
          <p:cNvSpPr>
            <a:spLocks noChangeArrowheads="1"/>
          </p:cNvSpPr>
          <p:nvPr/>
        </p:nvSpPr>
        <p:spPr bwMode="auto">
          <a:xfrm>
            <a:off x="188685" y="3861945"/>
            <a:ext cx="8956903" cy="1126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</a:rPr>
              <a:t>6.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相反数大于它本身的数是 </a:t>
            </a:r>
            <a:r>
              <a:rPr kumimoji="1" lang="zh-CN" altLang="en-US" sz="2800" b="1" u="sng" dirty="0">
                <a:latin typeface="Times New Roman" panose="02020603050405020304" pitchFamily="18" charset="0"/>
              </a:rPr>
              <a:t>         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;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相反数小于它本身的数是 </a:t>
            </a:r>
            <a:r>
              <a:rPr kumimoji="1" lang="zh-CN" altLang="en-US" sz="2800" b="1" u="sng" dirty="0">
                <a:latin typeface="Times New Roman" panose="02020603050405020304" pitchFamily="18" charset="0"/>
              </a:rPr>
              <a:t>         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;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相反数等于它本身的数是 </a:t>
            </a:r>
            <a:r>
              <a:rPr kumimoji="1" lang="zh-CN" altLang="en-US" sz="2800" b="1" u="sng" dirty="0">
                <a:latin typeface="Times New Roman" panose="02020603050405020304" pitchFamily="18" charset="0"/>
              </a:rPr>
              <a:t>      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;</a:t>
            </a:r>
          </a:p>
        </p:txBody>
      </p:sp>
      <p:sp>
        <p:nvSpPr>
          <p:cNvPr id="15379" name="Rectangle 19"/>
          <p:cNvSpPr>
            <a:spLocks noChangeArrowheads="1"/>
          </p:cNvSpPr>
          <p:nvPr/>
        </p:nvSpPr>
        <p:spPr bwMode="auto">
          <a:xfrm>
            <a:off x="174172" y="5048260"/>
            <a:ext cx="8971416" cy="1126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</a:rPr>
              <a:t>7.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数轴上表示互为相反数的两个点之间的距离是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3.8,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则这两个数分别是</a:t>
            </a:r>
            <a:r>
              <a:rPr kumimoji="1" lang="zh-CN" altLang="en-US" sz="2800" b="1" u="sng" dirty="0">
                <a:latin typeface="Times New Roman" panose="02020603050405020304" pitchFamily="18" charset="0"/>
              </a:rPr>
              <a:t>                     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74171" y="0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ea typeface="微软简隶书" pitchFamily="2" charset="-122"/>
              </a:rPr>
              <a:t>练习</a:t>
            </a:r>
          </a:p>
        </p:txBody>
      </p:sp>
    </p:spTree>
    <p:extLst>
      <p:ext uri="{BB962C8B-B14F-4D97-AF65-F5344CB8AC3E}">
        <p14:creationId xmlns:p14="http://schemas.microsoft.com/office/powerpoint/2010/main" val="4002330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-1" y="1739458"/>
            <a:ext cx="7953829" cy="609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</a:rPr>
              <a:t>9. </a:t>
            </a:r>
            <a:r>
              <a:rPr lang="zh-CN" altLang="en-US" sz="2800" b="1" dirty="0">
                <a:latin typeface="Times New Roman" panose="02020603050405020304" pitchFamily="18" charset="0"/>
              </a:rPr>
              <a:t>如果</a:t>
            </a:r>
            <a:r>
              <a:rPr lang="en-US" altLang="zh-CN" sz="2800" b="1" dirty="0">
                <a:latin typeface="Times New Roman" panose="02020603050405020304" pitchFamily="18" charset="0"/>
              </a:rPr>
              <a:t>-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en-US" altLang="zh-CN" sz="2800" b="1" dirty="0">
                <a:latin typeface="Times New Roman" panose="02020603050405020304" pitchFamily="18" charset="0"/>
              </a:rPr>
              <a:t>=-9,  </a:t>
            </a:r>
            <a:r>
              <a:rPr lang="zh-CN" altLang="en-US" sz="2800" b="1" dirty="0">
                <a:latin typeface="Times New Roman" panose="02020603050405020304" pitchFamily="18" charset="0"/>
              </a:rPr>
              <a:t>那么</a:t>
            </a:r>
            <a:r>
              <a:rPr lang="en-US" altLang="zh-CN" sz="2800" b="1" dirty="0">
                <a:latin typeface="Times New Roman" panose="02020603050405020304" pitchFamily="18" charset="0"/>
              </a:rPr>
              <a:t>-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的相反数是</a:t>
            </a:r>
            <a:r>
              <a:rPr lang="zh-CN" altLang="en-US" sz="2800" b="1" u="sng" dirty="0">
                <a:latin typeface="Times New Roman" panose="02020603050405020304" pitchFamily="18" charset="0"/>
              </a:rPr>
              <a:t>       </a:t>
            </a:r>
            <a:r>
              <a:rPr lang="en-US" altLang="zh-CN" sz="2800" b="1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3509295"/>
            <a:ext cx="9145588" cy="1212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dirty="0">
                <a:latin typeface="Times New Roman" panose="02020603050405020304" pitchFamily="18" charset="0"/>
              </a:rPr>
              <a:t>12. </a:t>
            </a:r>
            <a:r>
              <a:rPr lang="zh-CN" altLang="en-US" sz="2800" b="1" dirty="0">
                <a:latin typeface="Times New Roman" panose="02020603050405020304" pitchFamily="18" charset="0"/>
              </a:rPr>
              <a:t>若</a:t>
            </a:r>
            <a:r>
              <a:rPr lang="en-US" altLang="zh-CN" sz="2800" b="1" dirty="0">
                <a:latin typeface="Times New Roman" panose="02020603050405020304" pitchFamily="18" charset="0"/>
              </a:rPr>
              <a:t>-(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en-US" altLang="zh-CN" sz="2800" b="1" dirty="0">
                <a:latin typeface="Times New Roman" panose="02020603050405020304" pitchFamily="18" charset="0"/>
              </a:rPr>
              <a:t>-5)</a:t>
            </a:r>
            <a:r>
              <a:rPr lang="zh-CN" altLang="en-US" sz="2800" b="1" dirty="0">
                <a:latin typeface="Times New Roman" panose="02020603050405020304" pitchFamily="18" charset="0"/>
              </a:rPr>
              <a:t>是负数</a:t>
            </a:r>
            <a:r>
              <a:rPr lang="en-US" altLang="zh-CN" sz="2800" b="1" dirty="0">
                <a:latin typeface="Times New Roman" panose="02020603050405020304" pitchFamily="18" charset="0"/>
              </a:rPr>
              <a:t>,  </a:t>
            </a:r>
            <a:r>
              <a:rPr lang="zh-CN" altLang="en-US" sz="2800" b="1" dirty="0">
                <a:latin typeface="Times New Roman" panose="02020603050405020304" pitchFamily="18" charset="0"/>
              </a:rPr>
              <a:t>则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en-US" altLang="zh-CN" sz="2800" b="1" dirty="0">
                <a:latin typeface="Times New Roman" panose="02020603050405020304" pitchFamily="18" charset="0"/>
              </a:rPr>
              <a:t>-5</a:t>
            </a:r>
            <a:r>
              <a:rPr lang="en-US" altLang="zh-CN" sz="2800" b="1" u="sng" dirty="0">
                <a:latin typeface="Times New Roman" panose="02020603050405020304" pitchFamily="18" charset="0"/>
              </a:rPr>
              <a:t>      </a:t>
            </a:r>
            <a:r>
              <a:rPr lang="en-US" altLang="zh-CN" sz="2800" b="1" dirty="0">
                <a:latin typeface="Times New Roman" panose="02020603050405020304" pitchFamily="18" charset="0"/>
              </a:rPr>
              <a:t>0;  -[-(</a:t>
            </a:r>
            <a:r>
              <a:rPr lang="en-US" altLang="zh-CN" sz="2800" b="1" i="1" dirty="0" err="1">
                <a:latin typeface="Times New Roman" panose="02020603050405020304" pitchFamily="18" charset="0"/>
              </a:rPr>
              <a:t>x+y</a:t>
            </a:r>
            <a:r>
              <a:rPr lang="en-US" altLang="zh-CN" sz="2800" b="1" dirty="0">
                <a:latin typeface="Times New Roman" panose="02020603050405020304" pitchFamily="18" charset="0"/>
              </a:rPr>
              <a:t>)] </a:t>
            </a:r>
            <a:r>
              <a:rPr lang="zh-CN" altLang="en-US" sz="2800" b="1" dirty="0">
                <a:latin typeface="Times New Roman" panose="02020603050405020304" pitchFamily="18" charset="0"/>
              </a:rPr>
              <a:t>若是负数</a:t>
            </a:r>
            <a:r>
              <a:rPr lang="en-US" altLang="zh-CN" sz="2800" b="1" dirty="0">
                <a:latin typeface="Times New Roman" panose="02020603050405020304" pitchFamily="18" charset="0"/>
              </a:rPr>
              <a:t>,  </a:t>
            </a:r>
          </a:p>
          <a:p>
            <a:pPr>
              <a:lnSpc>
                <a:spcPct val="130000"/>
              </a:lnSpc>
            </a:pPr>
            <a:r>
              <a:rPr lang="en-US" altLang="zh-CN" sz="2800" b="1" dirty="0">
                <a:latin typeface="Times New Roman" panose="02020603050405020304" pitchFamily="18" charset="0"/>
              </a:rPr>
              <a:t>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则</a:t>
            </a:r>
            <a:r>
              <a:rPr lang="en-US" altLang="zh-CN" sz="2800" b="1" i="1" dirty="0" err="1">
                <a:latin typeface="Times New Roman" panose="02020603050405020304" pitchFamily="18" charset="0"/>
              </a:rPr>
              <a:t>x+y</a:t>
            </a:r>
            <a:r>
              <a:rPr lang="en-US" altLang="zh-CN" sz="2800" b="1" u="sng" dirty="0">
                <a:latin typeface="Times New Roman" panose="02020603050405020304" pitchFamily="18" charset="0"/>
              </a:rPr>
              <a:t>      </a:t>
            </a:r>
            <a:r>
              <a:rPr lang="en-US" altLang="zh-CN" sz="2800" b="1" dirty="0">
                <a:latin typeface="Times New Roman" panose="02020603050405020304" pitchFamily="18" charset="0"/>
              </a:rPr>
              <a:t>0.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-1" y="2387160"/>
            <a:ext cx="914558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2800" b="1" dirty="0">
                <a:latin typeface="Times New Roman" panose="02020603050405020304" pitchFamily="18" charset="0"/>
              </a:rPr>
              <a:t>10.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若</a:t>
            </a:r>
            <a:r>
              <a:rPr kumimoji="1"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+3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的相反数是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-7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，则</a:t>
            </a:r>
            <a:r>
              <a:rPr kumimoji="1"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=</a:t>
            </a:r>
            <a:r>
              <a:rPr kumimoji="1" lang="en-US" altLang="zh-CN" sz="2800" b="1" u="sng" dirty="0">
                <a:latin typeface="Times New Roman" panose="02020603050405020304" pitchFamily="18" charset="0"/>
              </a:rPr>
              <a:t>      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-1" y="659958"/>
            <a:ext cx="9145588" cy="1126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</a:rPr>
              <a:t>8.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en-US" altLang="zh-CN" sz="2800" b="1" dirty="0">
                <a:latin typeface="Times New Roman" panose="02020603050405020304" pitchFamily="18" charset="0"/>
              </a:rPr>
              <a:t>-4</a:t>
            </a:r>
            <a:r>
              <a:rPr lang="zh-CN" altLang="en-US" sz="2800" b="1" dirty="0">
                <a:latin typeface="Times New Roman" panose="02020603050405020304" pitchFamily="18" charset="0"/>
              </a:rPr>
              <a:t>的相反数是</a:t>
            </a:r>
            <a:r>
              <a:rPr lang="zh-CN" altLang="en-US" sz="2800" b="1" u="sng" dirty="0">
                <a:latin typeface="Times New Roman" panose="02020603050405020304" pitchFamily="18" charset="0"/>
              </a:rPr>
              <a:t>             </a:t>
            </a:r>
            <a:r>
              <a:rPr lang="en-US" altLang="zh-CN" sz="2800" b="1" dirty="0">
                <a:latin typeface="Times New Roman" panose="02020603050405020304" pitchFamily="18" charset="0"/>
              </a:rPr>
              <a:t>,  3-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x</a:t>
            </a:r>
            <a:r>
              <a:rPr lang="zh-CN" altLang="en-US" sz="2800" b="1" dirty="0">
                <a:latin typeface="Times New Roman" panose="02020603050405020304" pitchFamily="18" charset="0"/>
              </a:rPr>
              <a:t>的相反数是</a:t>
            </a:r>
            <a:r>
              <a:rPr lang="zh-CN" altLang="en-US" sz="2800" b="1" u="sng" dirty="0">
                <a:latin typeface="Times New Roman" panose="02020603050405020304" pitchFamily="18" charset="0"/>
              </a:rPr>
              <a:t>            </a:t>
            </a:r>
            <a:r>
              <a:rPr lang="en-US" altLang="zh-CN" sz="2800" b="1" dirty="0">
                <a:latin typeface="Times New Roman" panose="02020603050405020304" pitchFamily="18" charset="0"/>
              </a:rPr>
              <a:t>,</a:t>
            </a: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</a:rPr>
              <a:t>     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 </a:t>
            </a:r>
            <a:r>
              <a:rPr kumimoji="1" lang="en-US" altLang="zh-CN" sz="2800" b="1" i="1" dirty="0" err="1">
                <a:latin typeface="Times New Roman" panose="02020603050405020304" pitchFamily="18" charset="0"/>
              </a:rPr>
              <a:t>a+b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的相反数是</a:t>
            </a:r>
            <a:r>
              <a:rPr kumimoji="1" lang="zh-CN" altLang="en-US" sz="2800" b="1" u="sng" dirty="0">
                <a:latin typeface="Times New Roman" panose="02020603050405020304" pitchFamily="18" charset="0"/>
              </a:rPr>
              <a:t>             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-1" y="2963420"/>
            <a:ext cx="914558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2800" b="1" dirty="0">
                <a:latin typeface="Times New Roman" panose="02020603050405020304" pitchFamily="18" charset="0"/>
              </a:rPr>
              <a:t>11.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若一个数的相反数不是负数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,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则这个数一定是 </a:t>
            </a:r>
            <a:r>
              <a:rPr kumimoji="1" lang="zh-CN" altLang="en-US" sz="2800" b="1" u="sng" dirty="0">
                <a:latin typeface="Times New Roman" panose="02020603050405020304" pitchFamily="18" charset="0"/>
              </a:rPr>
              <a:t>         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24201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63636" y="1650879"/>
            <a:ext cx="8542234" cy="13245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14.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如果数轴上点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表示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+10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两点表示的数互为相反数，且点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到点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的距离是２个单位长度，求点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、点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表示的数．</a:t>
            </a:r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163636" y="954294"/>
            <a:ext cx="8153054" cy="655637"/>
          </a:xfrm>
          <a:prstGeom prst="rect">
            <a:avLst/>
          </a:prstGeom>
          <a:noFill/>
          <a:ln/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13.a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的相反数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-a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前有负号，那么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-a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一定是负数吗？</a:t>
            </a:r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380173" y="1785486"/>
            <a:ext cx="848341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2. -</a:t>
            </a:r>
            <a:r>
              <a:rPr kumimoji="1" lang="en-US" altLang="zh-CN" sz="2800" b="1" i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表示求</a:t>
            </a:r>
            <a:r>
              <a:rPr kumimoji="1" lang="en-US" altLang="zh-CN" sz="2800" b="1" i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的相反数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相反数一般是成对出现的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特例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: 0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的相反数是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0.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380172" y="850448"/>
            <a:ext cx="848341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1. </a:t>
            </a:r>
            <a:r>
              <a:rPr kumimoji="1"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相反数</a:t>
            </a:r>
            <a:r>
              <a:rPr kumimoji="1"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: </a:t>
            </a:r>
            <a:r>
              <a:rPr kumimoji="1"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只有符号不同的两个数</a:t>
            </a:r>
            <a:r>
              <a:rPr kumimoji="1"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kumimoji="1"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是互为相反数</a:t>
            </a:r>
            <a:r>
              <a:rPr kumimoji="1"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</a:p>
          <a:p>
            <a:r>
              <a:rPr kumimoji="1"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                 (</a:t>
            </a:r>
            <a:r>
              <a:rPr kumimoji="1"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如</a:t>
            </a:r>
            <a:r>
              <a:rPr kumimoji="1"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: </a:t>
            </a:r>
            <a:r>
              <a:rPr kumimoji="1" lang="en-US" altLang="zh-CN" sz="2800" b="1" i="1" dirty="0">
                <a:latin typeface="Times New Roman" pitchFamily="18" charset="0"/>
                <a:ea typeface="+mn-ea"/>
                <a:cs typeface="Times New Roman" pitchFamily="18" charset="0"/>
              </a:rPr>
              <a:t>a</a:t>
            </a:r>
            <a:r>
              <a:rPr kumimoji="1"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与</a:t>
            </a:r>
            <a:r>
              <a:rPr kumimoji="1"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-</a:t>
            </a:r>
            <a:r>
              <a:rPr kumimoji="1" lang="en-US" altLang="zh-CN" sz="2800" b="1" i="1" dirty="0">
                <a:latin typeface="Times New Roman" pitchFamily="18" charset="0"/>
                <a:ea typeface="+mn-ea"/>
                <a:cs typeface="Times New Roman" pitchFamily="18" charset="0"/>
              </a:rPr>
              <a:t>a</a:t>
            </a:r>
            <a:r>
              <a:rPr kumimoji="1"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是互为相反数</a:t>
            </a:r>
            <a:r>
              <a:rPr kumimoji="1"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. )</a:t>
            </a: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380172" y="2650673"/>
            <a:ext cx="848341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相反数在数轴上位于原点的左右两侧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到原点的</a:t>
            </a:r>
          </a:p>
          <a:p>
            <a:pPr eaLnBrk="0" hangingPunct="0"/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    距离相等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即两点关于原点对称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).    </a:t>
            </a: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380173" y="4650925"/>
            <a:ext cx="53529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符号的化简规律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380172" y="3628574"/>
            <a:ext cx="8483417" cy="954107"/>
          </a:xfrm>
          <a:prstGeom prst="rect">
            <a:avLst/>
          </a:prstGeom>
          <a:noFill/>
          <a:ln w="57150">
            <a:solidFill>
              <a:srgbClr val="00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kumimoji="1" lang="zh-CN" altLang="en-US" sz="2800" b="1">
                <a:latin typeface="Times New Roman" pitchFamily="18" charset="0"/>
                <a:cs typeface="Times New Roman" pitchFamily="18" charset="0"/>
              </a:rPr>
              <a:t>如果</a:t>
            </a:r>
            <a:r>
              <a:rPr kumimoji="1" lang="en-US" altLang="zh-CN" sz="2800" b="1" i="1">
                <a:latin typeface="Times New Roman" pitchFamily="18" charset="0"/>
                <a:cs typeface="Times New Roman" pitchFamily="18" charset="0"/>
              </a:rPr>
              <a:t>a</a:t>
            </a:r>
            <a:r>
              <a:rPr kumimoji="1" lang="zh-CN" altLang="en-US" sz="2800" b="1">
                <a:latin typeface="Times New Roman" pitchFamily="18" charset="0"/>
                <a:cs typeface="Times New Roman" pitchFamily="18" charset="0"/>
              </a:rPr>
              <a:t>正数</a:t>
            </a:r>
            <a:r>
              <a:rPr kumimoji="1" lang="en-US" altLang="zh-CN" sz="2800" b="1"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1" lang="zh-CN" altLang="en-US" sz="2800" b="1">
                <a:latin typeface="Times New Roman" pitchFamily="18" charset="0"/>
                <a:cs typeface="Times New Roman" pitchFamily="18" charset="0"/>
              </a:rPr>
              <a:t>其相反数是</a:t>
            </a:r>
            <a:r>
              <a:rPr kumimoji="1" lang="en-US" altLang="zh-CN" sz="2800" b="1">
                <a:latin typeface="Times New Roman" pitchFamily="18" charset="0"/>
                <a:cs typeface="Times New Roman" pitchFamily="18" charset="0"/>
              </a:rPr>
              <a:t>-</a:t>
            </a:r>
            <a:r>
              <a:rPr kumimoji="1" lang="en-US" altLang="zh-CN" sz="2800" b="1" i="1">
                <a:latin typeface="Times New Roman" pitchFamily="18" charset="0"/>
                <a:cs typeface="Times New Roman" pitchFamily="18" charset="0"/>
              </a:rPr>
              <a:t>a</a:t>
            </a:r>
            <a:r>
              <a:rPr kumimoji="1" lang="en-US" altLang="zh-CN" sz="2800" b="1">
                <a:latin typeface="Times New Roman" pitchFamily="18" charset="0"/>
                <a:cs typeface="Times New Roman" pitchFamily="18" charset="0"/>
              </a:rPr>
              <a:t>,  </a:t>
            </a:r>
            <a:r>
              <a:rPr kumimoji="1" lang="zh-CN" altLang="en-US" sz="2800" b="1">
                <a:latin typeface="Times New Roman" pitchFamily="18" charset="0"/>
                <a:cs typeface="Times New Roman" pitchFamily="18" charset="0"/>
              </a:rPr>
              <a:t>则数轴上表示这</a:t>
            </a:r>
          </a:p>
          <a:p>
            <a:pPr eaLnBrk="0" hangingPunct="0"/>
            <a:r>
              <a:rPr kumimoji="1" lang="zh-CN" altLang="en-US" sz="2800" b="1">
                <a:latin typeface="Times New Roman" pitchFamily="18" charset="0"/>
                <a:cs typeface="Times New Roman" pitchFamily="18" charset="0"/>
              </a:rPr>
              <a:t>两个数的点到原点的距离都是</a:t>
            </a:r>
            <a:r>
              <a:rPr kumimoji="1" lang="en-US" altLang="zh-CN" sz="2800" b="1" i="1">
                <a:latin typeface="Times New Roman" pitchFamily="18" charset="0"/>
                <a:cs typeface="Times New Roman" pitchFamily="18" charset="0"/>
              </a:rPr>
              <a:t>a</a:t>
            </a:r>
            <a:r>
              <a:rPr kumimoji="1" lang="zh-CN" altLang="en-US" sz="2800" b="1">
                <a:latin typeface="Times New Roman" pitchFamily="18" charset="0"/>
                <a:cs typeface="Times New Roman" pitchFamily="18" charset="0"/>
              </a:rPr>
              <a:t>个单位长度</a:t>
            </a:r>
            <a:r>
              <a:rPr kumimoji="1" lang="en-US" altLang="zh-CN" sz="2800" b="1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380173" y="5098599"/>
            <a:ext cx="8589656" cy="1514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⑴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双重符号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同号得正“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+”,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异号得负“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-”;</a:t>
            </a:r>
          </a:p>
          <a:p>
            <a:pPr>
              <a:lnSpc>
                <a:spcPct val="110000"/>
              </a:lnSpc>
            </a:pP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⑵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多重符号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有奇数个负号结果得负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1" lang="zh-CN" altLang="en-US" sz="2800" b="1" dirty="0">
                <a:latin typeface="Times New Roman" pitchFamily="18" charset="0"/>
                <a:cs typeface="Times New Roman" pitchFamily="18" charset="0"/>
              </a:rPr>
              <a:t>有偶数个负号结果得正</a:t>
            </a:r>
            <a:r>
              <a:rPr kumimoji="1" lang="en-US" altLang="zh-CN" sz="2800" b="1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97944" y="0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FF0000"/>
                </a:solidFill>
                <a:ea typeface="微软简隶书" pitchFamily="2" charset="-122"/>
              </a:rPr>
              <a:t>课堂小结</a:t>
            </a:r>
          </a:p>
        </p:txBody>
      </p:sp>
    </p:spTree>
    <p:extLst>
      <p:ext uri="{BB962C8B-B14F-4D97-AF65-F5344CB8AC3E}">
        <p14:creationId xmlns:p14="http://schemas.microsoft.com/office/powerpoint/2010/main" val="2866439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1071</Words>
  <Application>Microsoft Office PowerPoint</Application>
  <PresentationFormat>自定义</PresentationFormat>
  <Paragraphs>96</Paragraphs>
  <Slides>10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8" baseType="lpstr">
      <vt:lpstr>宋体</vt:lpstr>
      <vt:lpstr>Arial</vt:lpstr>
      <vt:lpstr>Calibri</vt:lpstr>
      <vt:lpstr>Calibri Light</vt:lpstr>
      <vt:lpstr>Times New Roman</vt:lpstr>
      <vt:lpstr>Wingdings</vt:lpstr>
      <vt:lpstr>Office 主题</vt:lpstr>
      <vt:lpstr>Equation</vt:lpstr>
      <vt:lpstr>PowerPoint 演示文稿</vt:lpstr>
      <vt:lpstr>回  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Daisz</dc:creator>
  <cp:lastModifiedBy>易 茜</cp:lastModifiedBy>
  <cp:revision>31</cp:revision>
  <dcterms:created xsi:type="dcterms:W3CDTF">2014-07-10T15:18:30Z</dcterms:created>
  <dcterms:modified xsi:type="dcterms:W3CDTF">2021-09-06T01:57:28Z</dcterms:modified>
</cp:coreProperties>
</file>