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handoutMasterIdLst>
    <p:handoutMasterId r:id="rId33"/>
  </p:handoutMasterIdLst>
  <p:sldIdLst>
    <p:sldId id="260" r:id="rId2"/>
    <p:sldId id="261" r:id="rId3"/>
    <p:sldId id="262" r:id="rId4"/>
    <p:sldId id="271" r:id="rId5"/>
    <p:sldId id="550" r:id="rId6"/>
    <p:sldId id="551" r:id="rId7"/>
    <p:sldId id="388" r:id="rId8"/>
    <p:sldId id="389" r:id="rId9"/>
    <p:sldId id="521" r:id="rId10"/>
    <p:sldId id="522" r:id="rId11"/>
    <p:sldId id="272" r:id="rId12"/>
    <p:sldId id="523" r:id="rId13"/>
    <p:sldId id="524" r:id="rId14"/>
    <p:sldId id="525" r:id="rId15"/>
    <p:sldId id="526" r:id="rId16"/>
    <p:sldId id="527" r:id="rId17"/>
    <p:sldId id="403" r:id="rId18"/>
    <p:sldId id="532" r:id="rId19"/>
    <p:sldId id="405" r:id="rId20"/>
    <p:sldId id="533" r:id="rId21"/>
    <p:sldId id="534" r:id="rId22"/>
    <p:sldId id="535" r:id="rId23"/>
    <p:sldId id="536" r:id="rId24"/>
    <p:sldId id="498" r:id="rId25"/>
    <p:sldId id="541" r:id="rId26"/>
    <p:sldId id="501" r:id="rId27"/>
    <p:sldId id="502" r:id="rId28"/>
    <p:sldId id="544" r:id="rId29"/>
    <p:sldId id="545" r:id="rId30"/>
    <p:sldId id="546" r:id="rId31"/>
    <p:sldId id="259" r:id="rId3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86" autoAdjust="0"/>
    <p:restoredTop sz="94660"/>
  </p:normalViewPr>
  <p:slideViewPr>
    <p:cSldViewPr snapToObjects="1">
      <p:cViewPr>
        <p:scale>
          <a:sx n="80" d="100"/>
          <a:sy n="80" d="100"/>
        </p:scale>
        <p:origin x="-312" y="-306"/>
      </p:cViewPr>
      <p:guideLst>
        <p:guide orient="horz" pos="2160"/>
        <p:guide pos="3840"/>
      </p:guideLst>
    </p:cSldViewPr>
  </p:slideViewPr>
  <p:notesTextViewPr>
    <p:cViewPr>
      <p:scale>
        <a:sx n="1" d="1"/>
        <a:sy n="1" d="1"/>
      </p:scale>
      <p:origin x="0" y="0"/>
    </p:cViewPr>
  </p:notesTextViewPr>
  <p:notesViewPr>
    <p:cSldViewPr snapToObjects="1">
      <p:cViewPr varScale="1">
        <p:scale>
          <a:sx n="68" d="100"/>
          <a:sy n="68" d="100"/>
        </p:scale>
        <p:origin x="-285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725AEDA-E179-4278-998D-D9EC8DB06D52}" type="datetimeFigureOut">
              <a:rPr lang="zh-CN" altLang="en-US" smtClean="0"/>
              <a:t>2019-7-12</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076C1A9-36A5-4E2E-B00D-A057051FFC61}" type="slidenum">
              <a:rPr lang="zh-CN" altLang="en-US" smtClean="0"/>
              <a:t>‹#›</a:t>
            </a:fld>
            <a:endParaRPr lang="zh-CN" altLang="en-US"/>
          </a:p>
        </p:txBody>
      </p:sp>
    </p:spTree>
    <p:extLst>
      <p:ext uri="{BB962C8B-B14F-4D97-AF65-F5344CB8AC3E}">
        <p14:creationId xmlns:p14="http://schemas.microsoft.com/office/powerpoint/2010/main" val="323636920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emf"/><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39.104.72.189/" TargetMode="External"/><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slide" Target="../slides/slide26.xml"/><Relationship Id="rId2" Type="http://schemas.openxmlformats.org/officeDocument/2006/relationships/hyperlink" Target="http://39.104.72.189/" TargetMode="External"/><Relationship Id="rId1" Type="http://schemas.openxmlformats.org/officeDocument/2006/relationships/slideMaster" Target="../slideMasters/slideMaster1.xml"/><Relationship Id="rId5" Type="http://schemas.openxmlformats.org/officeDocument/2006/relationships/slide" Target="../slides/slide11.xml"/><Relationship Id="rId4" Type="http://schemas.openxmlformats.org/officeDocument/2006/relationships/slide" Target="../slides/slide3.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emf"/><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3" name="副标题 2"/>
          <p:cNvSpPr>
            <a:spLocks noGrp="1"/>
          </p:cNvSpPr>
          <p:nvPr>
            <p:ph type="subTitle" idx="1" hasCustomPrompt="1"/>
          </p:nvPr>
        </p:nvSpPr>
        <p:spPr>
          <a:xfrm>
            <a:off x="1638309" y="3910927"/>
            <a:ext cx="9031515" cy="808237"/>
          </a:xfrm>
        </p:spPr>
        <p:txBody>
          <a:bodyPr>
            <a:normAutofit/>
          </a:bodyPr>
          <a:lstStyle>
            <a:lvl1pPr marL="0" indent="0" algn="ctr">
              <a:buNone/>
              <a:defRPr sz="4800" b="1">
                <a:solidFill>
                  <a:srgbClr val="0000FF"/>
                </a:solidFill>
                <a:latin typeface="微软雅黑" panose="020B0503020204020204" pitchFamily="34" charset="-122"/>
                <a:ea typeface="微软雅黑" panose="020B0503020204020204" pitchFamily="34"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学科</a:t>
            </a:r>
            <a:endParaRPr lang="zh-CN" altLang="en-US" dirty="0"/>
          </a:p>
        </p:txBody>
      </p:sp>
      <p:pic>
        <p:nvPicPr>
          <p:cNvPr id="8" name="图片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515377" flipH="1" flipV="1">
            <a:off x="-1113488" y="-350004"/>
            <a:ext cx="4527494" cy="4077191"/>
          </a:xfrm>
          <a:prstGeom prst="rect">
            <a:avLst/>
          </a:prstGeom>
        </p:spPr>
      </p:pic>
      <p:pic>
        <p:nvPicPr>
          <p:cNvPr id="11" name="图片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6585734" flipH="1" flipV="1">
            <a:off x="10699227" y="5373976"/>
            <a:ext cx="1487680" cy="1339716"/>
          </a:xfrm>
          <a:prstGeom prst="rect">
            <a:avLst/>
          </a:prstGeom>
        </p:spPr>
      </p:pic>
      <p:grpSp>
        <p:nvGrpSpPr>
          <p:cNvPr id="12" name="组合 9"/>
          <p:cNvGrpSpPr/>
          <p:nvPr userDrawn="1"/>
        </p:nvGrpSpPr>
        <p:grpSpPr bwMode="auto">
          <a:xfrm>
            <a:off x="3284663" y="6103707"/>
            <a:ext cx="5684358" cy="547914"/>
            <a:chOff x="2364896" y="6103024"/>
            <a:chExt cx="3913269" cy="423863"/>
          </a:xfrm>
        </p:grpSpPr>
        <p:pic>
          <p:nvPicPr>
            <p:cNvPr id="13" name="图片 12">
              <a:hlinkClick r:id="rId4"/>
            </p:cNvPr>
            <p:cNvPicPr>
              <a:picLocks noChangeAspect="1"/>
            </p:cNvPicPr>
            <p:nvPr userDrawn="1"/>
          </p:nvPicPr>
          <p:blipFill>
            <a:blip r:embed="rId5" cstate="print">
              <a:extLst>
                <a:ext uri="{28A0092B-C50C-407E-A947-70E740481C1C}">
                  <a14:useLocalDpi xmlns:a14="http://schemas.microsoft.com/office/drawing/2010/main" val="0"/>
                </a:ext>
              </a:extLst>
            </a:blip>
            <a:srcRect l="4062" t="9303" r="5006" b="29089"/>
            <a:stretch>
              <a:fillRect/>
            </a:stretch>
          </p:blipFill>
          <p:spPr bwMode="auto">
            <a:xfrm>
              <a:off x="2865834" y="6103024"/>
              <a:ext cx="3412331" cy="4238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4" name="图片 47" descr="未标题-1 拷贝.png"/>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图片 6"/>
          <p:cNvPicPr>
            <a:picLocks noChangeAspect="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文本框 15"/>
          <p:cNvSpPr txBox="1"/>
          <p:nvPr userDrawn="1"/>
        </p:nvSpPr>
        <p:spPr>
          <a:xfrm>
            <a:off x="1856024" y="1579874"/>
            <a:ext cx="9031514" cy="1754326"/>
          </a:xfrm>
          <a:prstGeom prst="rect">
            <a:avLst/>
          </a:prstGeom>
          <a:noFill/>
        </p:spPr>
        <p:txBody>
          <a:bodyPr wrap="square" rtlCol="0">
            <a:spAutoFit/>
          </a:bodyPr>
          <a:lstStyle/>
          <a:p>
            <a:pPr algn="ctr"/>
            <a:r>
              <a:rPr lang="en-US" altLang="zh-CN" sz="5400" b="1" dirty="0" smtClean="0">
                <a:latin typeface="Times New Roman" panose="02020603050405020304" pitchFamily="18" charset="0"/>
                <a:cs typeface="Times New Roman" panose="02020603050405020304" pitchFamily="18" charset="0"/>
              </a:rPr>
              <a:t>《</a:t>
            </a:r>
            <a:r>
              <a:rPr lang="zh-CN" altLang="en-US" sz="5400" b="1" dirty="0" smtClean="0">
                <a:latin typeface="Times New Roman" panose="02020603050405020304" pitchFamily="18" charset="0"/>
                <a:cs typeface="Times New Roman" panose="02020603050405020304" pitchFamily="18" charset="0"/>
              </a:rPr>
              <a:t>创新设计</a:t>
            </a:r>
            <a:r>
              <a:rPr lang="en-US" altLang="zh-CN" sz="5400" b="1" dirty="0" smtClean="0">
                <a:latin typeface="Times New Roman" panose="02020603050405020304" pitchFamily="18" charset="0"/>
                <a:cs typeface="Times New Roman" panose="02020603050405020304" pitchFamily="18" charset="0"/>
              </a:rPr>
              <a:t>》2018</a:t>
            </a:r>
            <a:r>
              <a:rPr lang="zh-CN" altLang="en-US" sz="5400" b="1" dirty="0" smtClean="0">
                <a:latin typeface="Times New Roman" panose="02020603050405020304" pitchFamily="18" charset="0"/>
                <a:cs typeface="Times New Roman" panose="02020603050405020304" pitchFamily="18" charset="0"/>
              </a:rPr>
              <a:t>版</a:t>
            </a:r>
            <a:r>
              <a:rPr lang="en-US" altLang="zh-CN" sz="5400" b="1" dirty="0" smtClean="0">
                <a:latin typeface="Times New Roman" panose="02020603050405020304" pitchFamily="18" charset="0"/>
                <a:cs typeface="Times New Roman" panose="02020603050405020304" pitchFamily="18" charset="0"/>
              </a:rPr>
              <a:t/>
            </a:r>
            <a:br>
              <a:rPr lang="en-US" altLang="zh-CN" sz="5400" b="1" dirty="0" smtClean="0">
                <a:latin typeface="Times New Roman" panose="02020603050405020304" pitchFamily="18" charset="0"/>
                <a:cs typeface="Times New Roman" panose="02020603050405020304" pitchFamily="18" charset="0"/>
              </a:rPr>
            </a:br>
            <a:r>
              <a:rPr lang="zh-CN" altLang="en-US" sz="5400" b="1" dirty="0" smtClean="0">
                <a:latin typeface="Times New Roman" panose="02020603050405020304" pitchFamily="18" charset="0"/>
                <a:cs typeface="Times New Roman" panose="02020603050405020304" pitchFamily="18" charset="0"/>
              </a:rPr>
              <a:t>高三一轮总复习实用课件</a:t>
            </a:r>
            <a:endParaRPr lang="zh-CN" altLang="en-US" sz="5400" b="1"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2807854" y="317359"/>
            <a:ext cx="9144000" cy="761855"/>
          </a:xfrm>
        </p:spPr>
        <p:txBody>
          <a:bodyPr anchor="b">
            <a:normAutofit/>
          </a:bodyPr>
          <a:lstStyle>
            <a:lvl1pPr algn="ctr">
              <a:defRPr sz="3200" b="1"/>
            </a:lvl1pPr>
          </a:lstStyle>
          <a:p>
            <a:r>
              <a:rPr lang="zh-CN" altLang="en-US" dirty="0" smtClean="0"/>
              <a:t>章标题</a:t>
            </a:r>
            <a:endParaRPr lang="zh-CN" altLang="en-US" dirty="0"/>
          </a:p>
        </p:txBody>
      </p:sp>
      <p:sp>
        <p:nvSpPr>
          <p:cNvPr id="3" name="副标题 2"/>
          <p:cNvSpPr>
            <a:spLocks noGrp="1"/>
          </p:cNvSpPr>
          <p:nvPr>
            <p:ph type="subTitle" idx="1" hasCustomPrompt="1"/>
          </p:nvPr>
        </p:nvSpPr>
        <p:spPr>
          <a:xfrm>
            <a:off x="2807854" y="1147313"/>
            <a:ext cx="9144000" cy="5322498"/>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各节标题（含超级链接）</a:t>
            </a:r>
            <a:endParaRPr lang="zh-CN" altLang="en-US" dirty="0"/>
          </a:p>
        </p:txBody>
      </p:sp>
      <p:grpSp>
        <p:nvGrpSpPr>
          <p:cNvPr id="4" name="组合 3"/>
          <p:cNvGrpSpPr/>
          <p:nvPr userDrawn="1"/>
        </p:nvGrpSpPr>
        <p:grpSpPr>
          <a:xfrm>
            <a:off x="114982" y="1908692"/>
            <a:ext cx="3026493" cy="2905010"/>
            <a:chOff x="71850" y="1261711"/>
            <a:chExt cx="3026493" cy="2905010"/>
          </a:xfrm>
        </p:grpSpPr>
        <p:grpSp>
          <p:nvGrpSpPr>
            <p:cNvPr id="7" name="Group 1"/>
            <p:cNvGrpSpPr/>
            <p:nvPr userDrawn="1"/>
          </p:nvGrpSpPr>
          <p:grpSpPr>
            <a:xfrm>
              <a:off x="129104"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1850"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grpSp>
      <p:sp>
        <p:nvSpPr>
          <p:cNvPr id="16" name="动作按钮: 后退或前一项 15">
            <a:hlinkClick r:id="" action="ppaction://hlinkshowjump?jump=previousslide" highlightClick="1"/>
          </p:cNvPr>
          <p:cNvSpPr/>
          <p:nvPr userDrawn="1"/>
        </p:nvSpPr>
        <p:spPr>
          <a:xfrm>
            <a:off x="10990894"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动作按钮: 前进或下一项 16">
            <a:hlinkClick r:id="" action="ppaction://hlinkshowjump?jump=nextslide" highlightClick="1"/>
          </p:cNvPr>
          <p:cNvSpPr/>
          <p:nvPr userDrawn="1"/>
        </p:nvSpPr>
        <p:spPr>
          <a:xfrm>
            <a:off x="11354432"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动作按钮: 结束 17">
            <a:hlinkClick r:id="" action="ppaction://hlinkshowjump?jump=endshow" highlightClick="1"/>
          </p:cNvPr>
          <p:cNvSpPr/>
          <p:nvPr userDrawn="1"/>
        </p:nvSpPr>
        <p:spPr>
          <a:xfrm>
            <a:off x="11708444"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19" name="直接连接符 18"/>
          <p:cNvCxnSpPr/>
          <p:nvPr userDrawn="1"/>
        </p:nvCxnSpPr>
        <p:spPr>
          <a:xfrm>
            <a:off x="2807854" y="1105093"/>
            <a:ext cx="9154590"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grpSp>
        <p:nvGrpSpPr>
          <p:cNvPr id="7" name="Group 1"/>
          <p:cNvGrpSpPr/>
          <p:nvPr userDrawn="1"/>
        </p:nvGrpSpPr>
        <p:grpSpPr>
          <a:xfrm>
            <a:off x="821831"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64577"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sp>
        <p:nvSpPr>
          <p:cNvPr id="15" name="Diamond 11"/>
          <p:cNvSpPr/>
          <p:nvPr userDrawn="1"/>
        </p:nvSpPr>
        <p:spPr bwMode="auto">
          <a:xfrm>
            <a:off x="1879174" y="951570"/>
            <a:ext cx="739798" cy="739797"/>
          </a:xfrm>
          <a:prstGeom prst="diamond">
            <a:avLst/>
          </a:prstGeom>
          <a:solidFill>
            <a:schemeClr val="accent2"/>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01</a:t>
            </a:r>
          </a:p>
        </p:txBody>
      </p:sp>
      <p:sp>
        <p:nvSpPr>
          <p:cNvPr id="16" name="Diamond 12"/>
          <p:cNvSpPr/>
          <p:nvPr userDrawn="1"/>
        </p:nvSpPr>
        <p:spPr bwMode="auto">
          <a:xfrm>
            <a:off x="2707062" y="1762528"/>
            <a:ext cx="739798" cy="739797"/>
          </a:xfrm>
          <a:prstGeom prst="diamond">
            <a:avLst/>
          </a:prstGeom>
          <a:solidFill>
            <a:schemeClr val="accent3"/>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02</a:t>
            </a:r>
          </a:p>
        </p:txBody>
      </p:sp>
      <p:sp>
        <p:nvSpPr>
          <p:cNvPr id="17" name="Diamond 13"/>
          <p:cNvSpPr/>
          <p:nvPr userDrawn="1"/>
        </p:nvSpPr>
        <p:spPr bwMode="auto">
          <a:xfrm>
            <a:off x="2707062" y="2907540"/>
            <a:ext cx="739798" cy="739797"/>
          </a:xfrm>
          <a:prstGeom prst="diamond">
            <a:avLst/>
          </a:prstGeom>
          <a:solidFill>
            <a:schemeClr val="accent4"/>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03</a:t>
            </a:r>
          </a:p>
        </p:txBody>
      </p:sp>
      <p:sp>
        <p:nvSpPr>
          <p:cNvPr id="18" name="Diamond 14"/>
          <p:cNvSpPr/>
          <p:nvPr userDrawn="1"/>
        </p:nvSpPr>
        <p:spPr bwMode="auto">
          <a:xfrm>
            <a:off x="1879174" y="3768327"/>
            <a:ext cx="739798" cy="739797"/>
          </a:xfrm>
          <a:prstGeom prst="diamond">
            <a:avLst/>
          </a:prstGeom>
          <a:solidFill>
            <a:schemeClr val="accent5"/>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04</a:t>
            </a:r>
          </a:p>
        </p:txBody>
      </p:sp>
      <p:grpSp>
        <p:nvGrpSpPr>
          <p:cNvPr id="19" name="Group 21"/>
          <p:cNvGrpSpPr/>
          <p:nvPr userDrawn="1"/>
        </p:nvGrpSpPr>
        <p:grpSpPr>
          <a:xfrm>
            <a:off x="2618972" y="1135204"/>
            <a:ext cx="2545865" cy="361864"/>
            <a:chOff x="3943834" y="704409"/>
            <a:chExt cx="3962574" cy="563232"/>
          </a:xfrm>
        </p:grpSpPr>
        <p:sp>
          <p:nvSpPr>
            <p:cNvPr id="20" name="TextBox 1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1">
                      <a:lumMod val="100000"/>
                    </a:schemeClr>
                  </a:solidFill>
                </a:rPr>
                <a:t>标题文本预设</a:t>
              </a:r>
            </a:p>
          </p:txBody>
        </p:sp>
        <p:sp>
          <p:nvSpPr>
            <p:cNvPr id="21" name="TextBox 2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2" name="Group 22"/>
          <p:cNvGrpSpPr/>
          <p:nvPr userDrawn="1"/>
        </p:nvGrpSpPr>
        <p:grpSpPr>
          <a:xfrm>
            <a:off x="3446860" y="1930146"/>
            <a:ext cx="2545865" cy="361864"/>
            <a:chOff x="3943834" y="704409"/>
            <a:chExt cx="3962574" cy="563232"/>
          </a:xfrm>
        </p:grpSpPr>
        <p:sp>
          <p:nvSpPr>
            <p:cNvPr id="23" name="TextBox 23"/>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2">
                      <a:lumMod val="100000"/>
                    </a:schemeClr>
                  </a:solidFill>
                </a:rPr>
                <a:t>标题文本预设</a:t>
              </a:r>
            </a:p>
          </p:txBody>
        </p:sp>
        <p:sp>
          <p:nvSpPr>
            <p:cNvPr id="24" name="TextBox 24"/>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5" name="Group 25"/>
          <p:cNvGrpSpPr/>
          <p:nvPr userDrawn="1"/>
        </p:nvGrpSpPr>
        <p:grpSpPr>
          <a:xfrm>
            <a:off x="3446860" y="3148925"/>
            <a:ext cx="2545865" cy="361864"/>
            <a:chOff x="3943834" y="704409"/>
            <a:chExt cx="3962574" cy="563232"/>
          </a:xfrm>
        </p:grpSpPr>
        <p:sp>
          <p:nvSpPr>
            <p:cNvPr id="26" name="TextBox 26"/>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3">
                      <a:lumMod val="100000"/>
                    </a:schemeClr>
                  </a:solidFill>
                </a:rPr>
                <a:t>标题文本预设</a:t>
              </a:r>
            </a:p>
          </p:txBody>
        </p:sp>
        <p:sp>
          <p:nvSpPr>
            <p:cNvPr id="27" name="TextBox 27"/>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8" name="Group 28"/>
          <p:cNvGrpSpPr/>
          <p:nvPr userDrawn="1"/>
        </p:nvGrpSpPr>
        <p:grpSpPr>
          <a:xfrm>
            <a:off x="2618972" y="4024449"/>
            <a:ext cx="2545865" cy="361864"/>
            <a:chOff x="3943834" y="704409"/>
            <a:chExt cx="3962574" cy="563232"/>
          </a:xfrm>
        </p:grpSpPr>
        <p:sp>
          <p:nvSpPr>
            <p:cNvPr id="29" name="TextBox 2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4">
                      <a:lumMod val="100000"/>
                    </a:schemeClr>
                  </a:solidFill>
                </a:rPr>
                <a:t>标题文本预设</a:t>
              </a:r>
            </a:p>
          </p:txBody>
        </p:sp>
        <p:sp>
          <p:nvSpPr>
            <p:cNvPr id="30" name="TextBox 3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sp>
        <p:nvSpPr>
          <p:cNvPr id="32" name="动作按钮: 后退或前一项 31">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动作按钮: 前进或下一项 32">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动作按钮: 结束 33">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randombar(horizontal)">
                                      <p:cBhvr>
                                        <p:cTn id="13" dur="500"/>
                                        <p:tgtEl>
                                          <p:spTgt spid="7"/>
                                        </p:tgtEl>
                                      </p:cBhvr>
                                    </p:animEffect>
                                  </p:childTnLst>
                                </p:cTn>
                              </p:par>
                            </p:childTnLst>
                          </p:cTn>
                        </p:par>
                        <p:par>
                          <p:cTn id="14" fill="hold">
                            <p:stCondLst>
                              <p:cond delay="1500"/>
                            </p:stCondLst>
                            <p:childTnLst>
                              <p:par>
                                <p:cTn id="15" presetID="2" presetClass="entr" presetSubtype="8"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0-#ppt_w/2"/>
                                          </p:val>
                                        </p:tav>
                                        <p:tav tm="100000">
                                          <p:val>
                                            <p:strVal val="#ppt_x"/>
                                          </p:val>
                                        </p:tav>
                                      </p:tavLst>
                                    </p:anim>
                                    <p:anim calcmode="lin" valueType="num">
                                      <p:cBhvr additive="base">
                                        <p:cTn id="18" dur="500" fill="hold"/>
                                        <p:tgtEl>
                                          <p:spTgt spid="1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0-#ppt_w/2"/>
                                          </p:val>
                                        </p:tav>
                                        <p:tav tm="100000">
                                          <p:val>
                                            <p:strVal val="#ppt_x"/>
                                          </p:val>
                                        </p:tav>
                                      </p:tavLst>
                                    </p:anim>
                                    <p:anim calcmode="lin" valueType="num">
                                      <p:cBhvr additive="base">
                                        <p:cTn id="22" dur="500" fill="hold"/>
                                        <p:tgtEl>
                                          <p:spTgt spid="1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0-#ppt_w/2"/>
                                          </p:val>
                                        </p:tav>
                                        <p:tav tm="100000">
                                          <p:val>
                                            <p:strVal val="#ppt_x"/>
                                          </p:val>
                                        </p:tav>
                                      </p:tavLst>
                                    </p:anim>
                                    <p:anim calcmode="lin" valueType="num">
                                      <p:cBhvr additive="base">
                                        <p:cTn id="26" dur="500" fill="hold"/>
                                        <p:tgtEl>
                                          <p:spTgt spid="1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0-#ppt_w/2"/>
                                          </p:val>
                                        </p:tav>
                                        <p:tav tm="100000">
                                          <p:val>
                                            <p:strVal val="#ppt_x"/>
                                          </p:val>
                                        </p:tav>
                                      </p:tavLst>
                                    </p:anim>
                                    <p:anim calcmode="lin" valueType="num">
                                      <p:cBhvr additive="base">
                                        <p:cTn id="30" dur="50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fill="hold"/>
                                        <p:tgtEl>
                                          <p:spTgt spid="28"/>
                                        </p:tgtEl>
                                        <p:attrNameLst>
                                          <p:attrName>ppt_x</p:attrName>
                                        </p:attrNameLst>
                                      </p:cBhvr>
                                      <p:tavLst>
                                        <p:tav tm="0">
                                          <p:val>
                                            <p:strVal val="0-#ppt_w/2"/>
                                          </p:val>
                                        </p:tav>
                                        <p:tav tm="100000">
                                          <p:val>
                                            <p:strVal val="#ppt_x"/>
                                          </p:val>
                                        </p:tav>
                                      </p:tavLst>
                                    </p:anim>
                                    <p:anim calcmode="lin" valueType="num">
                                      <p:cBhvr additive="base">
                                        <p:cTn id="34" dur="500" fill="hold"/>
                                        <p:tgtEl>
                                          <p:spTgt spid="28"/>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 fill="hold"/>
                                        <p:tgtEl>
                                          <p:spTgt spid="25"/>
                                        </p:tgtEl>
                                        <p:attrNameLst>
                                          <p:attrName>ppt_x</p:attrName>
                                        </p:attrNameLst>
                                      </p:cBhvr>
                                      <p:tavLst>
                                        <p:tav tm="0">
                                          <p:val>
                                            <p:strVal val="0-#ppt_w/2"/>
                                          </p:val>
                                        </p:tav>
                                        <p:tav tm="100000">
                                          <p:val>
                                            <p:strVal val="#ppt_x"/>
                                          </p:val>
                                        </p:tav>
                                      </p:tavLst>
                                    </p:anim>
                                    <p:anim calcmode="lin" valueType="num">
                                      <p:cBhvr additive="base">
                                        <p:cTn id="38" dur="500" fill="hold"/>
                                        <p:tgtEl>
                                          <p:spTgt spid="25"/>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0-#ppt_w/2"/>
                                          </p:val>
                                        </p:tav>
                                        <p:tav tm="100000">
                                          <p:val>
                                            <p:strVal val="#ppt_x"/>
                                          </p:val>
                                        </p:tav>
                                      </p:tavLst>
                                    </p:anim>
                                    <p:anim calcmode="lin" valueType="num">
                                      <p:cBhvr additive="base">
                                        <p:cTn id="42" dur="500" fill="hold"/>
                                        <p:tgtEl>
                                          <p:spTgt spid="22"/>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0-#ppt_w/2"/>
                                          </p:val>
                                        </p:tav>
                                        <p:tav tm="100000">
                                          <p:val>
                                            <p:strVal val="#ppt_x"/>
                                          </p:val>
                                        </p:tav>
                                      </p:tavLst>
                                    </p:anim>
                                    <p:anim calcmode="lin" valueType="num">
                                      <p:cBhvr additive="base">
                                        <p:cTn id="46"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3" name="动作按钮: 自定义 2">
            <a:hlinkClick r:id="" action="ppaction://noaction" highlightClick="1"/>
          </p:cNvPr>
          <p:cNvSpPr/>
          <p:nvPr userDrawn="1"/>
        </p:nvSpPr>
        <p:spPr>
          <a:xfrm>
            <a:off x="753262" y="5360446"/>
            <a:ext cx="1706136" cy="369332"/>
          </a:xfrm>
          <a:prstGeom prst="actionButtonBlank">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zh-CN" altLang="en-US"/>
          </a:p>
        </p:txBody>
      </p:sp>
      <p:sp>
        <p:nvSpPr>
          <p:cNvPr id="2" name="标题 1"/>
          <p:cNvSpPr>
            <a:spLocks noGrp="1"/>
          </p:cNvSpPr>
          <p:nvPr>
            <p:ph type="title" hasCustomPrompt="1"/>
          </p:nvPr>
        </p:nvSpPr>
        <p:spPr>
          <a:xfrm>
            <a:off x="108222" y="80457"/>
            <a:ext cx="11905977" cy="644166"/>
          </a:xfrm>
        </p:spPr>
        <p:txBody>
          <a:bodyPr/>
          <a:lstStyle>
            <a:lvl1pPr algn="ctr">
              <a:defRPr/>
            </a:lvl1pPr>
          </a:lstStyle>
          <a:p>
            <a:r>
              <a:rPr lang="zh-CN" altLang="en-US" dirty="0" smtClean="0"/>
              <a:t>课时标题</a:t>
            </a:r>
            <a:endParaRPr lang="zh-CN" altLang="en-US" dirty="0"/>
          </a:p>
        </p:txBody>
      </p:sp>
      <p:sp>
        <p:nvSpPr>
          <p:cNvPr id="5" name="灯片编号占位符 4"/>
          <p:cNvSpPr>
            <a:spLocks noGrp="1"/>
          </p:cNvSpPr>
          <p:nvPr>
            <p:ph type="sldNum" sz="quarter" idx="12"/>
          </p:nvPr>
        </p:nvSpPr>
        <p:spPr>
          <a:xfrm>
            <a:off x="489018" y="6430679"/>
            <a:ext cx="372373" cy="365125"/>
          </a:xfrm>
        </p:spPr>
        <p:txBody>
          <a:bodyPr/>
          <a:lstStyle>
            <a:lvl1pPr>
              <a:defRPr sz="1200"/>
            </a:lvl1pPr>
          </a:lstStyle>
          <a:p>
            <a:fld id="{E82546D3-0A1B-4AD3-8423-C2D4F2A3C694}" type="slidenum">
              <a:rPr lang="zh-CN" altLang="en-US" smtClean="0"/>
              <a:pPr/>
              <a:t>‹#›</a:t>
            </a:fld>
            <a:endParaRPr lang="zh-CN" altLang="en-US" dirty="0"/>
          </a:p>
        </p:txBody>
      </p:sp>
      <p:sp>
        <p:nvSpPr>
          <p:cNvPr id="31" name="动作按钮: 后退或前一项 30">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动作按钮: 前进或下一项 31">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动作按钮: 结束 32">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34" name="组合 9"/>
          <p:cNvGrpSpPr/>
          <p:nvPr userDrawn="1"/>
        </p:nvGrpSpPr>
        <p:grpSpPr bwMode="auto">
          <a:xfrm>
            <a:off x="4074022" y="6410194"/>
            <a:ext cx="4043955" cy="406096"/>
            <a:chOff x="2364896" y="6103024"/>
            <a:chExt cx="3913269" cy="423863"/>
          </a:xfrm>
        </p:grpSpPr>
        <p:pic>
          <p:nvPicPr>
            <p:cNvPr id="35" name="图片 34">
              <a:hlinkClick r:id="rId2"/>
            </p:cNvPr>
            <p:cNvPicPr>
              <a:picLocks noChangeAspect="1"/>
            </p:cNvPicPr>
            <p:nvPr userDrawn="1"/>
          </p:nvPicPr>
          <p:blipFill>
            <a:blip r:embed="rId3" cstate="print">
              <a:extLst>
                <a:ext uri="{28A0092B-C50C-407E-A947-70E740481C1C}">
                  <a14:useLocalDpi xmlns:a14="http://schemas.microsoft.com/office/drawing/2010/main" val="0"/>
                </a:ext>
              </a:extLst>
            </a:blip>
            <a:srcRect l="4062" t="9303" r="5006" b="29089"/>
            <a:stretch>
              <a:fillRect/>
            </a:stretch>
          </p:blipFill>
          <p:spPr bwMode="auto">
            <a:xfrm>
              <a:off x="2865834" y="6103024"/>
              <a:ext cx="3412331" cy="4238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6" name="图片 47" descr="未标题-1 拷贝.png"/>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38" name="直接连接符 37"/>
          <p:cNvCxnSpPr/>
          <p:nvPr userDrawn="1"/>
        </p:nvCxnSpPr>
        <p:spPr>
          <a:xfrm>
            <a:off x="139148" y="6292912"/>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userDrawn="1"/>
        </p:nvCxnSpPr>
        <p:spPr>
          <a:xfrm>
            <a:off x="139148" y="791981"/>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userDrawn="1"/>
        </p:nvCxnSpPr>
        <p:spPr>
          <a:xfrm>
            <a:off x="3130484" y="1221941"/>
            <a:ext cx="0" cy="4641011"/>
          </a:xfrm>
          <a:prstGeom prst="line">
            <a:avLst/>
          </a:prstGeom>
          <a:ln>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nvGrpSpPr>
          <p:cNvPr id="43" name="组合 42"/>
          <p:cNvGrpSpPr/>
          <p:nvPr userDrawn="1"/>
        </p:nvGrpSpPr>
        <p:grpSpPr>
          <a:xfrm>
            <a:off x="108223" y="2106221"/>
            <a:ext cx="3026493" cy="2905010"/>
            <a:chOff x="755951" y="2210607"/>
            <a:chExt cx="3026493" cy="2905010"/>
          </a:xfrm>
        </p:grpSpPr>
        <p:grpSp>
          <p:nvGrpSpPr>
            <p:cNvPr id="44" name="Group 1"/>
            <p:cNvGrpSpPr/>
            <p:nvPr/>
          </p:nvGrpSpPr>
          <p:grpSpPr>
            <a:xfrm>
              <a:off x="813205" y="2210607"/>
              <a:ext cx="2969239" cy="2905010"/>
              <a:chOff x="-949635" y="0"/>
              <a:chExt cx="7009631" cy="6858000"/>
            </a:xfrm>
          </p:grpSpPr>
          <p:sp>
            <p:nvSpPr>
              <p:cNvPr id="50"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51"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45" name="Group 2"/>
            <p:cNvGrpSpPr/>
            <p:nvPr/>
          </p:nvGrpSpPr>
          <p:grpSpPr>
            <a:xfrm>
              <a:off x="755951" y="2773741"/>
              <a:ext cx="1778742" cy="1778742"/>
              <a:chOff x="990600" y="2044717"/>
              <a:chExt cx="2768566" cy="2768566"/>
            </a:xfrm>
          </p:grpSpPr>
          <p:sp>
            <p:nvSpPr>
              <p:cNvPr id="46"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47" name="Group 9"/>
              <p:cNvGrpSpPr/>
              <p:nvPr/>
            </p:nvGrpSpPr>
            <p:grpSpPr>
              <a:xfrm>
                <a:off x="1429100" y="2771847"/>
                <a:ext cx="1800200" cy="992584"/>
                <a:chOff x="2345143" y="2365645"/>
                <a:chExt cx="1800200" cy="992584"/>
              </a:xfrm>
            </p:grpSpPr>
            <p:sp>
              <p:nvSpPr>
                <p:cNvPr id="48"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49"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dirty="0">
                      <a:solidFill>
                        <a:schemeClr val="bg1"/>
                      </a:solidFill>
                    </a:rPr>
                    <a:t>CONTENTS</a:t>
                  </a:r>
                </a:p>
              </p:txBody>
            </p:sp>
          </p:grpSp>
        </p:grpSp>
      </p:grpSp>
      <p:sp>
        <p:nvSpPr>
          <p:cNvPr id="23" name="文本框 22">
            <a:hlinkClick r:id="rId2"/>
          </p:cNvPr>
          <p:cNvSpPr txBox="1"/>
          <p:nvPr userDrawn="1"/>
        </p:nvSpPr>
        <p:spPr>
          <a:xfrm>
            <a:off x="489018" y="5389474"/>
            <a:ext cx="2268696" cy="369332"/>
          </a:xfrm>
          <a:prstGeom prst="rect">
            <a:avLst/>
          </a:prstGeom>
          <a:noFill/>
        </p:spPr>
        <p:txBody>
          <a:bodyPr wrap="square" rtlCol="0">
            <a:spAutoFit/>
          </a:bodyPr>
          <a:lstStyle/>
          <a:p>
            <a:pPr algn="ctr"/>
            <a:r>
              <a:rPr lang="en-US" altLang="zh-CN" b="1" dirty="0" smtClean="0">
                <a:solidFill>
                  <a:srgbClr val="00B050"/>
                </a:solidFill>
              </a:rPr>
              <a:t>@《</a:t>
            </a:r>
            <a:r>
              <a:rPr lang="zh-CN" altLang="en-US" b="1" dirty="0" smtClean="0">
                <a:solidFill>
                  <a:srgbClr val="00B050"/>
                </a:solidFill>
              </a:rPr>
              <a:t>创新设计</a:t>
            </a:r>
            <a:r>
              <a:rPr lang="en-US" altLang="zh-CN" b="1" dirty="0" smtClean="0">
                <a:solidFill>
                  <a:srgbClr val="00B050"/>
                </a:solidFill>
              </a:rPr>
              <a:t>》</a:t>
            </a:r>
            <a:endParaRPr lang="zh-CN" altLang="en-US" b="1" dirty="0">
              <a:solidFill>
                <a:srgbClr val="00B050"/>
              </a:solidFill>
            </a:endParaRPr>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3" name="文本占位符 2"/>
          <p:cNvSpPr>
            <a:spLocks noGrp="1"/>
          </p:cNvSpPr>
          <p:nvPr>
            <p:ph type="body" idx="1" hasCustomPrompt="1"/>
          </p:nvPr>
        </p:nvSpPr>
        <p:spPr>
          <a:xfrm>
            <a:off x="241540" y="534838"/>
            <a:ext cx="11701077" cy="5911999"/>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smtClean="0"/>
              <a:t>主文档内容</a:t>
            </a:r>
          </a:p>
        </p:txBody>
      </p:sp>
      <p:sp>
        <p:nvSpPr>
          <p:cNvPr id="8" name="动作按钮: 后退或前一项 7">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动作按钮: 前进或下一项 8">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 name="动作按钮: 结束 9">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5" name="直接连接符 4"/>
          <p:cNvCxnSpPr/>
          <p:nvPr userDrawn="1"/>
        </p:nvCxnSpPr>
        <p:spPr>
          <a:xfrm>
            <a:off x="241540" y="406451"/>
            <a:ext cx="11701077"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11" name="文本框 10">
            <a:hlinkClick r:id="rId2"/>
          </p:cNvPr>
          <p:cNvSpPr txBox="1"/>
          <p:nvPr userDrawn="1"/>
        </p:nvSpPr>
        <p:spPr>
          <a:xfrm>
            <a:off x="10668115" y="98406"/>
            <a:ext cx="1414070" cy="276999"/>
          </a:xfrm>
          <a:prstGeom prst="rect">
            <a:avLst/>
          </a:prstGeom>
          <a:noFill/>
        </p:spPr>
        <p:txBody>
          <a:bodyPr wrap="square" rtlCol="0">
            <a:spAutoFit/>
          </a:bodyPr>
          <a:lstStyle/>
          <a:p>
            <a:pPr algn="ctr"/>
            <a:r>
              <a:rPr lang="en-US" altLang="zh-CN" sz="1200" b="1" dirty="0" smtClean="0">
                <a:solidFill>
                  <a:srgbClr val="00B050"/>
                </a:solidFill>
              </a:rPr>
              <a:t>@《</a:t>
            </a:r>
            <a:r>
              <a:rPr lang="zh-CN" altLang="en-US" sz="1200" b="1" dirty="0" smtClean="0">
                <a:solidFill>
                  <a:srgbClr val="00B050"/>
                </a:solidFill>
              </a:rPr>
              <a:t>创新设计</a:t>
            </a:r>
            <a:r>
              <a:rPr lang="en-US" altLang="zh-CN" sz="1200" b="1" dirty="0" smtClean="0">
                <a:solidFill>
                  <a:srgbClr val="00B050"/>
                </a:solidFill>
              </a:rPr>
              <a:t>》</a:t>
            </a:r>
            <a:endParaRPr lang="zh-CN" altLang="en-US" sz="1200" b="1" dirty="0">
              <a:solidFill>
                <a:srgbClr val="00B050"/>
              </a:solidFill>
            </a:endParaRPr>
          </a:p>
        </p:txBody>
      </p:sp>
      <p:sp>
        <p:nvSpPr>
          <p:cNvPr id="12" name="燕尾形 11">
            <a:hlinkClick r:id="rId3" action="ppaction://hlinksldjump"/>
          </p:cNvPr>
          <p:cNvSpPr/>
          <p:nvPr userDrawn="1"/>
        </p:nvSpPr>
        <p:spPr>
          <a:xfrm>
            <a:off x="9421190" y="6492382"/>
            <a:ext cx="1294353" cy="3254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热点追踪篇</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
        <p:nvSpPr>
          <p:cNvPr id="13" name="燕尾形 12">
            <a:hlinkClick r:id="rId4" action="ppaction://hlinksldjump"/>
          </p:cNvPr>
          <p:cNvSpPr/>
          <p:nvPr userDrawn="1"/>
        </p:nvSpPr>
        <p:spPr>
          <a:xfrm>
            <a:off x="6490044" y="6494203"/>
            <a:ext cx="1294353" cy="3254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自主学习篇</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
        <p:nvSpPr>
          <p:cNvPr id="14" name="燕尾形 13">
            <a:hlinkClick r:id="rId5" action="ppaction://hlinksldjump"/>
          </p:cNvPr>
          <p:cNvSpPr/>
          <p:nvPr userDrawn="1"/>
        </p:nvSpPr>
        <p:spPr>
          <a:xfrm>
            <a:off x="7926897" y="6490795"/>
            <a:ext cx="1294353" cy="3254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合作探究篇</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10" name="图片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图片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0784402" flipH="1" flipV="1">
            <a:off x="7824363" y="3403693"/>
            <a:ext cx="4000325" cy="3602451"/>
          </a:xfrm>
          <a:prstGeom prst="rect">
            <a:avLst/>
          </a:prstGeom>
        </p:spPr>
      </p:pic>
      <p:sp>
        <p:nvSpPr>
          <p:cNvPr id="5" name="矩形 4"/>
          <p:cNvSpPr/>
          <p:nvPr userDrawn="1"/>
        </p:nvSpPr>
        <p:spPr>
          <a:xfrm>
            <a:off x="0" y="2489040"/>
            <a:ext cx="12192000" cy="830997"/>
          </a:xfrm>
          <a:prstGeom prst="rect">
            <a:avLst/>
          </a:prstGeom>
        </p:spPr>
        <p:txBody>
          <a:bodyPr wrap="square">
            <a:spAutoFit/>
          </a:bodyPr>
          <a:lstStyle/>
          <a:p>
            <a:pPr algn="ctr" fontAlgn="auto">
              <a:spcBef>
                <a:spcPts val="0"/>
              </a:spcBef>
              <a:spcAft>
                <a:spcPts val="0"/>
              </a:spcAft>
              <a:defRPr/>
            </a:pPr>
            <a:r>
              <a:rPr lang="zh-CN" altLang="en-US" sz="4800" spc="300" dirty="0" smtClean="0">
                <a:solidFill>
                  <a:srgbClr val="778495"/>
                </a:solidFill>
                <a:latin typeface="华文中宋" panose="02010600040101010101" pitchFamily="2" charset="-122"/>
                <a:ea typeface="华文中宋" panose="02010600040101010101" pitchFamily="2" charset="-122"/>
                <a:sym typeface="微软雅黑" panose="020B0503020204020204" pitchFamily="34" charset="-122"/>
              </a:rPr>
              <a:t>本课内容结束</a:t>
            </a:r>
            <a:endParaRPr lang="zh-CN" altLang="en-US" sz="4800" spc="300" dirty="0">
              <a:solidFill>
                <a:srgbClr val="778495"/>
              </a:solidFill>
              <a:latin typeface="华文中宋" panose="02010600040101010101" pitchFamily="2" charset="-122"/>
              <a:ea typeface="华文中宋" panose="02010600040101010101" pitchFamily="2" charset="-122"/>
              <a:sym typeface="微软雅黑" panose="020B0503020204020204" pitchFamily="34" charset="-122"/>
            </a:endParaRPr>
          </a:p>
        </p:txBody>
      </p:sp>
      <p:grpSp>
        <p:nvGrpSpPr>
          <p:cNvPr id="7" name="组合 9"/>
          <p:cNvGrpSpPr/>
          <p:nvPr userDrawn="1"/>
        </p:nvGrpSpPr>
        <p:grpSpPr bwMode="auto">
          <a:xfrm>
            <a:off x="3252234" y="6134625"/>
            <a:ext cx="5684358" cy="547914"/>
            <a:chOff x="2364896" y="6103024"/>
            <a:chExt cx="3913269" cy="423863"/>
          </a:xfrm>
        </p:grpSpPr>
        <p:pic>
          <p:nvPicPr>
            <p:cNvPr id="8" name="图片 7">
              <a:hlinkClick r:id="rId4"/>
            </p:cNvPr>
            <p:cNvPicPr>
              <a:picLocks noChangeAspect="1"/>
            </p:cNvPicPr>
            <p:nvPr userDrawn="1"/>
          </p:nvPicPr>
          <p:blipFill>
            <a:blip r:embed="rId5" cstate="print">
              <a:extLst>
                <a:ext uri="{28A0092B-C50C-407E-A947-70E740481C1C}">
                  <a14:useLocalDpi xmlns:a14="http://schemas.microsoft.com/office/drawing/2010/main" val="0"/>
                </a:ext>
              </a:extLst>
            </a:blip>
            <a:srcRect l="4062" t="9303" r="5006" b="29089"/>
            <a:stretch>
              <a:fillRect/>
            </a:stretch>
          </p:blipFill>
          <p:spPr bwMode="auto">
            <a:xfrm>
              <a:off x="2865834" y="6103024"/>
              <a:ext cx="3412331" cy="4238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图片 47" descr="未标题-1 拷贝.png"/>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C8E961-0A61-4EB6-98E7-EFE1458794F6}" type="datetimeFigureOut">
              <a:rPr lang="zh-CN" altLang="en-US" smtClean="0"/>
              <a:pPr/>
              <a:t>2019-7-12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2546D3-0A1B-4AD3-8423-C2D4F2A3C694}" type="slidenum">
              <a:rPr lang="zh-CN" altLang="en-US" smtClean="0"/>
              <a:pPr/>
              <a:t>‹#›</a:t>
            </a:fld>
            <a:endParaRPr lang="zh-CN" altLang="en-US"/>
          </a:p>
        </p:txBody>
      </p:sp>
      <p:pic>
        <p:nvPicPr>
          <p:cNvPr id="7" name="图片 6"/>
          <p:cNvPicPr>
            <a:picLocks noChangeAspect="1"/>
          </p:cNvPicPr>
          <p:nvPr userDrawn="1"/>
        </p:nvPicPr>
        <p:blipFill>
          <a:blip r:embed="rId8"/>
          <a:stretch>
            <a:fillRect/>
          </a:stretch>
        </p:blipFill>
        <p:spPr>
          <a:xfrm>
            <a:off x="3611" y="0"/>
            <a:ext cx="12188389" cy="6858000"/>
          </a:xfrm>
          <a:prstGeom prst="rect">
            <a:avLst/>
          </a:prstGeom>
        </p:spPr>
      </p:pic>
      <p:sp>
        <p:nvSpPr>
          <p:cNvPr id="8" name="文本框 7"/>
          <p:cNvSpPr txBox="1"/>
          <p:nvPr userDrawn="1"/>
        </p:nvSpPr>
        <p:spPr>
          <a:xfrm>
            <a:off x="432854" y="6501159"/>
            <a:ext cx="427986" cy="307777"/>
          </a:xfrm>
          <a:prstGeom prst="rect">
            <a:avLst/>
          </a:prstGeom>
          <a:noFill/>
        </p:spPr>
        <p:txBody>
          <a:bodyPr wrap="square" rtlCol="0">
            <a:spAutoFit/>
          </a:bodyPr>
          <a:lstStyle/>
          <a:p>
            <a:pPr algn="ctr"/>
            <a:fld id="{582C8A1B-FD01-4FEC-BC4C-A4CD3B747067}" type="slidenum">
              <a:rPr lang="zh-CN" altLang="en-US" sz="1400" smtClean="0">
                <a:latin typeface="Times New Roman" panose="02020603050405020304" pitchFamily="18" charset="0"/>
                <a:cs typeface="Times New Roman" panose="02020603050405020304" pitchFamily="18" charset="0"/>
              </a:rPr>
              <a:pPr algn="ctr"/>
              <a:t>‹#›</a:t>
            </a:fld>
            <a:endParaRPr lang="zh-CN" altLang="en-US" sz="1400" dirty="0">
              <a:latin typeface="Times New Roman" panose="02020603050405020304" pitchFamily="18" charset="0"/>
              <a:cs typeface="Times New Roman" panose="02020603050405020304" pitchFamily="18" charset="0"/>
            </a:endParaRPr>
          </a:p>
        </p:txBody>
      </p:sp>
      <p:sp>
        <p:nvSpPr>
          <p:cNvPr id="9" name="矩形 8">
            <a:hlinkClick r:id="" action="ppaction://hlinkshowjump?jump=previousslide"/>
          </p:cNvPr>
          <p:cNvSpPr/>
          <p:nvPr userDrawn="1"/>
        </p:nvSpPr>
        <p:spPr>
          <a:xfrm>
            <a:off x="-1"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hlinkClick r:id="" action="ppaction://hlinkshowjump?jump=nextslide"/>
          </p:cNvPr>
          <p:cNvSpPr/>
          <p:nvPr userDrawn="1"/>
        </p:nvSpPr>
        <p:spPr>
          <a:xfrm>
            <a:off x="834588"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file:///D:\&#20849;&#20139;\&#25919;&#27835;2017\&#32771;&#21521;&#19968;.tif" TargetMode="External"/><Relationship Id="rId2" Type="http://schemas.openxmlformats.org/officeDocument/2006/relationships/image" Target="../media/image11.png"/><Relationship Id="rId1" Type="http://schemas.openxmlformats.org/officeDocument/2006/relationships/slideLayout" Target="../slideLayouts/slideLayout5.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file:///D:\&#20849;&#20139;\&#25919;&#27835;2017\&#32771;&#21521;&#20108;.tif" TargetMode="External"/><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2636912"/>
            <a:ext cx="11647294" cy="1585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ts val="1700"/>
              </a:spcBef>
              <a:spcAft>
                <a:spcPts val="1650"/>
              </a:spcAft>
            </a:pPr>
            <a:r>
              <a:rPr lang="zh-CN" altLang="zh-CN" sz="3600" b="1" kern="2200" dirty="0">
                <a:ea typeface="方正小标宋_GBK"/>
                <a:cs typeface="Times New Roman"/>
              </a:rPr>
              <a:t>第四课　我国政府受人民的监督</a:t>
            </a:r>
            <a:endParaRPr lang="zh-CN" altLang="zh-CN" sz="2800" b="1" kern="2200" dirty="0">
              <a:ea typeface="方正小标宋_GBK"/>
              <a:cs typeface="Times New Roman"/>
            </a:endParaRPr>
          </a:p>
          <a:p>
            <a:pPr algn="ctr">
              <a:spcBef>
                <a:spcPts val="1300"/>
              </a:spcBef>
              <a:spcAft>
                <a:spcPts val="1300"/>
              </a:spcAft>
            </a:pPr>
            <a:r>
              <a:rPr lang="zh-CN" altLang="zh-CN" sz="3200" b="1" kern="100" dirty="0">
                <a:latin typeface="Times New Roman"/>
                <a:ea typeface="黑体"/>
              </a:rPr>
              <a:t>课时</a:t>
            </a:r>
            <a:r>
              <a:rPr lang="en-US" altLang="zh-CN" sz="3200" b="1" kern="100" dirty="0">
                <a:latin typeface="Times New Roman"/>
                <a:ea typeface="黑体"/>
              </a:rPr>
              <a:t>1</a:t>
            </a:r>
            <a:r>
              <a:rPr lang="zh-CN" altLang="zh-CN" sz="3200" b="1" kern="100" dirty="0">
                <a:latin typeface="Times New Roman"/>
                <a:ea typeface="黑体"/>
              </a:rPr>
              <a:t>　政府的权力：依法行</a:t>
            </a:r>
            <a:r>
              <a:rPr lang="zh-CN" altLang="zh-CN" sz="3200" b="1" kern="100" dirty="0" smtClean="0">
                <a:latin typeface="Times New Roman"/>
                <a:ea typeface="黑体"/>
              </a:rPr>
              <a:t>使</a:t>
            </a:r>
            <a:r>
              <a:rPr lang="en-US" altLang="zh-CN" sz="3600" b="1" kern="100" dirty="0">
                <a:latin typeface="Times New Roman"/>
                <a:cs typeface="Courier New"/>
              </a:rPr>
              <a:t> </a:t>
            </a:r>
            <a:r>
              <a:rPr lang="en-US" altLang="zh-CN" sz="3600" b="1" kern="100" dirty="0" smtClean="0">
                <a:latin typeface="Times New Roman"/>
                <a:cs typeface="Courier New"/>
              </a:rPr>
              <a:t> </a:t>
            </a:r>
            <a:endParaRPr lang="zh-CN" altLang="zh-CN" sz="1400" kern="100" dirty="0">
              <a:effectLst/>
              <a:latin typeface="宋体"/>
              <a:cs typeface="Courier New"/>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val="188858239"/>
              </p:ext>
            </p:extLst>
          </p:nvPr>
        </p:nvGraphicFramePr>
        <p:xfrm>
          <a:off x="263352" y="548680"/>
          <a:ext cx="11809312" cy="5029200"/>
        </p:xfrm>
        <a:graphic>
          <a:graphicData uri="http://schemas.openxmlformats.org/drawingml/2006/table">
            <a:tbl>
              <a:tblPr/>
              <a:tblGrid>
                <a:gridCol w="2520280"/>
                <a:gridCol w="4737886"/>
                <a:gridCol w="4551146"/>
              </a:tblGrid>
              <a:tr h="152744">
                <a:tc>
                  <a:txBody>
                    <a:bodyPr/>
                    <a:lstStyle/>
                    <a:p>
                      <a:pPr marL="252000" indent="-457200" algn="ctr">
                        <a:lnSpc>
                          <a:spcPct val="150000"/>
                        </a:lnSpc>
                        <a:spcAft>
                          <a:spcPts val="0"/>
                        </a:spcAft>
                        <a:tabLst>
                          <a:tab pos="2400300" algn="l"/>
                        </a:tabLst>
                      </a:pPr>
                      <a:r>
                        <a:rPr lang="zh-CN" sz="2000" b="1" kern="100" baseline="0">
                          <a:effectLst/>
                          <a:latin typeface="Times New Roman"/>
                          <a:ea typeface="黑体"/>
                          <a:cs typeface="Times New Roman"/>
                        </a:rPr>
                        <a:t>学习目标</a:t>
                      </a:r>
                      <a:endParaRPr lang="zh-CN" sz="2000" kern="100" baseline="0">
                        <a:effectLst/>
                        <a:latin typeface="宋体"/>
                        <a:cs typeface="Courier New"/>
                      </a:endParaRPr>
                    </a:p>
                  </a:txBody>
                  <a:tcPr marL="18756" marR="187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ctr">
                        <a:lnSpc>
                          <a:spcPct val="150000"/>
                        </a:lnSpc>
                        <a:spcAft>
                          <a:spcPts val="0"/>
                        </a:spcAft>
                        <a:tabLst>
                          <a:tab pos="2400300" algn="l"/>
                        </a:tabLst>
                      </a:pPr>
                      <a:r>
                        <a:rPr lang="zh-CN" sz="2000" b="1" kern="100" baseline="0">
                          <a:effectLst/>
                          <a:latin typeface="Times New Roman"/>
                          <a:ea typeface="黑体"/>
                          <a:cs typeface="Times New Roman"/>
                        </a:rPr>
                        <a:t>核心素养</a:t>
                      </a:r>
                      <a:endParaRPr lang="zh-CN" sz="2000" kern="100" baseline="0">
                        <a:effectLst/>
                        <a:latin typeface="宋体"/>
                        <a:cs typeface="Courier New"/>
                      </a:endParaRPr>
                    </a:p>
                  </a:txBody>
                  <a:tcPr marL="18756" marR="187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ctr">
                        <a:lnSpc>
                          <a:spcPct val="150000"/>
                        </a:lnSpc>
                        <a:spcAft>
                          <a:spcPts val="0"/>
                        </a:spcAft>
                        <a:tabLst>
                          <a:tab pos="2400300" algn="l"/>
                        </a:tabLst>
                      </a:pPr>
                      <a:r>
                        <a:rPr lang="zh-CN" sz="2000" b="1" kern="100" baseline="0">
                          <a:effectLst/>
                          <a:latin typeface="Times New Roman"/>
                          <a:ea typeface="黑体"/>
                          <a:cs typeface="Times New Roman"/>
                        </a:rPr>
                        <a:t>要点晨背</a:t>
                      </a:r>
                      <a:endParaRPr lang="zh-CN" sz="2000" kern="100" baseline="0">
                        <a:effectLst/>
                        <a:latin typeface="宋体"/>
                        <a:cs typeface="Courier New"/>
                      </a:endParaRPr>
                    </a:p>
                  </a:txBody>
                  <a:tcPr marL="18756" marR="187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67536">
                <a:tc>
                  <a:txBody>
                    <a:bodyPr/>
                    <a:lstStyle/>
                    <a:p>
                      <a:pPr marL="252000" indent="-457200" algn="l">
                        <a:lnSpc>
                          <a:spcPct val="150000"/>
                        </a:lnSpc>
                        <a:spcAft>
                          <a:spcPts val="0"/>
                        </a:spcAft>
                        <a:tabLst>
                          <a:tab pos="2400300" algn="l"/>
                        </a:tabLst>
                      </a:pPr>
                      <a:r>
                        <a:rPr lang="en-US" sz="2000" b="1" kern="100" baseline="0">
                          <a:effectLst/>
                          <a:latin typeface="Times New Roman"/>
                          <a:cs typeface="Courier New"/>
                        </a:rPr>
                        <a:t>1.</a:t>
                      </a:r>
                      <a:r>
                        <a:rPr lang="zh-CN" sz="2000" b="1" kern="100" baseline="0">
                          <a:effectLst/>
                          <a:latin typeface="Times New Roman"/>
                          <a:cs typeface="Times New Roman"/>
                        </a:rPr>
                        <a:t>识记政府依法行政的含义及具体要求。</a:t>
                      </a:r>
                      <a:endParaRPr lang="zh-CN" sz="2000" kern="100" baseline="0">
                        <a:effectLst/>
                        <a:latin typeface="宋体"/>
                        <a:cs typeface="Courier New"/>
                      </a:endParaRPr>
                    </a:p>
                    <a:p>
                      <a:pPr marL="252000" indent="-457200" algn="l">
                        <a:lnSpc>
                          <a:spcPct val="150000"/>
                        </a:lnSpc>
                        <a:spcAft>
                          <a:spcPts val="0"/>
                        </a:spcAft>
                        <a:tabLst>
                          <a:tab pos="2400300" algn="l"/>
                        </a:tabLst>
                      </a:pPr>
                      <a:r>
                        <a:rPr lang="en-US" sz="2000" b="1" kern="100" baseline="0">
                          <a:effectLst/>
                          <a:latin typeface="Times New Roman"/>
                          <a:cs typeface="Courier New"/>
                        </a:rPr>
                        <a:t>2.</a:t>
                      </a:r>
                      <a:r>
                        <a:rPr lang="zh-CN" sz="2000" b="1" kern="100" baseline="0">
                          <a:effectLst/>
                          <a:latin typeface="Times New Roman"/>
                          <a:cs typeface="Times New Roman"/>
                        </a:rPr>
                        <a:t>理解政府依法行政的重要意义。</a:t>
                      </a:r>
                      <a:r>
                        <a:rPr lang="en-US" sz="2000" b="1" kern="100" baseline="0">
                          <a:effectLst/>
                          <a:latin typeface="Times New Roman"/>
                          <a:cs typeface="Courier New"/>
                        </a:rPr>
                        <a:t>(</a:t>
                      </a:r>
                      <a:r>
                        <a:rPr lang="zh-CN" sz="2000" b="1" kern="100" baseline="0">
                          <a:effectLst/>
                          <a:latin typeface="Times New Roman"/>
                          <a:cs typeface="Times New Roman"/>
                        </a:rPr>
                        <a:t>重点</a:t>
                      </a:r>
                      <a:r>
                        <a:rPr lang="en-US" sz="2000" b="1" kern="100" baseline="0">
                          <a:effectLst/>
                          <a:latin typeface="Times New Roman"/>
                          <a:cs typeface="Courier New"/>
                        </a:rPr>
                        <a:t>)</a:t>
                      </a:r>
                      <a:endParaRPr lang="zh-CN" sz="2000" kern="100" baseline="0">
                        <a:effectLst/>
                        <a:latin typeface="宋体"/>
                        <a:cs typeface="Courier New"/>
                      </a:endParaRPr>
                    </a:p>
                    <a:p>
                      <a:pPr marL="252000" indent="-457200" algn="l">
                        <a:lnSpc>
                          <a:spcPct val="150000"/>
                        </a:lnSpc>
                        <a:spcAft>
                          <a:spcPts val="0"/>
                        </a:spcAft>
                        <a:tabLst>
                          <a:tab pos="2400300" algn="l"/>
                        </a:tabLst>
                      </a:pPr>
                      <a:r>
                        <a:rPr lang="en-US" sz="2000" b="1" kern="100" baseline="0">
                          <a:effectLst/>
                          <a:latin typeface="Times New Roman"/>
                          <a:cs typeface="Courier New"/>
                        </a:rPr>
                        <a:t>3.</a:t>
                      </a:r>
                      <a:r>
                        <a:rPr lang="zh-CN" sz="2000" b="1" kern="100" baseline="0">
                          <a:effectLst/>
                          <a:latin typeface="Times New Roman"/>
                          <a:cs typeface="Times New Roman"/>
                        </a:rPr>
                        <a:t>分析政府怎样做到依法行政。</a:t>
                      </a:r>
                      <a:r>
                        <a:rPr lang="en-US" sz="2000" b="1" kern="100" baseline="0">
                          <a:effectLst/>
                          <a:latin typeface="Times New Roman"/>
                          <a:cs typeface="Courier New"/>
                        </a:rPr>
                        <a:t>(</a:t>
                      </a:r>
                      <a:r>
                        <a:rPr lang="zh-CN" sz="2000" b="1" kern="100" baseline="0">
                          <a:effectLst/>
                          <a:latin typeface="Times New Roman"/>
                          <a:cs typeface="Times New Roman"/>
                        </a:rPr>
                        <a:t>难点</a:t>
                      </a:r>
                      <a:r>
                        <a:rPr lang="en-US" sz="2000" b="1" kern="100" baseline="0">
                          <a:effectLst/>
                          <a:latin typeface="Times New Roman"/>
                          <a:cs typeface="Courier New"/>
                        </a:rPr>
                        <a:t>)</a:t>
                      </a:r>
                      <a:endParaRPr lang="zh-CN" sz="2000" kern="100" baseline="0">
                        <a:effectLst/>
                        <a:latin typeface="宋体"/>
                        <a:cs typeface="Courier New"/>
                      </a:endParaRPr>
                    </a:p>
                  </a:txBody>
                  <a:tcPr marL="18756" marR="187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l">
                        <a:lnSpc>
                          <a:spcPct val="150000"/>
                        </a:lnSpc>
                        <a:spcAft>
                          <a:spcPts val="0"/>
                        </a:spcAft>
                        <a:tabLst>
                          <a:tab pos="2400300" algn="l"/>
                        </a:tabLst>
                      </a:pPr>
                      <a:r>
                        <a:rPr lang="en-US" sz="2000" b="1" kern="100" baseline="0">
                          <a:effectLst/>
                          <a:latin typeface="Times New Roman"/>
                          <a:cs typeface="Courier New"/>
                        </a:rPr>
                        <a:t>1.</a:t>
                      </a:r>
                      <a:r>
                        <a:rPr lang="zh-CN" sz="2000" b="1" kern="100" baseline="0">
                          <a:effectLst/>
                          <a:latin typeface="Times New Roman"/>
                          <a:cs typeface="Times New Roman"/>
                        </a:rPr>
                        <a:t>政治认同：明确政府依法行政是对人民负责的体现，是贯彻依法治国方略的基本要求。</a:t>
                      </a:r>
                      <a:endParaRPr lang="zh-CN" sz="2000" kern="100" baseline="0">
                        <a:effectLst/>
                        <a:latin typeface="宋体"/>
                        <a:cs typeface="Courier New"/>
                      </a:endParaRPr>
                    </a:p>
                    <a:p>
                      <a:pPr marL="252000" indent="-457200" algn="l">
                        <a:lnSpc>
                          <a:spcPct val="150000"/>
                        </a:lnSpc>
                        <a:spcAft>
                          <a:spcPts val="0"/>
                        </a:spcAft>
                        <a:tabLst>
                          <a:tab pos="2400300" algn="l"/>
                        </a:tabLst>
                      </a:pPr>
                      <a:r>
                        <a:rPr lang="en-US" sz="2000" b="1" kern="100" baseline="0">
                          <a:effectLst/>
                          <a:latin typeface="Times New Roman"/>
                          <a:cs typeface="Courier New"/>
                        </a:rPr>
                        <a:t>2.</a:t>
                      </a:r>
                      <a:r>
                        <a:rPr lang="zh-CN" sz="2000" b="1" kern="100" baseline="0">
                          <a:effectLst/>
                          <a:latin typeface="Times New Roman"/>
                          <a:cs typeface="Times New Roman"/>
                        </a:rPr>
                        <a:t>科学精神：正确解释政府依法行政的意义；科学理解政府依法行政的要求。</a:t>
                      </a:r>
                      <a:endParaRPr lang="zh-CN" sz="2000" kern="100" baseline="0">
                        <a:effectLst/>
                        <a:latin typeface="宋体"/>
                        <a:cs typeface="Courier New"/>
                      </a:endParaRPr>
                    </a:p>
                    <a:p>
                      <a:pPr marL="252000" indent="-457200" algn="l">
                        <a:lnSpc>
                          <a:spcPct val="150000"/>
                        </a:lnSpc>
                        <a:spcAft>
                          <a:spcPts val="0"/>
                        </a:spcAft>
                        <a:tabLst>
                          <a:tab pos="2400300" algn="l"/>
                        </a:tabLst>
                      </a:pPr>
                      <a:r>
                        <a:rPr lang="en-US" sz="2000" b="1" kern="100" baseline="0">
                          <a:effectLst/>
                          <a:latin typeface="Times New Roman"/>
                          <a:cs typeface="Courier New"/>
                        </a:rPr>
                        <a:t>3.</a:t>
                      </a:r>
                      <a:r>
                        <a:rPr lang="zh-CN" sz="2000" b="1" kern="100" baseline="0">
                          <a:effectLst/>
                          <a:latin typeface="Times New Roman"/>
                          <a:cs typeface="Times New Roman"/>
                        </a:rPr>
                        <a:t>法治意识：增强法治意识，推动政府依法行政。</a:t>
                      </a:r>
                      <a:endParaRPr lang="zh-CN" sz="2000" kern="100" baseline="0">
                        <a:effectLst/>
                        <a:latin typeface="宋体"/>
                        <a:cs typeface="Courier New"/>
                      </a:endParaRPr>
                    </a:p>
                    <a:p>
                      <a:pPr marL="252000" indent="-457200" algn="l">
                        <a:lnSpc>
                          <a:spcPct val="150000"/>
                        </a:lnSpc>
                        <a:spcAft>
                          <a:spcPts val="0"/>
                        </a:spcAft>
                        <a:tabLst>
                          <a:tab pos="2400300" algn="l"/>
                        </a:tabLst>
                      </a:pPr>
                      <a:r>
                        <a:rPr lang="en-US" sz="2000" b="1" kern="100" baseline="0">
                          <a:effectLst/>
                          <a:latin typeface="Times New Roman"/>
                          <a:cs typeface="Courier New"/>
                        </a:rPr>
                        <a:t>4.</a:t>
                      </a:r>
                      <a:r>
                        <a:rPr lang="zh-CN" sz="2000" b="1" kern="100" baseline="0">
                          <a:effectLst/>
                          <a:latin typeface="Times New Roman"/>
                          <a:cs typeface="Times New Roman"/>
                        </a:rPr>
                        <a:t>公共参与：积极参与民主决策，力促政府民主决策、科学决策。</a:t>
                      </a:r>
                      <a:endParaRPr lang="zh-CN" sz="2000" kern="100" baseline="0">
                        <a:effectLst/>
                        <a:latin typeface="宋体"/>
                        <a:cs typeface="Courier New"/>
                      </a:endParaRPr>
                    </a:p>
                  </a:txBody>
                  <a:tcPr marL="18756" marR="187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l">
                        <a:lnSpc>
                          <a:spcPct val="150000"/>
                        </a:lnSpc>
                        <a:spcAft>
                          <a:spcPts val="0"/>
                        </a:spcAft>
                        <a:tabLst>
                          <a:tab pos="2400300" algn="l"/>
                        </a:tabLst>
                      </a:pPr>
                      <a:r>
                        <a:rPr lang="en-US" sz="2000" b="1" kern="100" baseline="0" dirty="0">
                          <a:effectLst/>
                          <a:latin typeface="Times New Roman"/>
                          <a:cs typeface="Courier New"/>
                        </a:rPr>
                        <a:t>1.</a:t>
                      </a:r>
                      <a:r>
                        <a:rPr lang="zh-CN" sz="2000" b="1" kern="100" baseline="0" dirty="0">
                          <a:effectLst/>
                          <a:latin typeface="Times New Roman"/>
                          <a:cs typeface="Times New Roman"/>
                        </a:rPr>
                        <a:t>我国实行依法治国，建设社会主义法治国家。政府及其工作人员的权力由法律授予，行使行政权力必须依据宪法和法律规定。这就是依法行政。</a:t>
                      </a:r>
                      <a:endParaRPr lang="zh-CN" sz="2000" kern="100" baseline="0" dirty="0">
                        <a:effectLst/>
                        <a:latin typeface="宋体"/>
                        <a:cs typeface="Courier New"/>
                      </a:endParaRPr>
                    </a:p>
                    <a:p>
                      <a:pPr marL="252000" indent="-457200" algn="l">
                        <a:lnSpc>
                          <a:spcPct val="150000"/>
                        </a:lnSpc>
                        <a:spcAft>
                          <a:spcPts val="0"/>
                        </a:spcAft>
                        <a:tabLst>
                          <a:tab pos="2400300" algn="l"/>
                        </a:tabLst>
                      </a:pPr>
                      <a:r>
                        <a:rPr lang="en-US" sz="2000" b="1" kern="100" baseline="0" dirty="0">
                          <a:effectLst/>
                          <a:latin typeface="Times New Roman"/>
                          <a:cs typeface="Courier New"/>
                        </a:rPr>
                        <a:t>2.</a:t>
                      </a:r>
                      <a:r>
                        <a:rPr lang="zh-CN" sz="2000" b="1" kern="100" baseline="0" dirty="0">
                          <a:effectLst/>
                          <a:latin typeface="Times New Roman"/>
                          <a:cs typeface="Times New Roman"/>
                        </a:rPr>
                        <a:t>政府要坚持法定职责必须为、法无授权不可为。政府必须审慎行使权力，坚持科学决策、民主决策和依法决策。</a:t>
                      </a:r>
                      <a:endParaRPr lang="zh-CN" sz="2000" kern="100" baseline="0" dirty="0">
                        <a:effectLst/>
                        <a:latin typeface="宋体"/>
                        <a:cs typeface="Courier New"/>
                      </a:endParaRPr>
                    </a:p>
                    <a:p>
                      <a:pPr marL="252000" indent="-457200" algn="l">
                        <a:lnSpc>
                          <a:spcPct val="150000"/>
                        </a:lnSpc>
                        <a:spcAft>
                          <a:spcPts val="0"/>
                        </a:spcAft>
                        <a:tabLst>
                          <a:tab pos="2400300" algn="l"/>
                        </a:tabLst>
                      </a:pPr>
                      <a:r>
                        <a:rPr lang="en-US" sz="2000" b="1" kern="100" baseline="0" dirty="0">
                          <a:effectLst/>
                          <a:latin typeface="Times New Roman"/>
                          <a:cs typeface="Courier New"/>
                        </a:rPr>
                        <a:t>3.</a:t>
                      </a:r>
                      <a:r>
                        <a:rPr lang="zh-CN" sz="2000" b="1" kern="100" baseline="0" dirty="0">
                          <a:effectLst/>
                          <a:latin typeface="Times New Roman"/>
                          <a:cs typeface="Times New Roman"/>
                        </a:rPr>
                        <a:t>政府依法行政是贯彻依法治国方略、提高行政管理水平的基本要求，体现了对人民负责的原则。</a:t>
                      </a:r>
                      <a:endParaRPr lang="zh-CN" sz="2000" kern="100" baseline="0" dirty="0">
                        <a:effectLst/>
                        <a:latin typeface="宋体"/>
                        <a:cs typeface="Courier New"/>
                      </a:endParaRPr>
                    </a:p>
                  </a:txBody>
                  <a:tcPr marL="18756" marR="187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
          <p:cNvSpPr>
            <a:spLocks noChangeArrowheads="1"/>
          </p:cNvSpPr>
          <p:nvPr/>
        </p:nvSpPr>
        <p:spPr bwMode="auto">
          <a:xfrm>
            <a:off x="528360" y="1256204"/>
            <a:ext cx="10588449" cy="616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1890395" algn="l"/>
                <a:tab pos="2700655" algn="l"/>
              </a:tabLst>
            </a:pPr>
            <a:r>
              <a:rPr lang="en-US" altLang="zh-CN" sz="2600" b="1" kern="100" dirty="0">
                <a:latin typeface="Times New Roman"/>
                <a:ea typeface="黑体"/>
              </a:rPr>
              <a:t>[</a:t>
            </a:r>
            <a:r>
              <a:rPr lang="zh-CN" altLang="zh-CN" sz="2600" b="1" kern="100" dirty="0">
                <a:latin typeface="Times New Roman"/>
                <a:ea typeface="黑体"/>
                <a:cs typeface="Times New Roman"/>
              </a:rPr>
              <a:t>学新知</a:t>
            </a:r>
            <a:r>
              <a:rPr lang="en-US" altLang="zh-CN" sz="2600" b="1" kern="100" dirty="0">
                <a:latin typeface="Times New Roman"/>
                <a:ea typeface="黑体"/>
              </a:rPr>
              <a:t>]</a:t>
            </a:r>
            <a:endParaRPr lang="zh-CN" altLang="zh-CN" sz="2600" kern="100" dirty="0">
              <a:effectLst/>
              <a:latin typeface="宋体"/>
              <a:cs typeface="Courier New"/>
            </a:endParaRPr>
          </a:p>
        </p:txBody>
      </p:sp>
      <p:pic>
        <p:nvPicPr>
          <p:cNvPr id="3074" name="Picture 2" descr="自主学习篇"/>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8756" y="615378"/>
            <a:ext cx="11420291" cy="45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表格 2"/>
          <p:cNvGraphicFramePr>
            <a:graphicFrameLocks noGrp="1"/>
          </p:cNvGraphicFramePr>
          <p:nvPr>
            <p:extLst>
              <p:ext uri="{D42A27DB-BD31-4B8C-83A1-F6EECF244321}">
                <p14:modId xmlns:p14="http://schemas.microsoft.com/office/powerpoint/2010/main" val="1254912242"/>
              </p:ext>
            </p:extLst>
          </p:nvPr>
        </p:nvGraphicFramePr>
        <p:xfrm>
          <a:off x="668104" y="3429000"/>
          <a:ext cx="10972512" cy="1097280"/>
        </p:xfrm>
        <a:graphic>
          <a:graphicData uri="http://schemas.openxmlformats.org/drawingml/2006/table">
            <a:tbl>
              <a:tblPr/>
              <a:tblGrid>
                <a:gridCol w="10972512"/>
              </a:tblGrid>
              <a:tr h="255905">
                <a:tc>
                  <a:txBody>
                    <a:bodyPr/>
                    <a:lstStyle/>
                    <a:p>
                      <a:pPr algn="just">
                        <a:lnSpc>
                          <a:spcPct val="150000"/>
                        </a:lnSpc>
                        <a:spcAft>
                          <a:spcPts val="0"/>
                        </a:spcAft>
                        <a:tabLst>
                          <a:tab pos="2400300" algn="l"/>
                        </a:tabLst>
                      </a:pPr>
                      <a:r>
                        <a:rPr lang="zh-CN" altLang="zh-CN" sz="2400" b="1" kern="100" dirty="0" smtClean="0">
                          <a:effectLst/>
                          <a:latin typeface="Times New Roman"/>
                          <a:ea typeface="黑体"/>
                          <a:cs typeface="Times New Roman"/>
                        </a:rPr>
                        <a:t>小提示：</a:t>
                      </a:r>
                      <a:r>
                        <a:rPr lang="zh-CN" altLang="zh-CN" sz="2400" b="1" kern="100" dirty="0" smtClean="0">
                          <a:effectLst/>
                          <a:latin typeface="Times New Roman"/>
                          <a:ea typeface="仿宋_GB2312"/>
                          <a:cs typeface="Times New Roman"/>
                        </a:rPr>
                        <a:t>依法行政具体包括三个方面：一是行政权力的来源必须有法律依据；二是行政权力的行使必须遵守法律；三是行政机关违法行政，必须承担法律责任。</a:t>
                      </a:r>
                      <a:endParaRPr lang="zh-CN" altLang="zh-CN" sz="1050" kern="100" dirty="0">
                        <a:effectLst/>
                        <a:latin typeface="宋体"/>
                        <a:cs typeface="Courier New"/>
                      </a:endParaRPr>
                    </a:p>
                  </a:txBody>
                  <a:tcPr marL="68580" marR="6858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tr>
            </a:tbl>
          </a:graphicData>
        </a:graphic>
      </p:graphicFrame>
      <p:sp>
        <p:nvSpPr>
          <p:cNvPr id="8" name="矩形 1"/>
          <p:cNvSpPr>
            <a:spLocks noChangeArrowheads="1"/>
          </p:cNvSpPr>
          <p:nvPr/>
        </p:nvSpPr>
        <p:spPr bwMode="auto">
          <a:xfrm>
            <a:off x="249687" y="2132672"/>
            <a:ext cx="1164729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什么是依法行政</a:t>
            </a:r>
            <a:endParaRPr lang="zh-CN" altLang="zh-CN" sz="1050" kern="100" dirty="0">
              <a:latin typeface="宋体"/>
              <a:cs typeface="Courier New"/>
            </a:endParaRPr>
          </a:p>
          <a:p>
            <a:pPr marL="252000" algn="just">
              <a:lnSpc>
                <a:spcPct val="150000"/>
              </a:lnSpc>
              <a:spcAft>
                <a:spcPts val="0"/>
              </a:spcAft>
              <a:tabLst>
                <a:tab pos="2400300" algn="l"/>
              </a:tabLst>
            </a:pPr>
            <a:r>
              <a:rPr lang="zh-CN" altLang="zh-CN" sz="2400" b="1" kern="100" dirty="0">
                <a:latin typeface="Times New Roman"/>
                <a:cs typeface="Times New Roman"/>
              </a:rPr>
              <a:t>政府及其工作人员的权力</a:t>
            </a:r>
            <a:r>
              <a:rPr lang="zh-CN" altLang="zh-CN" sz="2400" b="1" kern="100" dirty="0" smtClean="0">
                <a:latin typeface="Times New Roman"/>
                <a:cs typeface="Times New Roman"/>
              </a:rPr>
              <a:t>由</a:t>
            </a:r>
            <a:r>
              <a:rPr lang="en-US" altLang="zh-CN" sz="2400" b="1" kern="100" dirty="0" smtClean="0">
                <a:latin typeface="Times New Roman"/>
                <a:cs typeface="Times New Roman"/>
              </a:rPr>
              <a:t>______</a:t>
            </a:r>
            <a:r>
              <a:rPr lang="zh-CN" altLang="zh-CN" sz="2400" b="1" kern="100" dirty="0" smtClean="0">
                <a:latin typeface="Times New Roman"/>
                <a:cs typeface="Times New Roman"/>
              </a:rPr>
              <a:t>授</a:t>
            </a:r>
            <a:r>
              <a:rPr lang="zh-CN" altLang="zh-CN" sz="2400" b="1" kern="100" dirty="0">
                <a:latin typeface="Times New Roman"/>
                <a:cs typeface="Times New Roman"/>
              </a:rPr>
              <a:t>予，行使行政权力必须依</a:t>
            </a:r>
            <a:r>
              <a:rPr lang="zh-CN" altLang="zh-CN" sz="2400" b="1" kern="100" dirty="0" smtClean="0">
                <a:latin typeface="Times New Roman"/>
                <a:cs typeface="Times New Roman"/>
              </a:rPr>
              <a:t>据</a:t>
            </a:r>
            <a:r>
              <a:rPr lang="en-US" altLang="zh-CN" sz="2400" b="1" kern="100" dirty="0" smtClean="0">
                <a:latin typeface="Times New Roman"/>
                <a:cs typeface="Times New Roman"/>
              </a:rPr>
              <a:t>______</a:t>
            </a:r>
            <a:r>
              <a:rPr lang="zh-CN" altLang="zh-CN" sz="2400" b="1" kern="100" dirty="0" smtClean="0">
                <a:latin typeface="Times New Roman"/>
                <a:cs typeface="Times New Roman"/>
              </a:rPr>
              <a:t>和</a:t>
            </a:r>
            <a:r>
              <a:rPr lang="zh-CN" altLang="zh-CN" sz="2400" b="1" kern="100" dirty="0">
                <a:latin typeface="Times New Roman"/>
                <a:cs typeface="Times New Roman"/>
              </a:rPr>
              <a:t>法律规定。</a:t>
            </a:r>
            <a:endParaRPr lang="zh-CN" altLang="zh-CN" sz="1050" kern="100" dirty="0">
              <a:effectLst/>
              <a:latin typeface="宋体"/>
              <a:cs typeface="Courier New"/>
            </a:endParaRPr>
          </a:p>
        </p:txBody>
      </p:sp>
      <p:sp>
        <p:nvSpPr>
          <p:cNvPr id="2" name="TextBox 1"/>
          <p:cNvSpPr txBox="1"/>
          <p:nvPr/>
        </p:nvSpPr>
        <p:spPr>
          <a:xfrm>
            <a:off x="4350392" y="2780928"/>
            <a:ext cx="803425" cy="461665"/>
          </a:xfrm>
          <a:prstGeom prst="rect">
            <a:avLst/>
          </a:prstGeom>
          <a:noFill/>
        </p:spPr>
        <p:txBody>
          <a:bodyPr wrap="none" rtlCol="0">
            <a:spAutoFit/>
          </a:bodyPr>
          <a:lstStyle/>
          <a:p>
            <a:r>
              <a:rPr lang="zh-CN" altLang="zh-CN" sz="2400" b="1" kern="100" dirty="0">
                <a:solidFill>
                  <a:srgbClr val="FF0000"/>
                </a:solidFill>
                <a:latin typeface="Times New Roman"/>
                <a:cs typeface="Times New Roman"/>
              </a:rPr>
              <a:t>法律</a:t>
            </a:r>
            <a:endParaRPr lang="zh-CN" altLang="en-US" sz="2400" dirty="0"/>
          </a:p>
        </p:txBody>
      </p:sp>
      <p:sp>
        <p:nvSpPr>
          <p:cNvPr id="4" name="TextBox 3"/>
          <p:cNvSpPr txBox="1"/>
          <p:nvPr/>
        </p:nvSpPr>
        <p:spPr>
          <a:xfrm>
            <a:off x="9397031" y="2780928"/>
            <a:ext cx="80342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宪法</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763043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191451" y="332656"/>
            <a:ext cx="11763767"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2</a:t>
            </a:r>
            <a:r>
              <a:rPr lang="en-US" altLang="zh-CN" sz="2400" b="1" kern="100" dirty="0">
                <a:latin typeface="Times New Roman"/>
                <a:cs typeface="Courier New"/>
              </a:rPr>
              <a:t>.</a:t>
            </a:r>
            <a:r>
              <a:rPr lang="zh-CN" altLang="zh-CN" sz="2400" b="1" kern="100" dirty="0">
                <a:latin typeface="Times New Roman"/>
                <a:ea typeface="黑体"/>
                <a:cs typeface="Times New Roman"/>
              </a:rPr>
              <a:t>政府依法行政的原因</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必要性：政府依法行政是贯</a:t>
            </a:r>
            <a:r>
              <a:rPr lang="zh-CN" altLang="zh-CN" sz="2400" b="1" kern="100" dirty="0" smtClean="0">
                <a:latin typeface="Times New Roman"/>
                <a:cs typeface="Times New Roman"/>
              </a:rPr>
              <a:t>彻</a:t>
            </a:r>
            <a:r>
              <a:rPr lang="en-US" altLang="zh-CN" sz="2400" b="1" kern="100" dirty="0" smtClean="0">
                <a:latin typeface="Times New Roman"/>
                <a:cs typeface="Times New Roman"/>
              </a:rPr>
              <a:t>_________</a:t>
            </a:r>
            <a:r>
              <a:rPr lang="zh-CN" altLang="zh-CN" sz="2400" b="1" kern="100" dirty="0" smtClean="0">
                <a:latin typeface="Times New Roman"/>
                <a:cs typeface="Times New Roman"/>
              </a:rPr>
              <a:t>方</a:t>
            </a:r>
            <a:r>
              <a:rPr lang="zh-CN" altLang="zh-CN" sz="2400" b="1" kern="100" dirty="0">
                <a:latin typeface="Times New Roman"/>
                <a:cs typeface="Times New Roman"/>
              </a:rPr>
              <a:t>略、提高行政管理水平的基本要求，体现</a:t>
            </a:r>
            <a:r>
              <a:rPr lang="zh-CN" altLang="zh-CN" sz="2400" b="1" kern="100" dirty="0" smtClean="0">
                <a:latin typeface="Times New Roman"/>
                <a:cs typeface="Times New Roman"/>
              </a:rPr>
              <a:t>了</a:t>
            </a:r>
            <a:r>
              <a:rPr lang="en-US" altLang="zh-CN" sz="2400" b="1" kern="100" dirty="0" smtClean="0">
                <a:latin typeface="Times New Roman"/>
                <a:cs typeface="Times New Roman"/>
              </a:rPr>
              <a:t>_______________</a:t>
            </a:r>
            <a:r>
              <a:rPr lang="zh-CN" altLang="zh-CN" sz="2400" b="1" kern="100" dirty="0" smtClean="0">
                <a:latin typeface="Times New Roman"/>
                <a:cs typeface="Times New Roman"/>
              </a:rPr>
              <a:t>的</a:t>
            </a:r>
            <a:r>
              <a:rPr lang="zh-CN" altLang="zh-CN" sz="2400" b="1" kern="100" dirty="0">
                <a:latin typeface="Times New Roman"/>
                <a:cs typeface="Times New Roman"/>
              </a:rPr>
              <a:t>原则。</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重要意义</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宋体"/>
                <a:cs typeface="Times New Roman"/>
              </a:rPr>
              <a:t>①</a:t>
            </a:r>
            <a:r>
              <a:rPr lang="zh-CN" altLang="zh-CN" sz="2400" b="1" kern="100" dirty="0">
                <a:latin typeface="Times New Roman"/>
                <a:cs typeface="Times New Roman"/>
              </a:rPr>
              <a:t>有利于保障人民群众的权利</a:t>
            </a:r>
            <a:r>
              <a:rPr lang="zh-CN" altLang="zh-CN" sz="2400" b="1" kern="100" dirty="0" smtClean="0">
                <a:latin typeface="Times New Roman"/>
                <a:cs typeface="Times New Roman"/>
              </a:rPr>
              <a:t>和</a:t>
            </a:r>
            <a:r>
              <a:rPr lang="en-US" altLang="zh-CN" sz="2400" b="1" kern="100" dirty="0" smtClean="0">
                <a:latin typeface="Times New Roman"/>
                <a:cs typeface="Times New Roman"/>
              </a:rPr>
              <a:t>______</a:t>
            </a:r>
            <a:r>
              <a:rPr lang="zh-CN" altLang="zh-CN" sz="2400" b="1" kern="100" dirty="0" smtClean="0">
                <a:latin typeface="Times New Roman"/>
                <a:cs typeface="Times New Roman"/>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宋体"/>
                <a:cs typeface="Times New Roman"/>
              </a:rPr>
              <a:t>②</a:t>
            </a:r>
            <a:r>
              <a:rPr lang="zh-CN" altLang="zh-CN" sz="2400" b="1" kern="100" dirty="0">
                <a:latin typeface="Times New Roman"/>
                <a:cs typeface="Times New Roman"/>
              </a:rPr>
              <a:t>有利于加</a:t>
            </a:r>
            <a:r>
              <a:rPr lang="zh-CN" altLang="zh-CN" sz="2400" b="1" kern="100" dirty="0" smtClean="0">
                <a:latin typeface="Times New Roman"/>
                <a:cs typeface="Times New Roman"/>
              </a:rPr>
              <a:t>强</a:t>
            </a:r>
            <a:r>
              <a:rPr lang="en-US" altLang="zh-CN" sz="2400" b="1" kern="100" dirty="0" smtClean="0">
                <a:latin typeface="Times New Roman"/>
                <a:cs typeface="Times New Roman"/>
              </a:rPr>
              <a:t>______</a:t>
            </a:r>
            <a:r>
              <a:rPr lang="zh-CN" altLang="zh-CN" sz="2400" b="1" kern="100" dirty="0" smtClean="0">
                <a:latin typeface="Times New Roman"/>
                <a:cs typeface="Times New Roman"/>
              </a:rPr>
              <a:t>建</a:t>
            </a:r>
            <a:r>
              <a:rPr lang="zh-CN" altLang="zh-CN" sz="2400" b="1" kern="100" dirty="0">
                <a:latin typeface="Times New Roman"/>
                <a:cs typeface="Times New Roman"/>
              </a:rPr>
              <a:t>设，保证政府及其工作人员不变质，提高政府</a:t>
            </a:r>
            <a:r>
              <a:rPr lang="zh-CN" altLang="zh-CN" sz="2400" b="1" kern="100" dirty="0" smtClean="0">
                <a:latin typeface="Times New Roman"/>
                <a:cs typeface="Times New Roman"/>
              </a:rPr>
              <a:t>的</a:t>
            </a:r>
            <a:r>
              <a:rPr lang="en-US" altLang="zh-CN" sz="2400" b="1" kern="100" dirty="0" smtClean="0">
                <a:latin typeface="Times New Roman"/>
                <a:cs typeface="Times New Roman"/>
              </a:rPr>
              <a:t>______</a:t>
            </a:r>
            <a:r>
              <a:rPr lang="zh-CN" altLang="zh-CN" sz="2400" b="1" kern="100" dirty="0" smtClean="0">
                <a:latin typeface="Times New Roman"/>
                <a:cs typeface="Times New Roman"/>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宋体"/>
                <a:cs typeface="Times New Roman"/>
              </a:rPr>
              <a:t>③</a:t>
            </a:r>
            <a:r>
              <a:rPr lang="zh-CN" altLang="zh-CN" sz="2400" b="1" kern="100" dirty="0">
                <a:latin typeface="Times New Roman"/>
                <a:cs typeface="Times New Roman"/>
              </a:rPr>
              <a:t>有利于防止行政权力的缺失</a:t>
            </a:r>
            <a:r>
              <a:rPr lang="zh-CN" altLang="zh-CN" sz="2400" b="1" kern="100" dirty="0" smtClean="0">
                <a:latin typeface="Times New Roman"/>
                <a:cs typeface="Times New Roman"/>
              </a:rPr>
              <a:t>和</a:t>
            </a:r>
            <a:r>
              <a:rPr lang="en-US" altLang="zh-CN" sz="2400" b="1" kern="100" dirty="0" smtClean="0">
                <a:latin typeface="Times New Roman"/>
                <a:cs typeface="Times New Roman"/>
              </a:rPr>
              <a:t>________</a:t>
            </a:r>
            <a:r>
              <a:rPr lang="zh-CN" altLang="zh-CN" sz="2400" b="1" kern="100" dirty="0" smtClean="0">
                <a:latin typeface="Times New Roman"/>
                <a:cs typeface="Times New Roman"/>
              </a:rPr>
              <a:t>，</a:t>
            </a:r>
            <a:r>
              <a:rPr lang="zh-CN" altLang="zh-CN" sz="2400" b="1" kern="100" dirty="0">
                <a:latin typeface="Times New Roman"/>
                <a:cs typeface="Times New Roman"/>
              </a:rPr>
              <a:t>提高行政管理水平。</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宋体"/>
                <a:cs typeface="Times New Roman"/>
              </a:rPr>
              <a:t>④</a:t>
            </a:r>
            <a:r>
              <a:rPr lang="zh-CN" altLang="zh-CN" sz="2400" b="1" kern="100" dirty="0">
                <a:latin typeface="Times New Roman"/>
                <a:cs typeface="Times New Roman"/>
              </a:rPr>
              <a:t>有利于带动全社会尊重法律、遵守法律</a:t>
            </a:r>
            <a:r>
              <a:rPr lang="zh-CN" altLang="zh-CN" sz="2400" b="1" kern="100" dirty="0" smtClean="0">
                <a:latin typeface="Times New Roman"/>
                <a:cs typeface="Times New Roman"/>
              </a:rPr>
              <a:t>、</a:t>
            </a:r>
            <a:r>
              <a:rPr lang="en-US" altLang="zh-CN" sz="2400" b="1" kern="100" dirty="0" smtClean="0">
                <a:latin typeface="Times New Roman"/>
                <a:cs typeface="Times New Roman"/>
              </a:rPr>
              <a:t>_______</a:t>
            </a:r>
            <a:r>
              <a:rPr lang="zh-CN" altLang="zh-CN" sz="2400" b="1" kern="100" dirty="0" smtClean="0">
                <a:latin typeface="Times New Roman"/>
                <a:cs typeface="Times New Roman"/>
              </a:rPr>
              <a:t>法</a:t>
            </a:r>
            <a:r>
              <a:rPr lang="zh-CN" altLang="zh-CN" sz="2400" b="1" kern="100" dirty="0">
                <a:latin typeface="Times New Roman"/>
                <a:cs typeface="Times New Roman"/>
              </a:rPr>
              <a:t>律，推进社会主</a:t>
            </a:r>
            <a:r>
              <a:rPr lang="zh-CN" altLang="zh-CN" sz="2400" b="1" kern="100" dirty="0" smtClean="0">
                <a:latin typeface="Times New Roman"/>
                <a:cs typeface="Times New Roman"/>
              </a:rPr>
              <a:t>义</a:t>
            </a:r>
            <a:r>
              <a:rPr lang="en-US" altLang="zh-CN" sz="2400" b="1" kern="100" dirty="0" smtClean="0">
                <a:latin typeface="Times New Roman"/>
                <a:cs typeface="Times New Roman"/>
              </a:rPr>
              <a:t>__________</a:t>
            </a:r>
            <a:r>
              <a:rPr lang="zh-CN" altLang="zh-CN" sz="2400" b="1" kern="100" dirty="0" smtClean="0">
                <a:latin typeface="Times New Roman"/>
                <a:cs typeface="Times New Roman"/>
              </a:rPr>
              <a:t>建</a:t>
            </a:r>
            <a:r>
              <a:rPr lang="zh-CN" altLang="zh-CN" sz="2400" b="1" kern="100" dirty="0">
                <a:latin typeface="Times New Roman"/>
                <a:cs typeface="Times New Roman"/>
              </a:rPr>
              <a:t>设</a:t>
            </a:r>
            <a:r>
              <a:rPr lang="zh-CN" altLang="zh-CN" sz="2400" b="1" kern="100" dirty="0" smtClean="0">
                <a:latin typeface="Times New Roman"/>
                <a:cs typeface="Times New Roman"/>
              </a:rPr>
              <a:t>。</a:t>
            </a:r>
            <a:r>
              <a:rPr lang="en-US" altLang="zh-CN" sz="2400" b="1" kern="100" dirty="0" smtClean="0">
                <a:latin typeface="Times New Roman"/>
                <a:cs typeface="Times New Roman"/>
              </a:rPr>
              <a:t>  </a:t>
            </a:r>
            <a:endParaRPr lang="zh-CN" altLang="zh-CN" sz="1050" kern="100" dirty="0">
              <a:effectLst/>
              <a:latin typeface="宋体"/>
              <a:cs typeface="Courier New"/>
            </a:endParaRPr>
          </a:p>
        </p:txBody>
      </p:sp>
      <p:graphicFrame>
        <p:nvGraphicFramePr>
          <p:cNvPr id="3" name="表格 2"/>
          <p:cNvGraphicFramePr>
            <a:graphicFrameLocks noGrp="1"/>
          </p:cNvGraphicFramePr>
          <p:nvPr>
            <p:extLst>
              <p:ext uri="{D42A27DB-BD31-4B8C-83A1-F6EECF244321}">
                <p14:modId xmlns:p14="http://schemas.microsoft.com/office/powerpoint/2010/main" val="1002474536"/>
              </p:ext>
            </p:extLst>
          </p:nvPr>
        </p:nvGraphicFramePr>
        <p:xfrm>
          <a:off x="551384" y="5356056"/>
          <a:ext cx="10968370" cy="1097280"/>
        </p:xfrm>
        <a:graphic>
          <a:graphicData uri="http://schemas.openxmlformats.org/drawingml/2006/table">
            <a:tbl>
              <a:tblPr/>
              <a:tblGrid>
                <a:gridCol w="10968370"/>
              </a:tblGrid>
              <a:tr h="1025272">
                <a:tc>
                  <a:txBody>
                    <a:bodyPr/>
                    <a:lstStyle/>
                    <a:p>
                      <a:pPr algn="just">
                        <a:lnSpc>
                          <a:spcPct val="150000"/>
                        </a:lnSpc>
                        <a:spcAft>
                          <a:spcPts val="0"/>
                        </a:spcAft>
                        <a:tabLst>
                          <a:tab pos="2400300" algn="l"/>
                        </a:tabLst>
                      </a:pPr>
                      <a:r>
                        <a:rPr lang="zh-CN" altLang="zh-CN" sz="2400" b="1" kern="100" dirty="0" smtClean="0">
                          <a:effectLst/>
                          <a:latin typeface="Times New Roman"/>
                          <a:ea typeface="黑体"/>
                          <a:cs typeface="Times New Roman"/>
                        </a:rPr>
                        <a:t>小提示：</a:t>
                      </a:r>
                      <a:r>
                        <a:rPr lang="zh-CN" altLang="zh-CN" sz="2400" b="1" kern="100" dirty="0" smtClean="0">
                          <a:effectLst/>
                          <a:latin typeface="Times New Roman"/>
                          <a:ea typeface="仿宋_GB2312"/>
                          <a:cs typeface="Times New Roman"/>
                        </a:rPr>
                        <a:t>政府坚持依法行政就是坚持为人民服务的根本宗旨和对人民负责的基本原则。</a:t>
                      </a:r>
                      <a:endParaRPr lang="zh-CN" altLang="zh-CN" sz="1050" kern="100" dirty="0">
                        <a:effectLst/>
                        <a:latin typeface="宋体"/>
                        <a:cs typeface="Courier New"/>
                      </a:endParaRPr>
                    </a:p>
                  </a:txBody>
                  <a:tcPr marL="68580" marR="6858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tr>
            </a:tbl>
          </a:graphicData>
        </a:graphic>
      </p:graphicFrame>
      <p:sp>
        <p:nvSpPr>
          <p:cNvPr id="2" name="TextBox 1"/>
          <p:cNvSpPr txBox="1"/>
          <p:nvPr/>
        </p:nvSpPr>
        <p:spPr>
          <a:xfrm>
            <a:off x="4885512" y="953432"/>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依法治国</a:t>
            </a:r>
            <a:endParaRPr lang="zh-CN" altLang="en-US" sz="2400" b="1" kern="100" dirty="0">
              <a:solidFill>
                <a:srgbClr val="FF0000"/>
              </a:solidFill>
              <a:latin typeface="Times New Roman"/>
              <a:cs typeface="Times New Roman"/>
            </a:endParaRPr>
          </a:p>
        </p:txBody>
      </p:sp>
      <p:sp>
        <p:nvSpPr>
          <p:cNvPr id="5" name="TextBox 4"/>
          <p:cNvSpPr txBox="1"/>
          <p:nvPr/>
        </p:nvSpPr>
        <p:spPr>
          <a:xfrm>
            <a:off x="1407944" y="1513527"/>
            <a:ext cx="173156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对人民负责</a:t>
            </a:r>
            <a:endParaRPr lang="zh-CN" altLang="en-US" sz="2400" b="1" kern="100" dirty="0">
              <a:solidFill>
                <a:srgbClr val="FF0000"/>
              </a:solidFill>
              <a:latin typeface="Times New Roman"/>
              <a:cs typeface="Times New Roman"/>
            </a:endParaRPr>
          </a:p>
        </p:txBody>
      </p:sp>
      <p:sp>
        <p:nvSpPr>
          <p:cNvPr id="6" name="TextBox 5"/>
          <p:cNvSpPr txBox="1"/>
          <p:nvPr/>
        </p:nvSpPr>
        <p:spPr>
          <a:xfrm>
            <a:off x="4854448" y="2595968"/>
            <a:ext cx="80342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自由</a:t>
            </a:r>
            <a:endParaRPr lang="zh-CN" altLang="en-US" sz="2400" b="1" kern="100" dirty="0">
              <a:solidFill>
                <a:srgbClr val="FF0000"/>
              </a:solidFill>
              <a:latin typeface="Times New Roman"/>
              <a:cs typeface="Times New Roman"/>
            </a:endParaRPr>
          </a:p>
        </p:txBody>
      </p:sp>
      <p:sp>
        <p:nvSpPr>
          <p:cNvPr id="7" name="TextBox 6"/>
          <p:cNvSpPr txBox="1"/>
          <p:nvPr/>
        </p:nvSpPr>
        <p:spPr>
          <a:xfrm>
            <a:off x="2484263" y="3172032"/>
            <a:ext cx="80342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廉政</a:t>
            </a:r>
            <a:endParaRPr lang="zh-CN" altLang="en-US" sz="2400" b="1" kern="100" dirty="0">
              <a:solidFill>
                <a:srgbClr val="FF0000"/>
              </a:solidFill>
              <a:latin typeface="Times New Roman"/>
              <a:cs typeface="Times New Roman"/>
            </a:endParaRPr>
          </a:p>
        </p:txBody>
      </p:sp>
      <p:sp>
        <p:nvSpPr>
          <p:cNvPr id="8" name="TextBox 7"/>
          <p:cNvSpPr txBox="1"/>
          <p:nvPr/>
        </p:nvSpPr>
        <p:spPr>
          <a:xfrm>
            <a:off x="10056440" y="3138647"/>
            <a:ext cx="80342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权威</a:t>
            </a:r>
            <a:endParaRPr lang="zh-CN" altLang="en-US" sz="2400" b="1" kern="100" dirty="0">
              <a:solidFill>
                <a:srgbClr val="FF0000"/>
              </a:solidFill>
              <a:latin typeface="Times New Roman"/>
              <a:cs typeface="Times New Roman"/>
            </a:endParaRPr>
          </a:p>
        </p:txBody>
      </p:sp>
      <p:sp>
        <p:nvSpPr>
          <p:cNvPr id="9" name="TextBox 8"/>
          <p:cNvSpPr txBox="1"/>
          <p:nvPr/>
        </p:nvSpPr>
        <p:spPr>
          <a:xfrm>
            <a:off x="5004543" y="3674641"/>
            <a:ext cx="80342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滥用</a:t>
            </a:r>
            <a:endParaRPr lang="zh-CN" altLang="en-US" sz="2400" b="1" kern="100" dirty="0">
              <a:solidFill>
                <a:srgbClr val="FF0000"/>
              </a:solidFill>
              <a:latin typeface="Times New Roman"/>
              <a:cs typeface="Times New Roman"/>
            </a:endParaRPr>
          </a:p>
        </p:txBody>
      </p:sp>
      <p:sp>
        <p:nvSpPr>
          <p:cNvPr id="12" name="TextBox 11"/>
          <p:cNvSpPr txBox="1"/>
          <p:nvPr/>
        </p:nvSpPr>
        <p:spPr>
          <a:xfrm>
            <a:off x="6541696" y="4263479"/>
            <a:ext cx="803425" cy="461665"/>
          </a:xfrm>
          <a:prstGeom prst="rect">
            <a:avLst/>
          </a:prstGeom>
          <a:noFill/>
        </p:spPr>
        <p:txBody>
          <a:bodyPr wrap="none" rtlCol="0">
            <a:spAutoFit/>
          </a:bodyPr>
          <a:lstStyle/>
          <a:p>
            <a:r>
              <a:rPr lang="zh-CN" altLang="zh-CN" sz="2400" b="1" kern="100" dirty="0">
                <a:solidFill>
                  <a:srgbClr val="FF0000"/>
                </a:solidFill>
                <a:latin typeface="Times New Roman"/>
                <a:cs typeface="Times New Roman"/>
              </a:rPr>
              <a:t>维护</a:t>
            </a:r>
            <a:endParaRPr lang="zh-CN" altLang="en-US" sz="2400" b="1" kern="100" dirty="0">
              <a:solidFill>
                <a:srgbClr val="FF0000"/>
              </a:solidFill>
              <a:latin typeface="Times New Roman"/>
              <a:cs typeface="Times New Roman"/>
            </a:endParaRPr>
          </a:p>
        </p:txBody>
      </p:sp>
      <p:sp>
        <p:nvSpPr>
          <p:cNvPr id="13" name="TextBox 12"/>
          <p:cNvSpPr txBox="1"/>
          <p:nvPr/>
        </p:nvSpPr>
        <p:spPr>
          <a:xfrm>
            <a:off x="10379304" y="4248384"/>
            <a:ext cx="1422184" cy="461665"/>
          </a:xfrm>
          <a:prstGeom prst="rect">
            <a:avLst/>
          </a:prstGeom>
          <a:noFill/>
        </p:spPr>
        <p:txBody>
          <a:bodyPr wrap="none" rtlCol="0">
            <a:spAutoFit/>
          </a:bodyPr>
          <a:lstStyle/>
          <a:p>
            <a:r>
              <a:rPr lang="zh-CN" altLang="zh-CN" sz="2400" b="1" kern="100" dirty="0">
                <a:solidFill>
                  <a:srgbClr val="FF0000"/>
                </a:solidFill>
                <a:latin typeface="Times New Roman"/>
                <a:cs typeface="Times New Roman"/>
              </a:rPr>
              <a:t>民主法制</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3581522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linds(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linds(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linds(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blinds(horizontal)">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8" grpId="0"/>
      <p:bldP spid="9" grpId="0"/>
      <p:bldP spid="12" grpId="0"/>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1329188"/>
            <a:ext cx="11647294" cy="1684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3</a:t>
            </a:r>
            <a:r>
              <a:rPr lang="en-US" altLang="zh-CN" sz="2400" b="1" kern="100" dirty="0">
                <a:latin typeface="Times New Roman"/>
                <a:cs typeface="Courier New"/>
              </a:rPr>
              <a:t>.</a:t>
            </a:r>
            <a:r>
              <a:rPr lang="zh-CN" altLang="zh-CN" sz="2400" b="1" kern="100" dirty="0">
                <a:latin typeface="Times New Roman"/>
                <a:ea typeface="黑体"/>
                <a:cs typeface="Times New Roman"/>
              </a:rPr>
              <a:t>依法行政的要求</a:t>
            </a:r>
            <a:endParaRPr lang="zh-CN" altLang="zh-CN" sz="1050" kern="100" dirty="0">
              <a:latin typeface="宋体"/>
              <a:cs typeface="Courier New"/>
            </a:endParaRPr>
          </a:p>
          <a:p>
            <a:pPr marL="252000" algn="just">
              <a:lnSpc>
                <a:spcPct val="150000"/>
              </a:lnSpc>
              <a:spcAft>
                <a:spcPts val="0"/>
              </a:spcAft>
              <a:tabLst>
                <a:tab pos="2400300" algn="l"/>
              </a:tabLst>
            </a:pPr>
            <a:r>
              <a:rPr lang="zh-CN" altLang="zh-CN" sz="2400" b="1" kern="100" dirty="0">
                <a:latin typeface="Times New Roman"/>
                <a:cs typeface="Times New Roman"/>
              </a:rPr>
              <a:t>政府要坚持法定职</a:t>
            </a:r>
            <a:r>
              <a:rPr lang="zh-CN" altLang="zh-CN" sz="2400" b="1" kern="100" dirty="0" smtClean="0">
                <a:latin typeface="Times New Roman"/>
                <a:cs typeface="Times New Roman"/>
              </a:rPr>
              <a:t>责</a:t>
            </a:r>
            <a:r>
              <a:rPr lang="en-US" altLang="zh-CN" sz="2400" b="1" kern="100" dirty="0" smtClean="0">
                <a:latin typeface="Times New Roman"/>
                <a:cs typeface="Times New Roman"/>
              </a:rPr>
              <a:t>________</a:t>
            </a:r>
            <a:r>
              <a:rPr lang="zh-CN" altLang="zh-CN" sz="2400" b="1" kern="100" dirty="0" smtClean="0">
                <a:latin typeface="Times New Roman"/>
                <a:cs typeface="Times New Roman"/>
              </a:rPr>
              <a:t>、</a:t>
            </a:r>
            <a:r>
              <a:rPr lang="zh-CN" altLang="zh-CN" sz="2400" b="1" kern="100" dirty="0">
                <a:latin typeface="Times New Roman"/>
                <a:cs typeface="Times New Roman"/>
              </a:rPr>
              <a:t>法无授</a:t>
            </a:r>
            <a:r>
              <a:rPr lang="zh-CN" altLang="zh-CN" sz="2400" b="1" kern="100" dirty="0" smtClean="0">
                <a:latin typeface="Times New Roman"/>
                <a:cs typeface="Times New Roman"/>
              </a:rPr>
              <a:t>权</a:t>
            </a:r>
            <a:r>
              <a:rPr lang="en-US" altLang="zh-CN" sz="2400" b="1" kern="100" dirty="0" smtClean="0">
                <a:latin typeface="Times New Roman"/>
                <a:cs typeface="Times New Roman"/>
              </a:rPr>
              <a:t>_________</a:t>
            </a:r>
            <a:r>
              <a:rPr lang="zh-CN" altLang="zh-CN" sz="2400" b="1" kern="100" dirty="0" smtClean="0">
                <a:latin typeface="Times New Roman"/>
                <a:cs typeface="Times New Roman"/>
              </a:rPr>
              <a:t>，</a:t>
            </a:r>
            <a:r>
              <a:rPr lang="en-US" altLang="zh-CN" sz="2400" b="1" kern="100" dirty="0" smtClean="0">
                <a:latin typeface="Times New Roman"/>
                <a:cs typeface="Times New Roman"/>
              </a:rPr>
              <a:t>__________</a:t>
            </a:r>
            <a:r>
              <a:rPr lang="zh-CN" altLang="zh-CN" sz="2400" b="1" kern="100" dirty="0" smtClean="0">
                <a:latin typeface="Times New Roman"/>
                <a:cs typeface="Times New Roman"/>
              </a:rPr>
              <a:t>、</a:t>
            </a:r>
            <a:r>
              <a:rPr lang="zh-CN" altLang="zh-CN" sz="2400" b="1" kern="100" dirty="0">
                <a:latin typeface="Times New Roman"/>
                <a:cs typeface="Times New Roman"/>
              </a:rPr>
              <a:t>敢于担当，坚决纠正不作为、乱作为，坚决克</a:t>
            </a:r>
            <a:r>
              <a:rPr lang="zh-CN" altLang="zh-CN" sz="2400" b="1" kern="100" dirty="0" smtClean="0">
                <a:latin typeface="Times New Roman"/>
                <a:cs typeface="Times New Roman"/>
              </a:rPr>
              <a:t>服</a:t>
            </a:r>
            <a:r>
              <a:rPr lang="en-US" altLang="zh-CN" sz="2400" b="1" kern="100" dirty="0" smtClean="0">
                <a:latin typeface="Times New Roman"/>
                <a:cs typeface="Times New Roman"/>
              </a:rPr>
              <a:t>_______</a:t>
            </a:r>
            <a:r>
              <a:rPr lang="zh-CN" altLang="zh-CN" sz="2400" b="1" kern="100" dirty="0" smtClean="0">
                <a:latin typeface="Times New Roman"/>
                <a:cs typeface="Times New Roman"/>
              </a:rPr>
              <a:t>、</a:t>
            </a:r>
            <a:r>
              <a:rPr lang="zh-CN" altLang="zh-CN" sz="2400" b="1" kern="100" dirty="0">
                <a:latin typeface="Times New Roman"/>
                <a:cs typeface="Times New Roman"/>
              </a:rPr>
              <a:t>怠政，坚决惩处失职</a:t>
            </a:r>
            <a:r>
              <a:rPr lang="zh-CN" altLang="zh-CN" sz="2400" b="1" kern="100" dirty="0" smtClean="0">
                <a:latin typeface="Times New Roman"/>
                <a:cs typeface="Times New Roman"/>
              </a:rPr>
              <a:t>、</a:t>
            </a:r>
            <a:r>
              <a:rPr lang="en-US" altLang="zh-CN" sz="2400" b="1" kern="100" dirty="0" smtClean="0">
                <a:latin typeface="Times New Roman"/>
                <a:cs typeface="Times New Roman"/>
              </a:rPr>
              <a:t>________</a:t>
            </a:r>
            <a:r>
              <a:rPr lang="zh-CN" altLang="zh-CN" sz="2400" b="1" kern="100" dirty="0" smtClean="0">
                <a:latin typeface="Times New Roman"/>
                <a:cs typeface="Times New Roman"/>
              </a:rPr>
              <a:t>。</a:t>
            </a:r>
            <a:r>
              <a:rPr lang="en-US" altLang="zh-CN" sz="2400" b="1" kern="100" dirty="0" smtClean="0">
                <a:latin typeface="Times New Roman"/>
                <a:cs typeface="Times New Roman"/>
              </a:rPr>
              <a:t> </a:t>
            </a:r>
            <a:endParaRPr lang="zh-CN" altLang="zh-CN" sz="1050" kern="100" dirty="0">
              <a:effectLst/>
              <a:latin typeface="宋体"/>
              <a:cs typeface="Courier New"/>
            </a:endParaRPr>
          </a:p>
        </p:txBody>
      </p:sp>
      <p:sp>
        <p:nvSpPr>
          <p:cNvPr id="2" name="TextBox 1"/>
          <p:cNvSpPr txBox="1"/>
          <p:nvPr/>
        </p:nvSpPr>
        <p:spPr>
          <a:xfrm>
            <a:off x="3399019" y="1959223"/>
            <a:ext cx="111280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必须为</a:t>
            </a:r>
            <a:endParaRPr lang="zh-CN" altLang="en-US" sz="2400" b="1" kern="100" dirty="0">
              <a:solidFill>
                <a:srgbClr val="FF0000"/>
              </a:solidFill>
              <a:latin typeface="Times New Roman"/>
              <a:cs typeface="Times New Roman"/>
            </a:endParaRPr>
          </a:p>
        </p:txBody>
      </p:sp>
      <p:sp>
        <p:nvSpPr>
          <p:cNvPr id="3" name="TextBox 2"/>
          <p:cNvSpPr txBox="1"/>
          <p:nvPr/>
        </p:nvSpPr>
        <p:spPr>
          <a:xfrm>
            <a:off x="6172499" y="1959223"/>
            <a:ext cx="111280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不可为</a:t>
            </a:r>
            <a:endParaRPr lang="zh-CN" altLang="en-US" sz="2400" b="1" kern="100" dirty="0">
              <a:solidFill>
                <a:srgbClr val="FF0000"/>
              </a:solidFill>
              <a:latin typeface="Times New Roman"/>
              <a:cs typeface="Times New Roman"/>
            </a:endParaRPr>
          </a:p>
        </p:txBody>
      </p:sp>
      <p:sp>
        <p:nvSpPr>
          <p:cNvPr id="5" name="TextBox 4"/>
          <p:cNvSpPr txBox="1"/>
          <p:nvPr/>
        </p:nvSpPr>
        <p:spPr>
          <a:xfrm>
            <a:off x="7837840" y="1941807"/>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勇于负责</a:t>
            </a:r>
            <a:endParaRPr lang="zh-CN" altLang="en-US" sz="2400" b="1" kern="100" dirty="0">
              <a:solidFill>
                <a:srgbClr val="FF0000"/>
              </a:solidFill>
              <a:latin typeface="Times New Roman"/>
              <a:cs typeface="Times New Roman"/>
            </a:endParaRPr>
          </a:p>
        </p:txBody>
      </p:sp>
      <p:sp>
        <p:nvSpPr>
          <p:cNvPr id="6" name="TextBox 5"/>
          <p:cNvSpPr txBox="1"/>
          <p:nvPr/>
        </p:nvSpPr>
        <p:spPr>
          <a:xfrm>
            <a:off x="4987127" y="2521639"/>
            <a:ext cx="803425" cy="461665"/>
          </a:xfrm>
          <a:prstGeom prst="rect">
            <a:avLst/>
          </a:prstGeom>
          <a:noFill/>
        </p:spPr>
        <p:txBody>
          <a:bodyPr wrap="none" rtlCol="0">
            <a:spAutoFit/>
          </a:bodyPr>
          <a:lstStyle/>
          <a:p>
            <a:r>
              <a:rPr lang="zh-CN" altLang="zh-CN" sz="2400" b="1" kern="100" dirty="0">
                <a:solidFill>
                  <a:srgbClr val="FF0000"/>
                </a:solidFill>
                <a:latin typeface="Times New Roman"/>
                <a:cs typeface="Times New Roman"/>
              </a:rPr>
              <a:t>懒政</a:t>
            </a:r>
            <a:endParaRPr lang="zh-CN" altLang="en-US" sz="2400" b="1" kern="100" dirty="0">
              <a:solidFill>
                <a:srgbClr val="FF0000"/>
              </a:solidFill>
              <a:latin typeface="Times New Roman"/>
              <a:cs typeface="Times New Roman"/>
            </a:endParaRPr>
          </a:p>
        </p:txBody>
      </p:sp>
      <p:sp>
        <p:nvSpPr>
          <p:cNvPr id="7" name="TextBox 6"/>
          <p:cNvSpPr txBox="1"/>
          <p:nvPr/>
        </p:nvSpPr>
        <p:spPr>
          <a:xfrm>
            <a:off x="9482687" y="2521639"/>
            <a:ext cx="803425" cy="461665"/>
          </a:xfrm>
          <a:prstGeom prst="rect">
            <a:avLst/>
          </a:prstGeom>
          <a:noFill/>
        </p:spPr>
        <p:txBody>
          <a:bodyPr wrap="none" rtlCol="0">
            <a:spAutoFit/>
          </a:bodyPr>
          <a:lstStyle/>
          <a:p>
            <a:r>
              <a:rPr lang="zh-CN" altLang="zh-CN" sz="2400" b="1" kern="100" dirty="0">
                <a:solidFill>
                  <a:srgbClr val="FF0000"/>
                </a:solidFill>
                <a:latin typeface="Times New Roman"/>
                <a:cs typeface="Times New Roman"/>
              </a:rPr>
              <a:t>渎职</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2664522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horizontal)">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620688"/>
            <a:ext cx="11647294"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4</a:t>
            </a:r>
            <a:r>
              <a:rPr lang="en-US" altLang="zh-CN" sz="2400" b="1" kern="100" dirty="0">
                <a:latin typeface="Times New Roman"/>
                <a:cs typeface="Courier New"/>
              </a:rPr>
              <a:t>.</a:t>
            </a:r>
            <a:r>
              <a:rPr lang="zh-CN" altLang="zh-CN" sz="2400" b="1" kern="100" dirty="0">
                <a:latin typeface="Times New Roman"/>
                <a:ea typeface="黑体"/>
                <a:cs typeface="Times New Roman"/>
              </a:rPr>
              <a:t>政府进行决策的要求</a:t>
            </a:r>
            <a:endParaRPr lang="zh-CN" altLang="zh-CN" sz="1050" kern="100" dirty="0">
              <a:latin typeface="宋体"/>
              <a:cs typeface="Courier New"/>
            </a:endParaRPr>
          </a:p>
          <a:p>
            <a:pPr marL="252000" algn="just">
              <a:lnSpc>
                <a:spcPct val="150000"/>
              </a:lnSpc>
              <a:spcAft>
                <a:spcPts val="0"/>
              </a:spcAft>
              <a:tabLst>
                <a:tab pos="2400300" algn="l"/>
              </a:tabLst>
            </a:pPr>
            <a:r>
              <a:rPr lang="zh-CN" altLang="zh-CN" sz="2400" b="1" kern="100" dirty="0">
                <a:latin typeface="Times New Roman"/>
                <a:cs typeface="Times New Roman"/>
              </a:rPr>
              <a:t>政府必须审慎行使权力，坚</a:t>
            </a:r>
            <a:r>
              <a:rPr lang="zh-CN" altLang="zh-CN" sz="2400" b="1" kern="100" dirty="0" smtClean="0">
                <a:latin typeface="Times New Roman"/>
                <a:cs typeface="Times New Roman"/>
              </a:rPr>
              <a:t>持</a:t>
            </a:r>
            <a:r>
              <a:rPr lang="en-US" altLang="zh-CN" sz="2400" b="1" kern="100" dirty="0" smtClean="0">
                <a:latin typeface="Times New Roman"/>
                <a:cs typeface="Times New Roman"/>
              </a:rPr>
              <a:t>______</a:t>
            </a:r>
            <a:r>
              <a:rPr lang="zh-CN" altLang="zh-CN" sz="2400" b="1" kern="100" dirty="0" smtClean="0">
                <a:latin typeface="Times New Roman"/>
                <a:cs typeface="Times New Roman"/>
              </a:rPr>
              <a:t>决</a:t>
            </a:r>
            <a:r>
              <a:rPr lang="zh-CN" altLang="zh-CN" sz="2400" b="1" kern="100" dirty="0">
                <a:latin typeface="Times New Roman"/>
                <a:cs typeface="Times New Roman"/>
              </a:rPr>
              <a:t>策</a:t>
            </a:r>
            <a:r>
              <a:rPr lang="zh-CN" altLang="zh-CN" sz="2400" b="1" kern="100" dirty="0" smtClean="0">
                <a:latin typeface="Times New Roman"/>
                <a:cs typeface="Times New Roman"/>
              </a:rPr>
              <a:t>、</a:t>
            </a:r>
            <a:r>
              <a:rPr lang="en-US" altLang="zh-CN" sz="2400" b="1" kern="100" dirty="0" smtClean="0">
                <a:latin typeface="Times New Roman"/>
                <a:cs typeface="Times New Roman"/>
              </a:rPr>
              <a:t>______</a:t>
            </a:r>
            <a:r>
              <a:rPr lang="zh-CN" altLang="zh-CN" sz="2400" b="1" kern="100" dirty="0" smtClean="0">
                <a:latin typeface="Times New Roman"/>
                <a:cs typeface="Times New Roman"/>
              </a:rPr>
              <a:t>决</a:t>
            </a:r>
            <a:r>
              <a:rPr lang="zh-CN" altLang="zh-CN" sz="2400" b="1" kern="100" dirty="0">
                <a:latin typeface="Times New Roman"/>
                <a:cs typeface="Times New Roman"/>
              </a:rPr>
              <a:t>策</a:t>
            </a:r>
            <a:r>
              <a:rPr lang="zh-CN" altLang="zh-CN" sz="2400" b="1" kern="100" dirty="0" smtClean="0">
                <a:latin typeface="Times New Roman"/>
                <a:cs typeface="Times New Roman"/>
              </a:rPr>
              <a:t>和</a:t>
            </a:r>
            <a:r>
              <a:rPr lang="en-US" altLang="zh-CN" sz="2400" b="1" kern="100" dirty="0" smtClean="0">
                <a:latin typeface="Times New Roman"/>
                <a:cs typeface="Times New Roman"/>
              </a:rPr>
              <a:t>_______</a:t>
            </a:r>
            <a:r>
              <a:rPr lang="zh-CN" altLang="zh-CN" sz="2400" b="1" kern="100" dirty="0" smtClean="0">
                <a:latin typeface="Times New Roman"/>
                <a:cs typeface="Times New Roman"/>
              </a:rPr>
              <a:t>决</a:t>
            </a:r>
            <a:r>
              <a:rPr lang="zh-CN" altLang="zh-CN" sz="2400" b="1" kern="100" dirty="0">
                <a:latin typeface="Times New Roman"/>
                <a:cs typeface="Times New Roman"/>
              </a:rPr>
              <a:t>策。</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科学决策：不断完</a:t>
            </a:r>
            <a:r>
              <a:rPr lang="zh-CN" altLang="zh-CN" sz="2400" b="1" kern="100" dirty="0" smtClean="0">
                <a:latin typeface="Times New Roman"/>
                <a:cs typeface="Times New Roman"/>
              </a:rPr>
              <a:t>善</a:t>
            </a:r>
            <a:r>
              <a:rPr lang="en-US" altLang="zh-CN" sz="2400" b="1" kern="100" dirty="0" smtClean="0">
                <a:latin typeface="Times New Roman"/>
                <a:cs typeface="Times New Roman"/>
              </a:rPr>
              <a:t>__________</a:t>
            </a:r>
            <a:r>
              <a:rPr lang="zh-CN" altLang="zh-CN" sz="2400" b="1" kern="100" dirty="0" smtClean="0">
                <a:latin typeface="Times New Roman"/>
                <a:cs typeface="Times New Roman"/>
              </a:rPr>
              <a:t>和</a:t>
            </a:r>
            <a:r>
              <a:rPr lang="en-US" altLang="zh-CN" sz="2400" b="1" kern="100" dirty="0" smtClean="0">
                <a:latin typeface="Times New Roman"/>
                <a:cs typeface="Times New Roman"/>
              </a:rPr>
              <a:t>___________</a:t>
            </a:r>
            <a:r>
              <a:rPr lang="zh-CN" altLang="zh-CN" sz="2400" b="1" kern="100" dirty="0" smtClean="0">
                <a:latin typeface="Times New Roman"/>
                <a:cs typeface="Times New Roman"/>
              </a:rPr>
              <a:t>系</a:t>
            </a:r>
            <a:r>
              <a:rPr lang="zh-CN" altLang="zh-CN" sz="2400" b="1" kern="100" dirty="0">
                <a:latin typeface="Times New Roman"/>
                <a:cs typeface="Times New Roman"/>
              </a:rPr>
              <a:t>统，提高决策的科学性。</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民主决策：增强决</a:t>
            </a:r>
            <a:r>
              <a:rPr lang="zh-CN" altLang="zh-CN" sz="2400" b="1" kern="100" dirty="0" smtClean="0">
                <a:latin typeface="Times New Roman"/>
                <a:cs typeface="Times New Roman"/>
              </a:rPr>
              <a:t>策</a:t>
            </a:r>
            <a:r>
              <a:rPr lang="en-US" altLang="zh-CN" sz="2400" b="1" kern="100" dirty="0" smtClean="0">
                <a:latin typeface="Times New Roman"/>
                <a:cs typeface="Times New Roman"/>
              </a:rPr>
              <a:t>________</a:t>
            </a:r>
            <a:r>
              <a:rPr lang="zh-CN" altLang="zh-CN" sz="2400" b="1" kern="100" dirty="0" smtClean="0">
                <a:latin typeface="Times New Roman"/>
                <a:cs typeface="Times New Roman"/>
              </a:rPr>
              <a:t>和</a:t>
            </a:r>
            <a:r>
              <a:rPr lang="en-US" altLang="zh-CN" sz="2400" b="1" kern="100" dirty="0" smtClean="0">
                <a:latin typeface="Times New Roman"/>
                <a:cs typeface="Times New Roman"/>
              </a:rPr>
              <a:t>___________</a:t>
            </a:r>
            <a:r>
              <a:rPr lang="zh-CN" altLang="zh-CN" sz="2400" b="1" kern="100" dirty="0" smtClean="0">
                <a:latin typeface="Times New Roman"/>
                <a:cs typeface="Times New Roman"/>
              </a:rPr>
              <a:t>度</a:t>
            </a:r>
            <a:r>
              <a:rPr lang="zh-CN" altLang="zh-CN" sz="2400" b="1" kern="100" dirty="0">
                <a:latin typeface="Times New Roman"/>
                <a:cs typeface="Times New Roman"/>
              </a:rPr>
              <a:t>，使决策能够更好地反映民意、集中民智。</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cs typeface="Times New Roman"/>
              </a:rPr>
              <a:t>依法决策：确保决策制度科学</a:t>
            </a:r>
            <a:r>
              <a:rPr lang="zh-CN" altLang="zh-CN" sz="2400" b="1" kern="100" dirty="0" smtClean="0">
                <a:latin typeface="Times New Roman"/>
                <a:cs typeface="Times New Roman"/>
              </a:rPr>
              <a:t>、</a:t>
            </a:r>
            <a:r>
              <a:rPr lang="en-US" altLang="zh-CN" sz="2400" b="1" kern="100" dirty="0" smtClean="0">
                <a:latin typeface="Times New Roman"/>
                <a:cs typeface="Times New Roman"/>
              </a:rPr>
              <a:t>__________</a:t>
            </a:r>
            <a:r>
              <a:rPr lang="zh-CN" altLang="zh-CN" sz="2400" b="1" kern="100" dirty="0" smtClean="0">
                <a:latin typeface="Times New Roman"/>
                <a:cs typeface="Times New Roman"/>
              </a:rPr>
              <a:t>、</a:t>
            </a:r>
            <a:r>
              <a:rPr lang="zh-CN" altLang="zh-CN" sz="2400" b="1" kern="100" dirty="0">
                <a:latin typeface="Times New Roman"/>
                <a:cs typeface="Times New Roman"/>
              </a:rPr>
              <a:t>过程公开</a:t>
            </a:r>
            <a:r>
              <a:rPr lang="zh-CN" altLang="zh-CN" sz="2400" b="1" kern="100" dirty="0" smtClean="0">
                <a:latin typeface="Times New Roman"/>
                <a:cs typeface="Times New Roman"/>
              </a:rPr>
              <a:t>、</a:t>
            </a:r>
            <a:r>
              <a:rPr lang="en-US" altLang="zh-CN" sz="2400" b="1" kern="100" dirty="0" smtClean="0">
                <a:latin typeface="Times New Roman"/>
                <a:cs typeface="Times New Roman"/>
              </a:rPr>
              <a:t>____________</a:t>
            </a:r>
            <a:r>
              <a:rPr lang="zh-CN" altLang="zh-CN" sz="2400" b="1" kern="100" dirty="0" smtClean="0">
                <a:latin typeface="Times New Roman"/>
                <a:cs typeface="Times New Roman"/>
              </a:rPr>
              <a:t>。</a:t>
            </a:r>
            <a:r>
              <a:rPr lang="en-US" altLang="zh-CN" sz="2400" b="1" kern="100" dirty="0" smtClean="0">
                <a:latin typeface="Times New Roman"/>
                <a:cs typeface="Times New Roman"/>
              </a:rPr>
              <a:t> </a:t>
            </a:r>
            <a:endParaRPr lang="zh-CN" altLang="zh-CN" sz="1050" kern="100" dirty="0">
              <a:effectLst/>
              <a:latin typeface="宋体"/>
              <a:cs typeface="Courier New"/>
            </a:endParaRPr>
          </a:p>
        </p:txBody>
      </p:sp>
      <p:graphicFrame>
        <p:nvGraphicFramePr>
          <p:cNvPr id="3" name="表格 2"/>
          <p:cNvGraphicFramePr>
            <a:graphicFrameLocks noGrp="1"/>
          </p:cNvGraphicFramePr>
          <p:nvPr>
            <p:extLst>
              <p:ext uri="{D42A27DB-BD31-4B8C-83A1-F6EECF244321}">
                <p14:modId xmlns:p14="http://schemas.microsoft.com/office/powerpoint/2010/main" val="3174374213"/>
              </p:ext>
            </p:extLst>
          </p:nvPr>
        </p:nvGraphicFramePr>
        <p:xfrm>
          <a:off x="623392" y="4149080"/>
          <a:ext cx="10738698" cy="648072"/>
        </p:xfrm>
        <a:graphic>
          <a:graphicData uri="http://schemas.openxmlformats.org/drawingml/2006/table">
            <a:tbl>
              <a:tblPr/>
              <a:tblGrid>
                <a:gridCol w="10738698"/>
              </a:tblGrid>
              <a:tr h="648072">
                <a:tc>
                  <a:txBody>
                    <a:bodyPr/>
                    <a:lstStyle/>
                    <a:p>
                      <a:pPr algn="l">
                        <a:lnSpc>
                          <a:spcPct val="150000"/>
                        </a:lnSpc>
                        <a:spcAft>
                          <a:spcPts val="0"/>
                        </a:spcAft>
                        <a:tabLst>
                          <a:tab pos="2400300" algn="l"/>
                        </a:tabLst>
                      </a:pPr>
                      <a:r>
                        <a:rPr lang="zh-CN" altLang="zh-CN" sz="2400" b="1" kern="100" dirty="0" smtClean="0">
                          <a:effectLst/>
                          <a:latin typeface="Times New Roman"/>
                          <a:ea typeface="黑体"/>
                          <a:cs typeface="Times New Roman"/>
                        </a:rPr>
                        <a:t>小提示：</a:t>
                      </a:r>
                      <a:r>
                        <a:rPr lang="zh-CN" altLang="zh-CN" sz="2400" b="1" kern="100" dirty="0" smtClean="0">
                          <a:effectLst/>
                          <a:latin typeface="Times New Roman"/>
                          <a:ea typeface="仿宋_GB2312"/>
                          <a:cs typeface="Times New Roman"/>
                        </a:rPr>
                        <a:t>政府权力的行使包括决策、执行、监督等环节。</a:t>
                      </a:r>
                      <a:endParaRPr lang="zh-CN" altLang="zh-CN" sz="1050" kern="100" dirty="0">
                        <a:effectLst/>
                        <a:latin typeface="宋体"/>
                        <a:cs typeface="Courier New"/>
                      </a:endParaRPr>
                    </a:p>
                  </a:txBody>
                  <a:tcPr marL="68580" marR="6858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tr>
            </a:tbl>
          </a:graphicData>
        </a:graphic>
      </p:graphicFrame>
      <p:sp>
        <p:nvSpPr>
          <p:cNvPr id="2" name="TextBox 1"/>
          <p:cNvSpPr txBox="1"/>
          <p:nvPr/>
        </p:nvSpPr>
        <p:spPr>
          <a:xfrm>
            <a:off x="4603559" y="1252791"/>
            <a:ext cx="80342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科学</a:t>
            </a:r>
            <a:endParaRPr lang="zh-CN" altLang="en-US" sz="2400" b="1" kern="100" dirty="0">
              <a:solidFill>
                <a:srgbClr val="FF0000"/>
              </a:solidFill>
              <a:latin typeface="Times New Roman"/>
              <a:cs typeface="Times New Roman"/>
            </a:endParaRPr>
          </a:p>
        </p:txBody>
      </p:sp>
      <p:sp>
        <p:nvSpPr>
          <p:cNvPr id="5" name="TextBox 4"/>
          <p:cNvSpPr txBox="1"/>
          <p:nvPr/>
        </p:nvSpPr>
        <p:spPr>
          <a:xfrm>
            <a:off x="6471999" y="1252791"/>
            <a:ext cx="80342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民主</a:t>
            </a:r>
            <a:endParaRPr lang="zh-CN" altLang="en-US" sz="2400" b="1" kern="100" dirty="0">
              <a:solidFill>
                <a:srgbClr val="FF0000"/>
              </a:solidFill>
              <a:latin typeface="Times New Roman"/>
              <a:cs typeface="Times New Roman"/>
            </a:endParaRPr>
          </a:p>
        </p:txBody>
      </p:sp>
      <p:sp>
        <p:nvSpPr>
          <p:cNvPr id="6" name="TextBox 5"/>
          <p:cNvSpPr txBox="1"/>
          <p:nvPr/>
        </p:nvSpPr>
        <p:spPr>
          <a:xfrm>
            <a:off x="8388919" y="1252791"/>
            <a:ext cx="803425" cy="461665"/>
          </a:xfrm>
          <a:prstGeom prst="rect">
            <a:avLst/>
          </a:prstGeom>
          <a:noFill/>
        </p:spPr>
        <p:txBody>
          <a:bodyPr wrap="none" rtlCol="0">
            <a:spAutoFit/>
          </a:bodyPr>
          <a:lstStyle/>
          <a:p>
            <a:r>
              <a:rPr lang="zh-CN" altLang="zh-CN" sz="2400" b="1" kern="100" dirty="0">
                <a:solidFill>
                  <a:srgbClr val="FF0000"/>
                </a:solidFill>
                <a:latin typeface="Times New Roman"/>
                <a:cs typeface="Times New Roman"/>
              </a:rPr>
              <a:t>依法</a:t>
            </a:r>
            <a:endParaRPr lang="zh-CN" altLang="en-US" sz="2400" b="1" kern="100" dirty="0">
              <a:solidFill>
                <a:srgbClr val="FF0000"/>
              </a:solidFill>
              <a:latin typeface="Times New Roman"/>
              <a:cs typeface="Times New Roman"/>
            </a:endParaRPr>
          </a:p>
        </p:txBody>
      </p:sp>
      <p:sp>
        <p:nvSpPr>
          <p:cNvPr id="7" name="TextBox 6"/>
          <p:cNvSpPr txBox="1"/>
          <p:nvPr/>
        </p:nvSpPr>
        <p:spPr>
          <a:xfrm>
            <a:off x="3743264" y="1815207"/>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决策信息</a:t>
            </a:r>
            <a:endParaRPr lang="zh-CN" altLang="en-US" sz="2400" b="1" kern="100" dirty="0">
              <a:solidFill>
                <a:srgbClr val="FF0000"/>
              </a:solidFill>
              <a:latin typeface="Times New Roman"/>
              <a:cs typeface="Times New Roman"/>
            </a:endParaRPr>
          </a:p>
        </p:txBody>
      </p:sp>
      <p:sp>
        <p:nvSpPr>
          <p:cNvPr id="8" name="TextBox 7"/>
          <p:cNvSpPr txBox="1"/>
          <p:nvPr/>
        </p:nvSpPr>
        <p:spPr>
          <a:xfrm>
            <a:off x="5639000" y="1801559"/>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智力支持</a:t>
            </a:r>
            <a:endParaRPr lang="zh-CN" altLang="en-US" sz="2400" b="1" kern="100" dirty="0">
              <a:solidFill>
                <a:srgbClr val="FF0000"/>
              </a:solidFill>
              <a:latin typeface="Times New Roman"/>
              <a:cs typeface="Times New Roman"/>
            </a:endParaRPr>
          </a:p>
        </p:txBody>
      </p:sp>
      <p:sp>
        <p:nvSpPr>
          <p:cNvPr id="9" name="TextBox 8"/>
          <p:cNvSpPr txBox="1"/>
          <p:nvPr/>
        </p:nvSpPr>
        <p:spPr>
          <a:xfrm>
            <a:off x="3838800" y="2350327"/>
            <a:ext cx="111280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透明度</a:t>
            </a:r>
            <a:endParaRPr lang="zh-CN" altLang="en-US" sz="2400" b="1" kern="100" dirty="0">
              <a:solidFill>
                <a:srgbClr val="FF0000"/>
              </a:solidFill>
              <a:latin typeface="Times New Roman"/>
              <a:cs typeface="Times New Roman"/>
            </a:endParaRPr>
          </a:p>
        </p:txBody>
      </p:sp>
      <p:sp>
        <p:nvSpPr>
          <p:cNvPr id="10" name="TextBox 9"/>
          <p:cNvSpPr txBox="1"/>
          <p:nvPr/>
        </p:nvSpPr>
        <p:spPr>
          <a:xfrm>
            <a:off x="5475224" y="2348880"/>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公众参与</a:t>
            </a:r>
            <a:endParaRPr lang="zh-CN" altLang="en-US" sz="2400" b="1" kern="100" dirty="0">
              <a:solidFill>
                <a:srgbClr val="FF0000"/>
              </a:solidFill>
              <a:latin typeface="Times New Roman"/>
              <a:cs typeface="Times New Roman"/>
            </a:endParaRPr>
          </a:p>
        </p:txBody>
      </p:sp>
      <p:sp>
        <p:nvSpPr>
          <p:cNvPr id="11" name="TextBox 10"/>
          <p:cNvSpPr txBox="1"/>
          <p:nvPr/>
        </p:nvSpPr>
        <p:spPr>
          <a:xfrm>
            <a:off x="5315576" y="3429000"/>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程序正当</a:t>
            </a:r>
            <a:endParaRPr lang="zh-CN" altLang="en-US" sz="2400" b="1" kern="100" dirty="0">
              <a:solidFill>
                <a:srgbClr val="FF0000"/>
              </a:solidFill>
              <a:latin typeface="Times New Roman"/>
              <a:cs typeface="Times New Roman"/>
            </a:endParaRPr>
          </a:p>
        </p:txBody>
      </p:sp>
      <p:sp>
        <p:nvSpPr>
          <p:cNvPr id="12" name="TextBox 11"/>
          <p:cNvSpPr txBox="1"/>
          <p:nvPr/>
        </p:nvSpPr>
        <p:spPr>
          <a:xfrm>
            <a:off x="8850280" y="3429000"/>
            <a:ext cx="1422184" cy="461665"/>
          </a:xfrm>
          <a:prstGeom prst="rect">
            <a:avLst/>
          </a:prstGeom>
          <a:noFill/>
        </p:spPr>
        <p:txBody>
          <a:bodyPr wrap="none" rtlCol="0">
            <a:spAutoFit/>
          </a:bodyPr>
          <a:lstStyle/>
          <a:p>
            <a:r>
              <a:rPr lang="zh-CN" altLang="zh-CN" sz="2400" b="1" kern="100" dirty="0">
                <a:solidFill>
                  <a:srgbClr val="FF0000"/>
                </a:solidFill>
                <a:latin typeface="Times New Roman"/>
                <a:cs typeface="Times New Roman"/>
              </a:rPr>
              <a:t>责任明确</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2664522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linds(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linds(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linds(horizontal)">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blinds(horizontal)">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linds(horizontal)">
                                      <p:cBhvr>
                                        <p:cTn id="4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8" grpId="0"/>
      <p:bldP spid="9" grpId="0"/>
      <p:bldP spid="10" grpId="0"/>
      <p:bldP spid="11" grpId="0"/>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764135" y="829668"/>
            <a:ext cx="10588449" cy="616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430780" algn="l"/>
              </a:tabLst>
            </a:pPr>
            <a:r>
              <a:rPr lang="en-US" altLang="zh-CN" sz="2600" b="1" kern="100" dirty="0">
                <a:latin typeface="Times New Roman"/>
                <a:ea typeface="黑体"/>
              </a:rPr>
              <a:t>[</a:t>
            </a:r>
            <a:r>
              <a:rPr lang="zh-CN" altLang="zh-CN" sz="2600" b="1" kern="100" dirty="0">
                <a:latin typeface="Times New Roman"/>
                <a:ea typeface="黑体"/>
                <a:cs typeface="Times New Roman"/>
              </a:rPr>
              <a:t>练疑难</a:t>
            </a:r>
            <a:r>
              <a:rPr lang="en-US" altLang="zh-CN" sz="2600" b="1" kern="100" dirty="0">
                <a:latin typeface="Times New Roman"/>
                <a:ea typeface="黑体"/>
              </a:rPr>
              <a:t>]</a:t>
            </a:r>
            <a:endParaRPr lang="zh-CN" altLang="zh-CN" sz="2600" kern="100" dirty="0">
              <a:effectLst/>
              <a:latin typeface="宋体"/>
              <a:cs typeface="Courier New"/>
            </a:endParaRPr>
          </a:p>
        </p:txBody>
      </p:sp>
      <p:sp>
        <p:nvSpPr>
          <p:cNvPr id="4" name="矩形 1"/>
          <p:cNvSpPr>
            <a:spLocks noChangeArrowheads="1"/>
          </p:cNvSpPr>
          <p:nvPr/>
        </p:nvSpPr>
        <p:spPr bwMode="auto">
          <a:xfrm>
            <a:off x="249687" y="1700624"/>
            <a:ext cx="11647294" cy="2238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ea typeface="黑体"/>
                <a:cs typeface="Times New Roman"/>
              </a:rPr>
              <a:t>判一判：</a:t>
            </a:r>
            <a:r>
              <a:rPr lang="en-US" altLang="zh-CN" sz="2400" b="1" kern="100" dirty="0">
                <a:latin typeface="Times New Roman"/>
                <a:cs typeface="Courier New"/>
              </a:rPr>
              <a:t>(1)</a:t>
            </a:r>
            <a:r>
              <a:rPr lang="zh-CN" altLang="zh-CN" sz="2400" b="1" kern="100" dirty="0">
                <a:latin typeface="Times New Roman"/>
                <a:cs typeface="Times New Roman"/>
              </a:rPr>
              <a:t>从根本上讲，政府的权力来源于人民。</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我国政府的权力由人民授予。</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cs typeface="Times New Roman"/>
              </a:rPr>
              <a:t>政府依法行政就可以根除腐败。</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(4)</a:t>
            </a:r>
            <a:r>
              <a:rPr lang="zh-CN" altLang="zh-CN" sz="2400" b="1" kern="100" dirty="0">
                <a:latin typeface="Times New Roman"/>
                <a:cs typeface="Times New Roman"/>
              </a:rPr>
              <a:t>我国政府是人民的政府，政府决策要由人民决定。</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effectLst/>
              <a:latin typeface="宋体"/>
              <a:cs typeface="Courier New"/>
            </a:endParaRPr>
          </a:p>
        </p:txBody>
      </p:sp>
      <p:sp>
        <p:nvSpPr>
          <p:cNvPr id="2" name="TextBox 1"/>
          <p:cNvSpPr txBox="1"/>
          <p:nvPr/>
        </p:nvSpPr>
        <p:spPr>
          <a:xfrm>
            <a:off x="7522512" y="1834944"/>
            <a:ext cx="494046" cy="461665"/>
          </a:xfrm>
          <a:prstGeom prst="rect">
            <a:avLst/>
          </a:prstGeom>
          <a:noFill/>
        </p:spPr>
        <p:txBody>
          <a:bodyPr wrap="none" rtlCol="0">
            <a:spAutoFit/>
          </a:bodyPr>
          <a:lstStyle/>
          <a:p>
            <a:r>
              <a:rPr lang="en-US" altLang="zh-CN" sz="2400" b="1" kern="100">
                <a:solidFill>
                  <a:srgbClr val="FF0000"/>
                </a:solidFill>
                <a:latin typeface="宋体"/>
                <a:ea typeface="仿宋_GB2312"/>
                <a:cs typeface="Times New Roman"/>
              </a:rPr>
              <a:t>√</a:t>
            </a:r>
            <a:endParaRPr lang="zh-CN" altLang="en-US" sz="2400" b="1" kern="100" dirty="0">
              <a:solidFill>
                <a:srgbClr val="FF0000"/>
              </a:solidFill>
              <a:latin typeface="Times New Roman"/>
              <a:cs typeface="Times New Roman"/>
            </a:endParaRPr>
          </a:p>
        </p:txBody>
      </p:sp>
      <p:sp>
        <p:nvSpPr>
          <p:cNvPr id="3" name="TextBox 2"/>
          <p:cNvSpPr txBox="1"/>
          <p:nvPr/>
        </p:nvSpPr>
        <p:spPr>
          <a:xfrm>
            <a:off x="5084120" y="2377623"/>
            <a:ext cx="494046" cy="461665"/>
          </a:xfrm>
          <a:prstGeom prst="rect">
            <a:avLst/>
          </a:prstGeom>
          <a:noFill/>
        </p:spPr>
        <p:txBody>
          <a:bodyPr wrap="none" rtlCol="0">
            <a:spAutoFit/>
          </a:bodyPr>
          <a:lstStyle/>
          <a:p>
            <a:r>
              <a:rPr lang="en-US" altLang="zh-CN" sz="2400" b="1" kern="100">
                <a:solidFill>
                  <a:srgbClr val="FF0000"/>
                </a:solidFill>
                <a:latin typeface="宋体"/>
                <a:cs typeface="Times New Roman"/>
              </a:rPr>
              <a:t>×</a:t>
            </a:r>
            <a:endParaRPr lang="zh-CN" altLang="en-US" sz="2400" b="1" kern="100" dirty="0">
              <a:solidFill>
                <a:srgbClr val="FF0000"/>
              </a:solidFill>
              <a:latin typeface="Times New Roman"/>
              <a:cs typeface="Times New Roman"/>
            </a:endParaRPr>
          </a:p>
        </p:txBody>
      </p:sp>
      <p:sp>
        <p:nvSpPr>
          <p:cNvPr id="5" name="TextBox 4"/>
          <p:cNvSpPr txBox="1"/>
          <p:nvPr/>
        </p:nvSpPr>
        <p:spPr>
          <a:xfrm>
            <a:off x="5389568" y="2940039"/>
            <a:ext cx="494046" cy="461665"/>
          </a:xfrm>
          <a:prstGeom prst="rect">
            <a:avLst/>
          </a:prstGeom>
          <a:noFill/>
        </p:spPr>
        <p:txBody>
          <a:bodyPr wrap="none" rtlCol="0">
            <a:spAutoFit/>
          </a:bodyPr>
          <a:lstStyle/>
          <a:p>
            <a:r>
              <a:rPr lang="en-US" altLang="zh-CN" sz="2400" b="1" kern="100">
                <a:solidFill>
                  <a:srgbClr val="FF0000"/>
                </a:solidFill>
                <a:latin typeface="宋体"/>
                <a:cs typeface="Times New Roman"/>
              </a:rPr>
              <a:t>×</a:t>
            </a:r>
            <a:endParaRPr lang="zh-CN" altLang="en-US" sz="2400" b="1" kern="100" dirty="0">
              <a:solidFill>
                <a:srgbClr val="FF0000"/>
              </a:solidFill>
              <a:latin typeface="Times New Roman"/>
              <a:cs typeface="Times New Roman"/>
            </a:endParaRPr>
          </a:p>
        </p:txBody>
      </p:sp>
      <p:sp>
        <p:nvSpPr>
          <p:cNvPr id="7" name="TextBox 6"/>
          <p:cNvSpPr txBox="1"/>
          <p:nvPr/>
        </p:nvSpPr>
        <p:spPr>
          <a:xfrm>
            <a:off x="7882552" y="3483592"/>
            <a:ext cx="494046" cy="461665"/>
          </a:xfrm>
          <a:prstGeom prst="rect">
            <a:avLst/>
          </a:prstGeom>
          <a:noFill/>
        </p:spPr>
        <p:txBody>
          <a:bodyPr wrap="none" rtlCol="0">
            <a:spAutoFit/>
          </a:bodyPr>
          <a:lstStyle/>
          <a:p>
            <a:r>
              <a:rPr lang="en-US" altLang="zh-CN" sz="2400" b="1" kern="100">
                <a:solidFill>
                  <a:srgbClr val="FF0000"/>
                </a:solidFill>
                <a:latin typeface="宋体"/>
                <a:cs typeface="Times New Roman"/>
              </a:rPr>
              <a:t>×</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2682767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836712"/>
            <a:ext cx="11647294"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ea typeface="黑体"/>
                <a:cs typeface="Times New Roman"/>
              </a:rPr>
              <a:t>想一想：</a:t>
            </a:r>
            <a:r>
              <a:rPr lang="zh-CN" altLang="zh-CN" sz="2400" b="1" kern="100" dirty="0">
                <a:latin typeface="Times New Roman"/>
                <a:cs typeface="Times New Roman"/>
              </a:rPr>
              <a:t>依法行政的本质是什么</a:t>
            </a:r>
            <a:r>
              <a:rPr lang="zh-CN" altLang="zh-CN" sz="2400" b="1" kern="100" dirty="0" smtClean="0">
                <a:latin typeface="Times New Roman"/>
                <a:cs typeface="Times New Roman"/>
              </a:rPr>
              <a:t>？</a:t>
            </a:r>
            <a:r>
              <a:rPr lang="en-US" altLang="zh-CN" sz="2400" b="1" kern="100" dirty="0" smtClean="0">
                <a:latin typeface="Times New Roman"/>
                <a:cs typeface="Times New Roman"/>
              </a:rPr>
              <a:t> </a:t>
            </a:r>
            <a:endParaRPr lang="en-US" altLang="zh-CN" sz="1050" kern="100" dirty="0" smtClean="0">
              <a:latin typeface="宋体"/>
              <a:cs typeface="Courier New"/>
            </a:endParaRPr>
          </a:p>
          <a:p>
            <a:pPr marL="252000"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提示：</a:t>
            </a:r>
            <a:r>
              <a:rPr lang="zh-CN" altLang="zh-CN" sz="2400" b="1" kern="100" dirty="0">
                <a:solidFill>
                  <a:srgbClr val="0000FF"/>
                </a:solidFill>
                <a:latin typeface="Times New Roman"/>
                <a:ea typeface="仿宋_GB2312"/>
                <a:cs typeface="Times New Roman"/>
              </a:rPr>
              <a:t>依法行政的本质是行政为民。我国政府是人民的政府，政府的权力来源于人民，人民通过宪法和法律赋予了政府各项权力</a:t>
            </a:r>
            <a:r>
              <a:rPr lang="zh-CN" altLang="zh-CN" sz="2400" b="1" kern="100" dirty="0" smtClean="0">
                <a:solidFill>
                  <a:srgbClr val="0000FF"/>
                </a:solidFill>
                <a:latin typeface="Times New Roman"/>
                <a:ea typeface="仿宋_GB2312"/>
                <a:cs typeface="Times New Roman"/>
              </a:rPr>
              <a:t>。</a:t>
            </a:r>
            <a:endParaRPr lang="en-US" altLang="zh-CN" sz="2400" b="1" kern="100" dirty="0" smtClean="0">
              <a:solidFill>
                <a:srgbClr val="0000FF"/>
              </a:solidFill>
              <a:latin typeface="Times New Roman"/>
              <a:cs typeface="Times New Roman"/>
            </a:endParaRPr>
          </a:p>
        </p:txBody>
      </p:sp>
    </p:spTree>
    <p:extLst>
      <p:ext uri="{BB962C8B-B14F-4D97-AF65-F5344CB8AC3E}">
        <p14:creationId xmlns:p14="http://schemas.microsoft.com/office/powerpoint/2010/main" val="2682767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836712"/>
            <a:ext cx="11647294" cy="2238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ea typeface="黑体"/>
                <a:cs typeface="Times New Roman"/>
              </a:rPr>
              <a:t>连一连：</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决策内容和决策过程合法</a:t>
            </a:r>
            <a:r>
              <a:rPr lang="en-US" altLang="zh-CN" sz="2400" b="1" kern="100" dirty="0">
                <a:latin typeface="Times New Roman"/>
                <a:cs typeface="Courier New"/>
              </a:rPr>
              <a:t>			</a:t>
            </a:r>
            <a:r>
              <a:rPr lang="en-US" altLang="zh-CN" sz="2400" b="1" kern="100" dirty="0" smtClean="0">
                <a:latin typeface="Times New Roman"/>
                <a:cs typeface="Courier New"/>
              </a:rPr>
              <a:t>	A</a:t>
            </a:r>
            <a:r>
              <a:rPr lang="en-US" altLang="zh-CN" sz="2400" b="1" kern="100" dirty="0">
                <a:latin typeface="Times New Roman"/>
                <a:cs typeface="Courier New"/>
              </a:rPr>
              <a:t>.</a:t>
            </a:r>
            <a:r>
              <a:rPr lang="zh-CN" altLang="zh-CN" sz="2400" b="1" kern="100" dirty="0">
                <a:latin typeface="Times New Roman"/>
                <a:cs typeface="Times New Roman"/>
              </a:rPr>
              <a:t>科学决策</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完善决策信息和智力支持系统</a:t>
            </a:r>
            <a:r>
              <a:rPr lang="en-US" altLang="zh-CN" sz="2400" b="1" kern="100" dirty="0">
                <a:latin typeface="Times New Roman"/>
                <a:cs typeface="Courier New"/>
              </a:rPr>
              <a:t>			B.</a:t>
            </a:r>
            <a:r>
              <a:rPr lang="zh-CN" altLang="zh-CN" sz="2400" b="1" kern="100" dirty="0">
                <a:latin typeface="Times New Roman"/>
                <a:cs typeface="Times New Roman"/>
              </a:rPr>
              <a:t>民主决策</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cs typeface="Times New Roman"/>
              </a:rPr>
              <a:t>增强决策透明度和公众参与度　</a:t>
            </a:r>
            <a:r>
              <a:rPr lang="en-US" altLang="zh-CN" sz="2400" b="1" kern="100" dirty="0">
                <a:latin typeface="Times New Roman"/>
                <a:cs typeface="Courier New"/>
              </a:rPr>
              <a:t>			C.</a:t>
            </a:r>
            <a:r>
              <a:rPr lang="zh-CN" altLang="zh-CN" sz="2400" b="1" kern="100" dirty="0">
                <a:latin typeface="Times New Roman"/>
                <a:cs typeface="Times New Roman"/>
              </a:rPr>
              <a:t>依法决策</a:t>
            </a:r>
            <a:endParaRPr lang="zh-CN" altLang="zh-CN" sz="1050" kern="100" dirty="0">
              <a:effectLst/>
              <a:latin typeface="宋体"/>
              <a:cs typeface="Courier New"/>
            </a:endParaRPr>
          </a:p>
        </p:txBody>
      </p:sp>
      <p:cxnSp>
        <p:nvCxnSpPr>
          <p:cNvPr id="6" name="直接连接符 5"/>
          <p:cNvCxnSpPr/>
          <p:nvPr/>
        </p:nvCxnSpPr>
        <p:spPr>
          <a:xfrm>
            <a:off x="5087888" y="1772816"/>
            <a:ext cx="2520280" cy="108012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5087888" y="1772816"/>
            <a:ext cx="2520280" cy="57606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087888" y="2348880"/>
            <a:ext cx="2520280" cy="50405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44467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476924" y="836528"/>
            <a:ext cx="11192821"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400300" algn="l"/>
              </a:tabLst>
            </a:pPr>
            <a:r>
              <a:rPr lang="en-US" altLang="zh-CN" sz="2400" b="1" kern="100" dirty="0">
                <a:latin typeface="Times New Roman"/>
                <a:cs typeface="Courier New"/>
              </a:rPr>
              <a:t>4.</a:t>
            </a:r>
            <a:r>
              <a:rPr lang="zh-CN" altLang="zh-CN" sz="2400" b="1" kern="100" dirty="0">
                <a:latin typeface="Times New Roman"/>
                <a:ea typeface="黑体"/>
                <a:cs typeface="Times New Roman"/>
              </a:rPr>
              <a:t>想一想：</a:t>
            </a:r>
            <a:r>
              <a:rPr lang="zh-CN" altLang="zh-CN" sz="2400" b="1" kern="100" dirty="0">
                <a:latin typeface="Times New Roman"/>
                <a:cs typeface="Times New Roman"/>
              </a:rPr>
              <a:t>有人认为，只要依法决策，政府就能减少甚至避免决策失误。这种说法正确吗？请说明理由。</a:t>
            </a:r>
            <a:r>
              <a:rPr lang="en-US" altLang="zh-CN" sz="2400" b="1" kern="100" dirty="0">
                <a:latin typeface="Times New Roman"/>
                <a:cs typeface="Courier New"/>
              </a:rPr>
              <a:t>(</a:t>
            </a:r>
            <a:r>
              <a:rPr lang="zh-CN" altLang="zh-CN" sz="2400" b="1" kern="100" dirty="0">
                <a:latin typeface="Times New Roman"/>
                <a:cs typeface="Times New Roman"/>
              </a:rPr>
              <a:t>提示：结合政府科学决策、民主决策、依法决策回答</a:t>
            </a:r>
            <a:r>
              <a:rPr lang="en-US" altLang="zh-CN" sz="2400" b="1" kern="100" dirty="0" smtClean="0">
                <a:latin typeface="Times New Roman"/>
                <a:cs typeface="Courier New"/>
              </a:rPr>
              <a:t>) </a:t>
            </a:r>
            <a:endParaRPr lang="en-US" altLang="zh-CN" sz="1050" kern="100" dirty="0" smtClean="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ea typeface="黑体"/>
                <a:cs typeface="Times New Roman"/>
              </a:rPr>
              <a:t>	</a:t>
            </a:r>
            <a:r>
              <a:rPr lang="zh-CN" altLang="zh-CN" sz="2400" b="1" kern="100" dirty="0" smtClean="0">
                <a:solidFill>
                  <a:srgbClr val="0000FF"/>
                </a:solidFill>
                <a:latin typeface="Times New Roman"/>
                <a:ea typeface="黑体"/>
                <a:cs typeface="Times New Roman"/>
              </a:rPr>
              <a:t>提</a:t>
            </a:r>
            <a:r>
              <a:rPr lang="zh-CN" altLang="zh-CN" sz="2400" b="1" kern="100" dirty="0">
                <a:solidFill>
                  <a:srgbClr val="0000FF"/>
                </a:solidFill>
                <a:latin typeface="Times New Roman"/>
                <a:ea typeface="黑体"/>
                <a:cs typeface="Times New Roman"/>
              </a:rPr>
              <a:t>示：</a:t>
            </a:r>
            <a:r>
              <a:rPr lang="zh-CN" altLang="zh-CN" sz="2400" b="1" kern="100" dirty="0">
                <a:solidFill>
                  <a:srgbClr val="0000FF"/>
                </a:solidFill>
                <a:latin typeface="Times New Roman"/>
                <a:ea typeface="仿宋_GB2312"/>
                <a:cs typeface="Times New Roman"/>
              </a:rPr>
              <a:t>不正确。</a:t>
            </a:r>
            <a:endParaRPr lang="zh-CN" altLang="zh-CN" sz="1050" kern="100" dirty="0">
              <a:solidFill>
                <a:srgbClr val="0000FF"/>
              </a:solidFill>
              <a:latin typeface="宋体"/>
              <a:cs typeface="Courier New"/>
            </a:endParaRPr>
          </a:p>
          <a:p>
            <a:pPr marL="252000" indent="-457200" algn="just">
              <a:lnSpc>
                <a:spcPct val="150000"/>
              </a:lnSpc>
              <a:spcAft>
                <a:spcPts val="0"/>
              </a:spcAft>
              <a:tabLst>
                <a:tab pos="2400300" algn="l"/>
              </a:tabLst>
            </a:pPr>
            <a:r>
              <a:rPr lang="en-US" altLang="zh-CN" sz="2400" b="1" kern="100" dirty="0" smtClean="0">
                <a:solidFill>
                  <a:srgbClr val="0000FF"/>
                </a:solidFill>
                <a:latin typeface="Times New Roman"/>
                <a:ea typeface="仿宋_GB2312"/>
                <a:cs typeface="Times New Roman"/>
              </a:rPr>
              <a:t>	</a:t>
            </a:r>
            <a:r>
              <a:rPr lang="zh-CN" altLang="zh-CN" sz="2400" b="1" kern="100" dirty="0" smtClean="0">
                <a:solidFill>
                  <a:srgbClr val="0000FF"/>
                </a:solidFill>
                <a:latin typeface="Times New Roman"/>
                <a:ea typeface="仿宋_GB2312"/>
                <a:cs typeface="Times New Roman"/>
              </a:rPr>
              <a:t>理</a:t>
            </a:r>
            <a:r>
              <a:rPr lang="zh-CN" altLang="zh-CN" sz="2400" b="1" kern="100" dirty="0">
                <a:solidFill>
                  <a:srgbClr val="0000FF"/>
                </a:solidFill>
                <a:latin typeface="Times New Roman"/>
                <a:ea typeface="仿宋_GB2312"/>
                <a:cs typeface="Times New Roman"/>
              </a:rPr>
              <a:t>由：</a:t>
            </a:r>
            <a:r>
              <a:rPr lang="en-US" altLang="zh-CN" sz="2400" b="1" kern="100" dirty="0">
                <a:solidFill>
                  <a:srgbClr val="0000FF"/>
                </a:solidFill>
                <a:latin typeface="Times New Roman"/>
                <a:ea typeface="仿宋_GB2312"/>
                <a:cs typeface="Courier New"/>
              </a:rPr>
              <a:t>(1)</a:t>
            </a:r>
            <a:r>
              <a:rPr lang="zh-CN" altLang="zh-CN" sz="2400" b="1" kern="100" dirty="0">
                <a:solidFill>
                  <a:srgbClr val="0000FF"/>
                </a:solidFill>
                <a:latin typeface="Times New Roman"/>
                <a:ea typeface="仿宋_GB2312"/>
                <a:cs typeface="Times New Roman"/>
              </a:rPr>
              <a:t>除了依法决策以外，政府还要坚持科学决策和民主决策，不断完善决策信息和智力支持系统，增强决策透明度和公众参与度，提高决策的科学性和民主性。</a:t>
            </a:r>
            <a:endParaRPr lang="zh-CN" altLang="zh-CN" sz="1050" kern="100" dirty="0">
              <a:solidFill>
                <a:srgbClr val="0000FF"/>
              </a:solidFill>
              <a:latin typeface="宋体"/>
              <a:cs typeface="Courier New"/>
            </a:endParaRPr>
          </a:p>
          <a:p>
            <a:pPr marL="252000" indent="-457200">
              <a:lnSpc>
                <a:spcPct val="150000"/>
              </a:lnSpc>
            </a:pPr>
            <a:r>
              <a:rPr lang="en-US" altLang="zh-CN" sz="2400" b="1" kern="100" dirty="0" smtClean="0">
                <a:solidFill>
                  <a:srgbClr val="0000FF"/>
                </a:solidFill>
                <a:latin typeface="Times New Roman"/>
                <a:ea typeface="仿宋_GB2312"/>
              </a:rPr>
              <a:t>	(</a:t>
            </a:r>
            <a:r>
              <a:rPr lang="en-US" altLang="zh-CN" sz="2400" b="1" kern="100" dirty="0">
                <a:solidFill>
                  <a:srgbClr val="0000FF"/>
                </a:solidFill>
                <a:latin typeface="Times New Roman"/>
                <a:ea typeface="仿宋_GB2312"/>
              </a:rPr>
              <a:t>2)</a:t>
            </a:r>
            <a:r>
              <a:rPr lang="zh-CN" altLang="zh-CN" sz="2400" b="1" kern="100" dirty="0">
                <a:solidFill>
                  <a:srgbClr val="0000FF"/>
                </a:solidFill>
                <a:latin typeface="Times New Roman"/>
                <a:ea typeface="仿宋_GB2312"/>
                <a:cs typeface="Times New Roman"/>
              </a:rPr>
              <a:t>建立健全决策问责和纠错制度，凡是损害人民群众利益的做法都要坚决防止和纠正</a:t>
            </a:r>
            <a:r>
              <a:rPr lang="zh-CN" altLang="zh-CN" sz="2400" b="1" kern="100" dirty="0" smtClean="0">
                <a:solidFill>
                  <a:srgbClr val="0000FF"/>
                </a:solidFill>
                <a:latin typeface="Times New Roman"/>
                <a:ea typeface="仿宋_GB2312"/>
                <a:cs typeface="Times New Roman"/>
              </a:rPr>
              <a:t>。</a:t>
            </a:r>
            <a:r>
              <a:rPr lang="en-US" altLang="zh-CN" sz="2400" b="1" kern="100" dirty="0" smtClean="0">
                <a:solidFill>
                  <a:srgbClr val="0000FF"/>
                </a:solidFill>
                <a:latin typeface="Times New Roman"/>
                <a:ea typeface="仿宋_GB2312"/>
                <a:cs typeface="Times New Roman"/>
              </a:rPr>
              <a:t> </a:t>
            </a:r>
            <a:endParaRPr lang="en-US" altLang="zh-CN" sz="2400" b="1" kern="100" dirty="0" smtClean="0">
              <a:solidFill>
                <a:srgbClr val="0000FF"/>
              </a:solidFill>
              <a:latin typeface="Times New Roman"/>
              <a:cs typeface="Courier New"/>
            </a:endParaRPr>
          </a:p>
        </p:txBody>
      </p:sp>
    </p:spTree>
    <p:extLst>
      <p:ext uri="{BB962C8B-B14F-4D97-AF65-F5344CB8AC3E}">
        <p14:creationId xmlns:p14="http://schemas.microsoft.com/office/powerpoint/2010/main" val="1544467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xEl>
                                              <p:pRg st="2" end="2"/>
                                            </p:txEl>
                                          </p:spTgt>
                                        </p:tgtEl>
                                        <p:attrNameLst>
                                          <p:attrName>style.visibility</p:attrName>
                                        </p:attrNameLst>
                                      </p:cBhvr>
                                      <p:to>
                                        <p:strVal val="visible"/>
                                      </p:to>
                                    </p:set>
                                    <p:animEffect transition="in" filter="blinds(horizontal)">
                                      <p:cBhvr>
                                        <p:cTn id="10" dur="500"/>
                                        <p:tgtEl>
                                          <p:spTgt spid="4">
                                            <p:txEl>
                                              <p:pRg st="2" end="2"/>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animEffect transition="in" filter="blinds(horizontal)">
                                      <p:cBhvr>
                                        <p:cTn id="13"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合作探究篇"/>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5723" y="620688"/>
            <a:ext cx="11420291" cy="45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1"/>
          <p:cNvSpPr>
            <a:spLocks noChangeArrowheads="1"/>
          </p:cNvSpPr>
          <p:nvPr/>
        </p:nvSpPr>
        <p:spPr bwMode="auto">
          <a:xfrm>
            <a:off x="4525471" y="1124744"/>
            <a:ext cx="5433550"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30780" algn="l"/>
              </a:tabLst>
            </a:pPr>
            <a:r>
              <a:rPr lang="zh-CN" altLang="zh-CN" sz="2400" b="1" kern="100" dirty="0">
                <a:latin typeface="Times New Roman"/>
                <a:ea typeface="黑体"/>
                <a:cs typeface="Times New Roman"/>
              </a:rPr>
              <a:t>政府如何通过改革，推进依法治国过程</a:t>
            </a:r>
            <a:endParaRPr lang="zh-CN" altLang="zh-CN" sz="1050" kern="100" dirty="0">
              <a:effectLst/>
              <a:latin typeface="宋体"/>
              <a:cs typeface="Courier New"/>
            </a:endParaRPr>
          </a:p>
        </p:txBody>
      </p:sp>
      <p:pic>
        <p:nvPicPr>
          <p:cNvPr id="1026" name="Picture 2" descr="议题一"/>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71664" y="1251915"/>
            <a:ext cx="1193611" cy="421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1"/>
          <p:cNvSpPr>
            <a:spLocks noChangeArrowheads="1"/>
          </p:cNvSpPr>
          <p:nvPr/>
        </p:nvSpPr>
        <p:spPr bwMode="auto">
          <a:xfrm>
            <a:off x="249687" y="4713564"/>
            <a:ext cx="11647294" cy="1667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720000" algn="just">
              <a:lnSpc>
                <a:spcPct val="150000"/>
              </a:lnSpc>
              <a:spcAft>
                <a:spcPts val="0"/>
              </a:spcAft>
              <a:tabLst>
                <a:tab pos="2400300" algn="l"/>
              </a:tabLst>
            </a:pPr>
            <a:r>
              <a:rPr lang="en-US" altLang="zh-CN" sz="2400" b="1" kern="100" dirty="0">
                <a:latin typeface="Times New Roman"/>
                <a:ea typeface="楷体_GB2312"/>
                <a:cs typeface="Courier New"/>
              </a:rPr>
              <a:t>2019</a:t>
            </a:r>
            <a:r>
              <a:rPr lang="zh-CN" altLang="zh-CN" sz="2400" b="1" kern="100" dirty="0">
                <a:latin typeface="Times New Roman"/>
                <a:ea typeface="楷体_GB2312"/>
                <a:cs typeface="Times New Roman"/>
              </a:rPr>
              <a:t>年</a:t>
            </a:r>
            <a:r>
              <a:rPr lang="en-US" altLang="zh-CN" sz="2400" b="1" kern="100" dirty="0">
                <a:latin typeface="Times New Roman"/>
                <a:ea typeface="楷体_GB2312"/>
                <a:cs typeface="Courier New"/>
              </a:rPr>
              <a:t>3</a:t>
            </a:r>
            <a:r>
              <a:rPr lang="zh-CN" altLang="zh-CN" sz="2400" b="1" kern="100" dirty="0">
                <a:latin typeface="Times New Roman"/>
                <a:ea typeface="楷体_GB2312"/>
                <a:cs typeface="Times New Roman"/>
              </a:rPr>
              <a:t>月</a:t>
            </a:r>
            <a:r>
              <a:rPr lang="en-US" altLang="zh-CN" sz="2400" b="1" kern="100" dirty="0">
                <a:latin typeface="Times New Roman"/>
                <a:ea typeface="楷体_GB2312"/>
                <a:cs typeface="Courier New"/>
              </a:rPr>
              <a:t>3</a:t>
            </a:r>
            <a:r>
              <a:rPr lang="zh-CN" altLang="zh-CN" sz="2400" b="1" kern="100" dirty="0">
                <a:latin typeface="Times New Roman"/>
                <a:ea typeface="楷体_GB2312"/>
                <a:cs typeface="Times New Roman"/>
              </a:rPr>
              <a:t>日，全国人大代表华中师大教授周洪宇在</a:t>
            </a:r>
            <a:r>
              <a:rPr lang="en-US" altLang="zh-CN" sz="2400" b="1" kern="100" dirty="0">
                <a:latin typeface="Times New Roman"/>
                <a:ea typeface="楷体_GB2312"/>
                <a:cs typeface="Courier New"/>
              </a:rPr>
              <a:t>2019</a:t>
            </a:r>
            <a:r>
              <a:rPr lang="zh-CN" altLang="zh-CN" sz="2400" b="1" kern="100" dirty="0">
                <a:latin typeface="Times New Roman"/>
                <a:ea typeface="楷体_GB2312"/>
                <a:cs typeface="Times New Roman"/>
              </a:rPr>
              <a:t>北京长江教育论坛上指出，着力推进政府转变教育行政职能，大力削减教育行政审批事项，认真实施</a:t>
            </a:r>
            <a:r>
              <a:rPr lang="en-US" altLang="zh-CN" sz="2400" b="1" kern="100" dirty="0">
                <a:latin typeface="宋体"/>
                <a:cs typeface="Times New Roman"/>
              </a:rPr>
              <a:t>“</a:t>
            </a:r>
            <a:r>
              <a:rPr lang="zh-CN" altLang="zh-CN" sz="2400" b="1" kern="100" dirty="0">
                <a:latin typeface="Times New Roman"/>
                <a:ea typeface="楷体_GB2312"/>
                <a:cs typeface="Times New Roman"/>
              </a:rPr>
              <a:t>三个清单</a:t>
            </a:r>
            <a:r>
              <a:rPr lang="zh-CN" altLang="zh-CN" sz="2400" b="1" kern="100" dirty="0">
                <a:latin typeface="宋体"/>
                <a:cs typeface="Times New Roman"/>
              </a:rPr>
              <a:t>”</a:t>
            </a:r>
            <a:r>
              <a:rPr lang="zh-CN" altLang="zh-CN" sz="2400" b="1" kern="100" dirty="0">
                <a:latin typeface="Times New Roman"/>
                <a:ea typeface="楷体_GB2312"/>
                <a:cs typeface="Times New Roman"/>
              </a:rPr>
              <a:t>管理制度，进一步推进教育领域简政放权。</a:t>
            </a:r>
            <a:endParaRPr lang="zh-CN" altLang="zh-CN" sz="1050" kern="100" dirty="0">
              <a:effectLst/>
              <a:latin typeface="宋体"/>
              <a:cs typeface="Courier New"/>
            </a:endParaRPr>
          </a:p>
        </p:txBody>
      </p:sp>
      <p:pic>
        <p:nvPicPr>
          <p:cNvPr id="2" name="Picture 2" descr="C4"/>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223792" y="1772816"/>
            <a:ext cx="3821989" cy="293609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1729468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1007471"/>
            <a:ext cx="11647294" cy="4437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720000" algn="just">
              <a:lnSpc>
                <a:spcPct val="150000"/>
              </a:lnSpc>
              <a:spcAft>
                <a:spcPts val="0"/>
              </a:spcAft>
              <a:tabLst>
                <a:tab pos="2400300" algn="l"/>
              </a:tabLst>
            </a:pPr>
            <a:r>
              <a:rPr lang="zh-CN" altLang="zh-CN" sz="2400" b="1" kern="100" dirty="0">
                <a:latin typeface="宋体"/>
                <a:cs typeface="Times New Roman"/>
              </a:rPr>
              <a:t>“‘</a:t>
            </a:r>
            <a:r>
              <a:rPr lang="zh-CN" altLang="zh-CN" sz="2400" b="1" kern="100" dirty="0">
                <a:latin typeface="Times New Roman"/>
                <a:ea typeface="楷体_GB2312"/>
                <a:cs typeface="Times New Roman"/>
              </a:rPr>
              <a:t>放管服</a:t>
            </a:r>
            <a:r>
              <a:rPr lang="zh-CN" altLang="zh-CN" sz="2400" b="1" kern="100" dirty="0">
                <a:latin typeface="宋体"/>
                <a:cs typeface="Times New Roman"/>
              </a:rPr>
              <a:t>’</a:t>
            </a:r>
            <a:r>
              <a:rPr lang="zh-CN" altLang="zh-CN" sz="2400" b="1" kern="100" dirty="0">
                <a:latin typeface="Times New Roman"/>
                <a:ea typeface="楷体_GB2312"/>
                <a:cs typeface="Times New Roman"/>
              </a:rPr>
              <a:t>改革中的</a:t>
            </a:r>
            <a:r>
              <a:rPr lang="zh-CN" altLang="zh-CN" sz="2400" b="1" kern="100" dirty="0">
                <a:latin typeface="宋体"/>
                <a:cs typeface="Times New Roman"/>
              </a:rPr>
              <a:t>‘</a:t>
            </a:r>
            <a:r>
              <a:rPr lang="zh-CN" altLang="zh-CN" sz="2400" b="1" kern="100" dirty="0">
                <a:latin typeface="Times New Roman"/>
                <a:ea typeface="楷体_GB2312"/>
                <a:cs typeface="Times New Roman"/>
              </a:rPr>
              <a:t>放</a:t>
            </a:r>
            <a:r>
              <a:rPr lang="zh-CN" altLang="zh-CN" sz="2400" b="1" kern="100" dirty="0">
                <a:latin typeface="宋体"/>
                <a:cs typeface="Times New Roman"/>
              </a:rPr>
              <a:t>’</a:t>
            </a:r>
            <a:r>
              <a:rPr lang="zh-CN" altLang="zh-CN" sz="2400" b="1" kern="100" dirty="0">
                <a:latin typeface="Times New Roman"/>
                <a:ea typeface="楷体_GB2312"/>
                <a:cs typeface="Times New Roman"/>
              </a:rPr>
              <a:t>，并不意味着放手不管！而是关键在于要依法利用好权力清单、责任清单和负面清单</a:t>
            </a:r>
            <a:r>
              <a:rPr lang="zh-CN" altLang="zh-CN" sz="2400" b="1" kern="100" dirty="0">
                <a:latin typeface="宋体"/>
                <a:cs typeface="Times New Roman"/>
              </a:rPr>
              <a:t>‘</a:t>
            </a:r>
            <a:r>
              <a:rPr lang="zh-CN" altLang="zh-CN" sz="2400" b="1" kern="100" dirty="0">
                <a:latin typeface="Times New Roman"/>
                <a:ea typeface="楷体_GB2312"/>
                <a:cs typeface="Times New Roman"/>
              </a:rPr>
              <a:t>三个清单</a:t>
            </a:r>
            <a:r>
              <a:rPr lang="zh-CN" altLang="zh-CN" sz="2400" b="1" kern="100" dirty="0">
                <a:latin typeface="宋体"/>
                <a:cs typeface="Times New Roman"/>
              </a:rPr>
              <a:t>’</a:t>
            </a:r>
            <a:r>
              <a:rPr lang="zh-CN" altLang="zh-CN" sz="2400" b="1" kern="100" dirty="0">
                <a:latin typeface="Times New Roman"/>
                <a:ea typeface="楷体_GB2312"/>
                <a:cs typeface="Times New Roman"/>
              </a:rPr>
              <a:t>，依法管好</a:t>
            </a:r>
            <a:r>
              <a:rPr lang="zh-CN" altLang="zh-CN" sz="2400" b="1" kern="100" dirty="0">
                <a:latin typeface="宋体"/>
                <a:cs typeface="Times New Roman"/>
              </a:rPr>
              <a:t>‘</a:t>
            </a:r>
            <a:r>
              <a:rPr lang="zh-CN" altLang="zh-CN" sz="2400" b="1" kern="100" dirty="0">
                <a:latin typeface="Times New Roman"/>
                <a:ea typeface="楷体_GB2312"/>
                <a:cs typeface="Times New Roman"/>
              </a:rPr>
              <a:t>看得见的手</a:t>
            </a:r>
            <a:r>
              <a:rPr lang="zh-CN" altLang="zh-CN" sz="2400" b="1" kern="100" dirty="0">
                <a:latin typeface="宋体"/>
                <a:cs typeface="Times New Roman"/>
              </a:rPr>
              <a:t>’</a:t>
            </a:r>
            <a:r>
              <a:rPr lang="zh-CN" altLang="zh-CN" sz="2400" b="1" kern="100" dirty="0">
                <a:latin typeface="Times New Roman"/>
                <a:ea typeface="楷体_GB2312"/>
                <a:cs typeface="Times New Roman"/>
              </a:rPr>
              <a:t>、用好</a:t>
            </a:r>
            <a:r>
              <a:rPr lang="zh-CN" altLang="zh-CN" sz="2400" b="1" kern="100" dirty="0">
                <a:latin typeface="宋体"/>
                <a:cs typeface="Times New Roman"/>
              </a:rPr>
              <a:t>‘</a:t>
            </a:r>
            <a:r>
              <a:rPr lang="zh-CN" altLang="zh-CN" sz="2400" b="1" kern="100" dirty="0">
                <a:latin typeface="Times New Roman"/>
                <a:ea typeface="楷体_GB2312"/>
                <a:cs typeface="Times New Roman"/>
              </a:rPr>
              <a:t>看不见的手</a:t>
            </a:r>
            <a:r>
              <a:rPr lang="zh-CN" altLang="zh-CN" sz="2400" b="1" kern="100" dirty="0">
                <a:latin typeface="宋体"/>
                <a:cs typeface="Times New Roman"/>
              </a:rPr>
              <a:t>’</a:t>
            </a:r>
            <a:r>
              <a:rPr lang="zh-CN" altLang="zh-CN" sz="2400" b="1" kern="100" dirty="0">
                <a:latin typeface="Times New Roman"/>
                <a:ea typeface="楷体_GB2312"/>
                <a:cs typeface="Times New Roman"/>
              </a:rPr>
              <a:t>、挡住</a:t>
            </a:r>
            <a:r>
              <a:rPr lang="zh-CN" altLang="zh-CN" sz="2400" b="1" kern="100" dirty="0">
                <a:latin typeface="宋体"/>
                <a:cs typeface="Times New Roman"/>
              </a:rPr>
              <a:t>‘</a:t>
            </a:r>
            <a:r>
              <a:rPr lang="zh-CN" altLang="zh-CN" sz="2400" b="1" kern="100" dirty="0">
                <a:latin typeface="Times New Roman"/>
                <a:ea typeface="楷体_GB2312"/>
                <a:cs typeface="Times New Roman"/>
              </a:rPr>
              <a:t>寻租的黑手</a:t>
            </a:r>
            <a:r>
              <a:rPr lang="zh-CN" altLang="zh-CN" sz="2400" b="1" kern="100" dirty="0">
                <a:latin typeface="宋体"/>
                <a:cs typeface="Times New Roman"/>
              </a:rPr>
              <a:t>’</a:t>
            </a:r>
            <a:r>
              <a:rPr lang="zh-CN" altLang="zh-CN" sz="2400" b="1" kern="100" dirty="0">
                <a:latin typeface="Times New Roman"/>
                <a:ea typeface="楷体_GB2312"/>
                <a:cs typeface="Times New Roman"/>
              </a:rPr>
              <a:t>。</a:t>
            </a:r>
            <a:r>
              <a:rPr lang="zh-CN" altLang="zh-CN" sz="2400" b="1" kern="100" dirty="0">
                <a:latin typeface="宋体"/>
                <a:cs typeface="Times New Roman"/>
              </a:rPr>
              <a:t>”</a:t>
            </a:r>
            <a:r>
              <a:rPr lang="zh-CN" altLang="zh-CN" sz="2400" b="1" kern="100" dirty="0">
                <a:latin typeface="Times New Roman"/>
                <a:ea typeface="楷体_GB2312"/>
                <a:cs typeface="Times New Roman"/>
              </a:rPr>
              <a:t>周洪宇认为，以厘清政府的教育</a:t>
            </a:r>
            <a:r>
              <a:rPr lang="zh-CN" altLang="zh-CN" sz="2400" b="1" kern="100" dirty="0">
                <a:latin typeface="宋体"/>
                <a:cs typeface="Times New Roman"/>
              </a:rPr>
              <a:t>“</a:t>
            </a:r>
            <a:r>
              <a:rPr lang="zh-CN" altLang="zh-CN" sz="2400" b="1" kern="100" dirty="0">
                <a:latin typeface="Times New Roman"/>
                <a:ea typeface="楷体_GB2312"/>
                <a:cs typeface="Times New Roman"/>
              </a:rPr>
              <a:t>责任清单</a:t>
            </a:r>
            <a:r>
              <a:rPr lang="zh-CN" altLang="zh-CN" sz="2400" b="1" kern="100" dirty="0">
                <a:latin typeface="宋体"/>
                <a:cs typeface="Times New Roman"/>
              </a:rPr>
              <a:t>”</a:t>
            </a:r>
            <a:r>
              <a:rPr lang="zh-CN" altLang="zh-CN" sz="2400" b="1" kern="100" dirty="0">
                <a:latin typeface="Times New Roman"/>
                <a:ea typeface="楷体_GB2312"/>
                <a:cs typeface="Times New Roman"/>
              </a:rPr>
              <a:t>和</a:t>
            </a:r>
            <a:r>
              <a:rPr lang="zh-CN" altLang="zh-CN" sz="2400" b="1" kern="100" dirty="0">
                <a:latin typeface="宋体"/>
                <a:cs typeface="Times New Roman"/>
              </a:rPr>
              <a:t>“</a:t>
            </a:r>
            <a:r>
              <a:rPr lang="zh-CN" altLang="zh-CN" sz="2400" b="1" kern="100" dirty="0">
                <a:latin typeface="Times New Roman"/>
                <a:ea typeface="楷体_GB2312"/>
                <a:cs typeface="Times New Roman"/>
              </a:rPr>
              <a:t>权力清单</a:t>
            </a:r>
            <a:r>
              <a:rPr lang="zh-CN" altLang="zh-CN" sz="2400" b="1" kern="100" dirty="0">
                <a:latin typeface="宋体"/>
                <a:cs typeface="Times New Roman"/>
              </a:rPr>
              <a:t>”</a:t>
            </a:r>
            <a:r>
              <a:rPr lang="zh-CN" altLang="zh-CN" sz="2400" b="1" kern="100" dirty="0">
                <a:latin typeface="Times New Roman"/>
                <a:ea typeface="楷体_GB2312"/>
                <a:cs typeface="Times New Roman"/>
              </a:rPr>
              <a:t>，来明确政府的权力边界和责任边界，既防止政府权力</a:t>
            </a:r>
            <a:r>
              <a:rPr lang="zh-CN" altLang="zh-CN" sz="2400" b="1" kern="100" dirty="0">
                <a:latin typeface="宋体"/>
                <a:cs typeface="Times New Roman"/>
              </a:rPr>
              <a:t>“</a:t>
            </a:r>
            <a:r>
              <a:rPr lang="zh-CN" altLang="zh-CN" sz="2400" b="1" kern="100" dirty="0">
                <a:latin typeface="Times New Roman"/>
                <a:ea typeface="楷体_GB2312"/>
                <a:cs typeface="Times New Roman"/>
              </a:rPr>
              <a:t>越位</a:t>
            </a:r>
            <a:r>
              <a:rPr lang="zh-CN" altLang="zh-CN" sz="2400" b="1" kern="100" dirty="0">
                <a:latin typeface="宋体"/>
                <a:cs typeface="Times New Roman"/>
              </a:rPr>
              <a:t>”</a:t>
            </a:r>
            <a:r>
              <a:rPr lang="zh-CN" altLang="zh-CN" sz="2400" b="1" kern="100" dirty="0">
                <a:latin typeface="Times New Roman"/>
                <a:ea typeface="楷体_GB2312"/>
                <a:cs typeface="Times New Roman"/>
              </a:rPr>
              <a:t>，又防止政府责任</a:t>
            </a:r>
            <a:r>
              <a:rPr lang="zh-CN" altLang="zh-CN" sz="2400" b="1" kern="100" dirty="0">
                <a:latin typeface="宋体"/>
                <a:cs typeface="Times New Roman"/>
              </a:rPr>
              <a:t>“</a:t>
            </a:r>
            <a:r>
              <a:rPr lang="zh-CN" altLang="zh-CN" sz="2400" b="1" kern="100" dirty="0">
                <a:latin typeface="Times New Roman"/>
                <a:ea typeface="楷体_GB2312"/>
                <a:cs typeface="Times New Roman"/>
              </a:rPr>
              <a:t>缺位</a:t>
            </a:r>
            <a:r>
              <a:rPr lang="zh-CN" altLang="zh-CN" sz="2400" b="1" kern="100" dirty="0">
                <a:latin typeface="宋体"/>
                <a:cs typeface="Times New Roman"/>
              </a:rPr>
              <a:t>”</a:t>
            </a:r>
            <a:r>
              <a:rPr lang="zh-CN" altLang="zh-CN" sz="2400" b="1" kern="100" dirty="0">
                <a:latin typeface="Times New Roman"/>
                <a:ea typeface="楷体_GB2312"/>
                <a:cs typeface="Times New Roman"/>
              </a:rPr>
              <a:t>；在教育领域实行</a:t>
            </a:r>
            <a:r>
              <a:rPr lang="zh-CN" altLang="zh-CN" sz="2400" b="1" kern="100" dirty="0">
                <a:latin typeface="宋体"/>
                <a:cs typeface="Times New Roman"/>
              </a:rPr>
              <a:t>“</a:t>
            </a:r>
            <a:r>
              <a:rPr lang="zh-CN" altLang="zh-CN" sz="2400" b="1" kern="100" dirty="0">
                <a:latin typeface="Times New Roman"/>
                <a:ea typeface="楷体_GB2312"/>
                <a:cs typeface="Times New Roman"/>
              </a:rPr>
              <a:t>负面清单</a:t>
            </a:r>
            <a:r>
              <a:rPr lang="zh-CN" altLang="zh-CN" sz="2400" b="1" kern="100" dirty="0">
                <a:latin typeface="宋体"/>
                <a:cs typeface="Times New Roman"/>
              </a:rPr>
              <a:t>”</a:t>
            </a:r>
            <a:r>
              <a:rPr lang="zh-CN" altLang="zh-CN" sz="2400" b="1" kern="100" dirty="0">
                <a:latin typeface="Times New Roman"/>
                <a:ea typeface="楷体_GB2312"/>
                <a:cs typeface="Times New Roman"/>
              </a:rPr>
              <a:t>制度，其实就是划定底线和禁区，即清单之外的，政府不再审批，各类主体都可依法进入，这样，就可尽量缩小政府审批的范围，加上清单相对明确和透明，有利于减少审批自由裁量权，释放基层教育改革的活力和创造力。</a:t>
            </a:r>
            <a:endParaRPr lang="zh-CN" altLang="zh-CN" sz="1050" kern="100" dirty="0">
              <a:effectLst/>
              <a:latin typeface="宋体"/>
              <a:cs typeface="Courier New"/>
            </a:endParaRPr>
          </a:p>
        </p:txBody>
      </p:sp>
    </p:spTree>
    <p:extLst>
      <p:ext uri="{BB962C8B-B14F-4D97-AF65-F5344CB8AC3E}">
        <p14:creationId xmlns:p14="http://schemas.microsoft.com/office/powerpoint/2010/main" val="16023251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548680"/>
            <a:ext cx="11647294"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问题探究</a:t>
            </a:r>
            <a:r>
              <a:rPr lang="en-US" altLang="zh-CN" sz="2400" b="1" kern="100" dirty="0">
                <a:latin typeface="Times New Roman"/>
                <a:ea typeface="黑体"/>
                <a:cs typeface="Courier New"/>
              </a:rPr>
              <a:t>]</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实施</a:t>
            </a:r>
            <a:r>
              <a:rPr lang="en-US" altLang="zh-CN" sz="2400" b="1" kern="100" dirty="0">
                <a:latin typeface="宋体"/>
                <a:cs typeface="Times New Roman"/>
              </a:rPr>
              <a:t>“</a:t>
            </a:r>
            <a:r>
              <a:rPr lang="zh-CN" altLang="zh-CN" sz="2400" b="1" kern="100" dirty="0">
                <a:latin typeface="Times New Roman"/>
                <a:cs typeface="Times New Roman"/>
              </a:rPr>
              <a:t>清单制度</a:t>
            </a:r>
            <a:r>
              <a:rPr lang="en-US" altLang="zh-CN" sz="2400" b="1" kern="100" dirty="0">
                <a:latin typeface="宋体"/>
                <a:cs typeface="Times New Roman"/>
              </a:rPr>
              <a:t>”</a:t>
            </a:r>
            <a:r>
              <a:rPr lang="zh-CN" altLang="zh-CN" sz="2400" b="1" kern="100" dirty="0">
                <a:latin typeface="Times New Roman"/>
                <a:cs typeface="Times New Roman"/>
              </a:rPr>
              <a:t>的政治意义是什么？</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法治意识、科学精神水平</a:t>
            </a:r>
            <a:r>
              <a:rPr lang="en-US" altLang="zh-CN" sz="2400" b="1" kern="100" dirty="0">
                <a:latin typeface="Times New Roman"/>
                <a:ea typeface="楷体_GB2312"/>
                <a:cs typeface="Courier New"/>
              </a:rPr>
              <a:t>3)</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三个</a:t>
            </a:r>
            <a:r>
              <a:rPr lang="en-US" altLang="zh-CN" sz="2400" b="1" kern="100" dirty="0">
                <a:latin typeface="宋体"/>
                <a:cs typeface="Times New Roman"/>
              </a:rPr>
              <a:t>“</a:t>
            </a:r>
            <a:r>
              <a:rPr lang="zh-CN" altLang="zh-CN" sz="2400" b="1" kern="100" dirty="0">
                <a:latin typeface="Times New Roman"/>
                <a:cs typeface="Times New Roman"/>
              </a:rPr>
              <a:t>清单制度</a:t>
            </a:r>
            <a:r>
              <a:rPr lang="en-US" altLang="zh-CN" sz="2400" b="1" kern="100" dirty="0">
                <a:latin typeface="宋体"/>
                <a:cs typeface="Times New Roman"/>
              </a:rPr>
              <a:t>”</a:t>
            </a:r>
            <a:r>
              <a:rPr lang="zh-CN" altLang="zh-CN" sz="2400" b="1" kern="100" dirty="0">
                <a:latin typeface="Times New Roman"/>
                <a:cs typeface="Times New Roman"/>
              </a:rPr>
              <a:t>的实施，为政府依法行政提出了哪些要求？</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法治意识、科学精神水平</a:t>
            </a:r>
            <a:r>
              <a:rPr lang="en-US" altLang="zh-CN" sz="2400" b="1" kern="100" dirty="0">
                <a:latin typeface="Times New Roman"/>
                <a:ea typeface="楷体_GB2312"/>
                <a:cs typeface="Courier New"/>
              </a:rPr>
              <a:t>3)</a:t>
            </a:r>
            <a:endParaRPr lang="zh-CN" altLang="zh-CN" sz="1050" kern="100" dirty="0">
              <a:latin typeface="宋体"/>
              <a:cs typeface="Courier New"/>
            </a:endParaRPr>
          </a:p>
          <a:p>
            <a:pPr marL="360000"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提示：</a:t>
            </a:r>
            <a:r>
              <a:rPr lang="en-US" altLang="zh-CN" sz="2400" b="1" kern="100" dirty="0">
                <a:solidFill>
                  <a:srgbClr val="0000FF"/>
                </a:solidFill>
                <a:latin typeface="Times New Roman"/>
                <a:ea typeface="仿宋_GB2312"/>
                <a:cs typeface="Courier New"/>
              </a:rPr>
              <a:t>(1)</a:t>
            </a:r>
            <a:r>
              <a:rPr lang="zh-CN" altLang="zh-CN" sz="2400" b="1" kern="100" dirty="0">
                <a:solidFill>
                  <a:srgbClr val="0000FF"/>
                </a:solidFill>
                <a:latin typeface="Times New Roman"/>
                <a:ea typeface="仿宋_GB2312"/>
                <a:cs typeface="Times New Roman"/>
              </a:rPr>
              <a:t>有利于保障人民群众的权利和自由；有利于加强廉政建设，保证政府及其工作人员不变质，提高政府的权威；有利于防止行政权力的缺失和滥用，提高行政管理水平；有利于带动全社会尊重法律、遵守法律、维护法律，推进社会主义民主法制建设。</a:t>
            </a:r>
            <a:endParaRPr lang="zh-CN" altLang="zh-CN" sz="1050" kern="100" dirty="0">
              <a:solidFill>
                <a:srgbClr val="0000FF"/>
              </a:solidFill>
              <a:latin typeface="宋体"/>
              <a:cs typeface="Courier New"/>
            </a:endParaRPr>
          </a:p>
          <a:p>
            <a:pPr marL="360000" algn="just">
              <a:lnSpc>
                <a:spcPct val="150000"/>
              </a:lnSpc>
              <a:spcAft>
                <a:spcPts val="0"/>
              </a:spcAft>
              <a:tabLst>
                <a:tab pos="2400300" algn="l"/>
              </a:tabLst>
            </a:pPr>
            <a:r>
              <a:rPr lang="en-US" altLang="zh-CN" sz="2400" b="1" kern="100" dirty="0">
                <a:solidFill>
                  <a:srgbClr val="0000FF"/>
                </a:solidFill>
                <a:latin typeface="Times New Roman"/>
                <a:ea typeface="仿宋_GB2312"/>
                <a:cs typeface="Courier New"/>
              </a:rPr>
              <a:t>(2)</a:t>
            </a:r>
            <a:r>
              <a:rPr lang="zh-CN" altLang="zh-CN" sz="2400" b="1" kern="100" dirty="0">
                <a:solidFill>
                  <a:srgbClr val="0000FF"/>
                </a:solidFill>
                <a:latin typeface="Times New Roman"/>
                <a:ea typeface="仿宋_GB2312"/>
                <a:cs typeface="Times New Roman"/>
              </a:rPr>
              <a:t>政府要坚持法定职责必须为、法无授权不可为，勇于负责、敢于担当，坚决纠正不作为、乱作为，坚决克服懒政、怠政，坚决惩处失职、渎职</a:t>
            </a:r>
            <a:r>
              <a:rPr lang="zh-CN" altLang="zh-CN" sz="2400" b="1" kern="100" dirty="0" smtClean="0">
                <a:solidFill>
                  <a:srgbClr val="0000FF"/>
                </a:solidFill>
                <a:latin typeface="Times New Roman"/>
                <a:ea typeface="仿宋_GB2312"/>
                <a:cs typeface="Times New Roman"/>
              </a:rPr>
              <a:t>。</a:t>
            </a:r>
            <a:r>
              <a:rPr lang="en-US" altLang="zh-CN" sz="2400" b="1" kern="100" dirty="0" smtClean="0">
                <a:solidFill>
                  <a:srgbClr val="0000FF"/>
                </a:solidFill>
                <a:latin typeface="Times New Roman"/>
                <a:ea typeface="仿宋_GB2312"/>
                <a:cs typeface="Times New Roman"/>
              </a:rPr>
              <a:t> </a:t>
            </a:r>
            <a:endParaRPr lang="zh-CN" altLang="zh-CN" sz="1050" kern="100" dirty="0">
              <a:solidFill>
                <a:srgbClr val="0000FF"/>
              </a:solidFill>
              <a:effectLst/>
              <a:latin typeface="宋体"/>
              <a:cs typeface="Courier New"/>
            </a:endParaRPr>
          </a:p>
        </p:txBody>
      </p:sp>
    </p:spTree>
    <p:extLst>
      <p:ext uri="{BB962C8B-B14F-4D97-AF65-F5344CB8AC3E}">
        <p14:creationId xmlns:p14="http://schemas.microsoft.com/office/powerpoint/2010/main" val="1602325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blinds(horizontal)">
                                      <p:cBhvr>
                                        <p:cTn id="7" dur="500"/>
                                        <p:tgtEl>
                                          <p:spTgt spid="4">
                                            <p:txEl>
                                              <p:pRg st="3" end="3"/>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xEl>
                                              <p:pRg st="4" end="4"/>
                                            </p:txEl>
                                          </p:spTgt>
                                        </p:tgtEl>
                                        <p:attrNameLst>
                                          <p:attrName>style.visibility</p:attrName>
                                        </p:attrNameLst>
                                      </p:cBhvr>
                                      <p:to>
                                        <p:strVal val="visible"/>
                                      </p:to>
                                    </p:set>
                                    <p:animEffect transition="in" filter="blinds(horizontal)">
                                      <p:cBhvr>
                                        <p:cTn id="10"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836712"/>
            <a:ext cx="11647294" cy="4437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名师点拨</a:t>
            </a:r>
            <a:r>
              <a:rPr lang="en-US" altLang="zh-CN" sz="2400" b="1" kern="100" dirty="0">
                <a:latin typeface="Times New Roman"/>
                <a:ea typeface="黑体"/>
                <a:cs typeface="Courier New"/>
              </a:rPr>
              <a:t>]</a:t>
            </a:r>
            <a:endParaRPr lang="zh-CN" altLang="zh-CN" sz="1050" kern="100" dirty="0">
              <a:latin typeface="宋体"/>
              <a:cs typeface="Courier New"/>
            </a:endParaRPr>
          </a:p>
          <a:p>
            <a:pPr algn="just">
              <a:lnSpc>
                <a:spcPct val="150000"/>
              </a:lnSpc>
              <a:spcAft>
                <a:spcPts val="0"/>
              </a:spcAft>
              <a:tabLst>
                <a:tab pos="2400300" algn="l"/>
              </a:tabLst>
            </a:pPr>
            <a:r>
              <a:rPr lang="en-US" altLang="zh-CN" sz="2400" b="1" kern="100" dirty="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依法行政与依法执政的关系</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区别：</a:t>
            </a:r>
            <a:r>
              <a:rPr lang="en-US" altLang="zh-CN" sz="2400" b="1" kern="100" dirty="0">
                <a:latin typeface="宋体"/>
                <a:cs typeface="Times New Roman"/>
              </a:rPr>
              <a:t>①</a:t>
            </a:r>
            <a:r>
              <a:rPr lang="zh-CN" altLang="zh-CN" sz="2400" b="1" kern="100" dirty="0">
                <a:latin typeface="Times New Roman"/>
                <a:cs typeface="Times New Roman"/>
              </a:rPr>
              <a:t>主体不同。前者为各级政府及其工作人员，后者为执政党即中国共产党。</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宋体"/>
                <a:cs typeface="Times New Roman"/>
              </a:rPr>
              <a:t>②</a:t>
            </a:r>
            <a:r>
              <a:rPr lang="zh-CN" altLang="zh-CN" sz="2400" b="1" kern="100" dirty="0">
                <a:latin typeface="Times New Roman"/>
                <a:cs typeface="Times New Roman"/>
              </a:rPr>
              <a:t>内容不同。前者之</a:t>
            </a:r>
            <a:r>
              <a:rPr lang="en-US" altLang="zh-CN" sz="2400" b="1" kern="100" dirty="0">
                <a:latin typeface="宋体"/>
                <a:cs typeface="Times New Roman"/>
              </a:rPr>
              <a:t>“</a:t>
            </a:r>
            <a:r>
              <a:rPr lang="zh-CN" altLang="zh-CN" sz="2400" b="1" kern="100" dirty="0">
                <a:latin typeface="Times New Roman"/>
                <a:cs typeface="Times New Roman"/>
              </a:rPr>
              <a:t>政</a:t>
            </a:r>
            <a:r>
              <a:rPr lang="en-US" altLang="zh-CN" sz="2400" b="1" kern="100" dirty="0">
                <a:latin typeface="宋体"/>
                <a:cs typeface="Times New Roman"/>
              </a:rPr>
              <a:t>”</a:t>
            </a:r>
            <a:r>
              <a:rPr lang="zh-CN" altLang="zh-CN" sz="2400" b="1" kern="100" dirty="0">
                <a:latin typeface="Times New Roman"/>
                <a:cs typeface="Times New Roman"/>
              </a:rPr>
              <a:t>为政务，即依法行使行政职责，后者之</a:t>
            </a:r>
            <a:r>
              <a:rPr lang="zh-CN" altLang="zh-CN" sz="2400" b="1" kern="100" dirty="0">
                <a:latin typeface="宋体"/>
                <a:cs typeface="Times New Roman"/>
              </a:rPr>
              <a:t>“</a:t>
            </a:r>
            <a:r>
              <a:rPr lang="zh-CN" altLang="zh-CN" sz="2400" b="1" kern="100" dirty="0">
                <a:latin typeface="Times New Roman"/>
                <a:cs typeface="Times New Roman"/>
              </a:rPr>
              <a:t>政</a:t>
            </a:r>
            <a:r>
              <a:rPr lang="zh-CN" altLang="zh-CN" sz="2400" b="1" kern="100" dirty="0">
                <a:latin typeface="宋体"/>
                <a:cs typeface="Times New Roman"/>
              </a:rPr>
              <a:t>”</a:t>
            </a:r>
            <a:r>
              <a:rPr lang="zh-CN" altLang="zh-CN" sz="2400" b="1" kern="100" dirty="0">
                <a:latin typeface="Times New Roman"/>
                <a:cs typeface="Times New Roman"/>
              </a:rPr>
              <a:t>为政权，即执政党在宪法和法律范围内活动，组织和领导国家政权。</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联系：</a:t>
            </a:r>
            <a:r>
              <a:rPr lang="en-US" altLang="zh-CN" sz="2400" b="1" kern="100" dirty="0">
                <a:latin typeface="宋体"/>
                <a:cs typeface="Times New Roman"/>
              </a:rPr>
              <a:t>①</a:t>
            </a:r>
            <a:r>
              <a:rPr lang="zh-CN" altLang="zh-CN" sz="2400" b="1" kern="100" dirty="0">
                <a:latin typeface="Times New Roman"/>
                <a:cs typeface="Times New Roman"/>
              </a:rPr>
              <a:t>依据相同：都强调法律在社会生活中的权威。</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宋体"/>
                <a:cs typeface="Times New Roman"/>
              </a:rPr>
              <a:t>②</a:t>
            </a:r>
            <a:r>
              <a:rPr lang="zh-CN" altLang="zh-CN" sz="2400" b="1" kern="100" dirty="0">
                <a:latin typeface="Times New Roman"/>
                <a:cs typeface="Times New Roman"/>
              </a:rPr>
              <a:t>目的相同：都为实现和维护人民的根本利益，本质都是为了保证人民当家作主。</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宋体"/>
                <a:cs typeface="Times New Roman"/>
              </a:rPr>
              <a:t>③</a:t>
            </a:r>
            <a:r>
              <a:rPr lang="zh-CN" altLang="zh-CN" sz="2400" b="1" kern="100" dirty="0">
                <a:latin typeface="Times New Roman"/>
                <a:cs typeface="Times New Roman"/>
              </a:rPr>
              <a:t>后者是前者的政治保证，前者是后者的重要体现。</a:t>
            </a:r>
            <a:endParaRPr lang="zh-CN" altLang="zh-CN" sz="1050" kern="100" dirty="0">
              <a:effectLst/>
              <a:latin typeface="宋体"/>
              <a:cs typeface="Courier New"/>
            </a:endParaRPr>
          </a:p>
        </p:txBody>
      </p:sp>
    </p:spTree>
    <p:extLst>
      <p:ext uri="{BB962C8B-B14F-4D97-AF65-F5344CB8AC3E}">
        <p14:creationId xmlns:p14="http://schemas.microsoft.com/office/powerpoint/2010/main" val="160232513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836712"/>
            <a:ext cx="11647294" cy="3329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2</a:t>
            </a:r>
            <a:r>
              <a:rPr lang="en-US" altLang="zh-CN" sz="2400" b="1" kern="100" dirty="0">
                <a:latin typeface="Times New Roman"/>
                <a:cs typeface="Courier New"/>
              </a:rPr>
              <a:t>.</a:t>
            </a:r>
            <a:r>
              <a:rPr lang="zh-CN" altLang="zh-CN" sz="2400" b="1" kern="100" dirty="0">
                <a:latin typeface="Times New Roman"/>
                <a:ea typeface="黑体"/>
                <a:cs typeface="Times New Roman"/>
              </a:rPr>
              <a:t>政府依法行政和坚持对人民负责原则的关系</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我国宪法和法律是人民意志和利益的体现。政府是国家行政机关，依法行政根本上是维护人民的根本利益。政府坚持依法行政，就是坚持为人民服务的宗旨，贯彻对人民负责的基本原则。</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政府要做到为人民服务、对人民负责，就必须依法行政。坚持依法行政，有利于保障人民群众的权利和自由，更好地维护人民群众的根本利益。</a:t>
            </a:r>
            <a:endParaRPr lang="zh-CN" altLang="zh-CN" sz="1050" kern="100" dirty="0">
              <a:effectLst/>
              <a:latin typeface="宋体"/>
              <a:cs typeface="Courier New"/>
            </a:endParaRPr>
          </a:p>
        </p:txBody>
      </p:sp>
    </p:spTree>
    <p:extLst>
      <p:ext uri="{BB962C8B-B14F-4D97-AF65-F5344CB8AC3E}">
        <p14:creationId xmlns:p14="http://schemas.microsoft.com/office/powerpoint/2010/main" val="160232513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836712"/>
            <a:ext cx="11647294" cy="4437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3</a:t>
            </a:r>
            <a:r>
              <a:rPr lang="en-US" altLang="zh-CN" sz="2400" b="1" kern="100" dirty="0">
                <a:latin typeface="Times New Roman"/>
                <a:cs typeface="Courier New"/>
              </a:rPr>
              <a:t>.</a:t>
            </a:r>
            <a:r>
              <a:rPr lang="zh-CN" altLang="zh-CN" sz="2400" b="1" kern="100" dirty="0">
                <a:latin typeface="Times New Roman"/>
                <a:ea typeface="黑体"/>
                <a:cs typeface="Times New Roman"/>
              </a:rPr>
              <a:t>易错警示：依法行政</a:t>
            </a:r>
            <a:r>
              <a:rPr lang="en-US" altLang="zh-CN" sz="2400" b="1" kern="100" dirty="0">
                <a:latin typeface="宋体"/>
                <a:ea typeface="黑体"/>
                <a:cs typeface="Times New Roman"/>
              </a:rPr>
              <a:t>≠</a:t>
            </a:r>
            <a:r>
              <a:rPr lang="zh-CN" altLang="zh-CN" sz="2400" b="1" kern="100" dirty="0">
                <a:latin typeface="Times New Roman"/>
                <a:ea typeface="黑体"/>
                <a:cs typeface="Times New Roman"/>
              </a:rPr>
              <a:t>依法治国</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依法治国是中国共产党领导全国各族人民治理国家的基本方略。其实质和核心是崇尚宪法和法律在国家政治、经济和社会生活中的权威。根本目的在于保证人民充分行使当家作主的权利，维护人民当家作主的地位。</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政府依法行政是依法治国基本方略的重要内容和重要环节，是政府贯彻依法治国基本方略的具体体现。</a:t>
            </a:r>
            <a:endParaRPr lang="zh-CN" altLang="zh-CN" sz="1050" kern="100" dirty="0">
              <a:latin typeface="宋体"/>
              <a:cs typeface="Courier New"/>
            </a:endParaRPr>
          </a:p>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评价情景</a:t>
            </a: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　</a:t>
            </a:r>
            <a:r>
              <a:rPr lang="zh-CN" altLang="zh-CN" sz="2400" b="1" kern="100" dirty="0">
                <a:latin typeface="Times New Roman"/>
                <a:ea typeface="楷体_GB2312"/>
                <a:cs typeface="Times New Roman"/>
              </a:rPr>
              <a:t>政府依法行政常结合政府的简政放权、</a:t>
            </a:r>
            <a:r>
              <a:rPr lang="en-US" altLang="zh-CN" sz="2400" b="1" kern="100" dirty="0">
                <a:latin typeface="宋体"/>
                <a:cs typeface="Times New Roman"/>
              </a:rPr>
              <a:t>“</a:t>
            </a:r>
            <a:r>
              <a:rPr lang="zh-CN" altLang="zh-CN" sz="2400" b="1" kern="100" dirty="0">
                <a:latin typeface="Times New Roman"/>
                <a:ea typeface="楷体_GB2312"/>
                <a:cs typeface="Times New Roman"/>
              </a:rPr>
              <a:t>权力清单</a:t>
            </a:r>
            <a:r>
              <a:rPr lang="en-US" altLang="zh-CN" sz="2400" b="1" kern="100" dirty="0">
                <a:latin typeface="宋体"/>
                <a:cs typeface="Times New Roman"/>
              </a:rPr>
              <a:t>”</a:t>
            </a:r>
            <a:r>
              <a:rPr lang="zh-CN" altLang="zh-CN" sz="2400" b="1" kern="100" dirty="0">
                <a:latin typeface="Times New Roman"/>
                <a:ea typeface="楷体_GB2312"/>
                <a:cs typeface="Times New Roman"/>
              </a:rPr>
              <a:t>等政府改革的相关事项，考查学生的科学精神和法治意识。</a:t>
            </a:r>
            <a:endParaRPr lang="zh-CN" altLang="zh-CN" sz="1050" kern="100" dirty="0">
              <a:effectLst/>
              <a:latin typeface="宋体"/>
              <a:cs typeface="Courier New"/>
            </a:endParaRPr>
          </a:p>
        </p:txBody>
      </p:sp>
    </p:spTree>
    <p:extLst>
      <p:ext uri="{BB962C8B-B14F-4D97-AF65-F5344CB8AC3E}">
        <p14:creationId xmlns:p14="http://schemas.microsoft.com/office/powerpoint/2010/main" val="160232513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D:\共享\政治2017\考向一.tif"/>
          <p:cNvPicPr>
            <a:picLocks noChangeAspect="1" noChangeArrowheads="1"/>
          </p:cNvPicPr>
          <p:nvPr/>
        </p:nvPicPr>
        <p:blipFill>
          <a:blip r:embed="rId2" r:link="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2162" y="561553"/>
            <a:ext cx="6414555" cy="53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1"/>
          <p:cNvSpPr>
            <a:spLocks noChangeArrowheads="1"/>
          </p:cNvSpPr>
          <p:nvPr/>
        </p:nvSpPr>
        <p:spPr bwMode="auto">
          <a:xfrm>
            <a:off x="1821487" y="476672"/>
            <a:ext cx="4490537"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30780" algn="l"/>
              </a:tabLst>
            </a:pPr>
            <a:r>
              <a:rPr lang="zh-CN" altLang="zh-CN" sz="2400" b="1" kern="100">
                <a:latin typeface="Times New Roman"/>
                <a:ea typeface="黑体"/>
                <a:cs typeface="Times New Roman"/>
              </a:rPr>
              <a:t>政府依法行政</a:t>
            </a:r>
            <a:endParaRPr lang="zh-CN" altLang="zh-CN" sz="1050" kern="100" dirty="0">
              <a:effectLst/>
              <a:latin typeface="宋体"/>
              <a:cs typeface="Courier New"/>
            </a:endParaRPr>
          </a:p>
        </p:txBody>
      </p:sp>
      <p:sp>
        <p:nvSpPr>
          <p:cNvPr id="5" name="矩形 1"/>
          <p:cNvSpPr>
            <a:spLocks noChangeArrowheads="1"/>
          </p:cNvSpPr>
          <p:nvPr/>
        </p:nvSpPr>
        <p:spPr bwMode="auto">
          <a:xfrm>
            <a:off x="249687" y="1196382"/>
            <a:ext cx="11647294" cy="5112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400300" algn="l"/>
              </a:tabLst>
            </a:pPr>
            <a:r>
              <a:rPr lang="en-US" altLang="zh-CN" sz="2400" b="1" kern="100" dirty="0">
                <a:latin typeface="Arial"/>
                <a:ea typeface="黑体"/>
                <a:cs typeface="Courier New"/>
              </a:rPr>
              <a:t>[</a:t>
            </a:r>
            <a:r>
              <a:rPr lang="zh-CN" altLang="zh-CN" sz="2400" b="1" kern="100" dirty="0">
                <a:latin typeface="Arial"/>
                <a:ea typeface="黑体"/>
                <a:cs typeface="Arial"/>
              </a:rPr>
              <a:t>例</a:t>
            </a:r>
            <a:r>
              <a:rPr lang="en-US" altLang="zh-CN" sz="2400" b="1" kern="100" dirty="0">
                <a:latin typeface="Arial"/>
                <a:ea typeface="黑体"/>
                <a:cs typeface="Courier New"/>
              </a:rPr>
              <a:t>1]</a:t>
            </a:r>
            <a:r>
              <a:rPr lang="en-US" altLang="zh-CN" sz="2400" b="1" kern="100" dirty="0">
                <a:latin typeface="Times New Roman"/>
                <a:cs typeface="Courier New"/>
              </a:rPr>
              <a:t> </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科学精神、法治意识</a:t>
            </a:r>
            <a:r>
              <a:rPr lang="en-US" altLang="zh-CN" sz="2400" b="1" kern="100" dirty="0">
                <a:latin typeface="Times New Roman"/>
                <a:ea typeface="楷体_GB2312"/>
                <a:cs typeface="Courier New"/>
              </a:rPr>
              <a:t>)</a:t>
            </a:r>
            <a:r>
              <a:rPr lang="en-US" altLang="zh-CN" sz="2400" b="1" kern="100" dirty="0">
                <a:latin typeface="宋体"/>
                <a:cs typeface="Times New Roman"/>
              </a:rPr>
              <a:t>“</a:t>
            </a:r>
            <a:r>
              <a:rPr lang="zh-CN" altLang="zh-CN" sz="2400" b="1" kern="100" dirty="0">
                <a:latin typeface="Times New Roman"/>
                <a:cs typeface="Times New Roman"/>
              </a:rPr>
              <a:t>权力清单</a:t>
            </a:r>
            <a:r>
              <a:rPr lang="en-US" altLang="zh-CN" sz="2400" b="1" kern="100" dirty="0">
                <a:latin typeface="宋体"/>
                <a:cs typeface="Times New Roman"/>
              </a:rPr>
              <a:t>”“</a:t>
            </a:r>
            <a:r>
              <a:rPr lang="zh-CN" altLang="zh-CN" sz="2400" b="1" kern="100" dirty="0">
                <a:latin typeface="Times New Roman"/>
                <a:cs typeface="Times New Roman"/>
              </a:rPr>
              <a:t>责任清单</a:t>
            </a:r>
            <a:r>
              <a:rPr lang="en-US" altLang="zh-CN" sz="2400" b="1" kern="100" dirty="0">
                <a:latin typeface="宋体"/>
                <a:cs typeface="Times New Roman"/>
              </a:rPr>
              <a:t>”</a:t>
            </a:r>
            <a:r>
              <a:rPr lang="zh-CN" altLang="zh-CN" sz="2400" b="1" kern="100" dirty="0">
                <a:latin typeface="Times New Roman"/>
                <a:cs typeface="Times New Roman"/>
              </a:rPr>
              <a:t>和</a:t>
            </a:r>
            <a:r>
              <a:rPr lang="en-US" altLang="zh-CN" sz="2400" b="1" kern="100" dirty="0">
                <a:latin typeface="宋体"/>
                <a:cs typeface="Times New Roman"/>
              </a:rPr>
              <a:t>“</a:t>
            </a:r>
            <a:r>
              <a:rPr lang="zh-CN" altLang="zh-CN" sz="2400" b="1" kern="100" dirty="0">
                <a:latin typeface="Times New Roman"/>
                <a:cs typeface="Times New Roman"/>
              </a:rPr>
              <a:t>负面清单</a:t>
            </a:r>
            <a:r>
              <a:rPr lang="en-US" altLang="zh-CN" sz="2400" b="1" kern="100" dirty="0">
                <a:latin typeface="宋体"/>
                <a:cs typeface="Times New Roman"/>
              </a:rPr>
              <a:t>”</a:t>
            </a:r>
            <a:r>
              <a:rPr lang="zh-CN" altLang="zh-CN" sz="2400" b="1" kern="100" dirty="0">
                <a:latin typeface="Times New Roman"/>
                <a:cs typeface="Times New Roman"/>
              </a:rPr>
              <a:t>是政府带头自我革命、遵循简政放权的改革思路给制度建设开出的三张清单，将进一步厘清政府和市场的界限，释放巨大的创新发展潜能。下列对</a:t>
            </a:r>
            <a:r>
              <a:rPr lang="zh-CN" altLang="zh-CN" sz="2400" b="1" kern="100" dirty="0">
                <a:latin typeface="宋体"/>
                <a:cs typeface="Times New Roman"/>
              </a:rPr>
              <a:t>“</a:t>
            </a:r>
            <a:r>
              <a:rPr lang="zh-CN" altLang="zh-CN" sz="2400" b="1" kern="100" dirty="0">
                <a:latin typeface="Times New Roman"/>
                <a:cs typeface="Times New Roman"/>
              </a:rPr>
              <a:t>权力清单</a:t>
            </a:r>
            <a:r>
              <a:rPr lang="zh-CN" altLang="zh-CN" sz="2400" b="1" kern="100" dirty="0">
                <a:latin typeface="宋体"/>
                <a:cs typeface="Times New Roman"/>
              </a:rPr>
              <a:t>”“</a:t>
            </a:r>
            <a:r>
              <a:rPr lang="zh-CN" altLang="zh-CN" sz="2400" b="1" kern="100" dirty="0">
                <a:latin typeface="Times New Roman"/>
                <a:cs typeface="Times New Roman"/>
              </a:rPr>
              <a:t>责任清单</a:t>
            </a:r>
            <a:r>
              <a:rPr lang="zh-CN" altLang="zh-CN" sz="2400" b="1" kern="100" dirty="0">
                <a:latin typeface="宋体"/>
                <a:cs typeface="Times New Roman"/>
              </a:rPr>
              <a:t>”</a:t>
            </a:r>
            <a:r>
              <a:rPr lang="zh-CN" altLang="zh-CN" sz="2400" b="1" kern="100" dirty="0">
                <a:latin typeface="Times New Roman"/>
                <a:cs typeface="Times New Roman"/>
              </a:rPr>
              <a:t>和</a:t>
            </a:r>
            <a:r>
              <a:rPr lang="zh-CN" altLang="zh-CN" sz="2400" b="1" kern="100" dirty="0">
                <a:latin typeface="宋体"/>
                <a:cs typeface="Times New Roman"/>
              </a:rPr>
              <a:t>“</a:t>
            </a:r>
            <a:r>
              <a:rPr lang="zh-CN" altLang="zh-CN" sz="2400" b="1" kern="100" dirty="0">
                <a:latin typeface="Times New Roman"/>
                <a:cs typeface="Times New Roman"/>
              </a:rPr>
              <a:t>负面清单</a:t>
            </a:r>
            <a:r>
              <a:rPr lang="zh-CN" altLang="zh-CN" sz="2400" b="1" kern="100" dirty="0">
                <a:latin typeface="宋体"/>
                <a:cs typeface="Times New Roman"/>
              </a:rPr>
              <a:t>”</a:t>
            </a:r>
            <a:r>
              <a:rPr lang="zh-CN" altLang="zh-CN" sz="2400" b="1" kern="100" dirty="0">
                <a:latin typeface="Times New Roman"/>
                <a:cs typeface="Times New Roman"/>
              </a:rPr>
              <a:t>的理解依次排序正确的是</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smtClean="0">
                <a:latin typeface="Times New Roman"/>
                <a:cs typeface="Courier New"/>
              </a:rPr>
              <a:t>)</a:t>
            </a:r>
          </a:p>
          <a:p>
            <a:pPr marL="252000" indent="-457200" algn="just">
              <a:lnSpc>
                <a:spcPct val="150000"/>
              </a:lnSpc>
              <a:spcAft>
                <a:spcPts val="0"/>
              </a:spcAft>
              <a:tabLst>
                <a:tab pos="2400300" algn="l"/>
              </a:tabLst>
            </a:pPr>
            <a:endParaRPr lang="en-US" altLang="zh-CN" sz="1050" kern="100" dirty="0" smtClean="0">
              <a:latin typeface="宋体"/>
              <a:cs typeface="Courier New"/>
            </a:endParaRPr>
          </a:p>
          <a:p>
            <a:pPr marL="252000" indent="-457200" algn="just">
              <a:lnSpc>
                <a:spcPct val="150000"/>
              </a:lnSpc>
              <a:spcAft>
                <a:spcPts val="0"/>
              </a:spcAft>
              <a:tabLst>
                <a:tab pos="2400300" algn="l"/>
              </a:tabLst>
            </a:pPr>
            <a:endParaRPr lang="en-US" altLang="zh-CN" sz="1050" b="1" kern="100" dirty="0">
              <a:effectLst/>
              <a:latin typeface="宋体"/>
              <a:cs typeface="Courier New"/>
            </a:endParaRPr>
          </a:p>
          <a:p>
            <a:pPr marL="252000" indent="-457200" algn="just">
              <a:lnSpc>
                <a:spcPct val="150000"/>
              </a:lnSpc>
              <a:spcAft>
                <a:spcPts val="0"/>
              </a:spcAft>
              <a:tabLst>
                <a:tab pos="2400300" algn="l"/>
              </a:tabLst>
            </a:pPr>
            <a:endParaRPr lang="en-US" altLang="zh-CN" sz="1050" b="1" kern="100" dirty="0" smtClean="0">
              <a:latin typeface="宋体"/>
              <a:cs typeface="Courier New"/>
            </a:endParaRPr>
          </a:p>
          <a:p>
            <a:pPr marL="252000" indent="-457200" algn="just">
              <a:lnSpc>
                <a:spcPct val="150000"/>
              </a:lnSpc>
              <a:spcAft>
                <a:spcPts val="0"/>
              </a:spcAft>
              <a:tabLst>
                <a:tab pos="2400300" algn="l"/>
              </a:tabLst>
            </a:pPr>
            <a:endParaRPr lang="en-US" altLang="zh-CN" sz="1050" b="1" kern="100" dirty="0">
              <a:effectLst/>
              <a:latin typeface="宋体"/>
              <a:cs typeface="Courier New"/>
            </a:endParaRPr>
          </a:p>
          <a:p>
            <a:pPr marL="252000" indent="-457200" algn="just">
              <a:lnSpc>
                <a:spcPct val="150000"/>
              </a:lnSpc>
              <a:spcAft>
                <a:spcPts val="0"/>
              </a:spcAft>
              <a:tabLst>
                <a:tab pos="2400300" algn="l"/>
              </a:tabLst>
            </a:pPr>
            <a:endParaRPr lang="en-US" altLang="zh-CN" sz="1050" b="1" kern="100" dirty="0" smtClean="0">
              <a:latin typeface="宋体"/>
              <a:cs typeface="Courier New"/>
            </a:endParaRPr>
          </a:p>
          <a:p>
            <a:pPr marL="252000" indent="-457200" algn="just">
              <a:lnSpc>
                <a:spcPct val="150000"/>
              </a:lnSpc>
              <a:spcAft>
                <a:spcPts val="0"/>
              </a:spcAft>
              <a:tabLst>
                <a:tab pos="2400300" algn="l"/>
              </a:tabLst>
            </a:pPr>
            <a:endParaRPr lang="en-US" altLang="zh-CN" sz="1050" b="1" kern="100" dirty="0" smtClean="0">
              <a:effectLst/>
              <a:latin typeface="宋体"/>
              <a:cs typeface="Courier New"/>
            </a:endParaRPr>
          </a:p>
          <a:p>
            <a:pPr marL="252000" indent="-457200" algn="just">
              <a:lnSpc>
                <a:spcPct val="150000"/>
              </a:lnSpc>
              <a:spcAft>
                <a:spcPts val="0"/>
              </a:spcAft>
              <a:tabLst>
                <a:tab pos="2400300" algn="l"/>
              </a:tabLst>
            </a:pPr>
            <a:endParaRPr lang="en-US" altLang="zh-CN" sz="1050" b="1" kern="100" dirty="0">
              <a:effectLst/>
              <a:latin typeface="宋体"/>
              <a:cs typeface="Courier New"/>
            </a:endParaRPr>
          </a:p>
          <a:p>
            <a:pPr marL="360000" algn="just">
              <a:lnSpc>
                <a:spcPct val="150000"/>
              </a:lnSpc>
              <a:spcAft>
                <a:spcPts val="0"/>
              </a:spcAft>
              <a:tabLst>
                <a:tab pos="2400300" algn="l"/>
              </a:tabLst>
            </a:pPr>
            <a:r>
              <a:rPr lang="en-US" altLang="zh-CN" sz="2400" b="1" kern="100" dirty="0" smtClean="0">
                <a:latin typeface="Times New Roman"/>
                <a:cs typeface="Courier New"/>
              </a:rPr>
              <a:t>A</a:t>
            </a:r>
            <a:r>
              <a:rPr lang="en-US" altLang="zh-CN" sz="2400" b="1" kern="100" dirty="0">
                <a:latin typeface="Times New Roman"/>
                <a:cs typeface="Courier New"/>
              </a:rPr>
              <a:t>.</a:t>
            </a:r>
            <a:r>
              <a:rPr lang="en-US" altLang="zh-CN" sz="2400" b="1" kern="100" dirty="0">
                <a:latin typeface="宋体"/>
                <a:cs typeface="Times New Roman"/>
              </a:rPr>
              <a:t>②</a:t>
            </a:r>
            <a:r>
              <a:rPr lang="en-US" altLang="zh-CN" sz="2400" b="1" kern="100" dirty="0">
                <a:latin typeface="Times New Roman"/>
                <a:cs typeface="Courier New"/>
              </a:rPr>
              <a:t>—</a:t>
            </a:r>
            <a:r>
              <a:rPr lang="en-US" altLang="zh-CN" sz="2400" b="1" kern="100" dirty="0">
                <a:latin typeface="宋体"/>
                <a:cs typeface="Times New Roman"/>
              </a:rPr>
              <a:t>①</a:t>
            </a:r>
            <a:r>
              <a:rPr lang="en-US" altLang="zh-CN" sz="2400" b="1" kern="100" dirty="0">
                <a:latin typeface="Times New Roman"/>
                <a:cs typeface="Courier New"/>
              </a:rPr>
              <a:t>—</a:t>
            </a:r>
            <a:r>
              <a:rPr lang="en-US" altLang="zh-CN" sz="2400" b="1" kern="100" dirty="0">
                <a:latin typeface="宋体"/>
                <a:cs typeface="Times New Roman"/>
              </a:rPr>
              <a:t>③</a:t>
            </a:r>
            <a:r>
              <a:rPr lang="en-US" altLang="zh-CN" sz="2400" b="1" kern="100" dirty="0">
                <a:latin typeface="Times New Roman"/>
                <a:cs typeface="Courier New"/>
              </a:rPr>
              <a:t> </a:t>
            </a:r>
            <a:r>
              <a:rPr lang="en-US" altLang="zh-CN" sz="2400" b="1" kern="100" dirty="0" smtClean="0">
                <a:latin typeface="Times New Roman"/>
                <a:cs typeface="Courier New"/>
              </a:rPr>
              <a:t>				</a:t>
            </a:r>
            <a:r>
              <a:rPr lang="en-US" altLang="zh-CN" sz="2400" b="1" kern="100" dirty="0">
                <a:latin typeface="Times New Roman"/>
                <a:cs typeface="Courier New"/>
              </a:rPr>
              <a:t>	B.</a:t>
            </a:r>
            <a:r>
              <a:rPr lang="en-US" altLang="zh-CN" sz="2400" b="1" kern="100" dirty="0">
                <a:latin typeface="宋体"/>
                <a:cs typeface="Times New Roman"/>
              </a:rPr>
              <a:t>②</a:t>
            </a:r>
            <a:r>
              <a:rPr lang="en-US" altLang="zh-CN" sz="2400" b="1" kern="100" dirty="0">
                <a:latin typeface="Times New Roman"/>
                <a:cs typeface="Courier New"/>
              </a:rPr>
              <a:t>—</a:t>
            </a:r>
            <a:r>
              <a:rPr lang="en-US" altLang="zh-CN" sz="2400" b="1" kern="100" dirty="0">
                <a:latin typeface="宋体"/>
                <a:cs typeface="Times New Roman"/>
              </a:rPr>
              <a:t>③</a:t>
            </a:r>
            <a:r>
              <a:rPr lang="en-US" altLang="zh-CN" sz="2400" b="1" kern="100" dirty="0">
                <a:latin typeface="Times New Roman"/>
                <a:cs typeface="Courier New"/>
              </a:rPr>
              <a:t>—</a:t>
            </a:r>
            <a:r>
              <a:rPr lang="en-US" altLang="zh-CN" sz="2400" b="1" kern="100" dirty="0">
                <a:latin typeface="宋体"/>
                <a:cs typeface="Times New Roman"/>
              </a:rPr>
              <a:t>①</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C.</a:t>
            </a:r>
            <a:r>
              <a:rPr lang="en-US" altLang="zh-CN" sz="2400" b="1" kern="100" dirty="0">
                <a:latin typeface="宋体"/>
                <a:cs typeface="Times New Roman"/>
              </a:rPr>
              <a:t>③</a:t>
            </a:r>
            <a:r>
              <a:rPr lang="en-US" altLang="zh-CN" sz="2400" b="1" kern="100" dirty="0">
                <a:latin typeface="Times New Roman"/>
                <a:cs typeface="Courier New"/>
              </a:rPr>
              <a:t>—</a:t>
            </a:r>
            <a:r>
              <a:rPr lang="en-US" altLang="zh-CN" sz="2400" b="1" kern="100" dirty="0">
                <a:latin typeface="宋体"/>
                <a:cs typeface="Times New Roman"/>
              </a:rPr>
              <a:t>①</a:t>
            </a:r>
            <a:r>
              <a:rPr lang="en-US" altLang="zh-CN" sz="2400" b="1" kern="100" dirty="0">
                <a:latin typeface="Times New Roman"/>
                <a:cs typeface="Courier New"/>
              </a:rPr>
              <a:t>—</a:t>
            </a:r>
            <a:r>
              <a:rPr lang="en-US" altLang="zh-CN" sz="2400" b="1" kern="100" dirty="0">
                <a:latin typeface="宋体"/>
                <a:cs typeface="Times New Roman"/>
              </a:rPr>
              <a:t>②</a:t>
            </a:r>
            <a:r>
              <a:rPr lang="en-US" altLang="zh-CN" sz="2400" b="1" kern="100" dirty="0">
                <a:latin typeface="Times New Roman"/>
                <a:cs typeface="Courier New"/>
              </a:rPr>
              <a:t> 	</a:t>
            </a:r>
            <a:r>
              <a:rPr lang="en-US" altLang="zh-CN" sz="2400" b="1" kern="100" dirty="0" smtClean="0">
                <a:latin typeface="Times New Roman"/>
                <a:cs typeface="Courier New"/>
              </a:rPr>
              <a:t>				D</a:t>
            </a:r>
            <a:r>
              <a:rPr lang="en-US" altLang="zh-CN" sz="2400" b="1" kern="100" dirty="0">
                <a:latin typeface="Times New Roman"/>
                <a:cs typeface="Courier New"/>
              </a:rPr>
              <a:t>.</a:t>
            </a:r>
            <a:r>
              <a:rPr lang="en-US" altLang="zh-CN" sz="2400" b="1" kern="100" dirty="0">
                <a:latin typeface="宋体"/>
                <a:cs typeface="Times New Roman"/>
              </a:rPr>
              <a:t>③</a:t>
            </a:r>
            <a:r>
              <a:rPr lang="en-US" altLang="zh-CN" sz="2400" b="1" kern="100" dirty="0">
                <a:latin typeface="Times New Roman"/>
                <a:cs typeface="Courier New"/>
              </a:rPr>
              <a:t>—</a:t>
            </a:r>
            <a:r>
              <a:rPr lang="en-US" altLang="zh-CN" sz="2400" b="1" kern="100" dirty="0">
                <a:latin typeface="宋体"/>
                <a:cs typeface="Times New Roman"/>
              </a:rPr>
              <a:t>②</a:t>
            </a:r>
            <a:r>
              <a:rPr lang="en-US" altLang="zh-CN" sz="2400" b="1" kern="100" dirty="0">
                <a:latin typeface="Times New Roman"/>
                <a:cs typeface="Courier New"/>
              </a:rPr>
              <a:t>—</a:t>
            </a:r>
            <a:r>
              <a:rPr lang="en-US" altLang="zh-CN" sz="2400" b="1" kern="100" dirty="0" smtClean="0">
                <a:latin typeface="宋体"/>
                <a:cs typeface="Times New Roman"/>
              </a:rPr>
              <a:t>①</a:t>
            </a:r>
            <a:endParaRPr lang="en-US" altLang="zh-CN" sz="2400" b="1" kern="100" dirty="0">
              <a:effectLst/>
              <a:latin typeface="Times New Roman"/>
              <a:cs typeface="Courier New"/>
            </a:endParaRPr>
          </a:p>
        </p:txBody>
      </p:sp>
      <p:pic>
        <p:nvPicPr>
          <p:cNvPr id="2050" name="Picture 2" descr="Z37"/>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668149" y="3501008"/>
            <a:ext cx="4451187" cy="15825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192289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1530658"/>
            <a:ext cx="11647294"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解析</a:t>
            </a:r>
            <a:r>
              <a:rPr lang="zh-CN" altLang="zh-CN" sz="2400" b="1" kern="100" dirty="0">
                <a:solidFill>
                  <a:srgbClr val="0000FF"/>
                </a:solidFill>
                <a:latin typeface="Times New Roman"/>
                <a:ea typeface="仿宋_GB2312"/>
                <a:cs typeface="Times New Roman"/>
              </a:rPr>
              <a:t>　本题主要考查政府的相关知识。</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法无授权不可为</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是</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权力清单</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法定责任必须为</a:t>
            </a:r>
            <a:r>
              <a:rPr lang="zh-CN"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是</a:t>
            </a:r>
            <a:r>
              <a:rPr lang="zh-CN"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责任清单</a:t>
            </a:r>
            <a:r>
              <a:rPr lang="zh-CN"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a:t>
            </a:r>
            <a:r>
              <a:rPr lang="zh-CN"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法无禁止皆可为</a:t>
            </a:r>
            <a:r>
              <a:rPr lang="zh-CN"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是</a:t>
            </a:r>
            <a:r>
              <a:rPr lang="zh-CN"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负面清单</a:t>
            </a:r>
            <a:r>
              <a:rPr lang="zh-CN"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a:t>
            </a:r>
            <a:endParaRPr lang="zh-CN" altLang="zh-CN" sz="1050" kern="100" dirty="0">
              <a:solidFill>
                <a:srgbClr val="0000FF"/>
              </a:solidFill>
              <a:latin typeface="宋体"/>
              <a:cs typeface="Courier New"/>
            </a:endParaRPr>
          </a:p>
          <a:p>
            <a:pPr>
              <a:lnSpc>
                <a:spcPct val="150000"/>
              </a:lnSpc>
              <a:tabLst>
                <a:tab pos="2400300" algn="l"/>
              </a:tabLst>
            </a:pPr>
            <a:r>
              <a:rPr lang="zh-CN" altLang="zh-CN" sz="2400" b="1" kern="100" dirty="0">
                <a:solidFill>
                  <a:srgbClr val="FF0000"/>
                </a:solidFill>
                <a:latin typeface="Times New Roman"/>
                <a:ea typeface="黑体"/>
                <a:cs typeface="Times New Roman"/>
              </a:rPr>
              <a:t>答案</a:t>
            </a:r>
            <a:r>
              <a:rPr lang="zh-CN" altLang="zh-CN" sz="2400" b="1" kern="100" dirty="0">
                <a:solidFill>
                  <a:srgbClr val="FF0000"/>
                </a:solidFill>
                <a:latin typeface="Times New Roman"/>
                <a:cs typeface="Times New Roman"/>
              </a:rPr>
              <a:t>　</a:t>
            </a:r>
            <a:r>
              <a:rPr lang="en-US" altLang="zh-CN" sz="2400" b="1" kern="100" dirty="0">
                <a:solidFill>
                  <a:srgbClr val="FF0000"/>
                </a:solidFill>
                <a:latin typeface="Times New Roman"/>
                <a:cs typeface="Courier New"/>
              </a:rPr>
              <a:t>B</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44406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4587870" y="794647"/>
            <a:ext cx="5849473"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50000"/>
              </a:lnSpc>
              <a:spcAft>
                <a:spcPts val="0"/>
              </a:spcAft>
              <a:tabLst>
                <a:tab pos="2430780" algn="l"/>
              </a:tabLst>
            </a:pPr>
            <a:r>
              <a:rPr lang="zh-CN" altLang="zh-CN" sz="2400" b="1" kern="100">
                <a:latin typeface="Times New Roman"/>
                <a:ea typeface="黑体"/>
                <a:cs typeface="Times New Roman"/>
              </a:rPr>
              <a:t>政府如何提高决策的质量和水平</a:t>
            </a:r>
            <a:endParaRPr lang="zh-CN" altLang="zh-CN" sz="1050" kern="100" dirty="0">
              <a:effectLst/>
              <a:latin typeface="宋体"/>
              <a:cs typeface="Courier New"/>
            </a:endParaRPr>
          </a:p>
        </p:txBody>
      </p:sp>
      <p:pic>
        <p:nvPicPr>
          <p:cNvPr id="2050" name="Picture 2" descr="议题二"/>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71934" y="917731"/>
            <a:ext cx="1151858" cy="407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1"/>
          <p:cNvSpPr>
            <a:spLocks noChangeArrowheads="1"/>
          </p:cNvSpPr>
          <p:nvPr/>
        </p:nvSpPr>
        <p:spPr bwMode="auto">
          <a:xfrm>
            <a:off x="249687" y="1700808"/>
            <a:ext cx="11647294" cy="3329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720000" algn="just">
              <a:lnSpc>
                <a:spcPct val="150000"/>
              </a:lnSpc>
              <a:spcAft>
                <a:spcPts val="0"/>
              </a:spcAft>
              <a:tabLst>
                <a:tab pos="2400300" algn="l"/>
              </a:tabLst>
            </a:pPr>
            <a:r>
              <a:rPr lang="zh-CN" altLang="zh-CN" sz="2400" b="1" kern="100" dirty="0">
                <a:latin typeface="Times New Roman"/>
                <a:ea typeface="楷体_GB2312"/>
                <a:cs typeface="Times New Roman"/>
              </a:rPr>
              <a:t>从全市性的小客车数量调控，到首都机场高速公路</a:t>
            </a:r>
            <a:r>
              <a:rPr lang="zh-CN" altLang="zh-CN" sz="2400" b="1" kern="100" dirty="0" smtClean="0">
                <a:latin typeface="Times New Roman"/>
                <a:ea typeface="楷体_GB2312"/>
                <a:cs typeface="Times New Roman"/>
              </a:rPr>
              <a:t>收</a:t>
            </a:r>
            <a:endParaRPr lang="en-US" altLang="zh-CN" sz="2400" b="1" kern="100" dirty="0" smtClean="0">
              <a:latin typeface="Times New Roman"/>
              <a:ea typeface="楷体_GB2312"/>
              <a:cs typeface="Times New Roman"/>
            </a:endParaRPr>
          </a:p>
          <a:p>
            <a:pPr algn="just">
              <a:lnSpc>
                <a:spcPct val="150000"/>
              </a:lnSpc>
              <a:spcAft>
                <a:spcPts val="0"/>
              </a:spcAft>
              <a:tabLst>
                <a:tab pos="2400300" algn="l"/>
              </a:tabLst>
            </a:pPr>
            <a:r>
              <a:rPr lang="zh-CN" altLang="zh-CN" sz="2400" b="1" kern="100" dirty="0" smtClean="0">
                <a:latin typeface="Times New Roman"/>
                <a:ea typeface="楷体_GB2312"/>
                <a:cs typeface="Times New Roman"/>
              </a:rPr>
              <a:t>费</a:t>
            </a:r>
            <a:r>
              <a:rPr lang="zh-CN" altLang="zh-CN" sz="2400" b="1" kern="100" dirty="0">
                <a:latin typeface="Times New Roman"/>
                <a:ea typeface="楷体_GB2312"/>
                <a:cs typeface="Times New Roman"/>
              </a:rPr>
              <a:t>价格调整；从首钢北京产区停产，到大兴区榆垡镇未</a:t>
            </a:r>
            <a:r>
              <a:rPr lang="zh-CN" altLang="zh-CN" sz="2400" b="1" kern="100" dirty="0" smtClean="0">
                <a:latin typeface="Times New Roman"/>
                <a:ea typeface="楷体_GB2312"/>
                <a:cs typeface="Times New Roman"/>
              </a:rPr>
              <a:t>注</a:t>
            </a:r>
            <a:endParaRPr lang="en-US" altLang="zh-CN" sz="2400" b="1" kern="100" dirty="0" smtClean="0">
              <a:latin typeface="Times New Roman"/>
              <a:ea typeface="楷体_GB2312"/>
              <a:cs typeface="Times New Roman"/>
            </a:endParaRPr>
          </a:p>
          <a:p>
            <a:pPr algn="just">
              <a:lnSpc>
                <a:spcPct val="150000"/>
              </a:lnSpc>
              <a:spcAft>
                <a:spcPts val="0"/>
              </a:spcAft>
              <a:tabLst>
                <a:tab pos="2400300" algn="l"/>
              </a:tabLst>
            </a:pPr>
            <a:r>
              <a:rPr lang="zh-CN" altLang="zh-CN" sz="2400" b="1" kern="100" dirty="0" smtClean="0">
                <a:latin typeface="Times New Roman"/>
                <a:ea typeface="楷体_GB2312"/>
                <a:cs typeface="Times New Roman"/>
              </a:rPr>
              <a:t>册</a:t>
            </a:r>
            <a:r>
              <a:rPr lang="zh-CN" altLang="zh-CN" sz="2400" b="1" kern="100" dirty="0">
                <a:latin typeface="Times New Roman"/>
                <a:ea typeface="楷体_GB2312"/>
                <a:cs typeface="Times New Roman"/>
              </a:rPr>
              <a:t>幼儿园整治</a:t>
            </a:r>
            <a:r>
              <a:rPr lang="en-US" altLang="zh-CN" sz="2400" b="1" kern="100" dirty="0">
                <a:latin typeface="宋体"/>
                <a:cs typeface="Times New Roman"/>
              </a:rPr>
              <a:t>……</a:t>
            </a:r>
            <a:r>
              <a:rPr lang="zh-CN" altLang="zh-CN" sz="2400" b="1" kern="100" dirty="0">
                <a:latin typeface="Times New Roman"/>
                <a:ea typeface="楷体_GB2312"/>
                <a:cs typeface="Times New Roman"/>
              </a:rPr>
              <a:t>近两年来，北京市各级政府每每出台</a:t>
            </a:r>
            <a:r>
              <a:rPr lang="zh-CN" altLang="zh-CN" sz="2400" b="1" kern="100" dirty="0" smtClean="0">
                <a:latin typeface="Times New Roman"/>
                <a:ea typeface="楷体_GB2312"/>
                <a:cs typeface="Times New Roman"/>
              </a:rPr>
              <a:t>一</a:t>
            </a:r>
            <a:endParaRPr lang="en-US" altLang="zh-CN" sz="2400" b="1" kern="100" dirty="0" smtClean="0">
              <a:latin typeface="Times New Roman"/>
              <a:ea typeface="楷体_GB2312"/>
              <a:cs typeface="Times New Roman"/>
            </a:endParaRPr>
          </a:p>
          <a:p>
            <a:pPr algn="just">
              <a:lnSpc>
                <a:spcPct val="150000"/>
              </a:lnSpc>
              <a:spcAft>
                <a:spcPts val="0"/>
              </a:spcAft>
              <a:tabLst>
                <a:tab pos="2400300" algn="l"/>
              </a:tabLst>
            </a:pPr>
            <a:r>
              <a:rPr lang="zh-CN" altLang="zh-CN" sz="2400" b="1" kern="100" dirty="0" smtClean="0">
                <a:latin typeface="Times New Roman"/>
                <a:ea typeface="楷体_GB2312"/>
                <a:cs typeface="Times New Roman"/>
              </a:rPr>
              <a:t>项</a:t>
            </a:r>
            <a:r>
              <a:rPr lang="zh-CN" altLang="zh-CN" sz="2400" b="1" kern="100" dirty="0">
                <a:latin typeface="Times New Roman"/>
                <a:ea typeface="楷体_GB2312"/>
                <a:cs typeface="Times New Roman"/>
              </a:rPr>
              <a:t>与人民群众切身利益紧密相关的重大政策，总会思索</a:t>
            </a:r>
            <a:r>
              <a:rPr lang="zh-CN" altLang="zh-CN" sz="2400" b="1" kern="100" dirty="0" smtClean="0">
                <a:latin typeface="Times New Roman"/>
                <a:ea typeface="楷体_GB2312"/>
                <a:cs typeface="Times New Roman"/>
              </a:rPr>
              <a:t>再</a:t>
            </a:r>
            <a:endParaRPr lang="en-US" altLang="zh-CN" sz="2400" b="1" kern="100" dirty="0" smtClean="0">
              <a:latin typeface="Times New Roman"/>
              <a:ea typeface="楷体_GB2312"/>
              <a:cs typeface="Times New Roman"/>
            </a:endParaRPr>
          </a:p>
          <a:p>
            <a:pPr algn="just">
              <a:lnSpc>
                <a:spcPct val="150000"/>
              </a:lnSpc>
              <a:spcAft>
                <a:spcPts val="0"/>
              </a:spcAft>
              <a:tabLst>
                <a:tab pos="2400300" algn="l"/>
              </a:tabLst>
            </a:pPr>
            <a:r>
              <a:rPr lang="zh-CN" altLang="zh-CN" sz="2400" b="1" kern="100" dirty="0" smtClean="0">
                <a:latin typeface="Times New Roman"/>
                <a:ea typeface="楷体_GB2312"/>
                <a:cs typeface="Times New Roman"/>
              </a:rPr>
              <a:t>三</a:t>
            </a:r>
            <a:r>
              <a:rPr lang="zh-CN" altLang="zh-CN" sz="2400" b="1" kern="100" dirty="0">
                <a:latin typeface="Times New Roman"/>
                <a:ea typeface="楷体_GB2312"/>
                <a:cs typeface="Times New Roman"/>
              </a:rPr>
              <a:t>、慎之又慎，而期间</a:t>
            </a:r>
            <a:r>
              <a:rPr lang="zh-CN" altLang="zh-CN" sz="2400" b="1" kern="100" dirty="0">
                <a:latin typeface="宋体"/>
                <a:cs typeface="Times New Roman"/>
              </a:rPr>
              <a:t>“</a:t>
            </a:r>
            <a:r>
              <a:rPr lang="zh-CN" altLang="zh-CN" sz="2400" b="1" kern="100" dirty="0">
                <a:latin typeface="Times New Roman"/>
                <a:ea typeface="楷体_GB2312"/>
                <a:cs typeface="Times New Roman"/>
              </a:rPr>
              <a:t>社会稳定风险评估</a:t>
            </a:r>
            <a:r>
              <a:rPr lang="zh-CN" altLang="zh-CN" sz="2400" b="1" kern="100" dirty="0">
                <a:latin typeface="宋体"/>
                <a:cs typeface="Times New Roman"/>
              </a:rPr>
              <a:t>”</a:t>
            </a:r>
            <a:r>
              <a:rPr lang="zh-CN" altLang="zh-CN" sz="2400" b="1" kern="100" dirty="0">
                <a:latin typeface="Times New Roman"/>
                <a:ea typeface="楷体_GB2312"/>
                <a:cs typeface="Times New Roman"/>
              </a:rPr>
              <a:t>已渐成政府科学决策不可或缺的</a:t>
            </a:r>
            <a:r>
              <a:rPr lang="zh-CN" altLang="zh-CN" sz="2400" b="1" kern="100" dirty="0">
                <a:latin typeface="宋体"/>
                <a:cs typeface="Times New Roman"/>
              </a:rPr>
              <a:t>“</a:t>
            </a:r>
            <a:r>
              <a:rPr lang="zh-CN" altLang="zh-CN" sz="2400" b="1" kern="100" dirty="0">
                <a:latin typeface="Times New Roman"/>
                <a:ea typeface="楷体_GB2312"/>
                <a:cs typeface="Times New Roman"/>
              </a:rPr>
              <a:t>前置程序</a:t>
            </a:r>
            <a:r>
              <a:rPr lang="zh-CN" altLang="zh-CN" sz="2400" b="1" kern="100" dirty="0">
                <a:latin typeface="宋体"/>
                <a:cs typeface="Times New Roman"/>
              </a:rPr>
              <a:t>”</a:t>
            </a:r>
            <a:r>
              <a:rPr lang="zh-CN" altLang="zh-CN" sz="2400" b="1" kern="100" dirty="0">
                <a:latin typeface="Times New Roman"/>
                <a:ea typeface="楷体_GB2312"/>
                <a:cs typeface="Times New Roman"/>
              </a:rPr>
              <a:t>。</a:t>
            </a:r>
            <a:endParaRPr lang="zh-CN" altLang="zh-CN" sz="1050" kern="100" dirty="0">
              <a:effectLst/>
              <a:latin typeface="宋体"/>
              <a:cs typeface="Courier New"/>
            </a:endParaRPr>
          </a:p>
        </p:txBody>
      </p:sp>
      <p:pic>
        <p:nvPicPr>
          <p:cNvPr id="3074" name="Picture 2" descr="Z36"/>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544272" y="1844824"/>
            <a:ext cx="3234162" cy="215610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2024005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692696"/>
            <a:ext cx="11647294"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问题探究</a:t>
            </a:r>
            <a:r>
              <a:rPr lang="en-US" altLang="zh-CN" sz="2400" b="1" kern="100" dirty="0">
                <a:latin typeface="Times New Roman"/>
                <a:ea typeface="黑体"/>
                <a:cs typeface="Courier New"/>
              </a:rPr>
              <a:t>]</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你知道政府权力的行使环节主要有哪些吗？</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科学精神、法治意识水平</a:t>
            </a:r>
            <a:r>
              <a:rPr lang="en-US" altLang="zh-CN" sz="2400" b="1" kern="100" dirty="0">
                <a:latin typeface="Times New Roman"/>
                <a:ea typeface="楷体_GB2312"/>
                <a:cs typeface="Courier New"/>
              </a:rPr>
              <a:t>3)</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政府应如何提高决策水平？</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科学精神、法治意识水平</a:t>
            </a:r>
            <a:r>
              <a:rPr lang="en-US" altLang="zh-CN" sz="2400" b="1" kern="100" dirty="0">
                <a:latin typeface="Times New Roman"/>
                <a:ea typeface="楷体_GB2312"/>
                <a:cs typeface="Courier New"/>
              </a:rPr>
              <a:t>3)</a:t>
            </a:r>
            <a:endParaRPr lang="zh-CN" altLang="zh-CN" sz="1050" kern="100" dirty="0">
              <a:latin typeface="宋体"/>
              <a:cs typeface="Courier New"/>
            </a:endParaRPr>
          </a:p>
          <a:p>
            <a:pPr marL="360000"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提示：</a:t>
            </a:r>
            <a:r>
              <a:rPr lang="en-US" altLang="zh-CN" sz="2400" b="1" kern="100" dirty="0">
                <a:solidFill>
                  <a:srgbClr val="0000FF"/>
                </a:solidFill>
                <a:latin typeface="Times New Roman"/>
                <a:ea typeface="仿宋_GB2312"/>
                <a:cs typeface="Courier New"/>
              </a:rPr>
              <a:t>(1)</a:t>
            </a:r>
            <a:r>
              <a:rPr lang="zh-CN" altLang="zh-CN" sz="2400" b="1" kern="100" dirty="0">
                <a:solidFill>
                  <a:srgbClr val="0000FF"/>
                </a:solidFill>
                <a:latin typeface="Times New Roman"/>
                <a:ea typeface="仿宋_GB2312"/>
                <a:cs typeface="Times New Roman"/>
              </a:rPr>
              <a:t>决策、执行、监督。</a:t>
            </a:r>
            <a:endParaRPr lang="zh-CN" altLang="zh-CN" sz="1050" kern="100" dirty="0">
              <a:solidFill>
                <a:srgbClr val="0000FF"/>
              </a:solidFill>
              <a:latin typeface="宋体"/>
              <a:cs typeface="Courier New"/>
            </a:endParaRPr>
          </a:p>
          <a:p>
            <a:pPr marL="360000" algn="just">
              <a:lnSpc>
                <a:spcPct val="150000"/>
              </a:lnSpc>
              <a:spcAft>
                <a:spcPts val="0"/>
              </a:spcAft>
              <a:tabLst>
                <a:tab pos="2400300" algn="l"/>
              </a:tabLst>
            </a:pPr>
            <a:r>
              <a:rPr lang="en-US" altLang="zh-CN" sz="2400" b="1" kern="100" dirty="0">
                <a:solidFill>
                  <a:srgbClr val="0000FF"/>
                </a:solidFill>
                <a:latin typeface="Times New Roman"/>
                <a:ea typeface="仿宋_GB2312"/>
                <a:cs typeface="Courier New"/>
              </a:rPr>
              <a:t>(2)</a:t>
            </a:r>
            <a:r>
              <a:rPr lang="zh-CN" altLang="zh-CN" sz="2400" b="1" kern="100" dirty="0">
                <a:solidFill>
                  <a:srgbClr val="0000FF"/>
                </a:solidFill>
                <a:latin typeface="Times New Roman"/>
                <a:ea typeface="仿宋_GB2312"/>
                <a:cs typeface="Times New Roman"/>
              </a:rPr>
              <a:t>政府必须审慎行使权力，坚持科学决策、民主决策、依法决策。在科学决策方面，要提高决策的科学性，就要不断完善决策信息和智力支持系统；在民主决策方面，增强决策透明度和公众参与度，使决策能够更好地反映民意、集中民智；在依法决策方面，确保决策制度科学、程序正当、过程公开、责任明确。</a:t>
            </a:r>
            <a:endParaRPr lang="zh-CN" altLang="zh-CN" sz="1050" kern="100" dirty="0">
              <a:solidFill>
                <a:srgbClr val="0000FF"/>
              </a:solidFill>
              <a:effectLst/>
              <a:latin typeface="宋体"/>
              <a:cs typeface="Courier New"/>
            </a:endParaRPr>
          </a:p>
        </p:txBody>
      </p:sp>
    </p:spTree>
    <p:extLst>
      <p:ext uri="{BB962C8B-B14F-4D97-AF65-F5344CB8AC3E}">
        <p14:creationId xmlns:p14="http://schemas.microsoft.com/office/powerpoint/2010/main" val="3569737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blinds(horizontal)">
                                      <p:cBhvr>
                                        <p:cTn id="7" dur="500"/>
                                        <p:tgtEl>
                                          <p:spTgt spid="4">
                                            <p:txEl>
                                              <p:pRg st="3" end="3"/>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xEl>
                                              <p:pRg st="4" end="4"/>
                                            </p:txEl>
                                          </p:spTgt>
                                        </p:tgtEl>
                                        <p:attrNameLst>
                                          <p:attrName>style.visibility</p:attrName>
                                        </p:attrNameLst>
                                      </p:cBhvr>
                                      <p:to>
                                        <p:strVal val="visible"/>
                                      </p:to>
                                    </p:set>
                                    <p:animEffect transition="in" filter="blinds(horizontal)">
                                      <p:cBhvr>
                                        <p:cTn id="10"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692696"/>
            <a:ext cx="11647294" cy="3329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名师点拨</a:t>
            </a:r>
            <a:r>
              <a:rPr lang="en-US" altLang="zh-CN" sz="2400" b="1" kern="100" dirty="0">
                <a:latin typeface="Times New Roman"/>
                <a:ea typeface="黑体"/>
                <a:cs typeface="Courier New"/>
              </a:rPr>
              <a:t>]</a:t>
            </a:r>
            <a:endParaRPr lang="zh-CN" altLang="zh-CN" sz="1050" kern="100" dirty="0">
              <a:latin typeface="宋体"/>
              <a:cs typeface="Courier New"/>
            </a:endParaRPr>
          </a:p>
          <a:p>
            <a:pPr algn="just">
              <a:lnSpc>
                <a:spcPct val="150000"/>
              </a:lnSpc>
              <a:spcAft>
                <a:spcPts val="0"/>
              </a:spcAft>
              <a:tabLst>
                <a:tab pos="2400300" algn="l"/>
              </a:tabLst>
            </a:pPr>
            <a:r>
              <a:rPr lang="en-US" altLang="zh-CN" sz="2400" b="1" kern="100" dirty="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我国政府权力行使各环节之间的关系</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决策权、执行权、监督权，是政府内部的职权配置形式和相互关系。这三种职权由不同政府部门、同一个部门的不同机构分别行使。它们既相互制约又相互协调。</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政府通过相关职能及其机构的整合，合理配置和运用决策权、执行权、监督权，以解决某些方面权力过于集中且缺乏有效监督以及执行不力等问题。</a:t>
            </a:r>
            <a:endParaRPr lang="zh-CN" altLang="zh-CN" sz="1050" kern="100" dirty="0">
              <a:effectLst/>
              <a:latin typeface="宋体"/>
              <a:cs typeface="Courier New"/>
            </a:endParaRPr>
          </a:p>
        </p:txBody>
      </p:sp>
    </p:spTree>
    <p:extLst>
      <p:ext uri="{BB962C8B-B14F-4D97-AF65-F5344CB8AC3E}">
        <p14:creationId xmlns:p14="http://schemas.microsoft.com/office/powerpoint/2010/main" val="356973784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692696"/>
            <a:ext cx="11647294" cy="57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a:latin typeface="Times New Roman"/>
                <a:ea typeface="黑体"/>
                <a:cs typeface="Courier New"/>
              </a:rPr>
              <a:t>2</a:t>
            </a:r>
            <a:r>
              <a:rPr lang="en-US" altLang="zh-CN" sz="2400" b="1" kern="100">
                <a:latin typeface="Times New Roman"/>
                <a:cs typeface="Courier New"/>
              </a:rPr>
              <a:t>.</a:t>
            </a:r>
            <a:r>
              <a:rPr lang="zh-CN" altLang="zh-CN" sz="2400" b="1" kern="100" dirty="0">
                <a:latin typeface="Times New Roman"/>
                <a:ea typeface="黑体"/>
                <a:cs typeface="Times New Roman"/>
              </a:rPr>
              <a:t>政府</a:t>
            </a:r>
            <a:r>
              <a:rPr lang="en-US" altLang="zh-CN" sz="2400" b="1" kern="100" dirty="0">
                <a:latin typeface="宋体"/>
                <a:cs typeface="Times New Roman"/>
              </a:rPr>
              <a:t>“</a:t>
            </a:r>
            <a:r>
              <a:rPr lang="zh-CN" altLang="zh-CN" sz="2400" b="1" kern="100" dirty="0">
                <a:latin typeface="Times New Roman"/>
                <a:ea typeface="黑体"/>
                <a:cs typeface="Times New Roman"/>
              </a:rPr>
              <a:t>三决策</a:t>
            </a:r>
            <a:r>
              <a:rPr lang="en-US" altLang="zh-CN" sz="2400" b="1" kern="100" dirty="0">
                <a:latin typeface="宋体"/>
                <a:cs typeface="Times New Roman"/>
              </a:rPr>
              <a:t>”</a:t>
            </a:r>
            <a:r>
              <a:rPr lang="zh-CN" altLang="zh-CN" sz="2400" b="1" kern="100" dirty="0">
                <a:latin typeface="Times New Roman"/>
                <a:ea typeface="黑体"/>
                <a:cs typeface="Times New Roman"/>
              </a:rPr>
              <a:t>之间的关系</a:t>
            </a:r>
            <a:endParaRPr lang="zh-CN" altLang="zh-CN" sz="1050" kern="100" dirty="0">
              <a:effectLst/>
              <a:latin typeface="宋体"/>
              <a:cs typeface="Courier New"/>
            </a:endParaRPr>
          </a:p>
        </p:txBody>
      </p:sp>
      <p:pic>
        <p:nvPicPr>
          <p:cNvPr id="4098" name="Picture 2" descr="Z38"/>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815709" y="1556792"/>
            <a:ext cx="8080314" cy="173020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6973784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692696"/>
            <a:ext cx="11647294" cy="3883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3</a:t>
            </a:r>
            <a:r>
              <a:rPr lang="en-US" altLang="zh-CN" sz="2400" b="1" kern="100" dirty="0">
                <a:latin typeface="Times New Roman"/>
                <a:cs typeface="Courier New"/>
              </a:rPr>
              <a:t>.</a:t>
            </a:r>
            <a:r>
              <a:rPr lang="zh-CN" altLang="zh-CN" sz="2400" b="1" kern="100" dirty="0">
                <a:latin typeface="Times New Roman"/>
                <a:ea typeface="黑体"/>
                <a:cs typeface="Times New Roman"/>
              </a:rPr>
              <a:t>易错警示；少数服从多数</a:t>
            </a:r>
            <a:r>
              <a:rPr lang="en-US" altLang="zh-CN" sz="2400" b="1" kern="100" dirty="0">
                <a:latin typeface="宋体"/>
                <a:ea typeface="黑体"/>
                <a:cs typeface="Times New Roman"/>
              </a:rPr>
              <a:t>≠</a:t>
            </a:r>
            <a:r>
              <a:rPr lang="zh-CN" altLang="zh-CN" sz="2400" b="1" kern="100" dirty="0">
                <a:latin typeface="Times New Roman"/>
                <a:ea typeface="黑体"/>
                <a:cs typeface="Times New Roman"/>
              </a:rPr>
              <a:t>少数不重要</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在政府民主决策过程中，应坚持少数服从多数原则、尊重少数原则，而不是少数人的意见不予考虑。</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尊重少数人说话、表达自己意愿的权利；尊重少数人的意见，承认少数人有条件保留自己意见的权利；保护少数人的利益或者尽量减少少数人利益的损失。</a:t>
            </a:r>
            <a:endParaRPr lang="zh-CN" altLang="zh-CN" sz="1050" kern="100" dirty="0">
              <a:latin typeface="宋体"/>
              <a:cs typeface="Courier New"/>
            </a:endParaRPr>
          </a:p>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评价情景</a:t>
            </a: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　</a:t>
            </a:r>
            <a:r>
              <a:rPr lang="zh-CN" altLang="zh-CN" sz="2400" b="1" kern="100" dirty="0">
                <a:latin typeface="Times New Roman"/>
                <a:ea typeface="楷体_GB2312"/>
                <a:cs typeface="Times New Roman"/>
              </a:rPr>
              <a:t>此知识点可结合政府召开的听证会、政府重大事项公开征求意见、听取民主党派的意见和建议等相关材料，考查学生的科学精神、公共参与等素养。</a:t>
            </a:r>
            <a:endParaRPr lang="zh-CN" altLang="zh-CN" sz="1050" kern="100" dirty="0">
              <a:effectLst/>
              <a:latin typeface="宋体"/>
              <a:cs typeface="Courier New"/>
            </a:endParaRPr>
          </a:p>
        </p:txBody>
      </p:sp>
    </p:spTree>
    <p:extLst>
      <p:ext uri="{BB962C8B-B14F-4D97-AF65-F5344CB8AC3E}">
        <p14:creationId xmlns:p14="http://schemas.microsoft.com/office/powerpoint/2010/main" val="356973784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D:\共享\政治2017\考向二.tif"/>
          <p:cNvPicPr>
            <a:picLocks noChangeAspect="1" noChangeArrowheads="1"/>
          </p:cNvPicPr>
          <p:nvPr/>
        </p:nvPicPr>
        <p:blipFill>
          <a:blip r:embed="rId2" r:link="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37500" y="858196"/>
            <a:ext cx="6414555" cy="53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1"/>
          <p:cNvSpPr>
            <a:spLocks noChangeArrowheads="1"/>
          </p:cNvSpPr>
          <p:nvPr/>
        </p:nvSpPr>
        <p:spPr bwMode="auto">
          <a:xfrm>
            <a:off x="1818921" y="775071"/>
            <a:ext cx="4490537"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30780" algn="l"/>
              </a:tabLst>
            </a:pPr>
            <a:r>
              <a:rPr lang="zh-CN" altLang="zh-CN" sz="2400" b="1" kern="100">
                <a:latin typeface="Times New Roman"/>
                <a:ea typeface="黑体"/>
                <a:cs typeface="Times New Roman"/>
              </a:rPr>
              <a:t>科学决策　民主决策　依法决策</a:t>
            </a:r>
            <a:endParaRPr lang="zh-CN" altLang="zh-CN" sz="1050" kern="100" dirty="0">
              <a:effectLst/>
              <a:latin typeface="宋体"/>
              <a:cs typeface="Courier New"/>
            </a:endParaRPr>
          </a:p>
        </p:txBody>
      </p:sp>
      <p:sp>
        <p:nvSpPr>
          <p:cNvPr id="5" name="矩形 1"/>
          <p:cNvSpPr>
            <a:spLocks noChangeArrowheads="1"/>
          </p:cNvSpPr>
          <p:nvPr/>
        </p:nvSpPr>
        <p:spPr bwMode="auto">
          <a:xfrm>
            <a:off x="249687" y="1556792"/>
            <a:ext cx="11647294"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400300" algn="l"/>
              </a:tabLst>
            </a:pPr>
            <a:r>
              <a:rPr lang="en-US" altLang="zh-CN" sz="2400" b="1" kern="100" dirty="0">
                <a:latin typeface="Arial"/>
                <a:ea typeface="黑体"/>
                <a:cs typeface="Courier New"/>
              </a:rPr>
              <a:t>[</a:t>
            </a:r>
            <a:r>
              <a:rPr lang="zh-CN" altLang="zh-CN" sz="2400" b="1" kern="100" dirty="0">
                <a:latin typeface="Arial"/>
                <a:ea typeface="黑体"/>
                <a:cs typeface="Arial"/>
              </a:rPr>
              <a:t>例</a:t>
            </a:r>
            <a:r>
              <a:rPr lang="en-US" altLang="zh-CN" sz="2400" b="1" kern="100" dirty="0">
                <a:latin typeface="Arial"/>
                <a:ea typeface="黑体"/>
                <a:cs typeface="Courier New"/>
              </a:rPr>
              <a:t>2]</a:t>
            </a:r>
            <a:r>
              <a:rPr lang="en-US" altLang="zh-CN" sz="2400" b="1" kern="100" dirty="0">
                <a:latin typeface="Times New Roman"/>
                <a:cs typeface="Courier New"/>
              </a:rPr>
              <a:t> </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科学精神、公共参与</a:t>
            </a:r>
            <a:r>
              <a:rPr lang="en-US" altLang="zh-CN" sz="2400" b="1" kern="100" dirty="0">
                <a:latin typeface="Times New Roman"/>
                <a:ea typeface="楷体_GB2312"/>
                <a:cs typeface="Courier New"/>
              </a:rPr>
              <a:t>)</a:t>
            </a:r>
            <a:r>
              <a:rPr lang="zh-CN" altLang="zh-CN" sz="2400" b="1" kern="100" dirty="0">
                <a:latin typeface="Times New Roman"/>
                <a:cs typeface="Times New Roman"/>
              </a:rPr>
              <a:t>某市政府成立了由</a:t>
            </a:r>
            <a:r>
              <a:rPr lang="en-US" altLang="zh-CN" sz="2400" b="1" kern="100" dirty="0">
                <a:latin typeface="Times New Roman"/>
                <a:cs typeface="Courier New"/>
              </a:rPr>
              <a:t>48</a:t>
            </a:r>
            <a:r>
              <a:rPr lang="zh-CN" altLang="zh-CN" sz="2400" b="1" kern="100" dirty="0">
                <a:latin typeface="Times New Roman"/>
                <a:cs typeface="Times New Roman"/>
              </a:rPr>
              <a:t>名</a:t>
            </a:r>
            <a:r>
              <a:rPr lang="en-US" altLang="zh-CN" sz="2400" b="1" kern="100" dirty="0">
                <a:latin typeface="宋体"/>
                <a:cs typeface="Times New Roman"/>
              </a:rPr>
              <a:t>“</a:t>
            </a:r>
            <a:r>
              <a:rPr lang="zh-CN" altLang="zh-CN" sz="2400" b="1" kern="100" dirty="0">
                <a:latin typeface="Times New Roman"/>
                <a:cs typeface="Times New Roman"/>
              </a:rPr>
              <a:t>外脑</a:t>
            </a:r>
            <a:r>
              <a:rPr lang="en-US" altLang="zh-CN" sz="2400" b="1" kern="100" dirty="0">
                <a:latin typeface="宋体"/>
                <a:cs typeface="Times New Roman"/>
              </a:rPr>
              <a:t>”</a:t>
            </a:r>
            <a:r>
              <a:rPr lang="zh-CN" altLang="zh-CN" sz="2400" b="1" kern="100" dirty="0">
                <a:latin typeface="Times New Roman"/>
                <a:cs typeface="Times New Roman"/>
              </a:rPr>
              <a:t>组成的公共决策咨询委员会，委员中有</a:t>
            </a:r>
            <a:r>
              <a:rPr lang="en-US" altLang="zh-CN" sz="2400" b="1" kern="100" dirty="0">
                <a:latin typeface="Times New Roman"/>
                <a:cs typeface="Courier New"/>
              </a:rPr>
              <a:t>17</a:t>
            </a:r>
            <a:r>
              <a:rPr lang="zh-CN" altLang="zh-CN" sz="2400" b="1" kern="100" dirty="0">
                <a:latin typeface="Times New Roman"/>
                <a:cs typeface="Times New Roman"/>
              </a:rPr>
              <a:t>人来自当地企业，</a:t>
            </a:r>
            <a:r>
              <a:rPr lang="en-US" altLang="zh-CN" sz="2400" b="1" kern="100" dirty="0">
                <a:latin typeface="Times New Roman"/>
                <a:cs typeface="Courier New"/>
              </a:rPr>
              <a:t>20</a:t>
            </a:r>
            <a:r>
              <a:rPr lang="zh-CN" altLang="zh-CN" sz="2400" b="1" kern="100" dirty="0">
                <a:latin typeface="Times New Roman"/>
                <a:cs typeface="Times New Roman"/>
              </a:rPr>
              <a:t>人来自国家行政学院等学术机构，</a:t>
            </a:r>
            <a:r>
              <a:rPr lang="en-US" altLang="zh-CN" sz="2400" b="1" kern="100" dirty="0">
                <a:latin typeface="Times New Roman"/>
                <a:cs typeface="Courier New"/>
              </a:rPr>
              <a:t>11</a:t>
            </a:r>
            <a:r>
              <a:rPr lang="zh-CN" altLang="zh-CN" sz="2400" b="1" kern="100" dirty="0">
                <a:latin typeface="Times New Roman"/>
                <a:cs typeface="Times New Roman"/>
              </a:rPr>
              <a:t>人来自本地基层社区、文化教育医疗法律等行业。决咨委的主要职责是，在市政府制定相应公共政策时，为其提供相应咨询、论证、建议和民意征集。政府决策前先听</a:t>
            </a:r>
            <a:r>
              <a:rPr lang="en-US" altLang="zh-CN" sz="2400" b="1" kern="100" dirty="0">
                <a:latin typeface="宋体"/>
                <a:cs typeface="Times New Roman"/>
              </a:rPr>
              <a:t>“</a:t>
            </a:r>
            <a:r>
              <a:rPr lang="zh-CN" altLang="zh-CN" sz="2400" b="1" kern="100" dirty="0">
                <a:latin typeface="Times New Roman"/>
                <a:cs typeface="Times New Roman"/>
              </a:rPr>
              <a:t>外脑</a:t>
            </a:r>
            <a:r>
              <a:rPr lang="en-US" altLang="zh-CN" sz="2400" b="1" kern="100" dirty="0">
                <a:latin typeface="宋体"/>
                <a:cs typeface="Times New Roman"/>
              </a:rPr>
              <a:t>”</a:t>
            </a:r>
            <a:r>
              <a:rPr lang="zh-CN" altLang="zh-CN" sz="2400" b="1" kern="100" dirty="0">
                <a:latin typeface="Times New Roman"/>
                <a:cs typeface="Times New Roman"/>
              </a:rPr>
              <a:t>的建议</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宋体"/>
                <a:cs typeface="Times New Roman"/>
              </a:rPr>
              <a:t>	①</a:t>
            </a:r>
            <a:r>
              <a:rPr lang="zh-CN" altLang="zh-CN" sz="2400" b="1" kern="100" dirty="0">
                <a:latin typeface="Times New Roman"/>
                <a:cs typeface="Times New Roman"/>
              </a:rPr>
              <a:t>是政府提高行政管理水平的基本要求　</a:t>
            </a:r>
            <a:r>
              <a:rPr lang="en-US" altLang="zh-CN" sz="2400" b="1" kern="100" dirty="0">
                <a:latin typeface="宋体"/>
                <a:cs typeface="Times New Roman"/>
              </a:rPr>
              <a:t>②</a:t>
            </a:r>
            <a:r>
              <a:rPr lang="zh-CN" altLang="zh-CN" sz="2400" b="1" kern="100" dirty="0">
                <a:latin typeface="Times New Roman"/>
                <a:cs typeface="Times New Roman"/>
              </a:rPr>
              <a:t>有利于政府审慎用权和科学民主决策　</a:t>
            </a:r>
            <a:r>
              <a:rPr lang="en-US" altLang="zh-CN" sz="2400" b="1" kern="100" dirty="0">
                <a:latin typeface="宋体"/>
                <a:cs typeface="Times New Roman"/>
              </a:rPr>
              <a:t>③</a:t>
            </a:r>
            <a:r>
              <a:rPr lang="zh-CN" altLang="zh-CN" sz="2400" b="1" kern="100" dirty="0">
                <a:latin typeface="Times New Roman"/>
                <a:cs typeface="Times New Roman"/>
              </a:rPr>
              <a:t>能够使人民群众直接参与政府的决策　</a:t>
            </a:r>
            <a:r>
              <a:rPr lang="en-US" altLang="zh-CN" sz="2400" b="1" kern="100" dirty="0">
                <a:latin typeface="宋体"/>
                <a:cs typeface="Times New Roman"/>
              </a:rPr>
              <a:t>④</a:t>
            </a:r>
            <a:r>
              <a:rPr lang="zh-CN" altLang="zh-CN" sz="2400" b="1" kern="100" dirty="0">
                <a:latin typeface="Times New Roman"/>
                <a:cs typeface="Times New Roman"/>
              </a:rPr>
              <a:t>有利于人民群众了解和监督政府工作</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en-US" altLang="zh-CN" sz="2400" b="1" kern="100" dirty="0">
                <a:latin typeface="宋体"/>
                <a:cs typeface="Times New Roman"/>
              </a:rPr>
              <a:t>①②</a:t>
            </a:r>
            <a:r>
              <a:rPr lang="en-US" altLang="zh-CN" sz="2400" b="1" kern="100" dirty="0">
                <a:latin typeface="Times New Roman"/>
                <a:cs typeface="Courier New"/>
              </a:rPr>
              <a:t> 	</a:t>
            </a:r>
            <a:r>
              <a:rPr lang="en-US" altLang="zh-CN" sz="2400" b="1" kern="100" dirty="0" smtClean="0">
                <a:latin typeface="Times New Roman"/>
                <a:cs typeface="Courier New"/>
              </a:rPr>
              <a:t>	B</a:t>
            </a:r>
            <a:r>
              <a:rPr lang="en-US" altLang="zh-CN" sz="2400" b="1" kern="100" dirty="0">
                <a:latin typeface="Times New Roman"/>
                <a:cs typeface="Courier New"/>
              </a:rPr>
              <a:t>.</a:t>
            </a:r>
            <a:r>
              <a:rPr lang="en-US" altLang="zh-CN" sz="2400" b="1" kern="100" dirty="0">
                <a:latin typeface="宋体"/>
                <a:cs typeface="Times New Roman"/>
              </a:rPr>
              <a:t>②③</a:t>
            </a:r>
            <a:r>
              <a:rPr lang="en-US" altLang="zh-CN" sz="2400" b="1" kern="100" dirty="0">
                <a:latin typeface="Times New Roman"/>
                <a:cs typeface="Courier New"/>
              </a:rPr>
              <a:t>  </a:t>
            </a:r>
            <a:r>
              <a:rPr lang="en-US" altLang="zh-CN" sz="2400" b="1" kern="100" dirty="0" smtClean="0">
                <a:latin typeface="Times New Roman"/>
                <a:cs typeface="Courier New"/>
              </a:rPr>
              <a:t>		C</a:t>
            </a:r>
            <a:r>
              <a:rPr lang="en-US" altLang="zh-CN" sz="2400" b="1" kern="100" dirty="0">
                <a:latin typeface="Times New Roman"/>
                <a:cs typeface="Courier New"/>
              </a:rPr>
              <a:t>.</a:t>
            </a:r>
            <a:r>
              <a:rPr lang="en-US" altLang="zh-CN" sz="2400" b="1" kern="100" dirty="0">
                <a:latin typeface="宋体"/>
                <a:cs typeface="Times New Roman"/>
              </a:rPr>
              <a:t>①④</a:t>
            </a:r>
            <a:r>
              <a:rPr lang="en-US" altLang="zh-CN" sz="2400" b="1" kern="100" dirty="0">
                <a:latin typeface="Times New Roman"/>
                <a:cs typeface="Courier New"/>
              </a:rPr>
              <a:t> 	</a:t>
            </a:r>
            <a:r>
              <a:rPr lang="en-US" altLang="zh-CN" sz="2400" b="1" kern="100" dirty="0" smtClean="0">
                <a:latin typeface="Times New Roman"/>
                <a:cs typeface="Courier New"/>
              </a:rPr>
              <a:t>	D</a:t>
            </a:r>
            <a:r>
              <a:rPr lang="en-US" altLang="zh-CN" sz="2400" b="1" kern="100" dirty="0">
                <a:latin typeface="Times New Roman"/>
                <a:cs typeface="Courier New"/>
              </a:rPr>
              <a:t>.</a:t>
            </a:r>
            <a:r>
              <a:rPr lang="en-US" altLang="zh-CN" sz="2400" b="1" kern="100" dirty="0" smtClean="0">
                <a:latin typeface="宋体"/>
                <a:cs typeface="Times New Roman"/>
              </a:rPr>
              <a:t>②④ </a:t>
            </a:r>
            <a:endParaRPr lang="zh-CN" altLang="zh-CN" sz="1050" kern="100" dirty="0">
              <a:effectLst/>
              <a:latin typeface="宋体"/>
              <a:cs typeface="Courier New"/>
            </a:endParaRPr>
          </a:p>
        </p:txBody>
      </p:sp>
    </p:spTree>
    <p:extLst>
      <p:ext uri="{BB962C8B-B14F-4D97-AF65-F5344CB8AC3E}">
        <p14:creationId xmlns:p14="http://schemas.microsoft.com/office/powerpoint/2010/main" val="385603639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476924" y="1574790"/>
            <a:ext cx="11192821"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解析</a:t>
            </a:r>
            <a:r>
              <a:rPr lang="zh-CN" altLang="zh-CN" sz="2400" b="1" kern="100" dirty="0">
                <a:solidFill>
                  <a:srgbClr val="0000FF"/>
                </a:solidFill>
                <a:latin typeface="Times New Roman"/>
                <a:ea typeface="仿宋_GB2312"/>
                <a:cs typeface="Times New Roman"/>
              </a:rPr>
              <a:t>　材料反映的是政府坚持科学民主决策。提高行政管理水平的基本要求是依法行政，不是科学民主决策，排除</a:t>
            </a:r>
            <a:r>
              <a:rPr lang="en-US" altLang="zh-CN" sz="2400" b="1" kern="100" dirty="0">
                <a:solidFill>
                  <a:srgbClr val="0000FF"/>
                </a:solidFill>
                <a:latin typeface="宋体"/>
                <a:ea typeface="仿宋_GB2312"/>
                <a:cs typeface="Times New Roman"/>
              </a:rPr>
              <a:t>①</a:t>
            </a:r>
            <a:r>
              <a:rPr lang="zh-CN" altLang="zh-CN" sz="2400" b="1" kern="100" dirty="0">
                <a:solidFill>
                  <a:srgbClr val="0000FF"/>
                </a:solidFill>
                <a:latin typeface="Times New Roman"/>
                <a:ea typeface="仿宋_GB2312"/>
                <a:cs typeface="Times New Roman"/>
              </a:rPr>
              <a:t>。群众直接参与决策与材料要求不符，排除</a:t>
            </a:r>
            <a:r>
              <a:rPr lang="en-US" altLang="zh-CN" sz="2400" b="1" kern="100" dirty="0">
                <a:solidFill>
                  <a:srgbClr val="0000FF"/>
                </a:solidFill>
                <a:latin typeface="宋体"/>
                <a:ea typeface="仿宋_GB2312"/>
                <a:cs typeface="Times New Roman"/>
              </a:rPr>
              <a:t>③</a:t>
            </a:r>
            <a:r>
              <a:rPr lang="zh-CN" altLang="zh-CN" sz="2400" b="1" kern="100" dirty="0">
                <a:solidFill>
                  <a:srgbClr val="0000FF"/>
                </a:solidFill>
                <a:latin typeface="Times New Roman"/>
                <a:ea typeface="仿宋_GB2312"/>
                <a:cs typeface="Times New Roman"/>
              </a:rPr>
              <a:t>。政府决策前先听</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外脑</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的建议强调的是科学民主决策，</a:t>
            </a:r>
            <a:r>
              <a:rPr lang="en-US" altLang="zh-CN" sz="2400" b="1" kern="100" dirty="0">
                <a:solidFill>
                  <a:srgbClr val="0000FF"/>
                </a:solidFill>
                <a:latin typeface="宋体"/>
                <a:ea typeface="仿宋_GB2312"/>
                <a:cs typeface="Times New Roman"/>
              </a:rPr>
              <a:t>②④</a:t>
            </a:r>
            <a:r>
              <a:rPr lang="zh-CN" altLang="zh-CN" sz="2400" b="1" kern="100" dirty="0">
                <a:solidFill>
                  <a:srgbClr val="0000FF"/>
                </a:solidFill>
                <a:latin typeface="Times New Roman"/>
                <a:ea typeface="仿宋_GB2312"/>
                <a:cs typeface="Times New Roman"/>
              </a:rPr>
              <a:t>是科学民主决策的意义。</a:t>
            </a:r>
            <a:endParaRPr lang="zh-CN" altLang="zh-CN" sz="1050" kern="100" dirty="0">
              <a:solidFill>
                <a:srgbClr val="0000FF"/>
              </a:solidFill>
              <a:latin typeface="宋体"/>
              <a:cs typeface="Courier New"/>
            </a:endParaRPr>
          </a:p>
          <a:p>
            <a:pPr>
              <a:lnSpc>
                <a:spcPct val="150000"/>
              </a:lnSpc>
              <a:tabLst>
                <a:tab pos="2400300" algn="l"/>
              </a:tabLst>
            </a:pPr>
            <a:r>
              <a:rPr lang="zh-CN" altLang="zh-CN" sz="2400" b="1" kern="100" dirty="0">
                <a:solidFill>
                  <a:srgbClr val="FF0000"/>
                </a:solidFill>
                <a:latin typeface="Times New Roman"/>
                <a:ea typeface="黑体"/>
                <a:cs typeface="Times New Roman"/>
              </a:rPr>
              <a:t>答案</a:t>
            </a:r>
            <a:r>
              <a:rPr lang="zh-CN" altLang="zh-CN" sz="2400" b="1" kern="100" dirty="0">
                <a:solidFill>
                  <a:srgbClr val="FF0000"/>
                </a:solidFill>
                <a:latin typeface="Times New Roman"/>
                <a:cs typeface="Times New Roman"/>
              </a:rPr>
              <a:t>　</a:t>
            </a:r>
            <a:r>
              <a:rPr lang="en-US" altLang="zh-CN" sz="2400" b="1" kern="100" dirty="0" smtClean="0">
                <a:solidFill>
                  <a:srgbClr val="FF0000"/>
                </a:solidFill>
                <a:latin typeface="Times New Roman"/>
                <a:cs typeface="Courier New"/>
              </a:rPr>
              <a:t>D </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1949962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热点追踪篇"/>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9299" y="476672"/>
            <a:ext cx="11420291" cy="45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1"/>
          <p:cNvSpPr>
            <a:spLocks noChangeArrowheads="1"/>
          </p:cNvSpPr>
          <p:nvPr/>
        </p:nvSpPr>
        <p:spPr bwMode="auto">
          <a:xfrm>
            <a:off x="249687" y="891607"/>
            <a:ext cx="11647294" cy="57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400300" algn="l"/>
              </a:tabLst>
            </a:pPr>
            <a:r>
              <a:rPr lang="zh-CN" altLang="zh-CN" sz="2400" b="1" kern="100">
                <a:latin typeface="Times New Roman"/>
                <a:ea typeface="黑体"/>
                <a:cs typeface="Times New Roman"/>
              </a:rPr>
              <a:t>建设法治政府　坚持厉行法治</a:t>
            </a:r>
            <a:endParaRPr lang="zh-CN" altLang="zh-CN" sz="1050" kern="100">
              <a:effectLst/>
              <a:latin typeface="宋体"/>
              <a:cs typeface="Courier New"/>
            </a:endParaRPr>
          </a:p>
        </p:txBody>
      </p:sp>
      <p:pic>
        <p:nvPicPr>
          <p:cNvPr id="5122" name="Picture 2"/>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030226" y="1500909"/>
            <a:ext cx="8749086" cy="4520379"/>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767408" y="5949096"/>
            <a:ext cx="11012951" cy="576248"/>
          </a:xfrm>
          <a:prstGeom prst="rect">
            <a:avLst/>
          </a:prstGeom>
          <a:noFill/>
        </p:spPr>
        <p:txBody>
          <a:bodyPr wrap="none" rtlCol="0">
            <a:spAutoFit/>
          </a:bodyPr>
          <a:lstStyle/>
          <a:p>
            <a:pPr algn="just">
              <a:lnSpc>
                <a:spcPct val="150000"/>
              </a:lnSpc>
              <a:spcAft>
                <a:spcPts val="0"/>
              </a:spcAft>
              <a:tabLst>
                <a:tab pos="2400300" algn="l"/>
              </a:tabLst>
            </a:pPr>
            <a:r>
              <a:rPr lang="zh-CN" altLang="zh-CN" sz="2400" b="1" kern="100" dirty="0">
                <a:latin typeface="Times New Roman"/>
                <a:ea typeface="黑体"/>
                <a:cs typeface="Times New Roman"/>
              </a:rPr>
              <a:t>注</a:t>
            </a:r>
            <a:r>
              <a:rPr lang="zh-CN" altLang="zh-CN" sz="2400" b="1" kern="100" dirty="0">
                <a:latin typeface="Times New Roman"/>
                <a:cs typeface="Times New Roman"/>
              </a:rPr>
              <a:t>：把左栏的</a:t>
            </a:r>
            <a:r>
              <a:rPr lang="en-US" altLang="zh-CN" sz="2400" b="1" kern="100" dirty="0">
                <a:latin typeface="宋体"/>
                <a:cs typeface="Times New Roman"/>
              </a:rPr>
              <a:t>“</a:t>
            </a:r>
            <a:r>
              <a:rPr lang="zh-CN" altLang="zh-CN" sz="2400" b="1" kern="100" dirty="0">
                <a:latin typeface="Times New Roman"/>
                <a:cs typeface="Times New Roman"/>
              </a:rPr>
              <a:t>信息提取</a:t>
            </a:r>
            <a:r>
              <a:rPr lang="en-US" altLang="zh-CN" sz="2400" b="1" kern="100" dirty="0">
                <a:latin typeface="宋体"/>
                <a:cs typeface="Times New Roman"/>
              </a:rPr>
              <a:t>”</a:t>
            </a:r>
            <a:r>
              <a:rPr lang="zh-CN" altLang="zh-CN" sz="2400" b="1" kern="100" dirty="0">
                <a:latin typeface="Times New Roman"/>
                <a:cs typeface="Times New Roman"/>
              </a:rPr>
              <a:t>与右栏的</a:t>
            </a:r>
            <a:r>
              <a:rPr lang="en-US" altLang="zh-CN" sz="2400" b="1" kern="100" dirty="0">
                <a:latin typeface="宋体"/>
                <a:cs typeface="Times New Roman"/>
              </a:rPr>
              <a:t>“</a:t>
            </a:r>
            <a:r>
              <a:rPr lang="zh-CN" altLang="zh-CN" sz="2400" b="1" kern="100" dirty="0">
                <a:latin typeface="Times New Roman"/>
                <a:cs typeface="Times New Roman"/>
              </a:rPr>
              <a:t>信息解读</a:t>
            </a:r>
            <a:r>
              <a:rPr lang="en-US" altLang="zh-CN" sz="2400" b="1" kern="100" dirty="0">
                <a:latin typeface="宋体"/>
                <a:cs typeface="Times New Roman"/>
              </a:rPr>
              <a:t>”</a:t>
            </a:r>
            <a:r>
              <a:rPr lang="zh-CN" altLang="zh-CN" sz="2400" b="1" kern="100" dirty="0">
                <a:latin typeface="Times New Roman"/>
                <a:cs typeface="Times New Roman"/>
              </a:rPr>
              <a:t>通过</a:t>
            </a:r>
            <a:r>
              <a:rPr lang="en-US" altLang="zh-CN" sz="2400" b="1" kern="100" dirty="0">
                <a:latin typeface="宋体"/>
                <a:cs typeface="Times New Roman"/>
              </a:rPr>
              <a:t>“</a:t>
            </a:r>
            <a:r>
              <a:rPr lang="zh-CN" altLang="zh-CN" sz="2400" b="1" kern="100" dirty="0">
                <a:latin typeface="Times New Roman"/>
                <a:cs typeface="Times New Roman"/>
              </a:rPr>
              <a:t>连线</a:t>
            </a:r>
            <a:r>
              <a:rPr lang="en-US" altLang="zh-CN" sz="2400" b="1" kern="100" dirty="0">
                <a:latin typeface="宋体"/>
                <a:cs typeface="Times New Roman"/>
              </a:rPr>
              <a:t>”</a:t>
            </a:r>
            <a:r>
              <a:rPr lang="zh-CN" altLang="zh-CN" sz="2400" b="1" kern="100" dirty="0">
                <a:latin typeface="Times New Roman"/>
                <a:cs typeface="Times New Roman"/>
              </a:rPr>
              <a:t>形式一一对应</a:t>
            </a:r>
            <a:r>
              <a:rPr lang="zh-CN" altLang="zh-CN" sz="2400" b="1" kern="100" dirty="0" smtClean="0">
                <a:latin typeface="Times New Roman"/>
                <a:cs typeface="Times New Roman"/>
              </a:rPr>
              <a:t>。</a:t>
            </a:r>
            <a:endParaRPr lang="zh-CN" altLang="en-US" sz="2400" b="1" kern="100" dirty="0">
              <a:solidFill>
                <a:srgbClr val="FF0000"/>
              </a:solidFill>
              <a:latin typeface="Times New Roman"/>
              <a:cs typeface="Times New Roman"/>
            </a:endParaRPr>
          </a:p>
        </p:txBody>
      </p:sp>
      <p:cxnSp>
        <p:nvCxnSpPr>
          <p:cNvPr id="5" name="直接连接符 4"/>
          <p:cNvCxnSpPr/>
          <p:nvPr/>
        </p:nvCxnSpPr>
        <p:spPr>
          <a:xfrm>
            <a:off x="7536160" y="2276872"/>
            <a:ext cx="504056" cy="165618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7536160" y="3140968"/>
            <a:ext cx="504056" cy="158417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7520258" y="3925105"/>
            <a:ext cx="504056" cy="158417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7520258" y="3068960"/>
            <a:ext cx="504056" cy="165618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7520258" y="2348880"/>
            <a:ext cx="504056" cy="3160401"/>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7520258" y="3933056"/>
            <a:ext cx="519958" cy="1576225"/>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7520258" y="5509281"/>
            <a:ext cx="504056"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5199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linds(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blinds(horizontal)">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blinds(horizontal)">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49687" y="692696"/>
            <a:ext cx="11647294" cy="334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400300" algn="l"/>
              </a:tabLst>
            </a:pPr>
            <a:r>
              <a:rPr lang="zh-CN" altLang="zh-CN" sz="2400" b="1" kern="100" dirty="0">
                <a:latin typeface="Times New Roman"/>
                <a:ea typeface="黑体"/>
                <a:cs typeface="Times New Roman"/>
              </a:rPr>
              <a:t>【跟踪训练】</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a:latin typeface="Times New Roman"/>
                <a:cs typeface="Courier New"/>
              </a:rPr>
              <a:t>1.2018</a:t>
            </a:r>
            <a:r>
              <a:rPr lang="zh-CN" altLang="zh-CN" sz="2400" b="1" kern="100" dirty="0">
                <a:latin typeface="Times New Roman"/>
                <a:cs typeface="Times New Roman"/>
              </a:rPr>
              <a:t>年</a:t>
            </a:r>
            <a:r>
              <a:rPr lang="en-US" altLang="zh-CN" sz="2400" b="1" kern="100" dirty="0">
                <a:latin typeface="Times New Roman"/>
                <a:cs typeface="Courier New"/>
              </a:rPr>
              <a:t>12</a:t>
            </a:r>
            <a:r>
              <a:rPr lang="zh-CN" altLang="zh-CN" sz="2400" b="1" kern="100" dirty="0">
                <a:latin typeface="Times New Roman"/>
                <a:cs typeface="Times New Roman"/>
              </a:rPr>
              <a:t>月</a:t>
            </a:r>
            <a:r>
              <a:rPr lang="en-US" altLang="zh-CN" sz="2400" b="1" kern="100" dirty="0">
                <a:latin typeface="Times New Roman"/>
                <a:cs typeface="Courier New"/>
              </a:rPr>
              <a:t>3</a:t>
            </a:r>
            <a:r>
              <a:rPr lang="zh-CN" altLang="zh-CN" sz="2400" b="1" kern="100" dirty="0">
                <a:latin typeface="Times New Roman"/>
                <a:cs typeface="Times New Roman"/>
              </a:rPr>
              <a:t>日，宿州市将《宿州市扬尘污染防治管理办法</a:t>
            </a:r>
            <a:r>
              <a:rPr lang="en-US" altLang="zh-CN" sz="2400" b="1" kern="100" dirty="0">
                <a:latin typeface="Times New Roman"/>
                <a:cs typeface="Courier New"/>
              </a:rPr>
              <a:t>(</a:t>
            </a:r>
            <a:r>
              <a:rPr lang="zh-CN" altLang="zh-CN" sz="2400" b="1" kern="100" dirty="0">
                <a:latin typeface="Times New Roman"/>
                <a:cs typeface="Times New Roman"/>
              </a:rPr>
              <a:t>征求意见稿</a:t>
            </a:r>
            <a:r>
              <a:rPr lang="en-US" altLang="zh-CN" sz="2400" b="1" kern="100" dirty="0">
                <a:latin typeface="Times New Roman"/>
                <a:cs typeface="Courier New"/>
              </a:rPr>
              <a:t>)</a:t>
            </a:r>
            <a:r>
              <a:rPr lang="zh-CN" altLang="zh-CN" sz="2400" b="1" kern="100" dirty="0">
                <a:latin typeface="Times New Roman"/>
                <a:cs typeface="Times New Roman"/>
              </a:rPr>
              <a:t>》全文公布，征求社会各界意见，这种做法有利于</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宋体"/>
                <a:cs typeface="Times New Roman"/>
              </a:rPr>
              <a:t>	①</a:t>
            </a:r>
            <a:r>
              <a:rPr lang="zh-CN" altLang="zh-CN" sz="2400" b="1" kern="100" dirty="0">
                <a:latin typeface="Times New Roman"/>
                <a:cs typeface="Times New Roman"/>
              </a:rPr>
              <a:t>推动政府相关决策的科学化民主化　</a:t>
            </a:r>
            <a:r>
              <a:rPr lang="en-US" altLang="zh-CN" sz="2400" b="1" kern="100" dirty="0">
                <a:latin typeface="宋体"/>
                <a:cs typeface="Times New Roman"/>
              </a:rPr>
              <a:t>②</a:t>
            </a:r>
            <a:r>
              <a:rPr lang="zh-CN" altLang="zh-CN" sz="2400" b="1" kern="100" dirty="0">
                <a:latin typeface="Times New Roman"/>
                <a:cs typeface="Times New Roman"/>
              </a:rPr>
              <a:t>完善公民参与民主决策的相关制度　</a:t>
            </a:r>
            <a:endParaRPr lang="en-US" altLang="zh-CN" sz="2400" b="1" kern="100" dirty="0" smtClean="0">
              <a:latin typeface="Times New Roman"/>
              <a:cs typeface="Times New Roman"/>
            </a:endParaRPr>
          </a:p>
          <a:p>
            <a:pPr marL="252000" indent="-457200" algn="just">
              <a:lnSpc>
                <a:spcPct val="150000"/>
              </a:lnSpc>
              <a:spcAft>
                <a:spcPts val="0"/>
              </a:spcAft>
              <a:tabLst>
                <a:tab pos="2400300" algn="l"/>
              </a:tabLst>
            </a:pPr>
            <a:r>
              <a:rPr lang="en-US" altLang="zh-CN" sz="2400" b="1" kern="100" dirty="0">
                <a:latin typeface="Times New Roman"/>
                <a:cs typeface="Times New Roman"/>
              </a:rPr>
              <a:t>	</a:t>
            </a:r>
            <a:r>
              <a:rPr lang="en-US" altLang="zh-CN" sz="2400" b="1" kern="100" dirty="0" smtClean="0">
                <a:latin typeface="宋体"/>
                <a:cs typeface="Times New Roman"/>
              </a:rPr>
              <a:t>③</a:t>
            </a:r>
            <a:r>
              <a:rPr lang="zh-CN" altLang="zh-CN" sz="2400" b="1" kern="100" dirty="0">
                <a:latin typeface="Times New Roman"/>
                <a:cs typeface="Times New Roman"/>
              </a:rPr>
              <a:t>提高公民参与公共事务的热情和信心　</a:t>
            </a:r>
            <a:r>
              <a:rPr lang="en-US" altLang="zh-CN" sz="2400" b="1" kern="100" dirty="0">
                <a:latin typeface="宋体"/>
                <a:cs typeface="Times New Roman"/>
              </a:rPr>
              <a:t>④</a:t>
            </a:r>
            <a:r>
              <a:rPr lang="zh-CN" altLang="zh-CN" sz="2400" b="1" kern="100" dirty="0">
                <a:latin typeface="Times New Roman"/>
                <a:cs typeface="Times New Roman"/>
              </a:rPr>
              <a:t>公民通过社会听证制度参与民主决策</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en-US" altLang="zh-CN" sz="2400" b="1" kern="100" dirty="0">
                <a:latin typeface="宋体"/>
                <a:cs typeface="Times New Roman"/>
              </a:rPr>
              <a:t>①②</a:t>
            </a:r>
            <a:r>
              <a:rPr lang="en-US" altLang="zh-CN" sz="2400" b="1" kern="100" dirty="0">
                <a:latin typeface="Times New Roman"/>
                <a:cs typeface="Courier New"/>
              </a:rPr>
              <a:t> 	B.</a:t>
            </a:r>
            <a:r>
              <a:rPr lang="en-US" altLang="zh-CN" sz="2400" b="1" kern="100" dirty="0">
                <a:latin typeface="宋体"/>
                <a:cs typeface="Times New Roman"/>
              </a:rPr>
              <a:t>①③</a:t>
            </a:r>
            <a:r>
              <a:rPr lang="en-US" altLang="zh-CN" sz="2400" b="1" kern="100" dirty="0">
                <a:latin typeface="Times New Roman"/>
                <a:cs typeface="Courier New"/>
              </a:rPr>
              <a:t>  </a:t>
            </a:r>
            <a:r>
              <a:rPr lang="en-US" altLang="zh-CN" sz="2400" b="1" kern="100" dirty="0" smtClean="0">
                <a:latin typeface="Times New Roman"/>
                <a:cs typeface="Courier New"/>
              </a:rPr>
              <a:t>		C</a:t>
            </a:r>
            <a:r>
              <a:rPr lang="en-US" altLang="zh-CN" sz="2400" b="1" kern="100" dirty="0">
                <a:latin typeface="Times New Roman"/>
                <a:cs typeface="Courier New"/>
              </a:rPr>
              <a:t>.</a:t>
            </a:r>
            <a:r>
              <a:rPr lang="en-US" altLang="zh-CN" sz="2400" b="1" kern="100" dirty="0">
                <a:latin typeface="宋体"/>
                <a:cs typeface="Times New Roman"/>
              </a:rPr>
              <a:t>②③</a:t>
            </a:r>
            <a:r>
              <a:rPr lang="en-US" altLang="zh-CN" sz="2400" b="1" kern="100" dirty="0">
                <a:latin typeface="Times New Roman"/>
                <a:cs typeface="Courier New"/>
              </a:rPr>
              <a:t> 	D.</a:t>
            </a:r>
            <a:r>
              <a:rPr lang="en-US" altLang="zh-CN" sz="2400" b="1" kern="100" dirty="0" smtClean="0">
                <a:latin typeface="宋体"/>
                <a:cs typeface="Times New Roman"/>
              </a:rPr>
              <a:t>③④ </a:t>
            </a:r>
            <a:endParaRPr lang="zh-CN" altLang="zh-CN" sz="1050" kern="100" dirty="0">
              <a:effectLst/>
              <a:latin typeface="宋体"/>
              <a:cs typeface="Courier New"/>
            </a:endParaRPr>
          </a:p>
        </p:txBody>
      </p:sp>
    </p:spTree>
    <p:extLst>
      <p:ext uri="{BB962C8B-B14F-4D97-AF65-F5344CB8AC3E}">
        <p14:creationId xmlns:p14="http://schemas.microsoft.com/office/powerpoint/2010/main" val="268133613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364436" y="692696"/>
            <a:ext cx="11417796"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解析　</a:t>
            </a:r>
            <a:r>
              <a:rPr lang="zh-CN" altLang="zh-CN" sz="2400" b="1" kern="100" dirty="0">
                <a:solidFill>
                  <a:srgbClr val="0000FF"/>
                </a:solidFill>
                <a:latin typeface="Times New Roman"/>
                <a:ea typeface="仿宋_GB2312"/>
                <a:cs typeface="Times New Roman"/>
              </a:rPr>
              <a:t>将《宿州市扬尘污染防治管理办法</a:t>
            </a:r>
            <a:r>
              <a:rPr lang="en-US" altLang="zh-CN" sz="2400" b="1" kern="100" dirty="0">
                <a:solidFill>
                  <a:srgbClr val="0000FF"/>
                </a:solidFill>
                <a:latin typeface="Times New Roman"/>
                <a:ea typeface="仿宋_GB2312"/>
                <a:cs typeface="Courier New"/>
              </a:rPr>
              <a:t>(</a:t>
            </a:r>
            <a:r>
              <a:rPr lang="zh-CN" altLang="zh-CN" sz="2400" b="1" kern="100" dirty="0">
                <a:solidFill>
                  <a:srgbClr val="0000FF"/>
                </a:solidFill>
                <a:latin typeface="Times New Roman"/>
                <a:ea typeface="仿宋_GB2312"/>
                <a:cs typeface="Times New Roman"/>
              </a:rPr>
              <a:t>征求意见稿</a:t>
            </a:r>
            <a:r>
              <a:rPr lang="en-US" altLang="zh-CN" sz="2400" b="1" kern="100" dirty="0">
                <a:solidFill>
                  <a:srgbClr val="0000FF"/>
                </a:solidFill>
                <a:latin typeface="Times New Roman"/>
                <a:ea typeface="仿宋_GB2312"/>
                <a:cs typeface="Courier New"/>
              </a:rPr>
              <a:t>)</a:t>
            </a:r>
            <a:r>
              <a:rPr lang="zh-CN" altLang="zh-CN" sz="2400" b="1" kern="100" dirty="0">
                <a:solidFill>
                  <a:srgbClr val="0000FF"/>
                </a:solidFill>
                <a:latin typeface="Times New Roman"/>
                <a:ea typeface="仿宋_GB2312"/>
                <a:cs typeface="Times New Roman"/>
              </a:rPr>
              <a:t>》全文公布，征求社会各界意见，这有利于让公众广泛参与，集中民智、反映民意，有利于推动政府相关决策的科学化民主化，提高公民参与公共事务的热情和信心，故</a:t>
            </a:r>
            <a:r>
              <a:rPr lang="en-US" altLang="zh-CN" sz="2400" b="1" kern="100" dirty="0">
                <a:solidFill>
                  <a:srgbClr val="0000FF"/>
                </a:solidFill>
                <a:latin typeface="宋体"/>
                <a:ea typeface="仿宋_GB2312"/>
                <a:cs typeface="Times New Roman"/>
              </a:rPr>
              <a:t>①③</a:t>
            </a:r>
            <a:r>
              <a:rPr lang="zh-CN" altLang="zh-CN" sz="2400" b="1" kern="100" dirty="0">
                <a:solidFill>
                  <a:srgbClr val="0000FF"/>
                </a:solidFill>
                <a:latin typeface="Times New Roman"/>
                <a:ea typeface="仿宋_GB2312"/>
                <a:cs typeface="Times New Roman"/>
              </a:rPr>
              <a:t>正确；材料强调的是政府就决策向公众征求意见，这与</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完善公民参与民主决策的相关制度</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无关，故</a:t>
            </a:r>
            <a:r>
              <a:rPr lang="en-US" altLang="zh-CN" sz="2400" b="1" kern="100" dirty="0">
                <a:solidFill>
                  <a:srgbClr val="0000FF"/>
                </a:solidFill>
                <a:latin typeface="宋体"/>
                <a:ea typeface="仿宋_GB2312"/>
                <a:cs typeface="Times New Roman"/>
              </a:rPr>
              <a:t>②</a:t>
            </a:r>
            <a:r>
              <a:rPr lang="zh-CN" altLang="zh-CN" sz="2400" b="1" kern="100" dirty="0">
                <a:solidFill>
                  <a:srgbClr val="0000FF"/>
                </a:solidFill>
                <a:latin typeface="Times New Roman"/>
                <a:ea typeface="仿宋_GB2312"/>
                <a:cs typeface="Times New Roman"/>
              </a:rPr>
              <a:t>不符合题意；材料体现的是社会公示制度，没体现社会听证制度，故</a:t>
            </a:r>
            <a:r>
              <a:rPr lang="en-US" altLang="zh-CN" sz="2400" b="1" kern="100" dirty="0">
                <a:solidFill>
                  <a:srgbClr val="0000FF"/>
                </a:solidFill>
                <a:latin typeface="宋体"/>
                <a:ea typeface="仿宋_GB2312"/>
                <a:cs typeface="Times New Roman"/>
              </a:rPr>
              <a:t>④</a:t>
            </a:r>
            <a:r>
              <a:rPr lang="zh-CN" altLang="zh-CN" sz="2400" b="1" kern="100" dirty="0">
                <a:solidFill>
                  <a:srgbClr val="0000FF"/>
                </a:solidFill>
                <a:latin typeface="Times New Roman"/>
                <a:ea typeface="仿宋_GB2312"/>
                <a:cs typeface="Times New Roman"/>
              </a:rPr>
              <a:t>不符合题意。故选</a:t>
            </a:r>
            <a:r>
              <a:rPr lang="en-US" altLang="zh-CN" sz="2400" b="1" kern="100" dirty="0">
                <a:solidFill>
                  <a:srgbClr val="0000FF"/>
                </a:solidFill>
                <a:latin typeface="Times New Roman"/>
                <a:ea typeface="仿宋_GB2312"/>
                <a:cs typeface="Courier New"/>
              </a:rPr>
              <a:t>B</a:t>
            </a:r>
            <a:r>
              <a:rPr lang="zh-CN" altLang="zh-CN" sz="2400" b="1" kern="100" dirty="0">
                <a:solidFill>
                  <a:srgbClr val="0000FF"/>
                </a:solidFill>
                <a:latin typeface="Times New Roman"/>
                <a:ea typeface="仿宋_GB2312"/>
                <a:cs typeface="Times New Roman"/>
              </a:rPr>
              <a:t>。</a:t>
            </a:r>
            <a:endParaRPr lang="zh-CN" altLang="zh-CN" sz="1050" kern="100" dirty="0">
              <a:solidFill>
                <a:srgbClr val="0000FF"/>
              </a:solidFill>
              <a:latin typeface="宋体"/>
              <a:cs typeface="Courier New"/>
            </a:endParaRPr>
          </a:p>
          <a:p>
            <a:pPr algn="just">
              <a:lnSpc>
                <a:spcPct val="150000"/>
              </a:lnSpc>
              <a:spcAft>
                <a:spcPts val="0"/>
              </a:spcAft>
              <a:tabLst>
                <a:tab pos="2400300" algn="l"/>
              </a:tabLst>
            </a:pPr>
            <a:r>
              <a:rPr lang="zh-CN" altLang="zh-CN" sz="2400" b="1" kern="100" dirty="0">
                <a:solidFill>
                  <a:srgbClr val="FF0000"/>
                </a:solidFill>
                <a:latin typeface="Times New Roman"/>
                <a:ea typeface="黑体"/>
                <a:cs typeface="Times New Roman"/>
              </a:rPr>
              <a:t>答案　</a:t>
            </a:r>
            <a:r>
              <a:rPr lang="en-US" altLang="zh-CN" sz="2400" b="1" kern="100" dirty="0">
                <a:solidFill>
                  <a:srgbClr val="FF0000"/>
                </a:solidFill>
                <a:latin typeface="Times New Roman"/>
                <a:cs typeface="Courier New"/>
              </a:rPr>
              <a:t>B</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1925923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49687" y="692696"/>
            <a:ext cx="11647294" cy="3900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上世纪末，湖南一些地方政府为追求</a:t>
            </a:r>
            <a:r>
              <a:rPr lang="en-US" altLang="zh-CN" sz="2400" b="1" kern="100" dirty="0">
                <a:latin typeface="Times New Roman"/>
                <a:cs typeface="Courier New"/>
              </a:rPr>
              <a:t>GDP</a:t>
            </a:r>
            <a:r>
              <a:rPr lang="zh-CN" altLang="zh-CN" sz="2400" b="1" kern="100" dirty="0">
                <a:latin typeface="Times New Roman"/>
                <a:cs typeface="Times New Roman"/>
              </a:rPr>
              <a:t>，采取</a:t>
            </a:r>
            <a:r>
              <a:rPr lang="en-US" altLang="zh-CN" sz="2400" b="1" kern="100" dirty="0">
                <a:latin typeface="宋体"/>
                <a:cs typeface="Times New Roman"/>
              </a:rPr>
              <a:t>“</a:t>
            </a:r>
            <a:r>
              <a:rPr lang="zh-CN" altLang="zh-CN" sz="2400" b="1" kern="100" dirty="0">
                <a:latin typeface="Times New Roman"/>
                <a:cs typeface="Times New Roman"/>
              </a:rPr>
              <a:t>政府出资奖励</a:t>
            </a:r>
            <a:r>
              <a:rPr lang="en-US" altLang="zh-CN" sz="2400" b="1" kern="100" dirty="0">
                <a:latin typeface="宋体"/>
                <a:cs typeface="Times New Roman"/>
              </a:rPr>
              <a:t>”</a:t>
            </a:r>
            <a:r>
              <a:rPr lang="zh-CN" altLang="zh-CN" sz="2400" b="1" kern="100" dirty="0">
                <a:latin typeface="Times New Roman"/>
                <a:cs typeface="Times New Roman"/>
              </a:rPr>
              <a:t>的方式在洞庭湖区大力推广种植欧美黑杨，使湖区其他植物几近绝迹，严重危及鱼类繁育和鸟类栖息，成为一场生态灾难。这一教训警示政府应</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zh-CN" altLang="zh-CN" sz="2400" b="1" kern="100" dirty="0">
                <a:latin typeface="Times New Roman"/>
                <a:cs typeface="Times New Roman"/>
              </a:rPr>
              <a:t>树立正确的政绩观，做到科学决策</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B</a:t>
            </a:r>
            <a:r>
              <a:rPr lang="en-US" altLang="zh-CN" sz="2400" b="1" kern="100" dirty="0">
                <a:latin typeface="Times New Roman"/>
                <a:cs typeface="Courier New"/>
              </a:rPr>
              <a:t>.</a:t>
            </a:r>
            <a:r>
              <a:rPr lang="zh-CN" altLang="zh-CN" sz="2400" b="1" kern="100" dirty="0">
                <a:latin typeface="Times New Roman"/>
                <a:cs typeface="Times New Roman"/>
              </a:rPr>
              <a:t>坚持依法决策，确保决策制度科学</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C</a:t>
            </a:r>
            <a:r>
              <a:rPr lang="en-US" altLang="zh-CN" sz="2400" b="1" kern="100" dirty="0">
                <a:latin typeface="Times New Roman"/>
                <a:cs typeface="Courier New"/>
              </a:rPr>
              <a:t>.</a:t>
            </a:r>
            <a:r>
              <a:rPr lang="zh-CN" altLang="zh-CN" sz="2400" b="1" kern="100" dirty="0">
                <a:latin typeface="Times New Roman"/>
                <a:cs typeface="Times New Roman"/>
              </a:rPr>
              <a:t>依法保护人民利益，做出合理赔偿</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D</a:t>
            </a:r>
            <a:r>
              <a:rPr lang="en-US" altLang="zh-CN" sz="2400" b="1" kern="100" dirty="0">
                <a:latin typeface="Times New Roman"/>
                <a:cs typeface="Courier New"/>
              </a:rPr>
              <a:t>.</a:t>
            </a:r>
            <a:r>
              <a:rPr lang="zh-CN" altLang="zh-CN" sz="2400" b="1" kern="100" dirty="0">
                <a:latin typeface="Times New Roman"/>
                <a:cs typeface="Times New Roman"/>
              </a:rPr>
              <a:t>增强法治意识，以环保为中心工作</a:t>
            </a:r>
            <a:endParaRPr lang="zh-CN" altLang="zh-CN" sz="1050" kern="100" dirty="0">
              <a:effectLst/>
              <a:latin typeface="宋体"/>
              <a:cs typeface="Courier New"/>
            </a:endParaRPr>
          </a:p>
        </p:txBody>
      </p:sp>
    </p:spTree>
    <p:extLst>
      <p:ext uri="{BB962C8B-B14F-4D97-AF65-F5344CB8AC3E}">
        <p14:creationId xmlns:p14="http://schemas.microsoft.com/office/powerpoint/2010/main" val="192592395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49687" y="998726"/>
            <a:ext cx="11647294"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smtClean="0">
                <a:solidFill>
                  <a:srgbClr val="0000FF"/>
                </a:solidFill>
                <a:latin typeface="Times New Roman"/>
                <a:ea typeface="黑体"/>
                <a:cs typeface="Times New Roman"/>
              </a:rPr>
              <a:t>解析　</a:t>
            </a:r>
            <a:r>
              <a:rPr lang="zh-CN" altLang="zh-CN" sz="2400" b="1" kern="100" dirty="0" smtClean="0">
                <a:solidFill>
                  <a:srgbClr val="0000FF"/>
                </a:solidFill>
                <a:latin typeface="Times New Roman"/>
                <a:ea typeface="仿宋_GB2312"/>
                <a:cs typeface="Times New Roman"/>
              </a:rPr>
              <a:t>材料中湖南省部分地方政府的做法是只顾眼前利益，导致决策失误，启示政府树立正确的政绩观，做到科学决策，</a:t>
            </a:r>
            <a:r>
              <a:rPr lang="en-US" altLang="zh-CN" sz="2400" b="1" kern="100" dirty="0" smtClean="0">
                <a:solidFill>
                  <a:srgbClr val="0000FF"/>
                </a:solidFill>
                <a:latin typeface="Times New Roman"/>
                <a:ea typeface="仿宋_GB2312"/>
                <a:cs typeface="Courier New"/>
              </a:rPr>
              <a:t>A</a:t>
            </a:r>
            <a:r>
              <a:rPr lang="zh-CN" altLang="zh-CN" sz="2400" b="1" kern="100" dirty="0" smtClean="0">
                <a:solidFill>
                  <a:srgbClr val="0000FF"/>
                </a:solidFill>
                <a:latin typeface="Times New Roman"/>
                <a:ea typeface="仿宋_GB2312"/>
                <a:cs typeface="Times New Roman"/>
              </a:rPr>
              <a:t>符合题意。导致材料中的问题不一定是没有依法决策，</a:t>
            </a:r>
            <a:r>
              <a:rPr lang="en-US" altLang="zh-CN" sz="2400" b="1" kern="100" dirty="0" smtClean="0">
                <a:solidFill>
                  <a:srgbClr val="0000FF"/>
                </a:solidFill>
                <a:latin typeface="Times New Roman"/>
                <a:ea typeface="仿宋_GB2312"/>
                <a:cs typeface="Courier New"/>
              </a:rPr>
              <a:t>B</a:t>
            </a:r>
            <a:r>
              <a:rPr lang="zh-CN" altLang="zh-CN" sz="2400" b="1" kern="100" dirty="0" smtClean="0">
                <a:solidFill>
                  <a:srgbClr val="0000FF"/>
                </a:solidFill>
                <a:latin typeface="Times New Roman"/>
                <a:ea typeface="仿宋_GB2312"/>
                <a:cs typeface="Times New Roman"/>
              </a:rPr>
              <a:t>不符合题意。</a:t>
            </a:r>
            <a:r>
              <a:rPr lang="en-US" altLang="zh-CN" sz="2400" b="1" kern="100" dirty="0" smtClean="0">
                <a:solidFill>
                  <a:srgbClr val="0000FF"/>
                </a:solidFill>
                <a:latin typeface="Times New Roman"/>
                <a:ea typeface="仿宋_GB2312"/>
                <a:cs typeface="Courier New"/>
              </a:rPr>
              <a:t>C</a:t>
            </a:r>
            <a:r>
              <a:rPr lang="zh-CN" altLang="zh-CN" sz="2400" b="1" kern="100" dirty="0" smtClean="0">
                <a:solidFill>
                  <a:srgbClr val="0000FF"/>
                </a:solidFill>
                <a:latin typeface="Times New Roman"/>
                <a:ea typeface="仿宋_GB2312"/>
                <a:cs typeface="Times New Roman"/>
              </a:rPr>
              <a:t>的措施只能是事后的补救，不符合要求。</a:t>
            </a:r>
            <a:r>
              <a:rPr lang="en-US" altLang="zh-CN" sz="2400" b="1" kern="100" dirty="0" smtClean="0">
                <a:solidFill>
                  <a:srgbClr val="0000FF"/>
                </a:solidFill>
                <a:latin typeface="Times New Roman"/>
                <a:ea typeface="仿宋_GB2312"/>
                <a:cs typeface="Courier New"/>
              </a:rPr>
              <a:t>D</a:t>
            </a:r>
            <a:r>
              <a:rPr lang="zh-CN" altLang="zh-CN" sz="2400" b="1" kern="100" dirty="0" smtClean="0">
                <a:solidFill>
                  <a:srgbClr val="0000FF"/>
                </a:solidFill>
                <a:latin typeface="Times New Roman"/>
                <a:ea typeface="仿宋_GB2312"/>
                <a:cs typeface="Times New Roman"/>
              </a:rPr>
              <a:t>以环保为中心的说法错误。</a:t>
            </a:r>
            <a:endParaRPr lang="zh-CN" altLang="zh-CN" sz="1050" kern="100" dirty="0">
              <a:solidFill>
                <a:srgbClr val="0000FF"/>
              </a:solidFill>
              <a:latin typeface="宋体"/>
              <a:cs typeface="Courier New"/>
            </a:endParaRPr>
          </a:p>
          <a:p>
            <a:pPr>
              <a:lnSpc>
                <a:spcPct val="150000"/>
              </a:lnSpc>
              <a:tabLst>
                <a:tab pos="2400300" algn="l"/>
              </a:tabLst>
            </a:pPr>
            <a:r>
              <a:rPr lang="zh-CN" altLang="zh-CN" sz="2400" b="1" kern="100" dirty="0">
                <a:solidFill>
                  <a:srgbClr val="FF0000"/>
                </a:solidFill>
                <a:latin typeface="Times New Roman"/>
                <a:ea typeface="黑体"/>
                <a:cs typeface="Times New Roman"/>
              </a:rPr>
              <a:t>答案　</a:t>
            </a:r>
            <a:r>
              <a:rPr lang="en-US" altLang="zh-CN" sz="2400" b="1" kern="100" dirty="0">
                <a:solidFill>
                  <a:srgbClr val="FF0000"/>
                </a:solidFill>
                <a:latin typeface="Times New Roman"/>
                <a:cs typeface="Courier New"/>
              </a:rPr>
              <a:t>A</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1925923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784402" flipH="1" flipV="1">
            <a:off x="7824363" y="3403693"/>
            <a:ext cx="4000325" cy="3602451"/>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ln>
          <a:solidFill>
            <a:srgbClr val="FF0000"/>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2400" b="1" kern="100" dirty="0">
            <a:solidFill>
              <a:srgbClr val="FF0000"/>
            </a:solidFill>
            <a:latin typeface="Times New Roman"/>
            <a:cs typeface="Times New Roman"/>
          </a:defRPr>
        </a:defPPr>
      </a:lstStyle>
    </a:tx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353</TotalTime>
  <Words>3537</Words>
  <Application>Microsoft Office PowerPoint</Application>
  <PresentationFormat>自定义</PresentationFormat>
  <Paragraphs>155</Paragraphs>
  <Slides>31</Slides>
  <Notes>0</Notes>
  <HiddenSlides>0</HiddenSlides>
  <MMClips>0</MMClips>
  <ScaleCrop>false</ScaleCrop>
  <HeadingPairs>
    <vt:vector size="4" baseType="variant">
      <vt:variant>
        <vt:lpstr>主题</vt:lpstr>
      </vt:variant>
      <vt:variant>
        <vt:i4>1</vt:i4>
      </vt:variant>
      <vt:variant>
        <vt:lpstr>幻灯片标题</vt:lpstr>
      </vt:variant>
      <vt:variant>
        <vt:i4>31</vt:i4>
      </vt:variant>
    </vt:vector>
  </HeadingPairs>
  <TitlesOfParts>
    <vt:vector size="32"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AutoBVT</dc:creator>
  <cp:lastModifiedBy>user</cp:lastModifiedBy>
  <cp:revision>96</cp:revision>
  <dcterms:created xsi:type="dcterms:W3CDTF">2018-01-02T04:06:00Z</dcterms:created>
  <dcterms:modified xsi:type="dcterms:W3CDTF">2019-07-12T03:40:44Z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2052-10.1.0.7106</vt:lpwstr>
  </property>
</Properties>
</file>