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0"/>
  </p:notesMasterIdLst>
  <p:sldIdLst>
    <p:sldId id="822" r:id="rId2"/>
    <p:sldId id="825" r:id="rId3"/>
    <p:sldId id="806" r:id="rId4"/>
    <p:sldId id="807" r:id="rId5"/>
    <p:sldId id="808" r:id="rId6"/>
    <p:sldId id="810" r:id="rId7"/>
    <p:sldId id="811" r:id="rId8"/>
    <p:sldId id="813" r:id="rId9"/>
    <p:sldId id="817" r:id="rId10"/>
    <p:sldId id="815" r:id="rId11"/>
    <p:sldId id="818" r:id="rId12"/>
    <p:sldId id="816" r:id="rId13"/>
    <p:sldId id="809" r:id="rId14"/>
    <p:sldId id="814" r:id="rId15"/>
    <p:sldId id="819" r:id="rId16"/>
    <p:sldId id="821" r:id="rId17"/>
    <p:sldId id="712" r:id="rId18"/>
    <p:sldId id="846" r:id="rId19"/>
  </p:sldIdLst>
  <p:sldSz cx="11522075" cy="7200900"/>
  <p:notesSz cx="6858000" cy="9144000"/>
  <p:defaultTextStyle>
    <a:defPPr>
      <a:defRPr lang="zh-CN"/>
    </a:defPPr>
    <a:lvl1pPr marL="0" algn="l" defTabSz="106934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34670" algn="l" defTabSz="106934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69975" algn="l" defTabSz="106934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04645" algn="l" defTabSz="106934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39950" algn="l" defTabSz="106934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74620" algn="l" defTabSz="106934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09290" algn="l" defTabSz="106934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44595" algn="l" defTabSz="106934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279265" algn="l" defTabSz="106934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68">
          <p15:clr>
            <a:srgbClr val="A4A3A4"/>
          </p15:clr>
        </p15:guide>
        <p15:guide id="2" pos="365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73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990000"/>
    <a:srgbClr val="660033"/>
    <a:srgbClr val="993300"/>
    <a:srgbClr val="FFFFCC"/>
    <a:srgbClr val="FFFFFF"/>
    <a:srgbClr val="663300"/>
    <a:srgbClr val="333300"/>
    <a:srgbClr val="760000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2758" autoAdjust="0"/>
    <p:restoredTop sz="93966" autoAdjust="0"/>
  </p:normalViewPr>
  <p:slideViewPr>
    <p:cSldViewPr>
      <p:cViewPr varScale="1">
        <p:scale>
          <a:sx n="62" d="100"/>
          <a:sy n="62" d="100"/>
        </p:scale>
        <p:origin x="595" y="43"/>
      </p:cViewPr>
      <p:guideLst>
        <p:guide orient="horz" pos="2268"/>
        <p:guide pos="365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1776"/>
    </p:cViewPr>
  </p:sorterViewPr>
  <p:notesViewPr>
    <p:cSldViewPr>
      <p:cViewPr varScale="1">
        <p:scale>
          <a:sx n="53" d="100"/>
          <a:sy n="53" d="100"/>
        </p:scale>
        <p:origin x="-2904" y="-102"/>
      </p:cViewPr>
      <p:guideLst>
        <p:guide orient="horz" pos="2880"/>
        <p:guide pos="2173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BC03DA-8B7D-447E-9C29-3A60D78EE7F9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924613-4AE4-47A1-995F-688A24B349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106934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34670" algn="l" defTabSz="106934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69975" algn="l" defTabSz="106934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604645" algn="l" defTabSz="106934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139950" algn="l" defTabSz="106934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674620" algn="l" defTabSz="106934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209290" algn="l" defTabSz="106934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744595" algn="l" defTabSz="106934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279265" algn="l" defTabSz="106934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64156" y="2236947"/>
            <a:ext cx="9793764" cy="1543526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728311" y="4080510"/>
            <a:ext cx="8065453" cy="184023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346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699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046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399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746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09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44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792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0164" y="4627245"/>
            <a:ext cx="9793764" cy="1430179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10164" y="3052049"/>
            <a:ext cx="9793764" cy="1575196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3467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6997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0464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13995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746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20929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74459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2792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26132" y="1763554"/>
            <a:ext cx="6437159" cy="4990624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355326" y="1763554"/>
            <a:ext cx="6437159" cy="4990624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04" y="288370"/>
            <a:ext cx="10369868" cy="12001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104" y="1611869"/>
            <a:ext cx="5090917" cy="671750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4670" indent="0">
              <a:buNone/>
              <a:defRPr sz="2300" b="1"/>
            </a:lvl2pPr>
            <a:lvl3pPr marL="1069975" indent="0">
              <a:buNone/>
              <a:defRPr sz="2100" b="1"/>
            </a:lvl3pPr>
            <a:lvl4pPr marL="1604645" indent="0">
              <a:buNone/>
              <a:defRPr sz="1900" b="1"/>
            </a:lvl4pPr>
            <a:lvl5pPr marL="2139950" indent="0">
              <a:buNone/>
              <a:defRPr sz="1900" b="1"/>
            </a:lvl5pPr>
            <a:lvl6pPr marL="2674620" indent="0">
              <a:buNone/>
              <a:defRPr sz="1900" b="1"/>
            </a:lvl6pPr>
            <a:lvl7pPr marL="3209290" indent="0">
              <a:buNone/>
              <a:defRPr sz="1900" b="1"/>
            </a:lvl7pPr>
            <a:lvl8pPr marL="3744595" indent="0">
              <a:buNone/>
              <a:defRPr sz="1900" b="1"/>
            </a:lvl8pPr>
            <a:lvl9pPr marL="4279265" indent="0">
              <a:buNone/>
              <a:defRPr sz="19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76104" y="2283619"/>
            <a:ext cx="5090917" cy="4148852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53055" y="1611869"/>
            <a:ext cx="5092917" cy="671750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4670" indent="0">
              <a:buNone/>
              <a:defRPr sz="2300" b="1"/>
            </a:lvl2pPr>
            <a:lvl3pPr marL="1069975" indent="0">
              <a:buNone/>
              <a:defRPr sz="2100" b="1"/>
            </a:lvl3pPr>
            <a:lvl4pPr marL="1604645" indent="0">
              <a:buNone/>
              <a:defRPr sz="1900" b="1"/>
            </a:lvl4pPr>
            <a:lvl5pPr marL="2139950" indent="0">
              <a:buNone/>
              <a:defRPr sz="1900" b="1"/>
            </a:lvl5pPr>
            <a:lvl6pPr marL="2674620" indent="0">
              <a:buNone/>
              <a:defRPr sz="1900" b="1"/>
            </a:lvl6pPr>
            <a:lvl7pPr marL="3209290" indent="0">
              <a:buNone/>
              <a:defRPr sz="1900" b="1"/>
            </a:lvl7pPr>
            <a:lvl8pPr marL="3744595" indent="0">
              <a:buNone/>
              <a:defRPr sz="1900" b="1"/>
            </a:lvl8pPr>
            <a:lvl9pPr marL="4279265" indent="0">
              <a:buNone/>
              <a:defRPr sz="19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53055" y="2283619"/>
            <a:ext cx="5092917" cy="4148852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05" y="286702"/>
            <a:ext cx="3790683" cy="1220153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04811" y="286703"/>
            <a:ext cx="6441160" cy="6145769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76105" y="1506856"/>
            <a:ext cx="3790683" cy="4925616"/>
          </a:xfrm>
        </p:spPr>
        <p:txBody>
          <a:bodyPr/>
          <a:lstStyle>
            <a:lvl1pPr marL="0" indent="0">
              <a:buNone/>
              <a:defRPr sz="1600"/>
            </a:lvl1pPr>
            <a:lvl2pPr marL="534670" indent="0">
              <a:buNone/>
              <a:defRPr sz="1400"/>
            </a:lvl2pPr>
            <a:lvl3pPr marL="1069975" indent="0">
              <a:buNone/>
              <a:defRPr sz="1200"/>
            </a:lvl3pPr>
            <a:lvl4pPr marL="1604645" indent="0">
              <a:buNone/>
              <a:defRPr sz="1100"/>
            </a:lvl4pPr>
            <a:lvl5pPr marL="2139950" indent="0">
              <a:buNone/>
              <a:defRPr sz="1100"/>
            </a:lvl5pPr>
            <a:lvl6pPr marL="2674620" indent="0">
              <a:buNone/>
              <a:defRPr sz="1100"/>
            </a:lvl6pPr>
            <a:lvl7pPr marL="3209290" indent="0">
              <a:buNone/>
              <a:defRPr sz="1100"/>
            </a:lvl7pPr>
            <a:lvl8pPr marL="3744595" indent="0">
              <a:buNone/>
              <a:defRPr sz="1100"/>
            </a:lvl8pPr>
            <a:lvl9pPr marL="4279265" indent="0">
              <a:buNone/>
              <a:defRPr sz="11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58407" y="5040630"/>
            <a:ext cx="6913245" cy="595075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58407" y="643414"/>
            <a:ext cx="6913245" cy="4320540"/>
          </a:xfrm>
        </p:spPr>
        <p:txBody>
          <a:bodyPr/>
          <a:lstStyle>
            <a:lvl1pPr marL="0" indent="0">
              <a:buNone/>
              <a:defRPr sz="3700"/>
            </a:lvl1pPr>
            <a:lvl2pPr marL="534670" indent="0">
              <a:buNone/>
              <a:defRPr sz="3300"/>
            </a:lvl2pPr>
            <a:lvl3pPr marL="1069975" indent="0">
              <a:buNone/>
              <a:defRPr sz="2800"/>
            </a:lvl3pPr>
            <a:lvl4pPr marL="1604645" indent="0">
              <a:buNone/>
              <a:defRPr sz="2300"/>
            </a:lvl4pPr>
            <a:lvl5pPr marL="2139950" indent="0">
              <a:buNone/>
              <a:defRPr sz="2300"/>
            </a:lvl5pPr>
            <a:lvl6pPr marL="2674620" indent="0">
              <a:buNone/>
              <a:defRPr sz="2300"/>
            </a:lvl6pPr>
            <a:lvl7pPr marL="3209290" indent="0">
              <a:buNone/>
              <a:defRPr sz="2300"/>
            </a:lvl7pPr>
            <a:lvl8pPr marL="3744595" indent="0">
              <a:buNone/>
              <a:defRPr sz="2300"/>
            </a:lvl8pPr>
            <a:lvl9pPr marL="4279265" indent="0">
              <a:buNone/>
              <a:defRPr sz="23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258407" y="5635705"/>
            <a:ext cx="6913245" cy="845105"/>
          </a:xfrm>
        </p:spPr>
        <p:txBody>
          <a:bodyPr/>
          <a:lstStyle>
            <a:lvl1pPr marL="0" indent="0">
              <a:buNone/>
              <a:defRPr sz="1600"/>
            </a:lvl1pPr>
            <a:lvl2pPr marL="534670" indent="0">
              <a:buNone/>
              <a:defRPr sz="1400"/>
            </a:lvl2pPr>
            <a:lvl3pPr marL="1069975" indent="0">
              <a:buNone/>
              <a:defRPr sz="1200"/>
            </a:lvl3pPr>
            <a:lvl4pPr marL="1604645" indent="0">
              <a:buNone/>
              <a:defRPr sz="1100"/>
            </a:lvl4pPr>
            <a:lvl5pPr marL="2139950" indent="0">
              <a:buNone/>
              <a:defRPr sz="1100"/>
            </a:lvl5pPr>
            <a:lvl6pPr marL="2674620" indent="0">
              <a:buNone/>
              <a:defRPr sz="1100"/>
            </a:lvl6pPr>
            <a:lvl7pPr marL="3209290" indent="0">
              <a:buNone/>
              <a:defRPr sz="1100"/>
            </a:lvl7pPr>
            <a:lvl8pPr marL="3744595" indent="0">
              <a:buNone/>
              <a:defRPr sz="1100"/>
            </a:lvl8pPr>
            <a:lvl9pPr marL="4279265" indent="0">
              <a:buNone/>
              <a:defRPr sz="11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525896" y="303372"/>
            <a:ext cx="3266589" cy="6450806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26131" y="303372"/>
            <a:ext cx="9607730" cy="6450806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576104" y="288370"/>
            <a:ext cx="10369868" cy="1200150"/>
          </a:xfrm>
          <a:prstGeom prst="rect">
            <a:avLst/>
          </a:prstGeom>
        </p:spPr>
        <p:txBody>
          <a:bodyPr vert="horz" lIns="106985" tIns="53492" rIns="106985" bIns="53492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104" y="1680211"/>
            <a:ext cx="10369868" cy="4752261"/>
          </a:xfrm>
          <a:prstGeom prst="rect">
            <a:avLst/>
          </a:prstGeom>
        </p:spPr>
        <p:txBody>
          <a:bodyPr vert="horz" lIns="106985" tIns="53492" rIns="106985" bIns="53492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576104" y="6674168"/>
            <a:ext cx="2688484" cy="383381"/>
          </a:xfrm>
          <a:prstGeom prst="rect">
            <a:avLst/>
          </a:prstGeom>
        </p:spPr>
        <p:txBody>
          <a:bodyPr vert="horz" lIns="106985" tIns="53492" rIns="106985" bIns="53492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C937AB-5291-48FC-9075-9F29944D13C7}" type="datetimeFigureOut">
              <a:rPr lang="zh-CN" altLang="en-US" smtClean="0"/>
              <a:t>2020/4/19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936709" y="6674168"/>
            <a:ext cx="3648657" cy="383381"/>
          </a:xfrm>
          <a:prstGeom prst="rect">
            <a:avLst/>
          </a:prstGeom>
        </p:spPr>
        <p:txBody>
          <a:bodyPr vert="horz" lIns="106985" tIns="53492" rIns="106985" bIns="53492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257487" y="6674168"/>
            <a:ext cx="2688484" cy="383381"/>
          </a:xfrm>
          <a:prstGeom prst="rect">
            <a:avLst/>
          </a:prstGeom>
        </p:spPr>
        <p:txBody>
          <a:bodyPr vert="horz" lIns="106985" tIns="53492" rIns="106985" bIns="53492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A3CECD-E187-45A6-BE7A-E277637993E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069340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1320" indent="-401320" algn="l" defTabSz="1069340" rtl="0" eaLnBrk="1" latinLnBrk="0" hangingPunct="1">
        <a:spcBef>
          <a:spcPct val="20000"/>
        </a:spcBef>
        <a:buFont typeface="Arial" panose="020B0604020202020204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69315" indent="-334645" algn="l" defTabSz="1069340" rtl="0" eaLnBrk="1" latinLnBrk="0" hangingPunct="1">
        <a:spcBef>
          <a:spcPct val="20000"/>
        </a:spcBef>
        <a:buFont typeface="Arial" panose="020B0604020202020204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37310" indent="-267335" algn="l" defTabSz="10693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71980" indent="-267335" algn="l" defTabSz="1069340" rtl="0" eaLnBrk="1" latinLnBrk="0" hangingPunct="1">
        <a:spcBef>
          <a:spcPct val="20000"/>
        </a:spcBef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407285" indent="-267335" algn="l" defTabSz="1069340" rtl="0" eaLnBrk="1" latinLnBrk="0" hangingPunct="1">
        <a:spcBef>
          <a:spcPct val="20000"/>
        </a:spcBef>
        <a:buFont typeface="Arial" panose="020B0604020202020204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41955" indent="-267335" algn="l" defTabSz="10693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77260" indent="-267335" algn="l" defTabSz="10693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11930" indent="-267335" algn="l" defTabSz="10693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46600" indent="-267335" algn="l" defTabSz="10693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06934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4670" algn="l" defTabSz="106934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69975" algn="l" defTabSz="106934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645" algn="l" defTabSz="106934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9950" algn="l" defTabSz="106934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74620" algn="l" defTabSz="106934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09290" algn="l" defTabSz="106934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44595" algn="l" defTabSz="106934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79265" algn="l" defTabSz="106934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9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openxmlformats.org/officeDocument/2006/relationships/slide" Target="slide3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openxmlformats.org/officeDocument/2006/relationships/slide" Target="slide3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5" Type="http://schemas.openxmlformats.org/officeDocument/2006/relationships/image" Target="../media/image9.jpeg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9.jpeg"/><Relationship Id="rId4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jpeg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14.jpe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7.jpeg"/><Relationship Id="rId9" Type="http://schemas.openxmlformats.org/officeDocument/2006/relationships/image" Target="../media/image28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左箭头 47"/>
          <p:cNvSpPr/>
          <p:nvPr/>
        </p:nvSpPr>
        <p:spPr>
          <a:xfrm rot="10800000">
            <a:off x="4546591" y="3171822"/>
            <a:ext cx="5715040" cy="1214446"/>
          </a:xfrm>
          <a:prstGeom prst="leftArrow">
            <a:avLst>
              <a:gd name="adj1" fmla="val 50000"/>
              <a:gd name="adj2" fmla="val 28261"/>
            </a:avLst>
          </a:prstGeom>
          <a:solidFill>
            <a:schemeClr val="bg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22" name="内容占位符 6145"/>
          <p:cNvGraphicFramePr/>
          <p:nvPr/>
        </p:nvGraphicFramePr>
        <p:xfrm>
          <a:off x="4975219" y="2171690"/>
          <a:ext cx="4364990" cy="1116961"/>
        </p:xfrm>
        <a:graphic>
          <a:graphicData uri="http://schemas.openxmlformats.org/drawingml/2006/table">
            <a:tbl>
              <a:tblPr/>
              <a:tblGrid>
                <a:gridCol w="873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18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737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712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750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20217">
                <a:tc gridSpan="5">
                  <a:txBody>
                    <a:bodyPr/>
                    <a:lstStyle>
                      <a:lvl1pPr marL="357505" lvl="0" indent="-357505" algn="just" defTabSz="914400" eaLnBrk="1" fontAlgn="base" latinLnBrk="0" hangingPunct="1">
                        <a:lnSpc>
                          <a:spcPct val="11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anose="05020102010507070707" pitchFamily="2" charset="2"/>
                        <a:buChar char="ã"/>
                        <a:defRPr sz="1800" b="0" i="0" u="none" kern="1200" baseline="0">
                          <a:solidFill>
                            <a:srgbClr val="B78B0F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</a:defRPr>
                      </a:lvl1pPr>
                      <a:lvl2pPr lvl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rgbClr val="FBBE77"/>
                        </a:buClr>
                        <a:buFont typeface="幼圆" panose="02010509060101010101" pitchFamily="1" charset="-122"/>
                        <a:defRPr sz="1400" kern="1200">
                          <a:solidFill>
                            <a:srgbClr val="7D7D7D"/>
                          </a:solidFill>
                          <a:latin typeface="幼圆" panose="02010509060101010101" pitchFamily="1" charset="-122"/>
                          <a:ea typeface="幼圆" panose="02010509060101010101" pitchFamily="1" charset="-122"/>
                        </a:defRPr>
                      </a:lvl2pPr>
                      <a:lvl3pPr marL="1143000" lvl="2" indent="-228600" algn="l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800" kern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lvl="3" indent="-228600">
                        <a:defRPr sz="1600" kern="1200"/>
                      </a:lvl4pPr>
                      <a:lvl5pPr marL="2057400" lvl="4" indent="-228600">
                        <a:defRPr sz="16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楷体" panose="02010609060101010101" charset="-122"/>
                          <a:ea typeface="楷体" panose="02010609060101010101" charset="-122"/>
                        </a:rPr>
                        <a:t>五代</a:t>
                      </a:r>
                      <a:r>
                        <a:rPr lang="zh-CN" altLang="en-US" sz="2400" b="1" dirty="0">
                          <a:solidFill>
                            <a:srgbClr val="000000"/>
                          </a:solidFill>
                          <a:latin typeface="楷体" panose="02010609060101010101" charset="-122"/>
                          <a:ea typeface="楷体" panose="02010609060101010101" charset="-122"/>
                        </a:rPr>
                        <a:t>（907—960）（中原地区）</a:t>
                      </a:r>
                    </a:p>
                  </a:txBody>
                  <a:tcPr marL="90170" marR="90170" marT="46990" marB="4699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C000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6744">
                <a:tc>
                  <a:txBody>
                    <a:bodyPr/>
                    <a:lstStyle>
                      <a:lvl1pPr marL="357505" lvl="0" indent="-357505" algn="just" defTabSz="914400" eaLnBrk="1" fontAlgn="base" latinLnBrk="0" hangingPunct="1">
                        <a:lnSpc>
                          <a:spcPct val="11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anose="05020102010507070707" pitchFamily="2" charset="2"/>
                        <a:buChar char="ã"/>
                        <a:defRPr sz="1800" b="0" i="0" u="none" kern="1200" baseline="0">
                          <a:solidFill>
                            <a:srgbClr val="B78B0F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</a:defRPr>
                      </a:lvl1pPr>
                      <a:lvl2pPr lvl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rgbClr val="FBBE77"/>
                        </a:buClr>
                        <a:buFont typeface="幼圆" panose="02010509060101010101" pitchFamily="1" charset="-122"/>
                        <a:defRPr sz="1400" kern="1200">
                          <a:solidFill>
                            <a:srgbClr val="7D7D7D"/>
                          </a:solidFill>
                          <a:latin typeface="幼圆" panose="02010509060101010101" pitchFamily="1" charset="-122"/>
                          <a:ea typeface="幼圆" panose="02010509060101010101" pitchFamily="1" charset="-122"/>
                        </a:defRPr>
                      </a:lvl2pPr>
                      <a:lvl3pPr marL="1143000" lvl="2" indent="-228600" algn="l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800" kern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lvl="3" indent="-228600">
                        <a:defRPr sz="1600" kern="1200"/>
                      </a:lvl4pPr>
                      <a:lvl5pPr marL="2057400" lvl="4" indent="-228600">
                        <a:defRPr sz="16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rgbClr val="000000"/>
                          </a:solidFill>
                          <a:latin typeface="楷体" panose="02010609060101010101" charset="-122"/>
                          <a:ea typeface="楷体" panose="02010609060101010101" charset="-122"/>
                        </a:rPr>
                        <a:t>后梁</a:t>
                      </a:r>
                    </a:p>
                  </a:txBody>
                  <a:tcPr marL="90170" marR="90170" marT="46990" marB="4699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C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57505" lvl="0" indent="-357505" algn="just" defTabSz="914400" eaLnBrk="1" fontAlgn="base" latinLnBrk="0" hangingPunct="1">
                        <a:lnSpc>
                          <a:spcPct val="11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anose="05020102010507070707" pitchFamily="2" charset="2"/>
                        <a:buChar char="ã"/>
                        <a:defRPr sz="1800" b="0" i="0" u="none" kern="1200" baseline="0">
                          <a:solidFill>
                            <a:srgbClr val="B78B0F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</a:defRPr>
                      </a:lvl1pPr>
                      <a:lvl2pPr lvl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rgbClr val="FBBE77"/>
                        </a:buClr>
                        <a:buFont typeface="幼圆" panose="02010509060101010101" pitchFamily="1" charset="-122"/>
                        <a:defRPr sz="1400" kern="1200">
                          <a:solidFill>
                            <a:srgbClr val="7D7D7D"/>
                          </a:solidFill>
                          <a:latin typeface="幼圆" panose="02010509060101010101" pitchFamily="1" charset="-122"/>
                          <a:ea typeface="幼圆" panose="02010509060101010101" pitchFamily="1" charset="-122"/>
                        </a:defRPr>
                      </a:lvl2pPr>
                      <a:lvl3pPr marL="1143000" lvl="2" indent="-228600" algn="l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800" kern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lvl="3" indent="-228600">
                        <a:defRPr sz="1600" kern="1200"/>
                      </a:lvl4pPr>
                      <a:lvl5pPr marL="2057400" lvl="4" indent="-228600">
                        <a:defRPr sz="16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rgbClr val="000000"/>
                          </a:solidFill>
                          <a:latin typeface="楷体" panose="02010609060101010101" charset="-122"/>
                          <a:ea typeface="楷体" panose="02010609060101010101" charset="-122"/>
                        </a:rPr>
                        <a:t>后唐</a:t>
                      </a:r>
                    </a:p>
                  </a:txBody>
                  <a:tcPr marL="90170" marR="90170" marT="46990" marB="4699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C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57505" lvl="0" indent="-357505" algn="just" defTabSz="914400" eaLnBrk="1" fontAlgn="base" latinLnBrk="0" hangingPunct="1">
                        <a:lnSpc>
                          <a:spcPct val="11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anose="05020102010507070707" pitchFamily="2" charset="2"/>
                        <a:buChar char="ã"/>
                        <a:defRPr sz="1800" b="0" i="0" u="none" kern="1200" baseline="0">
                          <a:solidFill>
                            <a:srgbClr val="B78B0F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</a:defRPr>
                      </a:lvl1pPr>
                      <a:lvl2pPr lvl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rgbClr val="FBBE77"/>
                        </a:buClr>
                        <a:buFont typeface="幼圆" panose="02010509060101010101" pitchFamily="1" charset="-122"/>
                        <a:defRPr sz="1400" kern="1200">
                          <a:solidFill>
                            <a:srgbClr val="7D7D7D"/>
                          </a:solidFill>
                          <a:latin typeface="幼圆" panose="02010509060101010101" pitchFamily="1" charset="-122"/>
                          <a:ea typeface="幼圆" panose="02010509060101010101" pitchFamily="1" charset="-122"/>
                        </a:defRPr>
                      </a:lvl2pPr>
                      <a:lvl3pPr marL="1143000" lvl="2" indent="-228600" algn="l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800" kern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lvl="3" indent="-228600">
                        <a:defRPr sz="1600" kern="1200"/>
                      </a:lvl4pPr>
                      <a:lvl5pPr marL="2057400" lvl="4" indent="-228600">
                        <a:defRPr sz="16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rgbClr val="000000"/>
                          </a:solidFill>
                          <a:latin typeface="楷体" panose="02010609060101010101" charset="-122"/>
                          <a:ea typeface="楷体" panose="02010609060101010101" charset="-122"/>
                        </a:rPr>
                        <a:t>后晋</a:t>
                      </a:r>
                    </a:p>
                  </a:txBody>
                  <a:tcPr marL="90170" marR="90170" marT="46990" marB="4699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C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57505" lvl="0" indent="-357505" algn="just" defTabSz="914400" eaLnBrk="1" fontAlgn="base" latinLnBrk="0" hangingPunct="1">
                        <a:lnSpc>
                          <a:spcPct val="11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anose="05020102010507070707" pitchFamily="2" charset="2"/>
                        <a:buChar char="ã"/>
                        <a:defRPr sz="1800" b="0" i="0" u="none" kern="1200" baseline="0">
                          <a:solidFill>
                            <a:srgbClr val="B78B0F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</a:defRPr>
                      </a:lvl1pPr>
                      <a:lvl2pPr lvl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rgbClr val="FBBE77"/>
                        </a:buClr>
                        <a:buFont typeface="幼圆" panose="02010509060101010101" pitchFamily="1" charset="-122"/>
                        <a:defRPr sz="1400" kern="1200">
                          <a:solidFill>
                            <a:srgbClr val="7D7D7D"/>
                          </a:solidFill>
                          <a:latin typeface="幼圆" panose="02010509060101010101" pitchFamily="1" charset="-122"/>
                          <a:ea typeface="幼圆" panose="02010509060101010101" pitchFamily="1" charset="-122"/>
                        </a:defRPr>
                      </a:lvl2pPr>
                      <a:lvl3pPr marL="1143000" lvl="2" indent="-228600" algn="l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800" kern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lvl="3" indent="-228600">
                        <a:defRPr sz="1600" kern="1200"/>
                      </a:lvl4pPr>
                      <a:lvl5pPr marL="2057400" lvl="4" indent="-228600">
                        <a:defRPr sz="16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rgbClr val="000000"/>
                          </a:solidFill>
                          <a:latin typeface="楷体" panose="02010609060101010101" charset="-122"/>
                          <a:ea typeface="楷体" panose="02010609060101010101" charset="-122"/>
                        </a:rPr>
                        <a:t>后汉</a:t>
                      </a:r>
                    </a:p>
                  </a:txBody>
                  <a:tcPr marL="90170" marR="90170" marT="46990" marB="4699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C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57505" lvl="0" indent="-357505" algn="just" defTabSz="914400" eaLnBrk="1" fontAlgn="base" latinLnBrk="0" hangingPunct="1">
                        <a:lnSpc>
                          <a:spcPct val="11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anose="05020102010507070707" pitchFamily="2" charset="2"/>
                        <a:buChar char="ã"/>
                        <a:defRPr sz="1800" b="0" i="0" u="none" kern="1200" baseline="0">
                          <a:solidFill>
                            <a:srgbClr val="B78B0F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</a:defRPr>
                      </a:lvl1pPr>
                      <a:lvl2pPr lvl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rgbClr val="FBBE77"/>
                        </a:buClr>
                        <a:buFont typeface="幼圆" panose="02010509060101010101" pitchFamily="1" charset="-122"/>
                        <a:defRPr sz="1400" kern="1200">
                          <a:solidFill>
                            <a:srgbClr val="7D7D7D"/>
                          </a:solidFill>
                          <a:latin typeface="幼圆" panose="02010509060101010101" pitchFamily="1" charset="-122"/>
                          <a:ea typeface="幼圆" panose="02010509060101010101" pitchFamily="1" charset="-122"/>
                        </a:defRPr>
                      </a:lvl2pPr>
                      <a:lvl3pPr marL="1143000" lvl="2" indent="-228600" algn="l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800" kern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lvl="3" indent="-228600">
                        <a:defRPr sz="1600" kern="1200"/>
                      </a:lvl4pPr>
                      <a:lvl5pPr marL="2057400" lvl="4" indent="-228600">
                        <a:defRPr sz="16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楷体" panose="02010609060101010101" charset="-122"/>
                          <a:ea typeface="楷体" panose="02010609060101010101" charset="-122"/>
                        </a:rPr>
                        <a:t>后周</a:t>
                      </a:r>
                    </a:p>
                  </a:txBody>
                  <a:tcPr marL="90170" marR="90170" marT="46990" marB="4699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C000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24" name="组合 23"/>
          <p:cNvGrpSpPr/>
          <p:nvPr/>
        </p:nvGrpSpPr>
        <p:grpSpPr bwMode="auto">
          <a:xfrm>
            <a:off x="3189269" y="2567591"/>
            <a:ext cx="1273810" cy="2461578"/>
            <a:chOff x="555" y="5156"/>
            <a:chExt cx="2005" cy="3877"/>
          </a:xfrm>
        </p:grpSpPr>
        <p:sp>
          <p:nvSpPr>
            <p:cNvPr id="25" name="花边圆形2 64"/>
            <p:cNvSpPr>
              <a:spLocks noChangeArrowheads="1"/>
            </p:cNvSpPr>
            <p:nvPr/>
          </p:nvSpPr>
          <p:spPr bwMode="auto">
            <a:xfrm>
              <a:off x="555" y="5156"/>
              <a:ext cx="2005" cy="3877"/>
            </a:xfrm>
            <a:custGeom>
              <a:avLst/>
              <a:gdLst/>
              <a:ahLst/>
              <a:cxnLst>
                <a:cxn ang="0">
                  <a:pos x="105586" y="1293718"/>
                </a:cxn>
                <a:cxn ang="0">
                  <a:pos x="2481850" y="1293718"/>
                </a:cxn>
                <a:cxn ang="0">
                  <a:pos x="1178351" y="781"/>
                </a:cxn>
                <a:cxn ang="0">
                  <a:pos x="1409085" y="781"/>
                </a:cxn>
                <a:cxn ang="0">
                  <a:pos x="1484604" y="88506"/>
                </a:cxn>
                <a:cxn ang="0">
                  <a:pos x="1665065" y="150827"/>
                </a:cxn>
                <a:cxn ang="0">
                  <a:pos x="1847820" y="203618"/>
                </a:cxn>
                <a:cxn ang="0">
                  <a:pos x="2000063" y="321517"/>
                </a:cxn>
                <a:cxn ang="0">
                  <a:pos x="2157560" y="428199"/>
                </a:cxn>
                <a:cxn ang="0">
                  <a:pos x="2265919" y="587373"/>
                </a:cxn>
                <a:cxn ang="0">
                  <a:pos x="2382741" y="737503"/>
                </a:cxn>
                <a:cxn ang="0">
                  <a:pos x="2436609" y="922371"/>
                </a:cxn>
                <a:cxn ang="0">
                  <a:pos x="2501321" y="1101253"/>
                </a:cxn>
                <a:cxn ang="0">
                  <a:pos x="2495425" y="1293719"/>
                </a:cxn>
                <a:cxn ang="0">
                  <a:pos x="2498930" y="1484605"/>
                </a:cxn>
                <a:cxn ang="0">
                  <a:pos x="2436609" y="1665066"/>
                </a:cxn>
                <a:cxn ang="0">
                  <a:pos x="2383816" y="1847821"/>
                </a:cxn>
                <a:cxn ang="0">
                  <a:pos x="2265918" y="2000065"/>
                </a:cxn>
                <a:cxn ang="0">
                  <a:pos x="2159237" y="2157562"/>
                </a:cxn>
                <a:cxn ang="0">
                  <a:pos x="2000062" y="2265920"/>
                </a:cxn>
                <a:cxn ang="0">
                  <a:pos x="1849933" y="2382742"/>
                </a:cxn>
                <a:cxn ang="0">
                  <a:pos x="1665064" y="2436610"/>
                </a:cxn>
                <a:cxn ang="0">
                  <a:pos x="1486184" y="2501323"/>
                </a:cxn>
                <a:cxn ang="0">
                  <a:pos x="1293717" y="2495426"/>
                </a:cxn>
                <a:cxn ang="0">
                  <a:pos x="1101252" y="2501322"/>
                </a:cxn>
                <a:cxn ang="0">
                  <a:pos x="922369" y="2436610"/>
                </a:cxn>
                <a:cxn ang="0">
                  <a:pos x="737501" y="2382741"/>
                </a:cxn>
                <a:cxn ang="0">
                  <a:pos x="587371" y="2265919"/>
                </a:cxn>
                <a:cxn ang="0">
                  <a:pos x="426346" y="2161089"/>
                </a:cxn>
                <a:cxn ang="0">
                  <a:pos x="321515" y="2000064"/>
                </a:cxn>
                <a:cxn ang="0">
                  <a:pos x="200768" y="1850603"/>
                </a:cxn>
                <a:cxn ang="0">
                  <a:pos x="150825" y="1665065"/>
                </a:cxn>
                <a:cxn ang="0">
                  <a:pos x="86113" y="1486184"/>
                </a:cxn>
                <a:cxn ang="0">
                  <a:pos x="92010" y="1293718"/>
                </a:cxn>
                <a:cxn ang="0">
                  <a:pos x="86114" y="1101253"/>
                </a:cxn>
                <a:cxn ang="0">
                  <a:pos x="150825" y="922370"/>
                </a:cxn>
                <a:cxn ang="0">
                  <a:pos x="200767" y="736833"/>
                </a:cxn>
                <a:cxn ang="0">
                  <a:pos x="321516" y="587372"/>
                </a:cxn>
                <a:cxn ang="0">
                  <a:pos x="426347" y="426349"/>
                </a:cxn>
                <a:cxn ang="0">
                  <a:pos x="587372" y="321517"/>
                </a:cxn>
                <a:cxn ang="0">
                  <a:pos x="736832" y="200768"/>
                </a:cxn>
                <a:cxn ang="0">
                  <a:pos x="922370" y="150826"/>
                </a:cxn>
                <a:cxn ang="0">
                  <a:pos x="1101686" y="86772"/>
                </a:cxn>
                <a:cxn ang="0">
                  <a:pos x="1178351" y="781"/>
                </a:cxn>
              </a:cxnLst>
              <a:rect l="0" t="0" r="r" b="b"/>
              <a:pathLst>
                <a:path w="2587436" h="2587437">
                  <a:moveTo>
                    <a:pt x="1293718" y="105586"/>
                  </a:moveTo>
                  <a:cubicBezTo>
                    <a:pt x="637531" y="105586"/>
                    <a:pt x="105586" y="637531"/>
                    <a:pt x="105586" y="1293718"/>
                  </a:cubicBezTo>
                  <a:cubicBezTo>
                    <a:pt x="105586" y="1949905"/>
                    <a:pt x="637531" y="2481850"/>
                    <a:pt x="1293718" y="2481850"/>
                  </a:cubicBezTo>
                  <a:cubicBezTo>
                    <a:pt x="1949905" y="2481850"/>
                    <a:pt x="2481850" y="1949905"/>
                    <a:pt x="2481850" y="1293718"/>
                  </a:cubicBezTo>
                  <a:cubicBezTo>
                    <a:pt x="2481850" y="637531"/>
                    <a:pt x="1949905" y="105586"/>
                    <a:pt x="1293718" y="105586"/>
                  </a:cubicBezTo>
                  <a:close/>
                  <a:moveTo>
                    <a:pt x="1178351" y="781"/>
                  </a:moveTo>
                  <a:cubicBezTo>
                    <a:pt x="1220450" y="-5049"/>
                    <a:pt x="1268508" y="21422"/>
                    <a:pt x="1293718" y="92011"/>
                  </a:cubicBezTo>
                  <a:cubicBezTo>
                    <a:pt x="1318929" y="21422"/>
                    <a:pt x="1366986" y="-5049"/>
                    <a:pt x="1409085" y="781"/>
                  </a:cubicBezTo>
                  <a:cubicBezTo>
                    <a:pt x="1434345" y="4279"/>
                    <a:pt x="1457459" y="19405"/>
                    <a:pt x="1472207" y="43607"/>
                  </a:cubicBezTo>
                  <a:lnTo>
                    <a:pt x="1484604" y="88506"/>
                  </a:lnTo>
                  <a:lnTo>
                    <a:pt x="1510269" y="49635"/>
                  </a:lnTo>
                  <a:cubicBezTo>
                    <a:pt x="1567616" y="408"/>
                    <a:pt x="1661604" y="30947"/>
                    <a:pt x="1665065" y="150827"/>
                  </a:cubicBezTo>
                  <a:cubicBezTo>
                    <a:pt x="1738329" y="55877"/>
                    <a:pt x="1832316" y="86415"/>
                    <a:pt x="1849776" y="159948"/>
                  </a:cubicBezTo>
                  <a:lnTo>
                    <a:pt x="1847820" y="203618"/>
                  </a:lnTo>
                  <a:lnTo>
                    <a:pt x="1858676" y="192501"/>
                  </a:lnTo>
                  <a:cubicBezTo>
                    <a:pt x="1932101" y="134716"/>
                    <a:pt x="2038035" y="192050"/>
                    <a:pt x="2000063" y="321517"/>
                  </a:cubicBezTo>
                  <a:cubicBezTo>
                    <a:pt x="2099082" y="253854"/>
                    <a:pt x="2179033" y="311942"/>
                    <a:pt x="2172915" y="387271"/>
                  </a:cubicBezTo>
                  <a:lnTo>
                    <a:pt x="2157560" y="428199"/>
                  </a:lnTo>
                  <a:lnTo>
                    <a:pt x="2171320" y="420980"/>
                  </a:lnTo>
                  <a:cubicBezTo>
                    <a:pt x="2259007" y="388713"/>
                    <a:pt x="2342040" y="475977"/>
                    <a:pt x="2265919" y="587373"/>
                  </a:cubicBezTo>
                  <a:cubicBezTo>
                    <a:pt x="2381000" y="553620"/>
                    <a:pt x="2439088" y="633571"/>
                    <a:pt x="2409992" y="703323"/>
                  </a:cubicBezTo>
                  <a:lnTo>
                    <a:pt x="2382741" y="737503"/>
                  </a:lnTo>
                  <a:lnTo>
                    <a:pt x="2398059" y="734889"/>
                  </a:lnTo>
                  <a:cubicBezTo>
                    <a:pt x="2491425" y="731298"/>
                    <a:pt x="2543428" y="839949"/>
                    <a:pt x="2436609" y="922371"/>
                  </a:cubicBezTo>
                  <a:cubicBezTo>
                    <a:pt x="2556489" y="925832"/>
                    <a:pt x="2587027" y="1019820"/>
                    <a:pt x="2537801" y="1077167"/>
                  </a:cubicBezTo>
                  <a:lnTo>
                    <a:pt x="2501321" y="1101253"/>
                  </a:lnTo>
                  <a:lnTo>
                    <a:pt x="2516697" y="1103501"/>
                  </a:lnTo>
                  <a:cubicBezTo>
                    <a:pt x="2606603" y="1128937"/>
                    <a:pt x="2622486" y="1248340"/>
                    <a:pt x="2495425" y="1293719"/>
                  </a:cubicBezTo>
                  <a:cubicBezTo>
                    <a:pt x="2608368" y="1334056"/>
                    <a:pt x="2608368" y="1432880"/>
                    <a:pt x="2543829" y="1472208"/>
                  </a:cubicBezTo>
                  <a:lnTo>
                    <a:pt x="2498930" y="1484605"/>
                  </a:lnTo>
                  <a:lnTo>
                    <a:pt x="2537800" y="1510270"/>
                  </a:lnTo>
                  <a:cubicBezTo>
                    <a:pt x="2587027" y="1567617"/>
                    <a:pt x="2556488" y="1661605"/>
                    <a:pt x="2436609" y="1665066"/>
                  </a:cubicBezTo>
                  <a:cubicBezTo>
                    <a:pt x="2531559" y="1738330"/>
                    <a:pt x="2501021" y="1832318"/>
                    <a:pt x="2427488" y="1849777"/>
                  </a:cubicBezTo>
                  <a:lnTo>
                    <a:pt x="2383816" y="1847821"/>
                  </a:lnTo>
                  <a:lnTo>
                    <a:pt x="2394935" y="1858678"/>
                  </a:lnTo>
                  <a:cubicBezTo>
                    <a:pt x="2452719" y="1932103"/>
                    <a:pt x="2395386" y="2038037"/>
                    <a:pt x="2265918" y="2000065"/>
                  </a:cubicBezTo>
                  <a:cubicBezTo>
                    <a:pt x="2333581" y="2099084"/>
                    <a:pt x="2275494" y="2179035"/>
                    <a:pt x="2200165" y="2172917"/>
                  </a:cubicBezTo>
                  <a:lnTo>
                    <a:pt x="2159237" y="2157562"/>
                  </a:lnTo>
                  <a:lnTo>
                    <a:pt x="2166455" y="2171321"/>
                  </a:lnTo>
                  <a:cubicBezTo>
                    <a:pt x="2198722" y="2259008"/>
                    <a:pt x="2111459" y="2342041"/>
                    <a:pt x="2000062" y="2265920"/>
                  </a:cubicBezTo>
                  <a:cubicBezTo>
                    <a:pt x="2033815" y="2381001"/>
                    <a:pt x="1953865" y="2439089"/>
                    <a:pt x="1884113" y="2409993"/>
                  </a:cubicBezTo>
                  <a:lnTo>
                    <a:pt x="1849933" y="2382742"/>
                  </a:lnTo>
                  <a:lnTo>
                    <a:pt x="1852546" y="2398060"/>
                  </a:lnTo>
                  <a:cubicBezTo>
                    <a:pt x="1856137" y="2491426"/>
                    <a:pt x="1747486" y="2543429"/>
                    <a:pt x="1665064" y="2436610"/>
                  </a:cubicBezTo>
                  <a:cubicBezTo>
                    <a:pt x="1661603" y="2556490"/>
                    <a:pt x="1567616" y="2587028"/>
                    <a:pt x="1510269" y="2537802"/>
                  </a:cubicBezTo>
                  <a:lnTo>
                    <a:pt x="1486184" y="2501323"/>
                  </a:lnTo>
                  <a:lnTo>
                    <a:pt x="1483936" y="2516698"/>
                  </a:lnTo>
                  <a:cubicBezTo>
                    <a:pt x="1458499" y="2606604"/>
                    <a:pt x="1339096" y="2622487"/>
                    <a:pt x="1293717" y="2495426"/>
                  </a:cubicBezTo>
                  <a:cubicBezTo>
                    <a:pt x="1248339" y="2622487"/>
                    <a:pt x="1128936" y="2606604"/>
                    <a:pt x="1103499" y="2516698"/>
                  </a:cubicBezTo>
                  <a:lnTo>
                    <a:pt x="1101252" y="2501322"/>
                  </a:lnTo>
                  <a:lnTo>
                    <a:pt x="1077165" y="2537801"/>
                  </a:lnTo>
                  <a:cubicBezTo>
                    <a:pt x="1019818" y="2587028"/>
                    <a:pt x="925830" y="2556489"/>
                    <a:pt x="922369" y="2436610"/>
                  </a:cubicBezTo>
                  <a:cubicBezTo>
                    <a:pt x="839947" y="2543429"/>
                    <a:pt x="731297" y="2491426"/>
                    <a:pt x="734888" y="2398060"/>
                  </a:cubicBezTo>
                  <a:lnTo>
                    <a:pt x="737501" y="2382741"/>
                  </a:lnTo>
                  <a:lnTo>
                    <a:pt x="703321" y="2409993"/>
                  </a:lnTo>
                  <a:cubicBezTo>
                    <a:pt x="633569" y="2439089"/>
                    <a:pt x="553618" y="2381001"/>
                    <a:pt x="587371" y="2265919"/>
                  </a:cubicBezTo>
                  <a:cubicBezTo>
                    <a:pt x="475975" y="2342040"/>
                    <a:pt x="388712" y="2259008"/>
                    <a:pt x="420978" y="2171321"/>
                  </a:cubicBezTo>
                  <a:lnTo>
                    <a:pt x="426346" y="2161089"/>
                  </a:lnTo>
                  <a:lnTo>
                    <a:pt x="416114" y="2166457"/>
                  </a:lnTo>
                  <a:cubicBezTo>
                    <a:pt x="328427" y="2198724"/>
                    <a:pt x="245394" y="2111461"/>
                    <a:pt x="321515" y="2000064"/>
                  </a:cubicBezTo>
                  <a:cubicBezTo>
                    <a:pt x="192048" y="2038036"/>
                    <a:pt x="134715" y="1932102"/>
                    <a:pt x="192499" y="1858678"/>
                  </a:cubicBezTo>
                  <a:lnTo>
                    <a:pt x="200768" y="1850603"/>
                  </a:lnTo>
                  <a:lnTo>
                    <a:pt x="189375" y="1852547"/>
                  </a:lnTo>
                  <a:cubicBezTo>
                    <a:pt x="96009" y="1856138"/>
                    <a:pt x="44006" y="1747487"/>
                    <a:pt x="150825" y="1665065"/>
                  </a:cubicBezTo>
                  <a:cubicBezTo>
                    <a:pt x="30946" y="1661604"/>
                    <a:pt x="407" y="1567617"/>
                    <a:pt x="49634" y="1510270"/>
                  </a:cubicBezTo>
                  <a:lnTo>
                    <a:pt x="86113" y="1486184"/>
                  </a:lnTo>
                  <a:lnTo>
                    <a:pt x="70739" y="1483937"/>
                  </a:lnTo>
                  <a:cubicBezTo>
                    <a:pt x="-19168" y="1458500"/>
                    <a:pt x="-35050" y="1339097"/>
                    <a:pt x="92010" y="1293718"/>
                  </a:cubicBezTo>
                  <a:cubicBezTo>
                    <a:pt x="-35050" y="1248340"/>
                    <a:pt x="-19168" y="1128937"/>
                    <a:pt x="70739" y="1103500"/>
                  </a:cubicBezTo>
                  <a:lnTo>
                    <a:pt x="86114" y="1101253"/>
                  </a:lnTo>
                  <a:lnTo>
                    <a:pt x="49634" y="1077166"/>
                  </a:lnTo>
                  <a:cubicBezTo>
                    <a:pt x="407" y="1019820"/>
                    <a:pt x="30946" y="925832"/>
                    <a:pt x="150825" y="922370"/>
                  </a:cubicBezTo>
                  <a:cubicBezTo>
                    <a:pt x="44006" y="839949"/>
                    <a:pt x="96009" y="731298"/>
                    <a:pt x="189375" y="734889"/>
                  </a:cubicBezTo>
                  <a:lnTo>
                    <a:pt x="200767" y="736833"/>
                  </a:lnTo>
                  <a:lnTo>
                    <a:pt x="192499" y="728759"/>
                  </a:lnTo>
                  <a:cubicBezTo>
                    <a:pt x="134715" y="655335"/>
                    <a:pt x="192049" y="549401"/>
                    <a:pt x="321516" y="587372"/>
                  </a:cubicBezTo>
                  <a:cubicBezTo>
                    <a:pt x="245395" y="475976"/>
                    <a:pt x="328427" y="388713"/>
                    <a:pt x="416114" y="420980"/>
                  </a:cubicBezTo>
                  <a:lnTo>
                    <a:pt x="426347" y="426349"/>
                  </a:lnTo>
                  <a:lnTo>
                    <a:pt x="420979" y="416115"/>
                  </a:lnTo>
                  <a:cubicBezTo>
                    <a:pt x="388712" y="328428"/>
                    <a:pt x="475975" y="245396"/>
                    <a:pt x="587372" y="321517"/>
                  </a:cubicBezTo>
                  <a:cubicBezTo>
                    <a:pt x="549400" y="192050"/>
                    <a:pt x="655334" y="134716"/>
                    <a:pt x="728758" y="192500"/>
                  </a:cubicBezTo>
                  <a:lnTo>
                    <a:pt x="736832" y="200768"/>
                  </a:lnTo>
                  <a:lnTo>
                    <a:pt x="734888" y="189377"/>
                  </a:lnTo>
                  <a:cubicBezTo>
                    <a:pt x="731297" y="96010"/>
                    <a:pt x="839948" y="44008"/>
                    <a:pt x="922370" y="150826"/>
                  </a:cubicBezTo>
                  <a:cubicBezTo>
                    <a:pt x="925831" y="30947"/>
                    <a:pt x="1019818" y="408"/>
                    <a:pt x="1077165" y="49635"/>
                  </a:cubicBezTo>
                  <a:lnTo>
                    <a:pt x="1101686" y="86772"/>
                  </a:lnTo>
                  <a:lnTo>
                    <a:pt x="1102495" y="74529"/>
                  </a:lnTo>
                  <a:cubicBezTo>
                    <a:pt x="1112942" y="32385"/>
                    <a:pt x="1143619" y="5591"/>
                    <a:pt x="1178351" y="781"/>
                  </a:cubicBez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 w="9525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>
                <a:latin typeface="华文隶书" panose="02010800040101010101" pitchFamily="2" charset="-122"/>
                <a:ea typeface="华文隶书" panose="02010800040101010101" pitchFamily="2" charset="-122"/>
              </a:endParaRPr>
            </a:p>
          </p:txBody>
        </p:sp>
        <p:sp>
          <p:nvSpPr>
            <p:cNvPr id="26" name="矩形 6166"/>
            <p:cNvSpPr>
              <a:spLocks noChangeArrowheads="1" noChangeShapeType="1" noTextEdit="1"/>
            </p:cNvSpPr>
            <p:nvPr/>
          </p:nvSpPr>
          <p:spPr bwMode="auto">
            <a:xfrm rot="5400000">
              <a:off x="923" y="6207"/>
              <a:ext cx="1160" cy="927"/>
            </a:xfrm>
            <a:prstGeom prst="rect">
              <a:avLst/>
            </a:prstGeom>
          </p:spPr>
          <p:txBody>
            <a:bodyPr vert="eaVert"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/>
              <a:r>
                <a:rPr lang="zh-CN" altLang="en-US" sz="3600" kern="10">
                  <a:ln w="9525">
                    <a:solidFill>
                      <a:srgbClr val="800000"/>
                    </a:solidFill>
                    <a:round/>
                  </a:ln>
                  <a:solidFill>
                    <a:srgbClr val="800000"/>
                  </a:solidFill>
                  <a:effectLst>
                    <a:outerShdw dist="35921" dir="2700000" algn="ctr" rotWithShape="0">
                      <a:srgbClr val="B2B2B2">
                        <a:alpha val="76999"/>
                      </a:srgbClr>
                    </a:outerShdw>
                  </a:effectLst>
                  <a:latin typeface="华文隶书" panose="02010800040101010101" pitchFamily="2" charset="-122"/>
                  <a:ea typeface="华文隶书" panose="02010800040101010101" pitchFamily="2" charset="-122"/>
                </a:rPr>
                <a:t>唐</a:t>
              </a:r>
            </a:p>
          </p:txBody>
        </p:sp>
        <p:sp>
          <p:nvSpPr>
            <p:cNvPr id="27" name="文本框 6168"/>
            <p:cNvSpPr txBox="1">
              <a:spLocks noChangeArrowheads="1"/>
            </p:cNvSpPr>
            <p:nvPr/>
          </p:nvSpPr>
          <p:spPr bwMode="auto">
            <a:xfrm>
              <a:off x="780" y="7591"/>
              <a:ext cx="1275" cy="65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rgbClr val="000000"/>
                  </a:solidFill>
                  <a:latin typeface="华文隶书" panose="02010800040101010101" pitchFamily="2" charset="-122"/>
                  <a:ea typeface="华文隶书" panose="02010800040101010101" pitchFamily="2" charset="-122"/>
                </a:rPr>
                <a:t>907亡</a:t>
              </a:r>
            </a:p>
          </p:txBody>
        </p:sp>
      </p:grpSp>
      <p:grpSp>
        <p:nvGrpSpPr>
          <p:cNvPr id="28" name="组合 27"/>
          <p:cNvGrpSpPr/>
          <p:nvPr/>
        </p:nvGrpSpPr>
        <p:grpSpPr bwMode="auto">
          <a:xfrm>
            <a:off x="10200677" y="2600308"/>
            <a:ext cx="1275397" cy="2461578"/>
            <a:chOff x="11547" y="4870"/>
            <a:chExt cx="2007" cy="3877"/>
          </a:xfrm>
        </p:grpSpPr>
        <p:sp>
          <p:nvSpPr>
            <p:cNvPr id="29" name="花边圆形2 64"/>
            <p:cNvSpPr>
              <a:spLocks noChangeArrowheads="1"/>
            </p:cNvSpPr>
            <p:nvPr/>
          </p:nvSpPr>
          <p:spPr bwMode="auto">
            <a:xfrm>
              <a:off x="11547" y="4870"/>
              <a:ext cx="2007" cy="3877"/>
            </a:xfrm>
            <a:custGeom>
              <a:avLst/>
              <a:gdLst/>
              <a:ahLst/>
              <a:cxnLst>
                <a:cxn ang="0">
                  <a:pos x="105586" y="1293718"/>
                </a:cxn>
                <a:cxn ang="0">
                  <a:pos x="2481850" y="1293718"/>
                </a:cxn>
                <a:cxn ang="0">
                  <a:pos x="1178351" y="781"/>
                </a:cxn>
                <a:cxn ang="0">
                  <a:pos x="1409085" y="781"/>
                </a:cxn>
                <a:cxn ang="0">
                  <a:pos x="1484604" y="88506"/>
                </a:cxn>
                <a:cxn ang="0">
                  <a:pos x="1665065" y="150827"/>
                </a:cxn>
                <a:cxn ang="0">
                  <a:pos x="1847820" y="203618"/>
                </a:cxn>
                <a:cxn ang="0">
                  <a:pos x="2000063" y="321517"/>
                </a:cxn>
                <a:cxn ang="0">
                  <a:pos x="2157560" y="428199"/>
                </a:cxn>
                <a:cxn ang="0">
                  <a:pos x="2265919" y="587373"/>
                </a:cxn>
                <a:cxn ang="0">
                  <a:pos x="2382741" y="737503"/>
                </a:cxn>
                <a:cxn ang="0">
                  <a:pos x="2436609" y="922371"/>
                </a:cxn>
                <a:cxn ang="0">
                  <a:pos x="2501321" y="1101253"/>
                </a:cxn>
                <a:cxn ang="0">
                  <a:pos x="2495425" y="1293719"/>
                </a:cxn>
                <a:cxn ang="0">
                  <a:pos x="2498930" y="1484605"/>
                </a:cxn>
                <a:cxn ang="0">
                  <a:pos x="2436609" y="1665066"/>
                </a:cxn>
                <a:cxn ang="0">
                  <a:pos x="2383816" y="1847821"/>
                </a:cxn>
                <a:cxn ang="0">
                  <a:pos x="2265918" y="2000065"/>
                </a:cxn>
                <a:cxn ang="0">
                  <a:pos x="2159237" y="2157562"/>
                </a:cxn>
                <a:cxn ang="0">
                  <a:pos x="2000062" y="2265920"/>
                </a:cxn>
                <a:cxn ang="0">
                  <a:pos x="1849933" y="2382742"/>
                </a:cxn>
                <a:cxn ang="0">
                  <a:pos x="1665064" y="2436610"/>
                </a:cxn>
                <a:cxn ang="0">
                  <a:pos x="1486184" y="2501323"/>
                </a:cxn>
                <a:cxn ang="0">
                  <a:pos x="1293717" y="2495426"/>
                </a:cxn>
                <a:cxn ang="0">
                  <a:pos x="1101252" y="2501322"/>
                </a:cxn>
                <a:cxn ang="0">
                  <a:pos x="922369" y="2436610"/>
                </a:cxn>
                <a:cxn ang="0">
                  <a:pos x="737501" y="2382741"/>
                </a:cxn>
                <a:cxn ang="0">
                  <a:pos x="587371" y="2265919"/>
                </a:cxn>
                <a:cxn ang="0">
                  <a:pos x="426346" y="2161089"/>
                </a:cxn>
                <a:cxn ang="0">
                  <a:pos x="321515" y="2000064"/>
                </a:cxn>
                <a:cxn ang="0">
                  <a:pos x="200768" y="1850603"/>
                </a:cxn>
                <a:cxn ang="0">
                  <a:pos x="150825" y="1665065"/>
                </a:cxn>
                <a:cxn ang="0">
                  <a:pos x="86113" y="1486184"/>
                </a:cxn>
                <a:cxn ang="0">
                  <a:pos x="92010" y="1293718"/>
                </a:cxn>
                <a:cxn ang="0">
                  <a:pos x="86114" y="1101253"/>
                </a:cxn>
                <a:cxn ang="0">
                  <a:pos x="150825" y="922370"/>
                </a:cxn>
                <a:cxn ang="0">
                  <a:pos x="200767" y="736833"/>
                </a:cxn>
                <a:cxn ang="0">
                  <a:pos x="321516" y="587372"/>
                </a:cxn>
                <a:cxn ang="0">
                  <a:pos x="426347" y="426349"/>
                </a:cxn>
                <a:cxn ang="0">
                  <a:pos x="587372" y="321517"/>
                </a:cxn>
                <a:cxn ang="0">
                  <a:pos x="736832" y="200768"/>
                </a:cxn>
                <a:cxn ang="0">
                  <a:pos x="922370" y="150826"/>
                </a:cxn>
                <a:cxn ang="0">
                  <a:pos x="1101686" y="86772"/>
                </a:cxn>
                <a:cxn ang="0">
                  <a:pos x="1178351" y="781"/>
                </a:cxn>
              </a:cxnLst>
              <a:rect l="0" t="0" r="r" b="b"/>
              <a:pathLst>
                <a:path w="2587436" h="2587437">
                  <a:moveTo>
                    <a:pt x="1293718" y="105586"/>
                  </a:moveTo>
                  <a:cubicBezTo>
                    <a:pt x="637531" y="105586"/>
                    <a:pt x="105586" y="637531"/>
                    <a:pt x="105586" y="1293718"/>
                  </a:cubicBezTo>
                  <a:cubicBezTo>
                    <a:pt x="105586" y="1949905"/>
                    <a:pt x="637531" y="2481850"/>
                    <a:pt x="1293718" y="2481850"/>
                  </a:cubicBezTo>
                  <a:cubicBezTo>
                    <a:pt x="1949905" y="2481850"/>
                    <a:pt x="2481850" y="1949905"/>
                    <a:pt x="2481850" y="1293718"/>
                  </a:cubicBezTo>
                  <a:cubicBezTo>
                    <a:pt x="2481850" y="637531"/>
                    <a:pt x="1949905" y="105586"/>
                    <a:pt x="1293718" y="105586"/>
                  </a:cubicBezTo>
                  <a:close/>
                  <a:moveTo>
                    <a:pt x="1178351" y="781"/>
                  </a:moveTo>
                  <a:cubicBezTo>
                    <a:pt x="1220450" y="-5049"/>
                    <a:pt x="1268508" y="21422"/>
                    <a:pt x="1293718" y="92011"/>
                  </a:cubicBezTo>
                  <a:cubicBezTo>
                    <a:pt x="1318929" y="21422"/>
                    <a:pt x="1366986" y="-5049"/>
                    <a:pt x="1409085" y="781"/>
                  </a:cubicBezTo>
                  <a:cubicBezTo>
                    <a:pt x="1434345" y="4279"/>
                    <a:pt x="1457459" y="19405"/>
                    <a:pt x="1472207" y="43607"/>
                  </a:cubicBezTo>
                  <a:lnTo>
                    <a:pt x="1484604" y="88506"/>
                  </a:lnTo>
                  <a:lnTo>
                    <a:pt x="1510269" y="49635"/>
                  </a:lnTo>
                  <a:cubicBezTo>
                    <a:pt x="1567616" y="408"/>
                    <a:pt x="1661604" y="30947"/>
                    <a:pt x="1665065" y="150827"/>
                  </a:cubicBezTo>
                  <a:cubicBezTo>
                    <a:pt x="1738329" y="55877"/>
                    <a:pt x="1832316" y="86415"/>
                    <a:pt x="1849776" y="159948"/>
                  </a:cubicBezTo>
                  <a:lnTo>
                    <a:pt x="1847820" y="203618"/>
                  </a:lnTo>
                  <a:lnTo>
                    <a:pt x="1858676" y="192501"/>
                  </a:lnTo>
                  <a:cubicBezTo>
                    <a:pt x="1932101" y="134716"/>
                    <a:pt x="2038035" y="192050"/>
                    <a:pt x="2000063" y="321517"/>
                  </a:cubicBezTo>
                  <a:cubicBezTo>
                    <a:pt x="2099082" y="253854"/>
                    <a:pt x="2179033" y="311942"/>
                    <a:pt x="2172915" y="387271"/>
                  </a:cubicBezTo>
                  <a:lnTo>
                    <a:pt x="2157560" y="428199"/>
                  </a:lnTo>
                  <a:lnTo>
                    <a:pt x="2171320" y="420980"/>
                  </a:lnTo>
                  <a:cubicBezTo>
                    <a:pt x="2259007" y="388713"/>
                    <a:pt x="2342040" y="475977"/>
                    <a:pt x="2265919" y="587373"/>
                  </a:cubicBezTo>
                  <a:cubicBezTo>
                    <a:pt x="2381000" y="553620"/>
                    <a:pt x="2439088" y="633571"/>
                    <a:pt x="2409992" y="703323"/>
                  </a:cubicBezTo>
                  <a:lnTo>
                    <a:pt x="2382741" y="737503"/>
                  </a:lnTo>
                  <a:lnTo>
                    <a:pt x="2398059" y="734889"/>
                  </a:lnTo>
                  <a:cubicBezTo>
                    <a:pt x="2491425" y="731298"/>
                    <a:pt x="2543428" y="839949"/>
                    <a:pt x="2436609" y="922371"/>
                  </a:cubicBezTo>
                  <a:cubicBezTo>
                    <a:pt x="2556489" y="925832"/>
                    <a:pt x="2587027" y="1019820"/>
                    <a:pt x="2537801" y="1077167"/>
                  </a:cubicBezTo>
                  <a:lnTo>
                    <a:pt x="2501321" y="1101253"/>
                  </a:lnTo>
                  <a:lnTo>
                    <a:pt x="2516697" y="1103501"/>
                  </a:lnTo>
                  <a:cubicBezTo>
                    <a:pt x="2606603" y="1128937"/>
                    <a:pt x="2622486" y="1248340"/>
                    <a:pt x="2495425" y="1293719"/>
                  </a:cubicBezTo>
                  <a:cubicBezTo>
                    <a:pt x="2608368" y="1334056"/>
                    <a:pt x="2608368" y="1432880"/>
                    <a:pt x="2543829" y="1472208"/>
                  </a:cubicBezTo>
                  <a:lnTo>
                    <a:pt x="2498930" y="1484605"/>
                  </a:lnTo>
                  <a:lnTo>
                    <a:pt x="2537800" y="1510270"/>
                  </a:lnTo>
                  <a:cubicBezTo>
                    <a:pt x="2587027" y="1567617"/>
                    <a:pt x="2556488" y="1661605"/>
                    <a:pt x="2436609" y="1665066"/>
                  </a:cubicBezTo>
                  <a:cubicBezTo>
                    <a:pt x="2531559" y="1738330"/>
                    <a:pt x="2501021" y="1832318"/>
                    <a:pt x="2427488" y="1849777"/>
                  </a:cubicBezTo>
                  <a:lnTo>
                    <a:pt x="2383816" y="1847821"/>
                  </a:lnTo>
                  <a:lnTo>
                    <a:pt x="2394935" y="1858678"/>
                  </a:lnTo>
                  <a:cubicBezTo>
                    <a:pt x="2452719" y="1932103"/>
                    <a:pt x="2395386" y="2038037"/>
                    <a:pt x="2265918" y="2000065"/>
                  </a:cubicBezTo>
                  <a:cubicBezTo>
                    <a:pt x="2333581" y="2099084"/>
                    <a:pt x="2275494" y="2179035"/>
                    <a:pt x="2200165" y="2172917"/>
                  </a:cubicBezTo>
                  <a:lnTo>
                    <a:pt x="2159237" y="2157562"/>
                  </a:lnTo>
                  <a:lnTo>
                    <a:pt x="2166455" y="2171321"/>
                  </a:lnTo>
                  <a:cubicBezTo>
                    <a:pt x="2198722" y="2259008"/>
                    <a:pt x="2111459" y="2342041"/>
                    <a:pt x="2000062" y="2265920"/>
                  </a:cubicBezTo>
                  <a:cubicBezTo>
                    <a:pt x="2033815" y="2381001"/>
                    <a:pt x="1953865" y="2439089"/>
                    <a:pt x="1884113" y="2409993"/>
                  </a:cubicBezTo>
                  <a:lnTo>
                    <a:pt x="1849933" y="2382742"/>
                  </a:lnTo>
                  <a:lnTo>
                    <a:pt x="1852546" y="2398060"/>
                  </a:lnTo>
                  <a:cubicBezTo>
                    <a:pt x="1856137" y="2491426"/>
                    <a:pt x="1747486" y="2543429"/>
                    <a:pt x="1665064" y="2436610"/>
                  </a:cubicBezTo>
                  <a:cubicBezTo>
                    <a:pt x="1661603" y="2556490"/>
                    <a:pt x="1567616" y="2587028"/>
                    <a:pt x="1510269" y="2537802"/>
                  </a:cubicBezTo>
                  <a:lnTo>
                    <a:pt x="1486184" y="2501323"/>
                  </a:lnTo>
                  <a:lnTo>
                    <a:pt x="1483936" y="2516698"/>
                  </a:lnTo>
                  <a:cubicBezTo>
                    <a:pt x="1458499" y="2606604"/>
                    <a:pt x="1339096" y="2622487"/>
                    <a:pt x="1293717" y="2495426"/>
                  </a:cubicBezTo>
                  <a:cubicBezTo>
                    <a:pt x="1248339" y="2622487"/>
                    <a:pt x="1128936" y="2606604"/>
                    <a:pt x="1103499" y="2516698"/>
                  </a:cubicBezTo>
                  <a:lnTo>
                    <a:pt x="1101252" y="2501322"/>
                  </a:lnTo>
                  <a:lnTo>
                    <a:pt x="1077165" y="2537801"/>
                  </a:lnTo>
                  <a:cubicBezTo>
                    <a:pt x="1019818" y="2587028"/>
                    <a:pt x="925830" y="2556489"/>
                    <a:pt x="922369" y="2436610"/>
                  </a:cubicBezTo>
                  <a:cubicBezTo>
                    <a:pt x="839947" y="2543429"/>
                    <a:pt x="731297" y="2491426"/>
                    <a:pt x="734888" y="2398060"/>
                  </a:cubicBezTo>
                  <a:lnTo>
                    <a:pt x="737501" y="2382741"/>
                  </a:lnTo>
                  <a:lnTo>
                    <a:pt x="703321" y="2409993"/>
                  </a:lnTo>
                  <a:cubicBezTo>
                    <a:pt x="633569" y="2439089"/>
                    <a:pt x="553618" y="2381001"/>
                    <a:pt x="587371" y="2265919"/>
                  </a:cubicBezTo>
                  <a:cubicBezTo>
                    <a:pt x="475975" y="2342040"/>
                    <a:pt x="388712" y="2259008"/>
                    <a:pt x="420978" y="2171321"/>
                  </a:cubicBezTo>
                  <a:lnTo>
                    <a:pt x="426346" y="2161089"/>
                  </a:lnTo>
                  <a:lnTo>
                    <a:pt x="416114" y="2166457"/>
                  </a:lnTo>
                  <a:cubicBezTo>
                    <a:pt x="328427" y="2198724"/>
                    <a:pt x="245394" y="2111461"/>
                    <a:pt x="321515" y="2000064"/>
                  </a:cubicBezTo>
                  <a:cubicBezTo>
                    <a:pt x="192048" y="2038036"/>
                    <a:pt x="134715" y="1932102"/>
                    <a:pt x="192499" y="1858678"/>
                  </a:cubicBezTo>
                  <a:lnTo>
                    <a:pt x="200768" y="1850603"/>
                  </a:lnTo>
                  <a:lnTo>
                    <a:pt x="189375" y="1852547"/>
                  </a:lnTo>
                  <a:cubicBezTo>
                    <a:pt x="96009" y="1856138"/>
                    <a:pt x="44006" y="1747487"/>
                    <a:pt x="150825" y="1665065"/>
                  </a:cubicBezTo>
                  <a:cubicBezTo>
                    <a:pt x="30946" y="1661604"/>
                    <a:pt x="407" y="1567617"/>
                    <a:pt x="49634" y="1510270"/>
                  </a:cubicBezTo>
                  <a:lnTo>
                    <a:pt x="86113" y="1486184"/>
                  </a:lnTo>
                  <a:lnTo>
                    <a:pt x="70739" y="1483937"/>
                  </a:lnTo>
                  <a:cubicBezTo>
                    <a:pt x="-19168" y="1458500"/>
                    <a:pt x="-35050" y="1339097"/>
                    <a:pt x="92010" y="1293718"/>
                  </a:cubicBezTo>
                  <a:cubicBezTo>
                    <a:pt x="-35050" y="1248340"/>
                    <a:pt x="-19168" y="1128937"/>
                    <a:pt x="70739" y="1103500"/>
                  </a:cubicBezTo>
                  <a:lnTo>
                    <a:pt x="86114" y="1101253"/>
                  </a:lnTo>
                  <a:lnTo>
                    <a:pt x="49634" y="1077166"/>
                  </a:lnTo>
                  <a:cubicBezTo>
                    <a:pt x="407" y="1019820"/>
                    <a:pt x="30946" y="925832"/>
                    <a:pt x="150825" y="922370"/>
                  </a:cubicBezTo>
                  <a:cubicBezTo>
                    <a:pt x="44006" y="839949"/>
                    <a:pt x="96009" y="731298"/>
                    <a:pt x="189375" y="734889"/>
                  </a:cubicBezTo>
                  <a:lnTo>
                    <a:pt x="200767" y="736833"/>
                  </a:lnTo>
                  <a:lnTo>
                    <a:pt x="192499" y="728759"/>
                  </a:lnTo>
                  <a:cubicBezTo>
                    <a:pt x="134715" y="655335"/>
                    <a:pt x="192049" y="549401"/>
                    <a:pt x="321516" y="587372"/>
                  </a:cubicBezTo>
                  <a:cubicBezTo>
                    <a:pt x="245395" y="475976"/>
                    <a:pt x="328427" y="388713"/>
                    <a:pt x="416114" y="420980"/>
                  </a:cubicBezTo>
                  <a:lnTo>
                    <a:pt x="426347" y="426349"/>
                  </a:lnTo>
                  <a:lnTo>
                    <a:pt x="420979" y="416115"/>
                  </a:lnTo>
                  <a:cubicBezTo>
                    <a:pt x="388712" y="328428"/>
                    <a:pt x="475975" y="245396"/>
                    <a:pt x="587372" y="321517"/>
                  </a:cubicBezTo>
                  <a:cubicBezTo>
                    <a:pt x="549400" y="192050"/>
                    <a:pt x="655334" y="134716"/>
                    <a:pt x="728758" y="192500"/>
                  </a:cubicBezTo>
                  <a:lnTo>
                    <a:pt x="736832" y="200768"/>
                  </a:lnTo>
                  <a:lnTo>
                    <a:pt x="734888" y="189377"/>
                  </a:lnTo>
                  <a:cubicBezTo>
                    <a:pt x="731297" y="96010"/>
                    <a:pt x="839948" y="44008"/>
                    <a:pt x="922370" y="150826"/>
                  </a:cubicBezTo>
                  <a:cubicBezTo>
                    <a:pt x="925831" y="30947"/>
                    <a:pt x="1019818" y="408"/>
                    <a:pt x="1077165" y="49635"/>
                  </a:cubicBezTo>
                  <a:lnTo>
                    <a:pt x="1101686" y="86772"/>
                  </a:lnTo>
                  <a:lnTo>
                    <a:pt x="1102495" y="74529"/>
                  </a:lnTo>
                  <a:cubicBezTo>
                    <a:pt x="1112942" y="32385"/>
                    <a:pt x="1143619" y="5591"/>
                    <a:pt x="1178351" y="781"/>
                  </a:cubicBezTo>
                  <a:close/>
                </a:path>
              </a:pathLst>
            </a:custGeom>
            <a:gradFill rotWithShape="0">
              <a:gsLst>
                <a:gs pos="0">
                  <a:srgbClr val="FF0000">
                    <a:alpha val="90999"/>
                  </a:srgbClr>
                </a:gs>
                <a:gs pos="50000">
                  <a:schemeClr val="bg1">
                    <a:alpha val="92000"/>
                  </a:schemeClr>
                </a:gs>
                <a:gs pos="100000">
                  <a:srgbClr val="FF0000">
                    <a:alpha val="90999"/>
                  </a:srgbClr>
                </a:gs>
              </a:gsLst>
              <a:lin ang="5400000" scaled="1"/>
            </a:gradFill>
            <a:ln w="9525">
              <a:solidFill>
                <a:srgbClr val="FF0000"/>
              </a:solidFill>
              <a:round/>
            </a:ln>
          </p:spPr>
          <p:txBody>
            <a:bodyPr/>
            <a:lstStyle/>
            <a:p>
              <a:endParaRPr lang="zh-CN" altLang="en-US">
                <a:latin typeface="华文隶书" panose="02010800040101010101" pitchFamily="2" charset="-122"/>
                <a:ea typeface="华文隶书" panose="02010800040101010101" pitchFamily="2" charset="-122"/>
              </a:endParaRPr>
            </a:p>
          </p:txBody>
        </p:sp>
        <p:sp>
          <p:nvSpPr>
            <p:cNvPr id="30" name="矩形 6167"/>
            <p:cNvSpPr>
              <a:spLocks noChangeArrowheads="1" noChangeShapeType="1" noTextEdit="1"/>
            </p:cNvSpPr>
            <p:nvPr/>
          </p:nvSpPr>
          <p:spPr bwMode="auto">
            <a:xfrm rot="5400000">
              <a:off x="11802" y="6045"/>
              <a:ext cx="1580" cy="860"/>
            </a:xfrm>
            <a:prstGeom prst="rect">
              <a:avLst/>
            </a:prstGeom>
          </p:spPr>
          <p:txBody>
            <a:bodyPr vert="eaVert"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/>
              <a:r>
                <a:rPr lang="zh-CN" altLang="en-US" sz="3600" kern="10">
                  <a:ln w="9525">
                    <a:solidFill>
                      <a:srgbClr val="800000"/>
                    </a:solidFill>
                    <a:round/>
                  </a:ln>
                  <a:solidFill>
                    <a:srgbClr val="800000"/>
                  </a:solidFill>
                  <a:effectLst>
                    <a:outerShdw dist="35921" dir="2700000" algn="ctr" rotWithShape="0">
                      <a:srgbClr val="B2B2B2">
                        <a:alpha val="76999"/>
                      </a:srgbClr>
                    </a:outerShdw>
                  </a:effectLst>
                  <a:latin typeface="华文隶书" panose="02010800040101010101" pitchFamily="2" charset="-122"/>
                  <a:ea typeface="华文隶书" panose="02010800040101010101" pitchFamily="2" charset="-122"/>
                </a:rPr>
                <a:t>北宋</a:t>
              </a:r>
            </a:p>
          </p:txBody>
        </p:sp>
        <p:sp>
          <p:nvSpPr>
            <p:cNvPr id="31" name="文本框 6169"/>
            <p:cNvSpPr txBox="1">
              <a:spLocks noChangeArrowheads="1"/>
            </p:cNvSpPr>
            <p:nvPr/>
          </p:nvSpPr>
          <p:spPr bwMode="auto">
            <a:xfrm>
              <a:off x="11982" y="7458"/>
              <a:ext cx="1274" cy="65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rgbClr val="000000"/>
                  </a:solidFill>
                  <a:latin typeface="华文隶书" panose="02010800040101010101" pitchFamily="2" charset="-122"/>
                  <a:ea typeface="华文隶书" panose="02010800040101010101" pitchFamily="2" charset="-122"/>
                </a:rPr>
                <a:t>960兴</a:t>
              </a:r>
            </a:p>
          </p:txBody>
        </p:sp>
      </p:grpSp>
      <p:graphicFrame>
        <p:nvGraphicFramePr>
          <p:cNvPr id="32" name="内容占位符 6170"/>
          <p:cNvGraphicFramePr/>
          <p:nvPr/>
        </p:nvGraphicFramePr>
        <p:xfrm>
          <a:off x="4975219" y="4184634"/>
          <a:ext cx="4383405" cy="1487518"/>
        </p:xfrm>
        <a:graphic>
          <a:graphicData uri="http://schemas.openxmlformats.org/drawingml/2006/table">
            <a:tbl>
              <a:tblPr/>
              <a:tblGrid>
                <a:gridCol w="4368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87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75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75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394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4005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3878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3751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3942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3751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492834">
                <a:tc gridSpan="10">
                  <a:txBody>
                    <a:bodyPr/>
                    <a:lstStyle>
                      <a:lvl1pPr marL="357505" lvl="0" indent="-357505" algn="just" defTabSz="914400" eaLnBrk="1" fontAlgn="base" latinLnBrk="0" hangingPunct="1">
                        <a:lnSpc>
                          <a:spcPct val="11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anose="05020102010507070707" pitchFamily="2" charset="2"/>
                        <a:buChar char="ã"/>
                        <a:defRPr sz="1800" b="0" i="0" u="none" kern="1200" baseline="0">
                          <a:solidFill>
                            <a:srgbClr val="B78B0F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</a:defRPr>
                      </a:lvl1pPr>
                      <a:lvl2pPr lvl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rgbClr val="FBBE77"/>
                        </a:buClr>
                        <a:buFont typeface="幼圆" panose="02010509060101010101" pitchFamily="1" charset="-122"/>
                        <a:defRPr sz="1400" kern="1200">
                          <a:solidFill>
                            <a:srgbClr val="7D7D7D"/>
                          </a:solidFill>
                          <a:latin typeface="幼圆" panose="02010509060101010101" pitchFamily="1" charset="-122"/>
                          <a:ea typeface="幼圆" panose="02010509060101010101" pitchFamily="1" charset="-122"/>
                        </a:defRPr>
                      </a:lvl2pPr>
                      <a:lvl3pPr marL="1143000" lvl="2" indent="-228600" algn="l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800" kern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lvl="3" indent="-228600">
                        <a:defRPr sz="1600" kern="1200"/>
                      </a:lvl4pPr>
                      <a:lvl5pPr marL="2057400" lvl="4" indent="-228600">
                        <a:defRPr sz="16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楷体" panose="02010609060101010101" charset="-122"/>
                          <a:ea typeface="楷体" panose="02010609060101010101" charset="-122"/>
                        </a:rPr>
                        <a:t>十国</a:t>
                      </a:r>
                      <a:r>
                        <a:rPr lang="zh-CN" altLang="en-US" sz="2400" b="1" dirty="0">
                          <a:solidFill>
                            <a:srgbClr val="000000"/>
                          </a:solidFill>
                          <a:latin typeface="楷体" panose="02010609060101010101" charset="-122"/>
                          <a:ea typeface="楷体" panose="02010609060101010101" charset="-122"/>
                        </a:rPr>
                        <a:t>（891—979）</a:t>
                      </a:r>
                    </a:p>
                  </a:txBody>
                  <a:tcPr marL="90170" marR="90170" marT="46990" marB="4699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C000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94684">
                <a:tc>
                  <a:txBody>
                    <a:bodyPr/>
                    <a:lstStyle>
                      <a:lvl1pPr marL="357505" lvl="0" indent="-357505" algn="just" defTabSz="914400" eaLnBrk="1" fontAlgn="base" latinLnBrk="0" hangingPunct="1">
                        <a:lnSpc>
                          <a:spcPct val="11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anose="05020102010507070707" pitchFamily="2" charset="2"/>
                        <a:buChar char="ã"/>
                        <a:defRPr sz="1800" b="0" i="0" u="none" kern="1200" baseline="0">
                          <a:solidFill>
                            <a:srgbClr val="B78B0F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</a:defRPr>
                      </a:lvl1pPr>
                      <a:lvl2pPr lvl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rgbClr val="FBBE77"/>
                        </a:buClr>
                        <a:buFont typeface="幼圆" panose="02010509060101010101" pitchFamily="1" charset="-122"/>
                        <a:defRPr sz="1400" kern="1200">
                          <a:solidFill>
                            <a:srgbClr val="7D7D7D"/>
                          </a:solidFill>
                          <a:latin typeface="幼圆" panose="02010509060101010101" pitchFamily="1" charset="-122"/>
                          <a:ea typeface="幼圆" panose="02010509060101010101" pitchFamily="1" charset="-122"/>
                        </a:defRPr>
                      </a:lvl2pPr>
                      <a:lvl3pPr marL="1143000" lvl="2" indent="-228600" algn="l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800" kern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lvl="3" indent="-228600">
                        <a:defRPr sz="1600" kern="1200"/>
                      </a:lvl4pPr>
                      <a:lvl5pPr marL="2057400" lvl="4" indent="-228600">
                        <a:defRPr sz="16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楷体" panose="02010609060101010101" charset="-122"/>
                        </a:rPr>
                        <a:t>前蜀</a:t>
                      </a:r>
                    </a:p>
                  </a:txBody>
                  <a:tcPr marL="90170" marR="90170" marT="46990" marB="4699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C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57505" lvl="0" indent="-357505" algn="just" defTabSz="914400" eaLnBrk="1" fontAlgn="base" latinLnBrk="0" hangingPunct="1">
                        <a:lnSpc>
                          <a:spcPct val="11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anose="05020102010507070707" pitchFamily="2" charset="2"/>
                        <a:buChar char="ã"/>
                        <a:defRPr sz="1800" b="0" i="0" u="none" kern="1200" baseline="0">
                          <a:solidFill>
                            <a:srgbClr val="B78B0F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</a:defRPr>
                      </a:lvl1pPr>
                      <a:lvl2pPr lvl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rgbClr val="FBBE77"/>
                        </a:buClr>
                        <a:buFont typeface="幼圆" panose="02010509060101010101" pitchFamily="1" charset="-122"/>
                        <a:defRPr sz="1400" kern="1200">
                          <a:solidFill>
                            <a:srgbClr val="7D7D7D"/>
                          </a:solidFill>
                          <a:latin typeface="幼圆" panose="02010509060101010101" pitchFamily="1" charset="-122"/>
                          <a:ea typeface="幼圆" panose="02010509060101010101" pitchFamily="1" charset="-122"/>
                        </a:defRPr>
                      </a:lvl2pPr>
                      <a:lvl3pPr marL="1143000" lvl="2" indent="-228600" algn="l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800" kern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lvl="3" indent="-228600">
                        <a:defRPr sz="1600" kern="1200"/>
                      </a:lvl4pPr>
                      <a:lvl5pPr marL="2057400" lvl="4" indent="-228600">
                        <a:defRPr sz="16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楷体" panose="02010609060101010101" charset="-122"/>
                        </a:rPr>
                        <a:t>后蜀</a:t>
                      </a:r>
                    </a:p>
                  </a:txBody>
                  <a:tcPr marL="90170" marR="90170" marT="46990" marB="4699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C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57505" lvl="0" indent="-357505" algn="just" defTabSz="914400" eaLnBrk="1" fontAlgn="base" latinLnBrk="0" hangingPunct="1">
                        <a:lnSpc>
                          <a:spcPct val="11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anose="05020102010507070707" pitchFamily="2" charset="2"/>
                        <a:buChar char="ã"/>
                        <a:defRPr sz="1800" b="0" i="0" u="none" kern="1200" baseline="0">
                          <a:solidFill>
                            <a:srgbClr val="B78B0F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</a:defRPr>
                      </a:lvl1pPr>
                      <a:lvl2pPr lvl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rgbClr val="FBBE77"/>
                        </a:buClr>
                        <a:buFont typeface="幼圆" panose="02010509060101010101" pitchFamily="1" charset="-122"/>
                        <a:defRPr sz="1400" kern="1200">
                          <a:solidFill>
                            <a:srgbClr val="7D7D7D"/>
                          </a:solidFill>
                          <a:latin typeface="幼圆" panose="02010509060101010101" pitchFamily="1" charset="-122"/>
                          <a:ea typeface="幼圆" panose="02010509060101010101" pitchFamily="1" charset="-122"/>
                        </a:defRPr>
                      </a:lvl2pPr>
                      <a:lvl3pPr marL="1143000" lvl="2" indent="-228600" algn="l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800" kern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lvl="3" indent="-228600">
                        <a:defRPr sz="1600" kern="1200"/>
                      </a:lvl4pPr>
                      <a:lvl5pPr marL="2057400" lvl="4" indent="-228600">
                        <a:defRPr sz="16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楷体" panose="02010609060101010101" charset="-122"/>
                        </a:rPr>
                        <a:t>吴</a:t>
                      </a:r>
                    </a:p>
                  </a:txBody>
                  <a:tcPr marL="90170" marR="90170" marT="46990" marB="4699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C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57505" lvl="0" indent="-357505" algn="just" defTabSz="914400" eaLnBrk="1" fontAlgn="base" latinLnBrk="0" hangingPunct="1">
                        <a:lnSpc>
                          <a:spcPct val="11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anose="05020102010507070707" pitchFamily="2" charset="2"/>
                        <a:buChar char="ã"/>
                        <a:defRPr sz="1800" b="0" i="0" u="none" kern="1200" baseline="0">
                          <a:solidFill>
                            <a:srgbClr val="B78B0F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</a:defRPr>
                      </a:lvl1pPr>
                      <a:lvl2pPr lvl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rgbClr val="FBBE77"/>
                        </a:buClr>
                        <a:buFont typeface="幼圆" panose="02010509060101010101" pitchFamily="1" charset="-122"/>
                        <a:defRPr sz="1400" kern="1200">
                          <a:solidFill>
                            <a:srgbClr val="7D7D7D"/>
                          </a:solidFill>
                          <a:latin typeface="幼圆" panose="02010509060101010101" pitchFamily="1" charset="-122"/>
                          <a:ea typeface="幼圆" panose="02010509060101010101" pitchFamily="1" charset="-122"/>
                        </a:defRPr>
                      </a:lvl2pPr>
                      <a:lvl3pPr marL="1143000" lvl="2" indent="-228600" algn="l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800" kern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lvl="3" indent="-228600">
                        <a:defRPr sz="1600" kern="1200"/>
                      </a:lvl4pPr>
                      <a:lvl5pPr marL="2057400" lvl="4" indent="-228600">
                        <a:defRPr sz="16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楷体" panose="02010609060101010101" charset="-122"/>
                        </a:rPr>
                        <a:t>南唐</a:t>
                      </a:r>
                    </a:p>
                  </a:txBody>
                  <a:tcPr marL="90170" marR="90170" marT="46990" marB="4699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C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57505" lvl="0" indent="-357505" algn="just" defTabSz="914400" eaLnBrk="1" fontAlgn="base" latinLnBrk="0" hangingPunct="1">
                        <a:lnSpc>
                          <a:spcPct val="11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anose="05020102010507070707" pitchFamily="2" charset="2"/>
                        <a:buChar char="ã"/>
                        <a:defRPr sz="1800" b="0" i="0" u="none" kern="1200" baseline="0">
                          <a:solidFill>
                            <a:srgbClr val="B78B0F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</a:defRPr>
                      </a:lvl1pPr>
                      <a:lvl2pPr lvl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rgbClr val="FBBE77"/>
                        </a:buClr>
                        <a:buFont typeface="幼圆" panose="02010509060101010101" pitchFamily="1" charset="-122"/>
                        <a:defRPr sz="1400" kern="1200">
                          <a:solidFill>
                            <a:srgbClr val="7D7D7D"/>
                          </a:solidFill>
                          <a:latin typeface="幼圆" panose="02010509060101010101" pitchFamily="1" charset="-122"/>
                          <a:ea typeface="幼圆" panose="02010509060101010101" pitchFamily="1" charset="-122"/>
                        </a:defRPr>
                      </a:lvl2pPr>
                      <a:lvl3pPr marL="1143000" lvl="2" indent="-228600" algn="l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800" kern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lvl="3" indent="-228600">
                        <a:defRPr sz="1600" kern="1200"/>
                      </a:lvl4pPr>
                      <a:lvl5pPr marL="2057400" lvl="4" indent="-228600">
                        <a:defRPr sz="16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楷体" panose="02010609060101010101" charset="-122"/>
                        </a:rPr>
                        <a:t>吴越</a:t>
                      </a:r>
                    </a:p>
                  </a:txBody>
                  <a:tcPr marL="90170" marR="90170" marT="46990" marB="4699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C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57505" lvl="0" indent="-357505" algn="just" defTabSz="914400" eaLnBrk="1" fontAlgn="base" latinLnBrk="0" hangingPunct="1">
                        <a:lnSpc>
                          <a:spcPct val="11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anose="05020102010507070707" pitchFamily="2" charset="2"/>
                        <a:buChar char="ã"/>
                        <a:defRPr sz="1800" b="0" i="0" u="none" kern="1200" baseline="0">
                          <a:solidFill>
                            <a:srgbClr val="B78B0F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</a:defRPr>
                      </a:lvl1pPr>
                      <a:lvl2pPr lvl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rgbClr val="FBBE77"/>
                        </a:buClr>
                        <a:buFont typeface="幼圆" panose="02010509060101010101" pitchFamily="1" charset="-122"/>
                        <a:defRPr sz="1400" kern="1200">
                          <a:solidFill>
                            <a:srgbClr val="7D7D7D"/>
                          </a:solidFill>
                          <a:latin typeface="幼圆" panose="02010509060101010101" pitchFamily="1" charset="-122"/>
                          <a:ea typeface="幼圆" panose="02010509060101010101" pitchFamily="1" charset="-122"/>
                        </a:defRPr>
                      </a:lvl2pPr>
                      <a:lvl3pPr marL="1143000" lvl="2" indent="-228600" algn="l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800" kern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lvl="3" indent="-228600">
                        <a:defRPr sz="1600" kern="1200"/>
                      </a:lvl4pPr>
                      <a:lvl5pPr marL="2057400" lvl="4" indent="-228600">
                        <a:defRPr sz="16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楷体" panose="02010609060101010101" charset="-122"/>
                        </a:rPr>
                        <a:t>闽</a:t>
                      </a:r>
                    </a:p>
                  </a:txBody>
                  <a:tcPr marL="90170" marR="90170" marT="46990" marB="4699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C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57505" lvl="0" indent="-357505" algn="just" defTabSz="914400" eaLnBrk="1" fontAlgn="base" latinLnBrk="0" hangingPunct="1">
                        <a:lnSpc>
                          <a:spcPct val="11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anose="05020102010507070707" pitchFamily="2" charset="2"/>
                        <a:buChar char="ã"/>
                        <a:defRPr sz="1800" b="0" i="0" u="none" kern="1200" baseline="0">
                          <a:solidFill>
                            <a:srgbClr val="B78B0F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</a:defRPr>
                      </a:lvl1pPr>
                      <a:lvl2pPr lvl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rgbClr val="FBBE77"/>
                        </a:buClr>
                        <a:buFont typeface="幼圆" panose="02010509060101010101" pitchFamily="1" charset="-122"/>
                        <a:defRPr sz="1400" kern="1200">
                          <a:solidFill>
                            <a:srgbClr val="7D7D7D"/>
                          </a:solidFill>
                          <a:latin typeface="幼圆" panose="02010509060101010101" pitchFamily="1" charset="-122"/>
                          <a:ea typeface="幼圆" panose="02010509060101010101" pitchFamily="1" charset="-122"/>
                        </a:defRPr>
                      </a:lvl2pPr>
                      <a:lvl3pPr marL="1143000" lvl="2" indent="-228600" algn="l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800" kern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lvl="3" indent="-228600">
                        <a:defRPr sz="1600" kern="1200"/>
                      </a:lvl4pPr>
                      <a:lvl5pPr marL="2057400" lvl="4" indent="-228600">
                        <a:defRPr sz="16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楷体" panose="02010609060101010101" charset="-122"/>
                        </a:rPr>
                        <a:t>楚</a:t>
                      </a:r>
                    </a:p>
                  </a:txBody>
                  <a:tcPr marL="90170" marR="90170" marT="46990" marB="4699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C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57505" lvl="0" indent="-357505" algn="just" defTabSz="914400" eaLnBrk="1" fontAlgn="base" latinLnBrk="0" hangingPunct="1">
                        <a:lnSpc>
                          <a:spcPct val="11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anose="05020102010507070707" pitchFamily="2" charset="2"/>
                        <a:buChar char="ã"/>
                        <a:defRPr sz="1800" b="0" i="0" u="none" kern="1200" baseline="0">
                          <a:solidFill>
                            <a:srgbClr val="B78B0F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</a:defRPr>
                      </a:lvl1pPr>
                      <a:lvl2pPr lvl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rgbClr val="FBBE77"/>
                        </a:buClr>
                        <a:buFont typeface="幼圆" panose="02010509060101010101" pitchFamily="1" charset="-122"/>
                        <a:defRPr sz="1400" kern="1200">
                          <a:solidFill>
                            <a:srgbClr val="7D7D7D"/>
                          </a:solidFill>
                          <a:latin typeface="幼圆" panose="02010509060101010101" pitchFamily="1" charset="-122"/>
                          <a:ea typeface="幼圆" panose="02010509060101010101" pitchFamily="1" charset="-122"/>
                        </a:defRPr>
                      </a:lvl2pPr>
                      <a:lvl3pPr marL="1143000" lvl="2" indent="-228600" algn="l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800" kern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lvl="3" indent="-228600">
                        <a:defRPr sz="1600" kern="1200"/>
                      </a:lvl4pPr>
                      <a:lvl5pPr marL="2057400" lvl="4" indent="-228600">
                        <a:defRPr sz="16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楷体" panose="02010609060101010101" charset="-122"/>
                        </a:rPr>
                        <a:t>南汉</a:t>
                      </a:r>
                    </a:p>
                  </a:txBody>
                  <a:tcPr marL="90170" marR="90170" marT="46990" marB="4699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C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57505" lvl="0" indent="-357505" algn="just" defTabSz="914400" eaLnBrk="1" fontAlgn="base" latinLnBrk="0" hangingPunct="1">
                        <a:lnSpc>
                          <a:spcPct val="11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anose="05020102010507070707" pitchFamily="2" charset="2"/>
                        <a:buChar char="ã"/>
                        <a:defRPr sz="1800" b="0" i="0" u="none" kern="1200" baseline="0">
                          <a:solidFill>
                            <a:srgbClr val="B78B0F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</a:defRPr>
                      </a:lvl1pPr>
                      <a:lvl2pPr lvl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rgbClr val="FBBE77"/>
                        </a:buClr>
                        <a:buFont typeface="幼圆" panose="02010509060101010101" pitchFamily="1" charset="-122"/>
                        <a:defRPr sz="1400" kern="1200">
                          <a:solidFill>
                            <a:srgbClr val="7D7D7D"/>
                          </a:solidFill>
                          <a:latin typeface="幼圆" panose="02010509060101010101" pitchFamily="1" charset="-122"/>
                          <a:ea typeface="幼圆" panose="02010509060101010101" pitchFamily="1" charset="-122"/>
                        </a:defRPr>
                      </a:lvl2pPr>
                      <a:lvl3pPr marL="1143000" lvl="2" indent="-228600" algn="l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800" kern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lvl="3" indent="-228600">
                        <a:defRPr sz="1600" kern="1200"/>
                      </a:lvl4pPr>
                      <a:lvl5pPr marL="2057400" lvl="4" indent="-228600">
                        <a:defRPr sz="16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楷体" panose="02010609060101010101" charset="-122"/>
                        </a:rPr>
                        <a:t>南平</a:t>
                      </a:r>
                    </a:p>
                  </a:txBody>
                  <a:tcPr marL="90170" marR="90170" marT="46990" marB="4699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C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357505" lvl="0" indent="-357505" algn="just" defTabSz="914400" eaLnBrk="1" fontAlgn="base" latinLnBrk="0" hangingPunct="1">
                        <a:lnSpc>
                          <a:spcPct val="11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 2" panose="05020102010507070707" pitchFamily="2" charset="2"/>
                        <a:buChar char="ã"/>
                        <a:defRPr sz="1800" b="0" i="0" u="none" kern="1200" baseline="0">
                          <a:solidFill>
                            <a:srgbClr val="B78B0F"/>
                          </a:solidFill>
                          <a:latin typeface="Arial" panose="020B0604020202020204" pitchFamily="34" charset="0"/>
                          <a:ea typeface="微软雅黑" panose="020B0503020204020204" charset="-122"/>
                        </a:defRPr>
                      </a:lvl1pPr>
                      <a:lvl2pPr lvl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>
                          <a:srgbClr val="FBBE77"/>
                        </a:buClr>
                        <a:buFont typeface="幼圆" panose="02010509060101010101" pitchFamily="1" charset="-122"/>
                        <a:defRPr sz="1400" kern="1200">
                          <a:solidFill>
                            <a:srgbClr val="7D7D7D"/>
                          </a:solidFill>
                          <a:latin typeface="幼圆" panose="02010509060101010101" pitchFamily="1" charset="-122"/>
                          <a:ea typeface="幼圆" panose="02010509060101010101" pitchFamily="1" charset="-122"/>
                        </a:defRPr>
                      </a:lvl2pPr>
                      <a:lvl3pPr marL="1143000" lvl="2" indent="-228600" algn="l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800" kern="12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lvl="3" indent="-228600">
                        <a:defRPr sz="1600" kern="1200"/>
                      </a:lvl4pPr>
                      <a:lvl5pPr marL="2057400" lvl="4" indent="-228600">
                        <a:defRPr sz="16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rgbClr val="000000"/>
                          </a:solidFill>
                          <a:latin typeface="Calibri" panose="020F0502020204030204" pitchFamily="34" charset="0"/>
                          <a:ea typeface="楷体" panose="02010609060101010101" charset="-122"/>
                        </a:rPr>
                        <a:t>北汉</a:t>
                      </a:r>
                    </a:p>
                  </a:txBody>
                  <a:tcPr marL="90170" marR="90170" marT="46990" marB="4699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solidFill>
                      <a:srgbClr val="FFC000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33" name="直接箭头连接符 1"/>
          <p:cNvCxnSpPr/>
          <p:nvPr/>
        </p:nvCxnSpPr>
        <p:spPr>
          <a:xfrm>
            <a:off x="9475813" y="2957508"/>
            <a:ext cx="785818" cy="71438"/>
          </a:xfrm>
          <a:prstGeom prst="straightConnector1">
            <a:avLst/>
          </a:prstGeom>
          <a:ln w="73025">
            <a:solidFill>
              <a:srgbClr val="009900"/>
            </a:solidFill>
            <a:tailEnd type="arrow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2"/>
          <p:cNvSpPr txBox="1">
            <a:spLocks noChangeArrowheads="1"/>
          </p:cNvSpPr>
          <p:nvPr/>
        </p:nvSpPr>
        <p:spPr bwMode="auto">
          <a:xfrm>
            <a:off x="331749" y="1691299"/>
            <a:ext cx="500066" cy="4195167"/>
          </a:xfrm>
          <a:prstGeom prst="roundRect">
            <a:avLst/>
          </a:prstGeom>
          <a:solidFill>
            <a:schemeClr val="bg2">
              <a:lumMod val="25000"/>
            </a:schemeClr>
          </a:solidFill>
          <a:ln w="9525">
            <a:solidFill>
              <a:schemeClr val="accent1"/>
            </a:solidFill>
            <a:rou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唐玄宗统治后期朝政腐败</a:t>
            </a:r>
          </a:p>
        </p:txBody>
      </p:sp>
      <p:sp>
        <p:nvSpPr>
          <p:cNvPr id="35" name="下箭头 34"/>
          <p:cNvSpPr/>
          <p:nvPr/>
        </p:nvSpPr>
        <p:spPr>
          <a:xfrm rot="16200000">
            <a:off x="860392" y="3497262"/>
            <a:ext cx="368300" cy="288925"/>
          </a:xfrm>
          <a:prstGeom prst="downArrow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36" name="文本框 5"/>
          <p:cNvSpPr txBox="1">
            <a:spLocks noChangeArrowheads="1"/>
          </p:cNvSpPr>
          <p:nvPr/>
        </p:nvSpPr>
        <p:spPr bwMode="auto">
          <a:xfrm>
            <a:off x="1189005" y="2905745"/>
            <a:ext cx="500066" cy="1615202"/>
          </a:xfrm>
          <a:prstGeom prst="roundRect">
            <a:avLst/>
          </a:prstGeom>
          <a:solidFill>
            <a:schemeClr val="bg2">
              <a:lumMod val="25000"/>
            </a:schemeClr>
          </a:solidFill>
          <a:ln w="9525">
            <a:solidFill>
              <a:schemeClr val="accent1"/>
            </a:solidFill>
            <a:rou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安史之乱</a:t>
            </a:r>
          </a:p>
        </p:txBody>
      </p:sp>
      <p:sp>
        <p:nvSpPr>
          <p:cNvPr id="38" name="文本框 7"/>
          <p:cNvSpPr txBox="1">
            <a:spLocks noChangeArrowheads="1"/>
          </p:cNvSpPr>
          <p:nvPr/>
        </p:nvSpPr>
        <p:spPr bwMode="auto">
          <a:xfrm>
            <a:off x="1903385" y="2905745"/>
            <a:ext cx="503184" cy="1615202"/>
          </a:xfrm>
          <a:prstGeom prst="roundRect">
            <a:avLst/>
          </a:prstGeom>
          <a:solidFill>
            <a:schemeClr val="bg2">
              <a:lumMod val="25000"/>
            </a:schemeClr>
          </a:solidFill>
          <a:ln w="9525">
            <a:solidFill>
              <a:schemeClr val="accent1"/>
            </a:solidFill>
            <a:rou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藩镇割据</a:t>
            </a:r>
          </a:p>
        </p:txBody>
      </p:sp>
      <p:sp>
        <p:nvSpPr>
          <p:cNvPr id="40" name="文本框 9"/>
          <p:cNvSpPr txBox="1">
            <a:spLocks noChangeArrowheads="1"/>
          </p:cNvSpPr>
          <p:nvPr/>
        </p:nvSpPr>
        <p:spPr bwMode="auto">
          <a:xfrm>
            <a:off x="2617765" y="2905745"/>
            <a:ext cx="492071" cy="1615202"/>
          </a:xfrm>
          <a:prstGeom prst="roundRect">
            <a:avLst/>
          </a:prstGeom>
          <a:solidFill>
            <a:schemeClr val="bg2">
              <a:lumMod val="25000"/>
            </a:schemeClr>
          </a:solidFill>
          <a:ln w="9525">
            <a:solidFill>
              <a:schemeClr val="accent1"/>
            </a:solidFill>
            <a:rou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黄巢起义</a:t>
            </a:r>
          </a:p>
        </p:txBody>
      </p:sp>
      <p:pic>
        <p:nvPicPr>
          <p:cNvPr id="42" name="图片 15" descr="历史回顾  字体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91009" y="28550"/>
            <a:ext cx="2855912" cy="877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文本框 16"/>
          <p:cNvSpPr txBox="1">
            <a:spLocks noChangeArrowheads="1"/>
          </p:cNvSpPr>
          <p:nvPr/>
        </p:nvSpPr>
        <p:spPr bwMode="auto">
          <a:xfrm>
            <a:off x="4832343" y="3529012"/>
            <a:ext cx="4662487" cy="457200"/>
          </a:xfrm>
          <a:prstGeom prst="rect">
            <a:avLst/>
          </a:prstGeom>
          <a:noFill/>
          <a:ln w="9525">
            <a:noFill/>
            <a:round/>
          </a:ln>
        </p:spPr>
        <p:txBody>
          <a:bodyPr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由藩镇割据演变而来，武力夺权</a:t>
            </a:r>
          </a:p>
        </p:txBody>
      </p:sp>
      <p:sp>
        <p:nvSpPr>
          <p:cNvPr id="44" name="文本框 17"/>
          <p:cNvSpPr txBox="1">
            <a:spLocks noChangeArrowheads="1"/>
          </p:cNvSpPr>
          <p:nvPr/>
        </p:nvSpPr>
        <p:spPr bwMode="auto">
          <a:xfrm>
            <a:off x="6118227" y="1714490"/>
            <a:ext cx="1928826" cy="457200"/>
          </a:xfrm>
          <a:prstGeom prst="rect">
            <a:avLst/>
          </a:prstGeom>
          <a:noFill/>
          <a:ln w="9525">
            <a:noFill/>
            <a:round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2400" b="1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北方战乱多</a:t>
            </a:r>
          </a:p>
        </p:txBody>
      </p:sp>
      <p:sp>
        <p:nvSpPr>
          <p:cNvPr id="45" name="文本框 18"/>
          <p:cNvSpPr txBox="1">
            <a:spLocks noChangeArrowheads="1"/>
          </p:cNvSpPr>
          <p:nvPr/>
        </p:nvSpPr>
        <p:spPr bwMode="auto">
          <a:xfrm>
            <a:off x="5832475" y="5600714"/>
            <a:ext cx="2635250" cy="457200"/>
          </a:xfrm>
          <a:prstGeom prst="rect">
            <a:avLst/>
          </a:prstGeom>
          <a:noFill/>
          <a:ln w="9525">
            <a:noFill/>
            <a:round/>
          </a:ln>
        </p:spPr>
        <p:txBody>
          <a:bodyPr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南方相对安定</a:t>
            </a:r>
          </a:p>
        </p:txBody>
      </p:sp>
      <p:sp>
        <p:nvSpPr>
          <p:cNvPr id="46" name="下箭头 45"/>
          <p:cNvSpPr/>
          <p:nvPr/>
        </p:nvSpPr>
        <p:spPr>
          <a:xfrm rot="16200000">
            <a:off x="1646210" y="3497262"/>
            <a:ext cx="368300" cy="288925"/>
          </a:xfrm>
          <a:prstGeom prst="downArrow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sp>
        <p:nvSpPr>
          <p:cNvPr id="47" name="下箭头 46"/>
          <p:cNvSpPr/>
          <p:nvPr/>
        </p:nvSpPr>
        <p:spPr>
          <a:xfrm rot="16200000">
            <a:off x="2360590" y="3497262"/>
            <a:ext cx="368300" cy="288925"/>
          </a:xfrm>
          <a:prstGeom prst="downArrow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2" presetClass="entr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34" grpId="0" bldLvl="0" animBg="1"/>
      <p:bldP spid="35" grpId="0" animBg="1"/>
      <p:bldP spid="35" grpId="1" bldLvl="0" animBg="1"/>
      <p:bldP spid="36" grpId="0" bldLvl="0" animBg="1"/>
      <p:bldP spid="38" grpId="0" bldLvl="0" animBg="1"/>
      <p:bldP spid="40" grpId="0" bldLvl="0" animBg="1"/>
      <p:bldP spid="43" grpId="0" bldLvl="0"/>
      <p:bldP spid="44" grpId="0" bldLvl="0"/>
      <p:bldP spid="45" grpId="0" bldLvl="0"/>
      <p:bldP spid="46" grpId="0" animBg="1"/>
      <p:bldP spid="46" grpId="1" bldLvl="0" animBg="1"/>
      <p:bldP spid="47" grpId="0" animBg="1"/>
      <p:bldP spid="47" grpId="1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图片 73" descr="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4060" y="1292849"/>
            <a:ext cx="9429816" cy="2000264"/>
          </a:xfrm>
          <a:prstGeom prst="rect">
            <a:avLst/>
          </a:prstGeom>
        </p:spPr>
      </p:pic>
      <p:sp>
        <p:nvSpPr>
          <p:cNvPr id="70" name="TextBox 69"/>
          <p:cNvSpPr txBox="1"/>
          <p:nvPr/>
        </p:nvSpPr>
        <p:spPr>
          <a:xfrm>
            <a:off x="3321786" y="3494837"/>
            <a:ext cx="5801995" cy="9220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第</a:t>
            </a:r>
            <a:r>
              <a:rPr lang="en-US" altLang="zh-CN" sz="54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6</a:t>
            </a:r>
            <a:r>
              <a:rPr lang="zh-CN" altLang="en-US" sz="54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课   北宋的政治</a:t>
            </a:r>
          </a:p>
        </p:txBody>
      </p:sp>
      <p:pic>
        <p:nvPicPr>
          <p:cNvPr id="22" name="图片 21" descr="15-13092416351340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25762" y="1364287"/>
            <a:ext cx="3143743" cy="1857388"/>
          </a:xfrm>
          <a:prstGeom prst="rect">
            <a:avLst/>
          </a:prstGeom>
          <a:ln>
            <a:solidFill>
              <a:schemeClr val="bg2">
                <a:lumMod val="25000"/>
              </a:schemeClr>
            </a:solidFill>
          </a:ln>
        </p:spPr>
      </p:pic>
      <p:pic>
        <p:nvPicPr>
          <p:cNvPr id="28" name="图片 27" descr="10108359_317355 (2).jpg"/>
          <p:cNvPicPr>
            <a:picLocks noChangeAspect="1"/>
          </p:cNvPicPr>
          <p:nvPr/>
        </p:nvPicPr>
        <p:blipFill>
          <a:blip r:embed="rId5"/>
          <a:srcRect b="3704"/>
          <a:stretch>
            <a:fillRect/>
          </a:stretch>
        </p:blipFill>
        <p:spPr>
          <a:xfrm>
            <a:off x="992179" y="1364287"/>
            <a:ext cx="1962145" cy="1857388"/>
          </a:xfrm>
          <a:prstGeom prst="rect">
            <a:avLst/>
          </a:prstGeom>
          <a:ln>
            <a:solidFill>
              <a:schemeClr val="bg2">
                <a:lumMod val="25000"/>
              </a:schemeClr>
            </a:solidFill>
          </a:ln>
        </p:spPr>
      </p:pic>
      <p:pic>
        <p:nvPicPr>
          <p:cNvPr id="29" name="图片 28" descr="i_3_1472888794x25684013_21.jpg"/>
          <p:cNvPicPr>
            <a:picLocks noChangeAspect="1"/>
          </p:cNvPicPr>
          <p:nvPr/>
        </p:nvPicPr>
        <p:blipFill>
          <a:blip r:embed="rId6"/>
          <a:srcRect t="15909" b="9091"/>
          <a:stretch>
            <a:fillRect/>
          </a:stretch>
        </p:blipFill>
        <p:spPr>
          <a:xfrm>
            <a:off x="6240472" y="1392863"/>
            <a:ext cx="1440872" cy="1828812"/>
          </a:xfrm>
          <a:prstGeom prst="rect">
            <a:avLst/>
          </a:prstGeom>
          <a:ln>
            <a:solidFill>
              <a:schemeClr val="bg2">
                <a:lumMod val="25000"/>
              </a:schemeClr>
            </a:solidFill>
          </a:ln>
        </p:spPr>
      </p:pic>
      <p:pic>
        <p:nvPicPr>
          <p:cNvPr id="19" name="图片 18" descr="1297235_201407031031150726.jpg"/>
          <p:cNvPicPr>
            <a:picLocks noChangeAspect="1"/>
          </p:cNvPicPr>
          <p:nvPr/>
        </p:nvPicPr>
        <p:blipFill>
          <a:blip r:embed="rId7" cstate="print"/>
          <a:srcRect l="8083"/>
          <a:stretch>
            <a:fillRect/>
          </a:stretch>
        </p:blipFill>
        <p:spPr>
          <a:xfrm>
            <a:off x="7740670" y="1384700"/>
            <a:ext cx="2571768" cy="1836976"/>
          </a:xfrm>
          <a:prstGeom prst="rect">
            <a:avLst/>
          </a:prstGeom>
          <a:ln>
            <a:solidFill>
              <a:schemeClr val="bg2">
                <a:lumMod val="25000"/>
              </a:schemeClr>
            </a:solidFill>
          </a:ln>
        </p:spPr>
      </p:pic>
      <p:sp>
        <p:nvSpPr>
          <p:cNvPr id="11" name="文本框 147"/>
          <p:cNvSpPr txBox="1">
            <a:spLocks noChangeArrowheads="1"/>
          </p:cNvSpPr>
          <p:nvPr/>
        </p:nvSpPr>
        <p:spPr bwMode="auto">
          <a:xfrm>
            <a:off x="2271395" y="4799965"/>
            <a:ext cx="7469505" cy="1331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/>
            <a:r>
              <a:rPr lang="zh-CN" altLang="en-US" sz="2690" b="1" strike="noStrike" noProof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课标要求：</a:t>
            </a:r>
          </a:p>
          <a:p>
            <a:pPr eaLnBrk="1" fontAlgn="base" hangingPunct="1"/>
            <a:r>
              <a:rPr lang="en-US" altLang="zh-CN" sz="2690" b="1" strike="noStrike" noProof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690" b="1" strike="noStrike" noProof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、知道宋朝的建立，了解宋朝重文轻武的特点。</a:t>
            </a:r>
          </a:p>
          <a:p>
            <a:pPr eaLnBrk="1" fontAlgn="base" hangingPunct="1"/>
            <a:r>
              <a:rPr lang="en-US" altLang="zh-CN" sz="2690" b="1" strike="noStrike" noProof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690" b="1" strike="noStrike" noProof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、理解重文轻武与中央集权强化的关系。</a:t>
            </a:r>
          </a:p>
        </p:txBody>
      </p:sp>
      <p:pic>
        <p:nvPicPr>
          <p:cNvPr id="2" name="图片 1" descr="t018d16e110143ea110.jpg"/>
          <p:cNvPicPr>
            <a:picLocks noChangeAspect="1"/>
          </p:cNvPicPr>
          <p:nvPr/>
        </p:nvPicPr>
        <p:blipFill>
          <a:blip r:embed="rId8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44" name="矩形 43"/>
          <p:cNvSpPr/>
          <p:nvPr/>
        </p:nvSpPr>
        <p:spPr>
          <a:xfrm>
            <a:off x="0" y="2540"/>
            <a:ext cx="10776937" cy="704850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3" name="组合 23"/>
          <p:cNvGrpSpPr/>
          <p:nvPr/>
        </p:nvGrpSpPr>
        <p:grpSpPr>
          <a:xfrm flipH="1">
            <a:off x="8261367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46" name="直角三角形 4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sp>
        <p:nvSpPr>
          <p:cNvPr id="49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人教版七年级下册</a:t>
            </a:r>
            <a:endParaRPr lang="zh-CN" altLang="en-US" sz="2400" b="1" dirty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4" name="组合 23"/>
          <p:cNvGrpSpPr/>
          <p:nvPr/>
        </p:nvGrpSpPr>
        <p:grpSpPr>
          <a:xfrm flipH="1">
            <a:off x="8776673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51" name="直角三角形 50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sp>
        <p:nvSpPr>
          <p:cNvPr id="57" name="文本框 13"/>
          <p:cNvSpPr txBox="1"/>
          <p:nvPr/>
        </p:nvSpPr>
        <p:spPr>
          <a:xfrm>
            <a:off x="9332937" y="35044"/>
            <a:ext cx="2189138" cy="7386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第二单元</a:t>
            </a:r>
            <a:endParaRPr lang="en-US" altLang="zh-CN" b="1" dirty="0">
              <a:solidFill>
                <a:schemeClr val="accent4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辽宋夏金元时期</a:t>
            </a:r>
          </a:p>
        </p:txBody>
      </p:sp>
      <p:sp>
        <p:nvSpPr>
          <p:cNvPr id="37" name="文本框 6"/>
          <p:cNvSpPr txBox="1"/>
          <p:nvPr/>
        </p:nvSpPr>
        <p:spPr>
          <a:xfrm>
            <a:off x="4117963" y="138389"/>
            <a:ext cx="5357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6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课   北宋的政治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2799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矩形 43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46" name="直角三角形 4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sp>
        <p:nvSpPr>
          <p:cNvPr id="49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人教版七年级下册</a:t>
            </a:r>
            <a:endParaRPr lang="zh-CN" altLang="en-US" sz="2400" b="1" dirty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23"/>
          <p:cNvGrpSpPr/>
          <p:nvPr/>
        </p:nvGrpSpPr>
        <p:grpSpPr>
          <a:xfrm flipH="1">
            <a:off x="8776673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51" name="直角三角形 50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sp>
        <p:nvSpPr>
          <p:cNvPr id="57" name="文本框 13"/>
          <p:cNvSpPr txBox="1"/>
          <p:nvPr/>
        </p:nvSpPr>
        <p:spPr>
          <a:xfrm>
            <a:off x="9332937" y="35044"/>
            <a:ext cx="2189138" cy="7386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第二单元</a:t>
            </a:r>
            <a:endParaRPr lang="en-US" altLang="zh-CN" b="1" dirty="0">
              <a:solidFill>
                <a:schemeClr val="accent4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辽宋夏金元时期</a:t>
            </a:r>
          </a:p>
        </p:txBody>
      </p:sp>
      <p:sp>
        <p:nvSpPr>
          <p:cNvPr id="37" name="文本框 6"/>
          <p:cNvSpPr txBox="1"/>
          <p:nvPr/>
        </p:nvSpPr>
        <p:spPr>
          <a:xfrm>
            <a:off x="4117963" y="138389"/>
            <a:ext cx="5357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6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课   北宋的政治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564130" y="944245"/>
            <a:ext cx="8466455" cy="9531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______</a:t>
            </a:r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</a:t>
            </a: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，后周大将</a:t>
            </a:r>
            <a:r>
              <a:rPr lang="en-US" altLang="zh-CN" sz="28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_________  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在</a:t>
            </a:r>
            <a:r>
              <a:rPr lang="en-US" altLang="zh-CN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__________</a:t>
            </a:r>
            <a:r>
              <a:rPr lang="zh-CN" altLang="en-US" sz="28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发动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兵变</a:t>
            </a: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，建立</a:t>
            </a:r>
            <a:r>
              <a:rPr lang="en-US" altLang="zh-CN" sz="28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_______</a:t>
            </a: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，定都</a:t>
            </a:r>
            <a:r>
              <a:rPr lang="en-US" altLang="zh-CN" sz="28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_________</a:t>
            </a: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。赵匡胤就是</a:t>
            </a:r>
            <a:r>
              <a:rPr lang="en-US" altLang="zh-CN" sz="28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_________</a:t>
            </a: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</a:p>
        </p:txBody>
      </p:sp>
      <p:pic>
        <p:nvPicPr>
          <p:cNvPr id="42" name="Picture 6" descr="2006010816144996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0085" y="2510155"/>
            <a:ext cx="3145155" cy="4476115"/>
          </a:xfrm>
          <a:prstGeom prst="ellipse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0" name="矩形 59"/>
          <p:cNvSpPr/>
          <p:nvPr/>
        </p:nvSpPr>
        <p:spPr>
          <a:xfrm>
            <a:off x="4117975" y="3409950"/>
            <a:ext cx="6395085" cy="26765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    宋太祖赵匡胤（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927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年－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976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年），字元朗。军事家、武术家，宋朝开国皇帝。赵匡胤受柴荣（后周世宗）器重，掌管殿前禁军。周恭帝即位后不久，赵匡胤发动陈桥兵变。恭帝被迫禅位，赵匡胤登基，建立“北宋”。</a:t>
            </a:r>
          </a:p>
        </p:txBody>
      </p:sp>
      <p:pic>
        <p:nvPicPr>
          <p:cNvPr id="66" name="图片 65" descr="Redocn_2010042915214815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664" t="29421" r="9611" b="31707"/>
          <a:stretch>
            <a:fillRect/>
          </a:stretch>
        </p:blipFill>
        <p:spPr>
          <a:xfrm>
            <a:off x="117475" y="944245"/>
            <a:ext cx="2310130" cy="954405"/>
          </a:xfrm>
          <a:prstGeom prst="rect">
            <a:avLst/>
          </a:prstGeom>
        </p:spPr>
      </p:pic>
      <p:sp>
        <p:nvSpPr>
          <p:cNvPr id="67" name="矩形 66"/>
          <p:cNvSpPr/>
          <p:nvPr/>
        </p:nvSpPr>
        <p:spPr>
          <a:xfrm>
            <a:off x="117751" y="1128375"/>
            <a:ext cx="18325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北宋建立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564130" y="944245"/>
            <a:ext cx="10668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960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601335" y="855345"/>
            <a:ext cx="21759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赵匡胤</a:t>
            </a:r>
            <a:r>
              <a:rPr lang="zh-CN" altLang="en-US" sz="16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（</a:t>
            </a:r>
            <a:r>
              <a:rPr lang="en-US" altLang="zh-CN" sz="1600" b="1" dirty="0" err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yìn</a:t>
            </a:r>
            <a:r>
              <a:rPr lang="zh-CN" altLang="en-US" sz="16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）</a:t>
            </a:r>
            <a:endParaRPr lang="en-US" altLang="zh-CN" sz="2800" b="1" dirty="0">
              <a:solidFill>
                <a:srgbClr val="C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905345" y="842301"/>
            <a:ext cx="12496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陈桥驿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476625" y="1375410"/>
            <a:ext cx="8940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北宋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5566410" y="1375410"/>
            <a:ext cx="89408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开封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9073515" y="1377315"/>
            <a:ext cx="12496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宋太祖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44" name="矩形 43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46" name="直角三角形 4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sp>
        <p:nvSpPr>
          <p:cNvPr id="49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人教版七年级下册</a:t>
            </a:r>
            <a:endParaRPr lang="zh-CN" altLang="en-US" sz="2400" b="1" dirty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23"/>
          <p:cNvGrpSpPr/>
          <p:nvPr/>
        </p:nvGrpSpPr>
        <p:grpSpPr>
          <a:xfrm flipH="1">
            <a:off x="8776673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51" name="直角三角形 50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sp>
        <p:nvSpPr>
          <p:cNvPr id="57" name="文本框 13"/>
          <p:cNvSpPr txBox="1"/>
          <p:nvPr/>
        </p:nvSpPr>
        <p:spPr>
          <a:xfrm>
            <a:off x="9332937" y="35044"/>
            <a:ext cx="2189138" cy="7386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第二单元</a:t>
            </a:r>
            <a:endParaRPr lang="en-US" altLang="zh-CN" b="1" dirty="0">
              <a:solidFill>
                <a:schemeClr val="accent4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辽宋夏金元时期</a:t>
            </a:r>
          </a:p>
        </p:txBody>
      </p:sp>
      <p:sp>
        <p:nvSpPr>
          <p:cNvPr id="37" name="文本框 6"/>
          <p:cNvSpPr txBox="1"/>
          <p:nvPr/>
        </p:nvSpPr>
        <p:spPr>
          <a:xfrm>
            <a:off x="4117963" y="138389"/>
            <a:ext cx="5357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6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课   北宋的政治</a:t>
            </a:r>
          </a:p>
        </p:txBody>
      </p:sp>
      <p:sp>
        <p:nvSpPr>
          <p:cNvPr id="18" name="矩形 17"/>
          <p:cNvSpPr/>
          <p:nvPr/>
        </p:nvSpPr>
        <p:spPr>
          <a:xfrm>
            <a:off x="5147310" y="3413760"/>
            <a:ext cx="6167120" cy="181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赵匡胤在位期间，依照 “</a:t>
            </a:r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先南后北</a:t>
            </a: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”的策略，致力于统一全国，先后灭亡南方割据政权，结束了</a:t>
            </a:r>
            <a:r>
              <a:rPr lang="zh-CN" altLang="en-US" sz="2800" b="1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中原</a:t>
            </a: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和</a:t>
            </a:r>
            <a:r>
              <a:rPr lang="zh-CN" altLang="en-US" sz="2800" b="1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南方</a:t>
            </a: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的分裂割据局面。</a:t>
            </a:r>
            <a:endParaRPr lang="en-US" altLang="zh-CN" sz="2800" b="1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546063" y="2600318"/>
            <a:ext cx="4143404" cy="4357694"/>
            <a:chOff x="0" y="1571612"/>
            <a:chExt cx="5000628" cy="5286388"/>
          </a:xfrm>
        </p:grpSpPr>
        <p:pic>
          <p:nvPicPr>
            <p:cNvPr id="21" name="Picture 2" descr="http://data.jianglishi.cn/pic/5B/32/5B32ABACEC98256F5B11FB24A7324CD9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0" y="1571612"/>
              <a:ext cx="5000628" cy="5286388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</p:pic>
        <p:grpSp>
          <p:nvGrpSpPr>
            <p:cNvPr id="22" name="组合 8"/>
            <p:cNvGrpSpPr/>
            <p:nvPr/>
          </p:nvGrpSpPr>
          <p:grpSpPr>
            <a:xfrm>
              <a:off x="1428728" y="3429000"/>
              <a:ext cx="1244021" cy="476190"/>
              <a:chOff x="1428728" y="3429000"/>
              <a:chExt cx="1244021" cy="476190"/>
            </a:xfrm>
          </p:grpSpPr>
          <p:sp>
            <p:nvSpPr>
              <p:cNvPr id="23" name="TextBox 22"/>
              <p:cNvSpPr txBox="1"/>
              <p:nvPr/>
            </p:nvSpPr>
            <p:spPr>
              <a:xfrm>
                <a:off x="1428728" y="3429000"/>
                <a:ext cx="642942" cy="461665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b="1" dirty="0">
                    <a:solidFill>
                      <a:srgbClr val="FF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北</a:t>
                </a:r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2029807" y="3443525"/>
                <a:ext cx="642942" cy="461665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b="1" dirty="0">
                    <a:solidFill>
                      <a:srgbClr val="FF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宋</a:t>
                </a:r>
              </a:p>
            </p:txBody>
          </p:sp>
        </p:grpSp>
      </p:grpSp>
      <p:pic>
        <p:nvPicPr>
          <p:cNvPr id="27" name="图片 26" descr="Redocn_2010042915214815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664" t="29421" r="9611" b="31707"/>
          <a:stretch>
            <a:fillRect/>
          </a:stretch>
        </p:blipFill>
        <p:spPr>
          <a:xfrm>
            <a:off x="4143376" y="1089006"/>
            <a:ext cx="4117962" cy="785817"/>
          </a:xfrm>
          <a:prstGeom prst="rect">
            <a:avLst/>
          </a:prstGeom>
        </p:spPr>
      </p:pic>
      <p:sp>
        <p:nvSpPr>
          <p:cNvPr id="28" name="矩形 27"/>
          <p:cNvSpPr/>
          <p:nvPr/>
        </p:nvSpPr>
        <p:spPr>
          <a:xfrm>
            <a:off x="4409178" y="1089005"/>
            <a:ext cx="34804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消除南方割据政权</a:t>
            </a:r>
          </a:p>
        </p:txBody>
      </p:sp>
      <p:pic>
        <p:nvPicPr>
          <p:cNvPr id="29" name="Picture 2" descr="辽、北宋、西夏形势图"/>
          <p:cNvPicPr>
            <a:picLocks noChangeAspect="1" noChangeArrowheads="1"/>
          </p:cNvPicPr>
          <p:nvPr/>
        </p:nvPicPr>
        <p:blipFill>
          <a:blip r:embed="rId6"/>
          <a:srcRect l="41573" t="45902" r="22472" b="5818"/>
          <a:stretch>
            <a:fillRect/>
          </a:stretch>
        </p:blipFill>
        <p:spPr bwMode="auto">
          <a:xfrm>
            <a:off x="331749" y="2457442"/>
            <a:ext cx="4567394" cy="4600582"/>
          </a:xfrm>
          <a:prstGeom prst="rect">
            <a:avLst/>
          </a:prstGeom>
          <a:noFill/>
          <a:ln w="9525">
            <a:solidFill>
              <a:srgbClr val="660033"/>
            </a:solidFill>
            <a:miter lim="800000"/>
            <a:headEnd/>
            <a:tailEnd/>
          </a:ln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92340266-A890-4AA6-9F31-7E434F25C008}"/>
              </a:ext>
            </a:extLst>
          </p:cNvPr>
          <p:cNvSpPr txBox="1"/>
          <p:nvPr/>
        </p:nvSpPr>
        <p:spPr>
          <a:xfrm>
            <a:off x="5222903" y="5696396"/>
            <a:ext cx="644279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FF0000"/>
                </a:solidFill>
              </a:rPr>
              <a:t>注意：没有完成如秦汉、隋唐一样的全国统一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图片 53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 bwMode="auto">
          <a:xfrm flipV="1">
            <a:off x="0" y="7198068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46" name="直角三角形 4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sp>
        <p:nvSpPr>
          <p:cNvPr id="49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人教版七年级下册</a:t>
            </a:r>
            <a:endParaRPr lang="zh-CN" altLang="en-US" sz="2400" b="1" dirty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23"/>
          <p:cNvGrpSpPr/>
          <p:nvPr/>
        </p:nvGrpSpPr>
        <p:grpSpPr>
          <a:xfrm flipH="1">
            <a:off x="8776673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51" name="直角三角形 50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sp>
        <p:nvSpPr>
          <p:cNvPr id="57" name="文本框 13"/>
          <p:cNvSpPr txBox="1"/>
          <p:nvPr/>
        </p:nvSpPr>
        <p:spPr>
          <a:xfrm>
            <a:off x="9332937" y="35044"/>
            <a:ext cx="2189138" cy="7386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第二单元</a:t>
            </a:r>
            <a:endParaRPr lang="en-US" altLang="zh-CN" b="1" dirty="0">
              <a:solidFill>
                <a:schemeClr val="accent4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辽宋夏金元时期</a:t>
            </a:r>
          </a:p>
        </p:txBody>
      </p:sp>
      <p:sp>
        <p:nvSpPr>
          <p:cNvPr id="37" name="文本框 6"/>
          <p:cNvSpPr txBox="1"/>
          <p:nvPr/>
        </p:nvSpPr>
        <p:spPr>
          <a:xfrm>
            <a:off x="4117963" y="138389"/>
            <a:ext cx="5357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6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课   北宋的政治</a:t>
            </a:r>
          </a:p>
        </p:txBody>
      </p:sp>
      <p:pic>
        <p:nvPicPr>
          <p:cNvPr id="17" name="图片 16" descr="Redocn_2010042915214815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664" t="29421" r="9611" b="31707"/>
          <a:stretch>
            <a:fillRect/>
          </a:stretch>
        </p:blipFill>
        <p:spPr>
          <a:xfrm>
            <a:off x="23070" y="674507"/>
            <a:ext cx="4536900" cy="1003964"/>
          </a:xfrm>
          <a:prstGeom prst="rect">
            <a:avLst/>
          </a:prstGeom>
        </p:spPr>
      </p:pic>
      <p:sp>
        <p:nvSpPr>
          <p:cNvPr id="18" name="矩形 17"/>
          <p:cNvSpPr/>
          <p:nvPr/>
        </p:nvSpPr>
        <p:spPr>
          <a:xfrm>
            <a:off x="108958" y="742930"/>
            <a:ext cx="38924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强化中央集权的措施</a:t>
            </a:r>
          </a:p>
        </p:txBody>
      </p:sp>
      <p:sp>
        <p:nvSpPr>
          <p:cNvPr id="19" name="圆角矩形 18"/>
          <p:cNvSpPr/>
          <p:nvPr/>
        </p:nvSpPr>
        <p:spPr>
          <a:xfrm>
            <a:off x="4692527" y="849858"/>
            <a:ext cx="1155854" cy="510778"/>
          </a:xfrm>
          <a:prstGeom prst="roundRect">
            <a:avLst/>
          </a:prstGeom>
          <a:solidFill>
            <a:schemeClr val="bg2">
              <a:lumMod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军事上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100429" y="893804"/>
            <a:ext cx="40005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4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zh-CN" altLang="en-US" sz="24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解除禁军将领的兵权</a:t>
            </a:r>
            <a:endParaRPr lang="en-US" altLang="zh-CN" sz="2400" b="1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4" name="图片 23" descr="mp8630021_1427714983554_1_th.jpe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816059" y="2415529"/>
            <a:ext cx="4297299" cy="27860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7" name="图片 26" descr="mp20593219_1435570585998_1.jpeg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344737" y="2623031"/>
            <a:ext cx="3714776" cy="278608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图片 53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 bwMode="auto">
          <a:xfrm flipV="1">
            <a:off x="0" y="7198068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46" name="直角三角形 4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sp>
        <p:nvSpPr>
          <p:cNvPr id="49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人教版七年级下册</a:t>
            </a:r>
            <a:endParaRPr lang="zh-CN" altLang="en-US" sz="2400" b="1" dirty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23"/>
          <p:cNvGrpSpPr/>
          <p:nvPr/>
        </p:nvGrpSpPr>
        <p:grpSpPr>
          <a:xfrm flipH="1">
            <a:off x="8776673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51" name="直角三角形 50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sp>
        <p:nvSpPr>
          <p:cNvPr id="57" name="文本框 13"/>
          <p:cNvSpPr txBox="1"/>
          <p:nvPr/>
        </p:nvSpPr>
        <p:spPr>
          <a:xfrm>
            <a:off x="9332937" y="35044"/>
            <a:ext cx="2189138" cy="7386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第二单元</a:t>
            </a:r>
            <a:endParaRPr lang="en-US" altLang="zh-CN" b="1" dirty="0">
              <a:solidFill>
                <a:schemeClr val="accent4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辽宋夏金元时期</a:t>
            </a:r>
          </a:p>
        </p:txBody>
      </p:sp>
      <p:sp>
        <p:nvSpPr>
          <p:cNvPr id="37" name="文本框 6"/>
          <p:cNvSpPr txBox="1"/>
          <p:nvPr/>
        </p:nvSpPr>
        <p:spPr>
          <a:xfrm>
            <a:off x="4117963" y="138389"/>
            <a:ext cx="5357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6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课   北宋的政治</a:t>
            </a:r>
          </a:p>
        </p:txBody>
      </p:sp>
      <p:pic>
        <p:nvPicPr>
          <p:cNvPr id="17" name="图片 16" descr="Redocn_2010042915214815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664" t="29421" r="9611" b="31707"/>
          <a:stretch>
            <a:fillRect/>
          </a:stretch>
        </p:blipFill>
        <p:spPr>
          <a:xfrm>
            <a:off x="1" y="742931"/>
            <a:ext cx="1403318" cy="785817"/>
          </a:xfrm>
          <a:prstGeom prst="rect">
            <a:avLst/>
          </a:prstGeom>
        </p:spPr>
      </p:pic>
      <p:sp>
        <p:nvSpPr>
          <p:cNvPr id="18" name="矩形 17"/>
          <p:cNvSpPr/>
          <p:nvPr/>
        </p:nvSpPr>
        <p:spPr>
          <a:xfrm>
            <a:off x="108958" y="742930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措施</a:t>
            </a:r>
          </a:p>
        </p:txBody>
      </p:sp>
      <p:sp>
        <p:nvSpPr>
          <p:cNvPr id="19" name="圆角矩形 18"/>
          <p:cNvSpPr/>
          <p:nvPr/>
        </p:nvSpPr>
        <p:spPr>
          <a:xfrm>
            <a:off x="1617633" y="814368"/>
            <a:ext cx="1155854" cy="510778"/>
          </a:xfrm>
          <a:prstGeom prst="roundRect">
            <a:avLst/>
          </a:prstGeom>
          <a:solidFill>
            <a:schemeClr val="bg2">
              <a:lumMod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军事上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2900370" y="1242996"/>
            <a:ext cx="864714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4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</a:t>
            </a:r>
            <a:r>
              <a:rPr lang="zh-CN" altLang="en-US" sz="24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控制对军队的调动，使禁军将领有握兵之重而无发兵之权。</a:t>
            </a:r>
            <a:endParaRPr lang="en-US" altLang="zh-CN" sz="2400" b="1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1" name="图片 20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sp>
        <p:nvSpPr>
          <p:cNvPr id="23" name="矩形 22"/>
          <p:cNvSpPr/>
          <p:nvPr/>
        </p:nvSpPr>
        <p:spPr bwMode="auto">
          <a:xfrm flipV="1">
            <a:off x="0" y="7198068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903517" y="814368"/>
            <a:ext cx="40005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4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zh-CN" altLang="en-US" sz="24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解除禁军将领的兵权</a:t>
            </a:r>
            <a:endParaRPr lang="en-US" altLang="zh-CN" sz="2400" b="1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403637" y="2623492"/>
            <a:ext cx="9429815" cy="1738148"/>
          </a:xfrm>
          <a:prstGeom prst="roundRect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    “祖宗制兵之法，天下之兵本于枢密，有发兵之权而无握兵之重；京师之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兵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总于三帅，有握兵之重而无发兵之权。上下相维，不得专制。此所以百三十余年无兵变也。”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             ——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范祖禹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范太史集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31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 Box 3"/>
          <p:cNvSpPr txBox="1">
            <a:spLocks noChangeArrowheads="1"/>
          </p:cNvSpPr>
          <p:nvPr/>
        </p:nvSpPr>
        <p:spPr bwMode="auto">
          <a:xfrm>
            <a:off x="688940" y="6480675"/>
            <a:ext cx="9501253" cy="47736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106985" tIns="53492" rIns="106985" bIns="53492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针对唐末以来武将专权的积弊，赵匡胤采取了哪些措施</a:t>
            </a:r>
            <a:r>
              <a:rPr lang="en-US" altLang="zh-CN" sz="2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44" name="矩形 43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46" name="直角三角形 4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sp>
        <p:nvSpPr>
          <p:cNvPr id="49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人教版七年级下册</a:t>
            </a:r>
            <a:endParaRPr lang="zh-CN" altLang="en-US" sz="2400" b="1" dirty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23"/>
          <p:cNvGrpSpPr/>
          <p:nvPr/>
        </p:nvGrpSpPr>
        <p:grpSpPr>
          <a:xfrm flipH="1">
            <a:off x="8776673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51" name="直角三角形 50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sp>
        <p:nvSpPr>
          <p:cNvPr id="57" name="文本框 13"/>
          <p:cNvSpPr txBox="1"/>
          <p:nvPr/>
        </p:nvSpPr>
        <p:spPr>
          <a:xfrm>
            <a:off x="9332937" y="35044"/>
            <a:ext cx="2189138" cy="7386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第二单元</a:t>
            </a:r>
            <a:endParaRPr lang="en-US" altLang="zh-CN" b="1" dirty="0">
              <a:solidFill>
                <a:schemeClr val="accent4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辽宋夏金元时期</a:t>
            </a:r>
          </a:p>
        </p:txBody>
      </p:sp>
      <p:sp>
        <p:nvSpPr>
          <p:cNvPr id="37" name="文本框 6"/>
          <p:cNvSpPr txBox="1"/>
          <p:nvPr/>
        </p:nvSpPr>
        <p:spPr>
          <a:xfrm>
            <a:off x="4117963" y="138389"/>
            <a:ext cx="5357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6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课   北宋的政治</a:t>
            </a:r>
          </a:p>
        </p:txBody>
      </p:sp>
      <p:pic>
        <p:nvPicPr>
          <p:cNvPr id="17" name="图片 16" descr="Redocn_2010042915214815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664" t="29421" r="9611" b="31707"/>
          <a:stretch>
            <a:fillRect/>
          </a:stretch>
        </p:blipFill>
        <p:spPr>
          <a:xfrm>
            <a:off x="1" y="742931"/>
            <a:ext cx="1403318" cy="785817"/>
          </a:xfrm>
          <a:prstGeom prst="rect">
            <a:avLst/>
          </a:prstGeom>
        </p:spPr>
      </p:pic>
      <p:sp>
        <p:nvSpPr>
          <p:cNvPr id="18" name="矩形 17"/>
          <p:cNvSpPr/>
          <p:nvPr/>
        </p:nvSpPr>
        <p:spPr>
          <a:xfrm>
            <a:off x="108958" y="742930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措施</a:t>
            </a:r>
          </a:p>
        </p:txBody>
      </p:sp>
      <p:sp>
        <p:nvSpPr>
          <p:cNvPr id="19" name="圆角矩形 18"/>
          <p:cNvSpPr/>
          <p:nvPr/>
        </p:nvSpPr>
        <p:spPr>
          <a:xfrm>
            <a:off x="1617633" y="814368"/>
            <a:ext cx="1155854" cy="510778"/>
          </a:xfrm>
          <a:prstGeom prst="roundRect">
            <a:avLst/>
          </a:prstGeom>
          <a:solidFill>
            <a:schemeClr val="bg2">
              <a:lumMod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军事上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2903517" y="1671624"/>
            <a:ext cx="8358245" cy="460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/>
            <a:r>
              <a:rPr lang="en-US" altLang="zh-CN" sz="2400" b="1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③经常调换军队将领，定期换防，使兵不识将，将不专兵。</a:t>
            </a:r>
          </a:p>
        </p:txBody>
      </p:sp>
      <p:sp>
        <p:nvSpPr>
          <p:cNvPr id="30" name="矩形 29"/>
          <p:cNvSpPr/>
          <p:nvPr/>
        </p:nvSpPr>
        <p:spPr>
          <a:xfrm>
            <a:off x="2900370" y="1242996"/>
            <a:ext cx="8647145" cy="460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/>
            <a:r>
              <a:rPr lang="en-US" altLang="zh-CN" sz="2400" b="1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②控制对军队的调动，使禁军将领有握兵之重而无发兵之权。</a:t>
            </a:r>
          </a:p>
        </p:txBody>
      </p:sp>
      <p:sp>
        <p:nvSpPr>
          <p:cNvPr id="31" name="矩形 30"/>
          <p:cNvSpPr/>
          <p:nvPr/>
        </p:nvSpPr>
        <p:spPr>
          <a:xfrm>
            <a:off x="2903517" y="814368"/>
            <a:ext cx="4000528" cy="460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400" b="1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①</a:t>
            </a:r>
            <a:r>
              <a:rPr lang="zh-CN" altLang="en-US" sz="2400" b="1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解除禁军将领的兵权</a:t>
            </a:r>
            <a:endParaRPr lang="en-US" altLang="zh-CN" sz="2400" b="1" dirty="0">
              <a:solidFill>
                <a:prstClr val="black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260443" y="2886070"/>
            <a:ext cx="9429815" cy="2147680"/>
          </a:xfrm>
          <a:prstGeom prst="roundRect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京城驻军要轮流到外地或边境戍守，有的则要到产粮的地方就粮，这种轮流驻防的办法称为“更戍法”。这种方法名义上是锻炼士兵吃苦耐劳，实际上是借着士兵的经常换防，造成</a:t>
            </a:r>
            <a:r>
              <a:rPr lang="zh-CN" altLang="en-US" sz="24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兵不识将，将不识兵，兵无常帅，帅无常师</a:t>
            </a:r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。将官再也不能同士兵结合，在士兵中建立自己的声望，也就再也不能率兵同朝廷皇帝对抗了。</a:t>
            </a:r>
          </a:p>
        </p:txBody>
      </p:sp>
      <p:sp>
        <p:nvSpPr>
          <p:cNvPr id="38" name="矩形 37"/>
          <p:cNvSpPr/>
          <p:nvPr/>
        </p:nvSpPr>
        <p:spPr>
          <a:xfrm>
            <a:off x="4689467" y="5314962"/>
            <a:ext cx="295465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zh-CN" altLang="en-US" sz="36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兵将分离政策</a:t>
            </a:r>
            <a:endParaRPr lang="en-US" altLang="zh-CN" sz="36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33" grpId="0" bldLvl="0" animBg="1"/>
      <p:bldP spid="3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图片 53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 bwMode="auto">
          <a:xfrm flipV="1">
            <a:off x="0" y="7198068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40800" y="-23180"/>
            <a:ext cx="10776937" cy="704850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46" name="直角三角形 4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sp>
        <p:nvSpPr>
          <p:cNvPr id="49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人教版七年级下册</a:t>
            </a:r>
            <a:endParaRPr lang="zh-CN" altLang="en-US" sz="2400" b="1" dirty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23"/>
          <p:cNvGrpSpPr/>
          <p:nvPr/>
        </p:nvGrpSpPr>
        <p:grpSpPr>
          <a:xfrm flipH="1">
            <a:off x="8776673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51" name="直角三角形 50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sp>
        <p:nvSpPr>
          <p:cNvPr id="57" name="文本框 13"/>
          <p:cNvSpPr txBox="1"/>
          <p:nvPr/>
        </p:nvSpPr>
        <p:spPr>
          <a:xfrm>
            <a:off x="9332937" y="35044"/>
            <a:ext cx="2189138" cy="7386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第二单元</a:t>
            </a:r>
            <a:endParaRPr lang="en-US" altLang="zh-CN" b="1" dirty="0">
              <a:solidFill>
                <a:schemeClr val="accent4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辽宋夏金元时期</a:t>
            </a:r>
          </a:p>
        </p:txBody>
      </p:sp>
      <p:sp>
        <p:nvSpPr>
          <p:cNvPr id="37" name="文本框 6"/>
          <p:cNvSpPr txBox="1"/>
          <p:nvPr/>
        </p:nvSpPr>
        <p:spPr>
          <a:xfrm>
            <a:off x="4117963" y="138389"/>
            <a:ext cx="5357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6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课   北宋的政治</a:t>
            </a:r>
          </a:p>
        </p:txBody>
      </p:sp>
      <p:pic>
        <p:nvPicPr>
          <p:cNvPr id="17" name="图片 16" descr="Redocn_2010042915214815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664" t="29421" r="9611" b="31707"/>
          <a:stretch>
            <a:fillRect/>
          </a:stretch>
        </p:blipFill>
        <p:spPr>
          <a:xfrm>
            <a:off x="1" y="742931"/>
            <a:ext cx="1403318" cy="785817"/>
          </a:xfrm>
          <a:prstGeom prst="rect">
            <a:avLst/>
          </a:prstGeom>
        </p:spPr>
      </p:pic>
      <p:sp>
        <p:nvSpPr>
          <p:cNvPr id="18" name="矩形 17"/>
          <p:cNvSpPr/>
          <p:nvPr/>
        </p:nvSpPr>
        <p:spPr>
          <a:xfrm>
            <a:off x="108958" y="742930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措施</a:t>
            </a:r>
          </a:p>
        </p:txBody>
      </p:sp>
      <p:sp>
        <p:nvSpPr>
          <p:cNvPr id="19" name="圆角矩形 18"/>
          <p:cNvSpPr/>
          <p:nvPr/>
        </p:nvSpPr>
        <p:spPr>
          <a:xfrm>
            <a:off x="1617633" y="814368"/>
            <a:ext cx="1035973" cy="459700"/>
          </a:xfrm>
          <a:prstGeom prst="roundRect">
            <a:avLst/>
          </a:prstGeom>
          <a:solidFill>
            <a:schemeClr val="bg2">
              <a:lumMod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政治上</a:t>
            </a:r>
          </a:p>
        </p:txBody>
      </p:sp>
      <p:pic>
        <p:nvPicPr>
          <p:cNvPr id="24" name="图片 23" descr="bizhensizhixiaoguobeijingsucai_5730857.jpg"/>
          <p:cNvPicPr>
            <a:picLocks noChangeAspect="1"/>
          </p:cNvPicPr>
          <p:nvPr/>
        </p:nvPicPr>
        <p:blipFill>
          <a:blip r:embed="rId5"/>
          <a:srcRect t="27747" b="22802"/>
          <a:stretch>
            <a:fillRect/>
          </a:stretch>
        </p:blipFill>
        <p:spPr>
          <a:xfrm>
            <a:off x="0" y="6243656"/>
            <a:ext cx="11522075" cy="957244"/>
          </a:xfrm>
          <a:prstGeom prst="rect">
            <a:avLst/>
          </a:prstGeom>
        </p:spPr>
      </p:pic>
      <p:pic>
        <p:nvPicPr>
          <p:cNvPr id="25" name="图片 24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sp>
        <p:nvSpPr>
          <p:cNvPr id="26" name="矩形 25"/>
          <p:cNvSpPr/>
          <p:nvPr/>
        </p:nvSpPr>
        <p:spPr bwMode="auto">
          <a:xfrm flipV="1">
            <a:off x="0" y="7198068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27" name="图片 26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sp>
        <p:nvSpPr>
          <p:cNvPr id="28" name="矩形 27"/>
          <p:cNvSpPr/>
          <p:nvPr/>
        </p:nvSpPr>
        <p:spPr bwMode="auto">
          <a:xfrm flipV="1">
            <a:off x="0" y="7198068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2832079" y="814368"/>
            <a:ext cx="80010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zh-CN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中央：</a:t>
            </a:r>
            <a:endParaRPr lang="en-US" altLang="zh-CN" sz="2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" name="Text Box 3"/>
          <p:cNvSpPr txBox="1">
            <a:spLocks noChangeArrowheads="1"/>
          </p:cNvSpPr>
          <p:nvPr/>
        </p:nvSpPr>
        <p:spPr bwMode="auto">
          <a:xfrm>
            <a:off x="1403319" y="6480675"/>
            <a:ext cx="8286808" cy="47736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106985" tIns="53492" rIns="106985" bIns="53492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在中央，为防止宰相权力过大，赵匡胤采取了哪些措施</a:t>
            </a:r>
            <a:r>
              <a:rPr lang="en-US" altLang="zh-CN" sz="2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" name="圆角矩形 34"/>
          <p:cNvSpPr/>
          <p:nvPr/>
        </p:nvSpPr>
        <p:spPr>
          <a:xfrm>
            <a:off x="2117699" y="2243128"/>
            <a:ext cx="8215370" cy="1055608"/>
          </a:xfrm>
          <a:prstGeom prst="roundRect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 设立参知政事、枢密使、三司使，削弱和分割宰相的权力，实行军政、民政和财政的三权分立</a:t>
            </a:r>
          </a:p>
        </p:txBody>
      </p:sp>
      <p:sp>
        <p:nvSpPr>
          <p:cNvPr id="33" name="矩形 32"/>
          <p:cNvSpPr/>
          <p:nvPr/>
        </p:nvSpPr>
        <p:spPr>
          <a:xfrm>
            <a:off x="4117963" y="814368"/>
            <a:ext cx="816928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分化事权，削弱相权（设副宰相，多重机构）</a:t>
            </a:r>
            <a:endParaRPr lang="en-US" altLang="zh-CN" sz="2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8" name="Picture 2" descr="http://img.manfen5.com/res/GZLS/web/STSource/2014020408301975401580/SYS201402040832457282971756_ST.files/image001.png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17831" y="3671888"/>
            <a:ext cx="5820402" cy="25249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图片 29" descr="3646_G_1473061389892.pn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833003" y="6129330"/>
            <a:ext cx="714380" cy="107157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图片 53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 bwMode="auto">
          <a:xfrm flipV="1">
            <a:off x="0" y="7198068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46" name="直角三角形 4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sp>
        <p:nvSpPr>
          <p:cNvPr id="49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人教版七年级下册</a:t>
            </a:r>
            <a:endParaRPr lang="zh-CN" altLang="en-US" sz="2400" b="1" dirty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23"/>
          <p:cNvGrpSpPr/>
          <p:nvPr/>
        </p:nvGrpSpPr>
        <p:grpSpPr>
          <a:xfrm flipH="1">
            <a:off x="8776673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51" name="直角三角形 50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sp>
        <p:nvSpPr>
          <p:cNvPr id="57" name="文本框 13"/>
          <p:cNvSpPr txBox="1"/>
          <p:nvPr/>
        </p:nvSpPr>
        <p:spPr>
          <a:xfrm>
            <a:off x="9332937" y="35044"/>
            <a:ext cx="2189138" cy="7386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第二单元</a:t>
            </a:r>
            <a:endParaRPr lang="en-US" altLang="zh-CN" b="1" dirty="0">
              <a:solidFill>
                <a:schemeClr val="accent4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辽宋夏金元时期</a:t>
            </a:r>
          </a:p>
        </p:txBody>
      </p:sp>
      <p:sp>
        <p:nvSpPr>
          <p:cNvPr id="37" name="文本框 6"/>
          <p:cNvSpPr txBox="1"/>
          <p:nvPr/>
        </p:nvSpPr>
        <p:spPr>
          <a:xfrm>
            <a:off x="4117963" y="138389"/>
            <a:ext cx="5357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6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课   北宋的政治</a:t>
            </a:r>
          </a:p>
        </p:txBody>
      </p:sp>
      <p:pic>
        <p:nvPicPr>
          <p:cNvPr id="17" name="图片 16" descr="Redocn_2010042915214815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664" t="29421" r="9611" b="31707"/>
          <a:stretch>
            <a:fillRect/>
          </a:stretch>
        </p:blipFill>
        <p:spPr>
          <a:xfrm>
            <a:off x="1" y="742931"/>
            <a:ext cx="1403318" cy="785817"/>
          </a:xfrm>
          <a:prstGeom prst="rect">
            <a:avLst/>
          </a:prstGeom>
        </p:spPr>
      </p:pic>
      <p:sp>
        <p:nvSpPr>
          <p:cNvPr id="18" name="矩形 17"/>
          <p:cNvSpPr/>
          <p:nvPr/>
        </p:nvSpPr>
        <p:spPr>
          <a:xfrm>
            <a:off x="108958" y="742930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措施</a:t>
            </a:r>
          </a:p>
        </p:txBody>
      </p:sp>
      <p:sp>
        <p:nvSpPr>
          <p:cNvPr id="19" name="圆角矩形 18"/>
          <p:cNvSpPr/>
          <p:nvPr/>
        </p:nvSpPr>
        <p:spPr>
          <a:xfrm>
            <a:off x="1617633" y="814368"/>
            <a:ext cx="1035973" cy="459700"/>
          </a:xfrm>
          <a:prstGeom prst="roundRect">
            <a:avLst/>
          </a:prstGeom>
          <a:solidFill>
            <a:schemeClr val="bg2">
              <a:lumMod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政治上</a:t>
            </a:r>
          </a:p>
        </p:txBody>
      </p:sp>
      <p:pic>
        <p:nvPicPr>
          <p:cNvPr id="25" name="图片 24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sp>
        <p:nvSpPr>
          <p:cNvPr id="26" name="矩形 25"/>
          <p:cNvSpPr/>
          <p:nvPr/>
        </p:nvSpPr>
        <p:spPr bwMode="auto">
          <a:xfrm flipV="1">
            <a:off x="0" y="7198068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27" name="图片 26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sp>
        <p:nvSpPr>
          <p:cNvPr id="28" name="矩形 27"/>
          <p:cNvSpPr/>
          <p:nvPr/>
        </p:nvSpPr>
        <p:spPr bwMode="auto">
          <a:xfrm flipV="1">
            <a:off x="0" y="7198068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2828932" y="1314434"/>
            <a:ext cx="143190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②</a:t>
            </a:r>
            <a:r>
              <a:rPr lang="zh-CN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地方：</a:t>
            </a:r>
          </a:p>
        </p:txBody>
      </p:sp>
      <p:sp>
        <p:nvSpPr>
          <p:cNvPr id="31" name="矩形 30"/>
          <p:cNvSpPr/>
          <p:nvPr/>
        </p:nvSpPr>
        <p:spPr>
          <a:xfrm>
            <a:off x="2832079" y="814368"/>
            <a:ext cx="80010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zh-CN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中央：分化事权，削弱相权（设副宰相，多重机构）</a:t>
            </a:r>
            <a:endParaRPr lang="en-US" altLang="zh-CN" sz="2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4" name="Picture 26" descr="9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AFFFF"/>
              </a:clrFrom>
              <a:clrTo>
                <a:srgbClr val="FA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818852" y="6553225"/>
            <a:ext cx="657225" cy="619125"/>
          </a:xfrm>
          <a:prstGeom prst="rect">
            <a:avLst/>
          </a:prstGeom>
          <a:noFill/>
        </p:spPr>
      </p:pic>
      <p:sp>
        <p:nvSpPr>
          <p:cNvPr id="33" name="矩形 32"/>
          <p:cNvSpPr/>
          <p:nvPr/>
        </p:nvSpPr>
        <p:spPr>
          <a:xfrm>
            <a:off x="4046525" y="1314434"/>
            <a:ext cx="621510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派文臣担任各地州县的长官</a:t>
            </a:r>
            <a:endParaRPr lang="en-US" altLang="zh-CN" sz="2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0" name="圆角矩形 39"/>
          <p:cNvSpPr/>
          <p:nvPr/>
        </p:nvSpPr>
        <p:spPr>
          <a:xfrm>
            <a:off x="546063" y="3171822"/>
            <a:ext cx="10501386" cy="919401"/>
          </a:xfrm>
          <a:prstGeom prst="roundRect">
            <a:avLst/>
          </a:prstGeom>
          <a:solidFill>
            <a:schemeClr val="bg2">
              <a:lumMod val="75000"/>
            </a:schemeClr>
          </a:solidFill>
          <a:ln w="38100"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lvl="0"/>
            <a:r>
              <a:rPr lang="zh-CN" altLang="en-US" sz="24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“朕今选儒臣干事者百余，分治大藩（节度使辖区），纵皆贪浊，亦不及武臣一人也。”                              </a:t>
            </a:r>
            <a:r>
              <a:rPr lang="en-US" altLang="zh-CN" sz="24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——</a:t>
            </a:r>
            <a:r>
              <a:rPr lang="zh-CN" altLang="en-US" sz="24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宋太祖</a:t>
            </a:r>
          </a:p>
        </p:txBody>
      </p:sp>
      <p:sp>
        <p:nvSpPr>
          <p:cNvPr id="41" name="矩形 40"/>
          <p:cNvSpPr/>
          <p:nvPr/>
        </p:nvSpPr>
        <p:spPr>
          <a:xfrm>
            <a:off x="4046525" y="1743062"/>
            <a:ext cx="633732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实施三年一换的制度，频繁调动州县长官</a:t>
            </a:r>
            <a:endParaRPr lang="en-US" altLang="zh-CN" sz="2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4046525" y="2171690"/>
            <a:ext cx="47148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在各州府设置通判以分知州权力</a:t>
            </a:r>
            <a:endParaRPr lang="en-US" altLang="zh-CN" sz="2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" name="圆角矩形 34"/>
          <p:cNvSpPr/>
          <p:nvPr/>
        </p:nvSpPr>
        <p:spPr>
          <a:xfrm>
            <a:off x="546063" y="4386268"/>
            <a:ext cx="10572824" cy="1328023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     宋初“始置诸州通判”，“凡兵民、钱谷、户口、赋 役、狱讼听断之事，可否裁决，与守臣（ 指知州、知府等地方长官）通签书施行”。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                               ——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宋史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职官志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40" grpId="0" animBg="1"/>
      <p:bldP spid="41" grpId="0"/>
      <p:bldP spid="42" grpId="0"/>
      <p:bldP spid="3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图片 53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 bwMode="auto">
          <a:xfrm flipV="1">
            <a:off x="0" y="7198068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46" name="直角三角形 4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sp>
        <p:nvSpPr>
          <p:cNvPr id="49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人教版七年级下册</a:t>
            </a:r>
            <a:endParaRPr lang="zh-CN" altLang="en-US" sz="2400" b="1" dirty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23"/>
          <p:cNvGrpSpPr/>
          <p:nvPr/>
        </p:nvGrpSpPr>
        <p:grpSpPr>
          <a:xfrm flipH="1">
            <a:off x="8776673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51" name="直角三角形 50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sp>
        <p:nvSpPr>
          <p:cNvPr id="57" name="文本框 13"/>
          <p:cNvSpPr txBox="1"/>
          <p:nvPr/>
        </p:nvSpPr>
        <p:spPr>
          <a:xfrm>
            <a:off x="9332937" y="35044"/>
            <a:ext cx="2189138" cy="7386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第二单元</a:t>
            </a:r>
            <a:endParaRPr lang="en-US" altLang="zh-CN" b="1" dirty="0">
              <a:solidFill>
                <a:schemeClr val="accent4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辽宋夏金元时期</a:t>
            </a:r>
          </a:p>
        </p:txBody>
      </p:sp>
      <p:sp>
        <p:nvSpPr>
          <p:cNvPr id="37" name="文本框 6"/>
          <p:cNvSpPr txBox="1"/>
          <p:nvPr/>
        </p:nvSpPr>
        <p:spPr>
          <a:xfrm>
            <a:off x="4117963" y="138389"/>
            <a:ext cx="5357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6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课   北宋的政治</a:t>
            </a:r>
          </a:p>
        </p:txBody>
      </p:sp>
      <p:pic>
        <p:nvPicPr>
          <p:cNvPr id="17" name="图片 16" descr="Redocn_2010042915214815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664" t="29421" r="9611" b="31707"/>
          <a:stretch>
            <a:fillRect/>
          </a:stretch>
        </p:blipFill>
        <p:spPr>
          <a:xfrm>
            <a:off x="1" y="742931"/>
            <a:ext cx="1403318" cy="785817"/>
          </a:xfrm>
          <a:prstGeom prst="rect">
            <a:avLst/>
          </a:prstGeom>
        </p:spPr>
      </p:pic>
      <p:sp>
        <p:nvSpPr>
          <p:cNvPr id="18" name="矩形 17"/>
          <p:cNvSpPr/>
          <p:nvPr/>
        </p:nvSpPr>
        <p:spPr>
          <a:xfrm>
            <a:off x="108958" y="742930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措施</a:t>
            </a:r>
          </a:p>
        </p:txBody>
      </p:sp>
      <p:sp>
        <p:nvSpPr>
          <p:cNvPr id="19" name="圆角矩形 18"/>
          <p:cNvSpPr/>
          <p:nvPr/>
        </p:nvSpPr>
        <p:spPr>
          <a:xfrm>
            <a:off x="1617633" y="814368"/>
            <a:ext cx="1035973" cy="459700"/>
          </a:xfrm>
          <a:prstGeom prst="roundRect">
            <a:avLst/>
          </a:prstGeom>
          <a:solidFill>
            <a:schemeClr val="bg2">
              <a:lumMod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经济上</a:t>
            </a:r>
          </a:p>
        </p:txBody>
      </p:sp>
      <p:pic>
        <p:nvPicPr>
          <p:cNvPr id="25" name="图片 24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sp>
        <p:nvSpPr>
          <p:cNvPr id="26" name="矩形 25"/>
          <p:cNvSpPr/>
          <p:nvPr/>
        </p:nvSpPr>
        <p:spPr bwMode="auto">
          <a:xfrm flipV="1">
            <a:off x="0" y="7198068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27" name="图片 26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sp>
        <p:nvSpPr>
          <p:cNvPr id="28" name="矩形 27"/>
          <p:cNvSpPr/>
          <p:nvPr/>
        </p:nvSpPr>
        <p:spPr bwMode="auto">
          <a:xfrm flipV="1">
            <a:off x="0" y="7198068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2832079" y="814368"/>
            <a:ext cx="86899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zh-CN" altLang="en-US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宋太祖下令取消节度使收税权力，除各州留一部分用作地方的必要支出外，其余一切税收由中央掌控。</a:t>
            </a:r>
            <a:endParaRPr lang="en-US" altLang="zh-CN" sz="2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4" name="Picture 26" descr="9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AFFFF"/>
              </a:clrFrom>
              <a:clrTo>
                <a:srgbClr val="FA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818852" y="6553225"/>
            <a:ext cx="657225" cy="619125"/>
          </a:xfrm>
          <a:prstGeom prst="rect">
            <a:avLst/>
          </a:prstGeom>
          <a:noFill/>
        </p:spPr>
      </p:pic>
      <p:pic>
        <p:nvPicPr>
          <p:cNvPr id="35" name="图片 34" descr="view.jpg"/>
          <p:cNvPicPr>
            <a:picLocks noChangeAspect="1"/>
          </p:cNvPicPr>
          <p:nvPr/>
        </p:nvPicPr>
        <p:blipFill>
          <a:blip r:embed="rId7"/>
          <a:srcRect l="25995" t="7813" r="3722" b="7812"/>
          <a:stretch>
            <a:fillRect/>
          </a:stretch>
        </p:blipFill>
        <p:spPr>
          <a:xfrm>
            <a:off x="3617897" y="2028814"/>
            <a:ext cx="5214974" cy="38576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图片 41" descr="20110127_dfeb09e2242be59c7b25eH7q9uld7Srk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03451" y="2671756"/>
            <a:ext cx="7643866" cy="3071834"/>
          </a:xfrm>
          <a:prstGeom prst="rect">
            <a:avLst/>
          </a:prstGeom>
        </p:spPr>
      </p:pic>
      <p:pic>
        <p:nvPicPr>
          <p:cNvPr id="54" name="图片 53" descr="t018d16e110143ea110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 bwMode="auto">
          <a:xfrm flipV="1">
            <a:off x="0" y="7198068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46" name="直角三角形 4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sp>
        <p:nvSpPr>
          <p:cNvPr id="49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人教版七年级下册</a:t>
            </a:r>
            <a:endParaRPr lang="zh-CN" altLang="en-US" sz="2400" b="1" dirty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23"/>
          <p:cNvGrpSpPr/>
          <p:nvPr/>
        </p:nvGrpSpPr>
        <p:grpSpPr>
          <a:xfrm flipH="1">
            <a:off x="8776673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51" name="直角三角形 50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sp>
        <p:nvSpPr>
          <p:cNvPr id="57" name="文本框 13"/>
          <p:cNvSpPr txBox="1"/>
          <p:nvPr/>
        </p:nvSpPr>
        <p:spPr>
          <a:xfrm>
            <a:off x="9332937" y="35044"/>
            <a:ext cx="2189138" cy="7386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第二单元</a:t>
            </a:r>
            <a:endParaRPr lang="en-US" altLang="zh-CN" b="1" dirty="0">
              <a:solidFill>
                <a:schemeClr val="accent4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辽宋夏金元时期</a:t>
            </a:r>
          </a:p>
        </p:txBody>
      </p:sp>
      <p:sp>
        <p:nvSpPr>
          <p:cNvPr id="37" name="文本框 6"/>
          <p:cNvSpPr txBox="1"/>
          <p:nvPr/>
        </p:nvSpPr>
        <p:spPr>
          <a:xfrm>
            <a:off x="4117963" y="138389"/>
            <a:ext cx="5357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6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课   北宋的政治</a:t>
            </a:r>
          </a:p>
        </p:txBody>
      </p:sp>
      <p:pic>
        <p:nvPicPr>
          <p:cNvPr id="17" name="图片 16" descr="Redocn_2010042915214815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664" t="29421" r="9611" b="31707"/>
          <a:stretch>
            <a:fillRect/>
          </a:stretch>
        </p:blipFill>
        <p:spPr>
          <a:xfrm>
            <a:off x="1" y="742931"/>
            <a:ext cx="1403318" cy="785817"/>
          </a:xfrm>
          <a:prstGeom prst="rect">
            <a:avLst/>
          </a:prstGeom>
        </p:spPr>
      </p:pic>
      <p:sp>
        <p:nvSpPr>
          <p:cNvPr id="18" name="矩形 17"/>
          <p:cNvSpPr/>
          <p:nvPr/>
        </p:nvSpPr>
        <p:spPr>
          <a:xfrm>
            <a:off x="108958" y="742930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措施</a:t>
            </a:r>
          </a:p>
        </p:txBody>
      </p:sp>
      <p:sp>
        <p:nvSpPr>
          <p:cNvPr id="19" name="圆角矩形 18"/>
          <p:cNvSpPr/>
          <p:nvPr/>
        </p:nvSpPr>
        <p:spPr>
          <a:xfrm>
            <a:off x="1546513" y="976293"/>
            <a:ext cx="1145970" cy="505255"/>
          </a:xfrm>
          <a:prstGeom prst="roundRect">
            <a:avLst/>
          </a:prstGeom>
          <a:solidFill>
            <a:schemeClr val="bg2">
              <a:lumMod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经济上</a:t>
            </a:r>
          </a:p>
        </p:txBody>
      </p:sp>
      <p:pic>
        <p:nvPicPr>
          <p:cNvPr id="25" name="图片 24" descr="t018d16e110143ea110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sp>
        <p:nvSpPr>
          <p:cNvPr id="26" name="矩形 25"/>
          <p:cNvSpPr/>
          <p:nvPr/>
        </p:nvSpPr>
        <p:spPr bwMode="auto">
          <a:xfrm flipV="1">
            <a:off x="0" y="7198068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27" name="图片 26" descr="t018d16e110143ea110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sp>
        <p:nvSpPr>
          <p:cNvPr id="28" name="矩形 27"/>
          <p:cNvSpPr/>
          <p:nvPr/>
        </p:nvSpPr>
        <p:spPr bwMode="auto">
          <a:xfrm flipV="1">
            <a:off x="0" y="7198068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2832079" y="1814799"/>
            <a:ext cx="8001056" cy="460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400" b="1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②</a:t>
            </a:r>
            <a:r>
              <a:rPr lang="zh-CN" altLang="en-US" sz="2400" b="1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陆续在地方设置转运使，把地方财赋收归中央。</a:t>
            </a:r>
            <a:endParaRPr lang="en-US" altLang="zh-CN" sz="2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4" name="Picture 26" descr="9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AFFFF"/>
              </a:clrFrom>
              <a:clrTo>
                <a:srgbClr val="FA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818852" y="6553225"/>
            <a:ext cx="657225" cy="619125"/>
          </a:xfrm>
          <a:prstGeom prst="rect">
            <a:avLst/>
          </a:prstGeom>
          <a:noFill/>
        </p:spPr>
      </p:pic>
      <p:sp>
        <p:nvSpPr>
          <p:cNvPr id="33" name="矩形 32"/>
          <p:cNvSpPr/>
          <p:nvPr/>
        </p:nvSpPr>
        <p:spPr>
          <a:xfrm>
            <a:off x="2832079" y="814368"/>
            <a:ext cx="8689996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400" b="1" dirty="0">
                <a:solidFill>
                  <a:prstClr val="black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①</a:t>
            </a:r>
            <a:r>
              <a:rPr lang="zh-CN" altLang="en-US" sz="2400" b="1" dirty="0">
                <a:solidFill>
                  <a:prstClr val="black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宋太祖下令取消节度使收税权力，除各州留一部分用作地方的必要支出外，其余一切税收由中央掌控。</a:t>
            </a:r>
            <a:endParaRPr lang="en-US" altLang="zh-CN" sz="2400" b="1" dirty="0">
              <a:solidFill>
                <a:prstClr val="black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2617765" y="5672152"/>
            <a:ext cx="572464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使地方丧失割据的经济条件</a:t>
            </a:r>
          </a:p>
        </p:txBody>
      </p:sp>
      <p:sp>
        <p:nvSpPr>
          <p:cNvPr id="41" name="矩形 40"/>
          <p:cNvSpPr/>
          <p:nvPr/>
        </p:nvSpPr>
        <p:spPr>
          <a:xfrm>
            <a:off x="3332145" y="3386136"/>
            <a:ext cx="5759450" cy="156845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 宋太宗时于各路设转运使，其官衙称转运使司，俗称漕司。转运使除掌握一路或数路财赋外，还兼领考察地方官吏、维持治安、清点刑狱、举贤荐能等职责。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6" grpId="0"/>
      <p:bldP spid="4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圆角矩形 58"/>
          <p:cNvSpPr/>
          <p:nvPr/>
        </p:nvSpPr>
        <p:spPr>
          <a:xfrm>
            <a:off x="403187" y="1671624"/>
            <a:ext cx="10787138" cy="5286412"/>
          </a:xfrm>
          <a:prstGeom prst="roundRect">
            <a:avLst>
              <a:gd name="adj" fmla="val 10901"/>
            </a:avLst>
          </a:prstGeom>
          <a:noFill/>
          <a:ln w="38100"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4" name="图片 53" descr="t018d16e110143ea110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 bwMode="auto">
          <a:xfrm flipV="1">
            <a:off x="0" y="7198068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46" name="直角三角形 4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sp>
        <p:nvSpPr>
          <p:cNvPr id="49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人教版七年级下册</a:t>
            </a:r>
            <a:endParaRPr lang="zh-CN" altLang="en-US" sz="2400" b="1" dirty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23"/>
          <p:cNvGrpSpPr/>
          <p:nvPr/>
        </p:nvGrpSpPr>
        <p:grpSpPr>
          <a:xfrm flipH="1">
            <a:off x="8776673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51" name="直角三角形 50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sp>
        <p:nvSpPr>
          <p:cNvPr id="57" name="文本框 13"/>
          <p:cNvSpPr txBox="1"/>
          <p:nvPr/>
        </p:nvSpPr>
        <p:spPr>
          <a:xfrm>
            <a:off x="9332937" y="35044"/>
            <a:ext cx="2189138" cy="7386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第二单元</a:t>
            </a:r>
            <a:endParaRPr lang="en-US" altLang="zh-CN" b="1" dirty="0">
              <a:solidFill>
                <a:schemeClr val="accent4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辽宋夏金元时期</a:t>
            </a:r>
          </a:p>
        </p:txBody>
      </p:sp>
      <p:sp>
        <p:nvSpPr>
          <p:cNvPr id="37" name="文本框 6"/>
          <p:cNvSpPr txBox="1"/>
          <p:nvPr/>
        </p:nvSpPr>
        <p:spPr>
          <a:xfrm>
            <a:off x="4117963" y="138389"/>
            <a:ext cx="5357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6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课   北宋的政治</a:t>
            </a:r>
          </a:p>
        </p:txBody>
      </p:sp>
      <p:pic>
        <p:nvPicPr>
          <p:cNvPr id="25" name="图片 24" descr="t018d16e110143ea110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sp>
        <p:nvSpPr>
          <p:cNvPr id="26" name="矩形 25"/>
          <p:cNvSpPr/>
          <p:nvPr/>
        </p:nvSpPr>
        <p:spPr bwMode="auto">
          <a:xfrm flipV="1">
            <a:off x="0" y="7198068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27" name="图片 26" descr="t018d16e110143ea110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2"/>
            <a:ext cx="11522075" cy="142876"/>
          </a:xfrm>
          <a:prstGeom prst="rect">
            <a:avLst/>
          </a:prstGeom>
        </p:spPr>
      </p:pic>
      <p:sp>
        <p:nvSpPr>
          <p:cNvPr id="28" name="矩形 27"/>
          <p:cNvSpPr/>
          <p:nvPr/>
        </p:nvSpPr>
        <p:spPr bwMode="auto">
          <a:xfrm flipV="1">
            <a:off x="0" y="7198068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30" name="图片 29" descr="Redocn_2010042915214815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664" t="29421" r="9611" b="31707"/>
          <a:stretch>
            <a:fillRect/>
          </a:stretch>
        </p:blipFill>
        <p:spPr>
          <a:xfrm>
            <a:off x="1" y="742931"/>
            <a:ext cx="1403318" cy="785817"/>
          </a:xfrm>
          <a:prstGeom prst="rect">
            <a:avLst/>
          </a:prstGeom>
        </p:spPr>
      </p:pic>
      <p:sp>
        <p:nvSpPr>
          <p:cNvPr id="33" name="矩形 32"/>
          <p:cNvSpPr/>
          <p:nvPr/>
        </p:nvSpPr>
        <p:spPr>
          <a:xfrm>
            <a:off x="108958" y="742930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影响</a:t>
            </a:r>
          </a:p>
        </p:txBody>
      </p:sp>
      <p:sp>
        <p:nvSpPr>
          <p:cNvPr id="35" name="矩形 34"/>
          <p:cNvSpPr/>
          <p:nvPr/>
        </p:nvSpPr>
        <p:spPr>
          <a:xfrm>
            <a:off x="1546195" y="885806"/>
            <a:ext cx="9572692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rPr>
              <a:t>宋朝把中央集权强化到前所未有的程度，皇权大大加强了。</a:t>
            </a:r>
          </a:p>
        </p:txBody>
      </p:sp>
      <p:pic>
        <p:nvPicPr>
          <p:cNvPr id="29" name="图片 28" descr="20108227375626200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7"/>
              </a:clrFrom>
              <a:clrTo>
                <a:srgbClr val="FFFFF7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68813" y="1763252"/>
            <a:ext cx="720654" cy="13371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1" name="圆角矩形 30"/>
          <p:cNvSpPr/>
          <p:nvPr/>
        </p:nvSpPr>
        <p:spPr>
          <a:xfrm>
            <a:off x="1008015" y="5829322"/>
            <a:ext cx="3952875" cy="914400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zh-CN" altLang="en-US" sz="2400" b="1" noProof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地方：行政权、财权、兵权</a:t>
            </a:r>
          </a:p>
        </p:txBody>
      </p:sp>
      <p:sp>
        <p:nvSpPr>
          <p:cNvPr id="32" name="上箭头 31"/>
          <p:cNvSpPr/>
          <p:nvPr/>
        </p:nvSpPr>
        <p:spPr>
          <a:xfrm>
            <a:off x="2768553" y="4994297"/>
            <a:ext cx="431800" cy="765175"/>
          </a:xfrm>
          <a:prstGeom prst="upArrow">
            <a:avLst/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b="1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4" name="圆角矩形 33"/>
          <p:cNvSpPr/>
          <p:nvPr/>
        </p:nvSpPr>
        <p:spPr>
          <a:xfrm>
            <a:off x="1008015" y="3937022"/>
            <a:ext cx="3952875" cy="914400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zh-CN" altLang="en-US" sz="2400" b="1" noProof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中央：以</a:t>
            </a:r>
            <a:r>
              <a:rPr lang="zh-CN" altLang="en-US" sz="2400" b="1" u="sng" noProof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宰相 </a:t>
            </a:r>
            <a:r>
              <a:rPr lang="zh-CN" altLang="en-US" sz="2400" b="1" noProof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为首的百官</a:t>
            </a:r>
          </a:p>
        </p:txBody>
      </p:sp>
      <p:sp>
        <p:nvSpPr>
          <p:cNvPr id="38" name="上箭头 37"/>
          <p:cNvSpPr/>
          <p:nvPr/>
        </p:nvSpPr>
        <p:spPr>
          <a:xfrm>
            <a:off x="2766965" y="3089297"/>
            <a:ext cx="431800" cy="700088"/>
          </a:xfrm>
          <a:prstGeom prst="upArrow">
            <a:avLst/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b="1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9" name="圆角矩形 38"/>
          <p:cNvSpPr/>
          <p:nvPr/>
        </p:nvSpPr>
        <p:spPr>
          <a:xfrm>
            <a:off x="2122496" y="2189126"/>
            <a:ext cx="1781153" cy="768382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zh-CN" altLang="en-US" sz="4000" b="1" noProof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皇 帝</a:t>
            </a:r>
          </a:p>
        </p:txBody>
      </p:sp>
      <p:sp>
        <p:nvSpPr>
          <p:cNvPr id="40" name="文本框 6"/>
          <p:cNvSpPr txBox="1">
            <a:spLocks noChangeArrowheads="1"/>
          </p:cNvSpPr>
          <p:nvPr/>
        </p:nvSpPr>
        <p:spPr bwMode="auto">
          <a:xfrm>
            <a:off x="3305128" y="5118122"/>
            <a:ext cx="1747803" cy="578882"/>
          </a:xfrm>
          <a:prstGeom prst="roundRect">
            <a:avLst/>
          </a:prstGeom>
          <a:solidFill>
            <a:srgbClr val="800000"/>
          </a:solidFill>
          <a:ln w="9525">
            <a:noFill/>
            <a:miter lim="800000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zh-CN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中央集权</a:t>
            </a:r>
          </a:p>
        </p:txBody>
      </p:sp>
      <p:sp>
        <p:nvSpPr>
          <p:cNvPr id="41" name="圆角矩形 40"/>
          <p:cNvSpPr/>
          <p:nvPr/>
        </p:nvSpPr>
        <p:spPr>
          <a:xfrm>
            <a:off x="5118095" y="3886202"/>
            <a:ext cx="1249363" cy="1009669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zh-CN" altLang="en-US" sz="2400" b="1" noProof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削弱</a:t>
            </a:r>
          </a:p>
          <a:p>
            <a:pPr algn="ctr"/>
            <a:r>
              <a:rPr lang="zh-CN" altLang="en-US" sz="2400" b="1" noProof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相权</a:t>
            </a:r>
          </a:p>
        </p:txBody>
      </p:sp>
      <p:sp>
        <p:nvSpPr>
          <p:cNvPr id="42" name="上下箭头 41"/>
          <p:cNvSpPr/>
          <p:nvPr/>
        </p:nvSpPr>
        <p:spPr>
          <a:xfrm>
            <a:off x="6664357" y="2486046"/>
            <a:ext cx="239688" cy="3971923"/>
          </a:xfrm>
          <a:prstGeom prst="upDownArrow">
            <a:avLst/>
          </a:prstGeom>
          <a:solidFill>
            <a:schemeClr val="bg2">
              <a:lumMod val="75000"/>
            </a:schemeClr>
          </a:solidFill>
          <a:ln w="38100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 lang="zh-CN" altLang="en-US" b="1" noProof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3" name="文本框 10"/>
          <p:cNvSpPr txBox="1">
            <a:spLocks noChangeArrowheads="1"/>
          </p:cNvSpPr>
          <p:nvPr/>
        </p:nvSpPr>
        <p:spPr bwMode="auto">
          <a:xfrm>
            <a:off x="7081871" y="2232037"/>
            <a:ext cx="3036884" cy="510778"/>
          </a:xfrm>
          <a:prstGeom prst="roundRect">
            <a:avLst/>
          </a:prstGeom>
          <a:solidFill>
            <a:schemeClr val="bg2">
              <a:lumMod val="75000"/>
            </a:schemeClr>
          </a:solidFill>
          <a:ln w="9525">
            <a:noFill/>
            <a:miter lim="800000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总体方法：分化事权</a:t>
            </a:r>
          </a:p>
        </p:txBody>
      </p:sp>
      <p:sp>
        <p:nvSpPr>
          <p:cNvPr id="45" name="文本框 99"/>
          <p:cNvSpPr txBox="1">
            <a:spLocks noChangeArrowheads="1"/>
          </p:cNvSpPr>
          <p:nvPr/>
        </p:nvSpPr>
        <p:spPr bwMode="auto">
          <a:xfrm>
            <a:off x="7073932" y="4128388"/>
            <a:ext cx="473055" cy="1615202"/>
          </a:xfrm>
          <a:prstGeom prst="roundRect">
            <a:avLst/>
          </a:prstGeom>
          <a:solidFill>
            <a:schemeClr val="bg2">
              <a:lumMod val="75000"/>
            </a:schemeClr>
          </a:solidFill>
          <a:ln w="9525">
            <a:noFill/>
            <a:miter lim="800000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具体措施</a:t>
            </a:r>
          </a:p>
        </p:txBody>
      </p:sp>
      <p:sp>
        <p:nvSpPr>
          <p:cNvPr id="53" name="文本框 11"/>
          <p:cNvSpPr txBox="1">
            <a:spLocks noChangeArrowheads="1"/>
          </p:cNvSpPr>
          <p:nvPr/>
        </p:nvSpPr>
        <p:spPr bwMode="auto">
          <a:xfrm>
            <a:off x="7832740" y="4814896"/>
            <a:ext cx="3071834" cy="1736646"/>
          </a:xfrm>
          <a:prstGeom prst="roundRect">
            <a:avLst/>
          </a:prstGeom>
          <a:solidFill>
            <a:schemeClr val="bg2">
              <a:lumMod val="75000"/>
            </a:schemeClr>
          </a:solidFill>
          <a:ln w="9525">
            <a:noFill/>
            <a:miter lim="800000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、由</a:t>
            </a:r>
            <a:r>
              <a:rPr lang="zh-CN" altLang="en-US" sz="24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 政事堂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en-US" sz="24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枢密院 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和</a:t>
            </a:r>
            <a:r>
              <a:rPr lang="zh-CN" altLang="en-US" sz="24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三司使 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分割宰相的行政权、军政权和财政权。</a:t>
            </a:r>
          </a:p>
        </p:txBody>
      </p:sp>
      <p:sp>
        <p:nvSpPr>
          <p:cNvPr id="56" name="文本框 12"/>
          <p:cNvSpPr txBox="1">
            <a:spLocks noChangeArrowheads="1"/>
          </p:cNvSpPr>
          <p:nvPr/>
        </p:nvSpPr>
        <p:spPr bwMode="auto">
          <a:xfrm>
            <a:off x="7761301" y="3415435"/>
            <a:ext cx="3071834" cy="1328023"/>
          </a:xfrm>
          <a:prstGeom prst="roundRect">
            <a:avLst/>
          </a:prstGeom>
          <a:solidFill>
            <a:schemeClr val="bg2">
              <a:lumMod val="75000"/>
            </a:schemeClr>
          </a:solidFill>
          <a:ln w="9525">
            <a:noFill/>
            <a:miter lim="800000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、设</a:t>
            </a:r>
            <a:r>
              <a:rPr lang="zh-CN" altLang="en-US" sz="24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 参知政事 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若干人，位同副相，与宰相共执行政权。</a:t>
            </a:r>
          </a:p>
        </p:txBody>
      </p:sp>
      <p:sp>
        <p:nvSpPr>
          <p:cNvPr id="58" name="文本框 13"/>
          <p:cNvSpPr txBox="1">
            <a:spLocks noChangeArrowheads="1"/>
          </p:cNvSpPr>
          <p:nvPr/>
        </p:nvSpPr>
        <p:spPr bwMode="auto">
          <a:xfrm>
            <a:off x="3305128" y="3217885"/>
            <a:ext cx="1747803" cy="578882"/>
          </a:xfrm>
          <a:prstGeom prst="roundRect">
            <a:avLst/>
          </a:prstGeom>
          <a:solidFill>
            <a:srgbClr val="800000"/>
          </a:solidFill>
          <a:ln w="9525">
            <a:noFill/>
            <a:miter lim="800000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zh-CN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强化君权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1" grpId="0" bldLvl="0" animBg="1"/>
      <p:bldP spid="32" grpId="0" bldLvl="0" animBg="1"/>
      <p:bldP spid="34" grpId="0" bldLvl="0" animBg="1"/>
      <p:bldP spid="38" grpId="0" bldLvl="0" animBg="1"/>
      <p:bldP spid="39" grpId="0" bldLvl="0" animBg="1"/>
      <p:bldP spid="40" grpId="0" animBg="1"/>
      <p:bldP spid="41" grpId="0" bldLvl="0" animBg="1"/>
      <p:bldP spid="42" grpId="0" bldLvl="0" animBg="1"/>
      <p:bldP spid="43" grpId="0" animBg="1"/>
      <p:bldP spid="45" grpId="0" animBg="1"/>
      <p:bldP spid="53" grpId="0" bldLvl="0" animBg="1"/>
      <p:bldP spid="56" grpId="0" bldLvl="0" animBg="1"/>
      <p:bldP spid="5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矩形 43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46" name="直角三角形 4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sp>
        <p:nvSpPr>
          <p:cNvPr id="49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人教版七年级下册</a:t>
            </a:r>
            <a:endParaRPr lang="zh-CN" altLang="en-US" sz="2400" b="1" dirty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23"/>
          <p:cNvGrpSpPr/>
          <p:nvPr/>
        </p:nvGrpSpPr>
        <p:grpSpPr>
          <a:xfrm flipH="1">
            <a:off x="8776673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51" name="直角三角形 50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sp>
        <p:nvSpPr>
          <p:cNvPr id="57" name="文本框 13"/>
          <p:cNvSpPr txBox="1"/>
          <p:nvPr/>
        </p:nvSpPr>
        <p:spPr>
          <a:xfrm>
            <a:off x="9332937" y="35044"/>
            <a:ext cx="2189138" cy="7386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第二单元</a:t>
            </a:r>
            <a:endParaRPr lang="en-US" altLang="zh-CN" b="1" dirty="0">
              <a:solidFill>
                <a:schemeClr val="accent4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辽宋夏金元时期</a:t>
            </a:r>
          </a:p>
        </p:txBody>
      </p:sp>
      <p:sp>
        <p:nvSpPr>
          <p:cNvPr id="37" name="文本框 6"/>
          <p:cNvSpPr txBox="1"/>
          <p:nvPr/>
        </p:nvSpPr>
        <p:spPr>
          <a:xfrm>
            <a:off x="4117963" y="138389"/>
            <a:ext cx="5357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6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课   北宋的政治</a:t>
            </a:r>
          </a:p>
        </p:txBody>
      </p:sp>
      <p:grpSp>
        <p:nvGrpSpPr>
          <p:cNvPr id="4" name="组合 12"/>
          <p:cNvGrpSpPr/>
          <p:nvPr/>
        </p:nvGrpSpPr>
        <p:grpSpPr>
          <a:xfrm>
            <a:off x="3792935" y="1033946"/>
            <a:ext cx="3936437" cy="684323"/>
            <a:chOff x="683569" y="555526"/>
            <a:chExt cx="2952328" cy="513242"/>
          </a:xfrm>
        </p:grpSpPr>
        <p:grpSp>
          <p:nvGrpSpPr>
            <p:cNvPr id="5" name="组合 8"/>
            <p:cNvGrpSpPr/>
            <p:nvPr/>
          </p:nvGrpSpPr>
          <p:grpSpPr>
            <a:xfrm>
              <a:off x="683569" y="555526"/>
              <a:ext cx="2599087" cy="513242"/>
              <a:chOff x="683569" y="555526"/>
              <a:chExt cx="2599087" cy="513242"/>
            </a:xfrm>
          </p:grpSpPr>
          <p:sp>
            <p:nvSpPr>
              <p:cNvPr id="21" name="Freeform 5"/>
              <p:cNvSpPr>
                <a:spLocks noEditPoints="1"/>
              </p:cNvSpPr>
              <p:nvPr/>
            </p:nvSpPr>
            <p:spPr bwMode="auto">
              <a:xfrm>
                <a:off x="683569" y="555526"/>
                <a:ext cx="288032" cy="513242"/>
              </a:xfrm>
              <a:custGeom>
                <a:avLst/>
                <a:gdLst>
                  <a:gd name="T0" fmla="*/ 32 w 481"/>
                  <a:gd name="T1" fmla="*/ 384 h 701"/>
                  <a:gd name="T2" fmla="*/ 84 w 481"/>
                  <a:gd name="T3" fmla="*/ 428 h 701"/>
                  <a:gd name="T4" fmla="*/ 83 w 481"/>
                  <a:gd name="T5" fmla="*/ 394 h 701"/>
                  <a:gd name="T6" fmla="*/ 137 w 481"/>
                  <a:gd name="T7" fmla="*/ 418 h 701"/>
                  <a:gd name="T8" fmla="*/ 157 w 481"/>
                  <a:gd name="T9" fmla="*/ 432 h 701"/>
                  <a:gd name="T10" fmla="*/ 113 w 481"/>
                  <a:gd name="T11" fmla="*/ 488 h 701"/>
                  <a:gd name="T12" fmla="*/ 90 w 481"/>
                  <a:gd name="T13" fmla="*/ 500 h 701"/>
                  <a:gd name="T14" fmla="*/ 137 w 481"/>
                  <a:gd name="T15" fmla="*/ 527 h 701"/>
                  <a:gd name="T16" fmla="*/ 142 w 481"/>
                  <a:gd name="T17" fmla="*/ 534 h 701"/>
                  <a:gd name="T18" fmla="*/ 208 w 481"/>
                  <a:gd name="T19" fmla="*/ 626 h 701"/>
                  <a:gd name="T20" fmla="*/ 203 w 481"/>
                  <a:gd name="T21" fmla="*/ 594 h 701"/>
                  <a:gd name="T22" fmla="*/ 262 w 481"/>
                  <a:gd name="T23" fmla="*/ 522 h 701"/>
                  <a:gd name="T24" fmla="*/ 210 w 481"/>
                  <a:gd name="T25" fmla="*/ 492 h 701"/>
                  <a:gd name="T26" fmla="*/ 159 w 481"/>
                  <a:gd name="T27" fmla="*/ 483 h 701"/>
                  <a:gd name="T28" fmla="*/ 378 w 481"/>
                  <a:gd name="T29" fmla="*/ 439 h 701"/>
                  <a:gd name="T30" fmla="*/ 406 w 481"/>
                  <a:gd name="T31" fmla="*/ 596 h 701"/>
                  <a:gd name="T32" fmla="*/ 308 w 481"/>
                  <a:gd name="T33" fmla="*/ 622 h 701"/>
                  <a:gd name="T34" fmla="*/ 331 w 481"/>
                  <a:gd name="T35" fmla="*/ 505 h 701"/>
                  <a:gd name="T36" fmla="*/ 356 w 481"/>
                  <a:gd name="T37" fmla="*/ 579 h 701"/>
                  <a:gd name="T38" fmla="*/ 331 w 481"/>
                  <a:gd name="T39" fmla="*/ 471 h 701"/>
                  <a:gd name="T40" fmla="*/ 283 w 481"/>
                  <a:gd name="T41" fmla="*/ 634 h 701"/>
                  <a:gd name="T42" fmla="*/ 405 w 481"/>
                  <a:gd name="T43" fmla="*/ 640 h 701"/>
                  <a:gd name="T44" fmla="*/ 447 w 481"/>
                  <a:gd name="T45" fmla="*/ 492 h 701"/>
                  <a:gd name="T46" fmla="*/ 438 w 481"/>
                  <a:gd name="T47" fmla="*/ 343 h 701"/>
                  <a:gd name="T48" fmla="*/ 470 w 481"/>
                  <a:gd name="T49" fmla="*/ 182 h 701"/>
                  <a:gd name="T50" fmla="*/ 425 w 481"/>
                  <a:gd name="T51" fmla="*/ 38 h 701"/>
                  <a:gd name="T52" fmla="*/ 282 w 481"/>
                  <a:gd name="T53" fmla="*/ 105 h 701"/>
                  <a:gd name="T54" fmla="*/ 357 w 481"/>
                  <a:gd name="T55" fmla="*/ 221 h 701"/>
                  <a:gd name="T56" fmla="*/ 348 w 481"/>
                  <a:gd name="T57" fmla="*/ 144 h 701"/>
                  <a:gd name="T58" fmla="*/ 317 w 481"/>
                  <a:gd name="T59" fmla="*/ 177 h 701"/>
                  <a:gd name="T60" fmla="*/ 330 w 481"/>
                  <a:gd name="T61" fmla="*/ 43 h 701"/>
                  <a:gd name="T62" fmla="*/ 431 w 481"/>
                  <a:gd name="T63" fmla="*/ 126 h 701"/>
                  <a:gd name="T64" fmla="*/ 347 w 481"/>
                  <a:gd name="T65" fmla="*/ 244 h 701"/>
                  <a:gd name="T66" fmla="*/ 163 w 481"/>
                  <a:gd name="T67" fmla="*/ 237 h 701"/>
                  <a:gd name="T68" fmla="*/ 210 w 481"/>
                  <a:gd name="T69" fmla="*/ 210 h 701"/>
                  <a:gd name="T70" fmla="*/ 262 w 481"/>
                  <a:gd name="T71" fmla="*/ 179 h 701"/>
                  <a:gd name="T72" fmla="*/ 207 w 481"/>
                  <a:gd name="T73" fmla="*/ 106 h 701"/>
                  <a:gd name="T74" fmla="*/ 235 w 481"/>
                  <a:gd name="T75" fmla="*/ 89 h 701"/>
                  <a:gd name="T76" fmla="*/ 168 w 481"/>
                  <a:gd name="T77" fmla="*/ 150 h 701"/>
                  <a:gd name="T78" fmla="*/ 137 w 481"/>
                  <a:gd name="T79" fmla="*/ 182 h 701"/>
                  <a:gd name="T80" fmla="*/ 98 w 481"/>
                  <a:gd name="T81" fmla="*/ 183 h 701"/>
                  <a:gd name="T82" fmla="*/ 110 w 481"/>
                  <a:gd name="T83" fmla="*/ 230 h 701"/>
                  <a:gd name="T84" fmla="*/ 136 w 481"/>
                  <a:gd name="T85" fmla="*/ 237 h 701"/>
                  <a:gd name="T86" fmla="*/ 139 w 481"/>
                  <a:gd name="T87" fmla="*/ 303 h 701"/>
                  <a:gd name="T88" fmla="*/ 114 w 481"/>
                  <a:gd name="T89" fmla="*/ 301 h 701"/>
                  <a:gd name="T90" fmla="*/ 110 w 481"/>
                  <a:gd name="T91" fmla="*/ 298 h 701"/>
                  <a:gd name="T92" fmla="*/ 31 w 481"/>
                  <a:gd name="T93" fmla="*/ 292 h 701"/>
                  <a:gd name="T94" fmla="*/ 86 w 481"/>
                  <a:gd name="T95" fmla="*/ 334 h 701"/>
                  <a:gd name="T96" fmla="*/ 292 w 481"/>
                  <a:gd name="T97" fmla="*/ 286 h 701"/>
                  <a:gd name="T98" fmla="*/ 345 w 481"/>
                  <a:gd name="T99" fmla="*/ 335 h 701"/>
                  <a:gd name="T100" fmla="*/ 316 w 481"/>
                  <a:gd name="T101" fmla="*/ 402 h 701"/>
                  <a:gd name="T102" fmla="*/ 376 w 481"/>
                  <a:gd name="T103" fmla="*/ 390 h 701"/>
                  <a:gd name="T104" fmla="*/ 246 w 481"/>
                  <a:gd name="T105" fmla="*/ 386 h 701"/>
                  <a:gd name="T106" fmla="*/ 16 w 481"/>
                  <a:gd name="T107" fmla="*/ 366 h 7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481" h="701">
                    <a:moveTo>
                      <a:pt x="131" y="351"/>
                    </a:moveTo>
                    <a:cubicBezTo>
                      <a:pt x="127" y="357"/>
                      <a:pt x="113" y="377"/>
                      <a:pt x="86" y="367"/>
                    </a:cubicBezTo>
                    <a:cubicBezTo>
                      <a:pt x="86" y="367"/>
                      <a:pt x="77" y="376"/>
                      <a:pt x="68" y="375"/>
                    </a:cubicBezTo>
                    <a:cubicBezTo>
                      <a:pt x="68" y="375"/>
                      <a:pt x="58" y="364"/>
                      <a:pt x="48" y="367"/>
                    </a:cubicBezTo>
                    <a:cubicBezTo>
                      <a:pt x="38" y="370"/>
                      <a:pt x="34" y="381"/>
                      <a:pt x="32" y="384"/>
                    </a:cubicBezTo>
                    <a:cubicBezTo>
                      <a:pt x="31" y="387"/>
                      <a:pt x="28" y="398"/>
                      <a:pt x="29" y="408"/>
                    </a:cubicBezTo>
                    <a:cubicBezTo>
                      <a:pt x="29" y="408"/>
                      <a:pt x="29" y="410"/>
                      <a:pt x="31" y="409"/>
                    </a:cubicBezTo>
                    <a:cubicBezTo>
                      <a:pt x="39" y="405"/>
                      <a:pt x="45" y="404"/>
                      <a:pt x="54" y="408"/>
                    </a:cubicBezTo>
                    <a:cubicBezTo>
                      <a:pt x="57" y="409"/>
                      <a:pt x="61" y="411"/>
                      <a:pt x="64" y="415"/>
                    </a:cubicBezTo>
                    <a:cubicBezTo>
                      <a:pt x="64" y="415"/>
                      <a:pt x="75" y="426"/>
                      <a:pt x="84" y="428"/>
                    </a:cubicBezTo>
                    <a:cubicBezTo>
                      <a:pt x="93" y="431"/>
                      <a:pt x="100" y="427"/>
                      <a:pt x="103" y="425"/>
                    </a:cubicBezTo>
                    <a:cubicBezTo>
                      <a:pt x="106" y="422"/>
                      <a:pt x="112" y="415"/>
                      <a:pt x="110" y="403"/>
                    </a:cubicBezTo>
                    <a:cubicBezTo>
                      <a:pt x="107" y="391"/>
                      <a:pt x="97" y="390"/>
                      <a:pt x="94" y="391"/>
                    </a:cubicBezTo>
                    <a:cubicBezTo>
                      <a:pt x="92" y="391"/>
                      <a:pt x="88" y="393"/>
                      <a:pt x="86" y="398"/>
                    </a:cubicBezTo>
                    <a:cubicBezTo>
                      <a:pt x="83" y="404"/>
                      <a:pt x="79" y="397"/>
                      <a:pt x="83" y="394"/>
                    </a:cubicBezTo>
                    <a:cubicBezTo>
                      <a:pt x="86" y="390"/>
                      <a:pt x="88" y="388"/>
                      <a:pt x="88" y="388"/>
                    </a:cubicBezTo>
                    <a:cubicBezTo>
                      <a:pt x="97" y="382"/>
                      <a:pt x="112" y="390"/>
                      <a:pt x="114" y="400"/>
                    </a:cubicBezTo>
                    <a:cubicBezTo>
                      <a:pt x="114" y="400"/>
                      <a:pt x="116" y="412"/>
                      <a:pt x="116" y="415"/>
                    </a:cubicBezTo>
                    <a:cubicBezTo>
                      <a:pt x="116" y="415"/>
                      <a:pt x="123" y="423"/>
                      <a:pt x="129" y="423"/>
                    </a:cubicBezTo>
                    <a:cubicBezTo>
                      <a:pt x="129" y="423"/>
                      <a:pt x="135" y="424"/>
                      <a:pt x="137" y="418"/>
                    </a:cubicBezTo>
                    <a:cubicBezTo>
                      <a:pt x="137" y="418"/>
                      <a:pt x="136" y="415"/>
                      <a:pt x="136" y="412"/>
                    </a:cubicBezTo>
                    <a:cubicBezTo>
                      <a:pt x="135" y="410"/>
                      <a:pt x="134" y="402"/>
                      <a:pt x="139" y="399"/>
                    </a:cubicBezTo>
                    <a:cubicBezTo>
                      <a:pt x="139" y="399"/>
                      <a:pt x="144" y="391"/>
                      <a:pt x="156" y="392"/>
                    </a:cubicBezTo>
                    <a:cubicBezTo>
                      <a:pt x="156" y="392"/>
                      <a:pt x="170" y="394"/>
                      <a:pt x="170" y="408"/>
                    </a:cubicBezTo>
                    <a:cubicBezTo>
                      <a:pt x="170" y="420"/>
                      <a:pt x="152" y="438"/>
                      <a:pt x="157" y="432"/>
                    </a:cubicBezTo>
                    <a:cubicBezTo>
                      <a:pt x="157" y="432"/>
                      <a:pt x="147" y="441"/>
                      <a:pt x="143" y="443"/>
                    </a:cubicBezTo>
                    <a:cubicBezTo>
                      <a:pt x="139" y="446"/>
                      <a:pt x="136" y="454"/>
                      <a:pt x="136" y="465"/>
                    </a:cubicBezTo>
                    <a:cubicBezTo>
                      <a:pt x="136" y="475"/>
                      <a:pt x="137" y="486"/>
                      <a:pt x="137" y="486"/>
                    </a:cubicBezTo>
                    <a:cubicBezTo>
                      <a:pt x="137" y="486"/>
                      <a:pt x="137" y="496"/>
                      <a:pt x="126" y="497"/>
                    </a:cubicBezTo>
                    <a:cubicBezTo>
                      <a:pt x="126" y="497"/>
                      <a:pt x="118" y="497"/>
                      <a:pt x="113" y="488"/>
                    </a:cubicBezTo>
                    <a:cubicBezTo>
                      <a:pt x="113" y="488"/>
                      <a:pt x="111" y="484"/>
                      <a:pt x="111" y="478"/>
                    </a:cubicBezTo>
                    <a:cubicBezTo>
                      <a:pt x="111" y="478"/>
                      <a:pt x="113" y="473"/>
                      <a:pt x="110" y="471"/>
                    </a:cubicBezTo>
                    <a:cubicBezTo>
                      <a:pt x="106" y="470"/>
                      <a:pt x="104" y="470"/>
                      <a:pt x="100" y="473"/>
                    </a:cubicBezTo>
                    <a:cubicBezTo>
                      <a:pt x="100" y="473"/>
                      <a:pt x="94" y="478"/>
                      <a:pt x="92" y="482"/>
                    </a:cubicBezTo>
                    <a:cubicBezTo>
                      <a:pt x="92" y="482"/>
                      <a:pt x="88" y="492"/>
                      <a:pt x="90" y="500"/>
                    </a:cubicBezTo>
                    <a:cubicBezTo>
                      <a:pt x="91" y="508"/>
                      <a:pt x="99" y="512"/>
                      <a:pt x="100" y="513"/>
                    </a:cubicBezTo>
                    <a:cubicBezTo>
                      <a:pt x="98" y="516"/>
                      <a:pt x="97" y="519"/>
                      <a:pt x="97" y="521"/>
                    </a:cubicBezTo>
                    <a:cubicBezTo>
                      <a:pt x="98" y="529"/>
                      <a:pt x="108" y="534"/>
                      <a:pt x="115" y="536"/>
                    </a:cubicBezTo>
                    <a:cubicBezTo>
                      <a:pt x="119" y="537"/>
                      <a:pt x="122" y="536"/>
                      <a:pt x="126" y="535"/>
                    </a:cubicBezTo>
                    <a:cubicBezTo>
                      <a:pt x="126" y="535"/>
                      <a:pt x="135" y="531"/>
                      <a:pt x="137" y="527"/>
                    </a:cubicBezTo>
                    <a:cubicBezTo>
                      <a:pt x="137" y="527"/>
                      <a:pt x="140" y="523"/>
                      <a:pt x="137" y="519"/>
                    </a:cubicBezTo>
                    <a:cubicBezTo>
                      <a:pt x="134" y="516"/>
                      <a:pt x="136" y="514"/>
                      <a:pt x="138" y="513"/>
                    </a:cubicBezTo>
                    <a:cubicBezTo>
                      <a:pt x="138" y="513"/>
                      <a:pt x="142" y="512"/>
                      <a:pt x="143" y="518"/>
                    </a:cubicBezTo>
                    <a:cubicBezTo>
                      <a:pt x="143" y="518"/>
                      <a:pt x="145" y="522"/>
                      <a:pt x="143" y="527"/>
                    </a:cubicBezTo>
                    <a:cubicBezTo>
                      <a:pt x="143" y="527"/>
                      <a:pt x="139" y="530"/>
                      <a:pt x="142" y="534"/>
                    </a:cubicBezTo>
                    <a:cubicBezTo>
                      <a:pt x="142" y="534"/>
                      <a:pt x="155" y="553"/>
                      <a:pt x="168" y="552"/>
                    </a:cubicBezTo>
                    <a:cubicBezTo>
                      <a:pt x="168" y="552"/>
                      <a:pt x="174" y="553"/>
                      <a:pt x="171" y="561"/>
                    </a:cubicBezTo>
                    <a:cubicBezTo>
                      <a:pt x="171" y="561"/>
                      <a:pt x="167" y="576"/>
                      <a:pt x="167" y="583"/>
                    </a:cubicBezTo>
                    <a:cubicBezTo>
                      <a:pt x="168" y="591"/>
                      <a:pt x="169" y="602"/>
                      <a:pt x="178" y="612"/>
                    </a:cubicBezTo>
                    <a:cubicBezTo>
                      <a:pt x="178" y="612"/>
                      <a:pt x="189" y="625"/>
                      <a:pt x="208" y="626"/>
                    </a:cubicBezTo>
                    <a:cubicBezTo>
                      <a:pt x="208" y="626"/>
                      <a:pt x="223" y="627"/>
                      <a:pt x="235" y="612"/>
                    </a:cubicBezTo>
                    <a:cubicBezTo>
                      <a:pt x="235" y="612"/>
                      <a:pt x="246" y="602"/>
                      <a:pt x="240" y="586"/>
                    </a:cubicBezTo>
                    <a:cubicBezTo>
                      <a:pt x="240" y="586"/>
                      <a:pt x="234" y="576"/>
                      <a:pt x="223" y="584"/>
                    </a:cubicBezTo>
                    <a:cubicBezTo>
                      <a:pt x="220" y="587"/>
                      <a:pt x="219" y="590"/>
                      <a:pt x="216" y="593"/>
                    </a:cubicBezTo>
                    <a:cubicBezTo>
                      <a:pt x="213" y="597"/>
                      <a:pt x="207" y="597"/>
                      <a:pt x="203" y="594"/>
                    </a:cubicBezTo>
                    <a:cubicBezTo>
                      <a:pt x="200" y="591"/>
                      <a:pt x="198" y="588"/>
                      <a:pt x="197" y="583"/>
                    </a:cubicBezTo>
                    <a:cubicBezTo>
                      <a:pt x="197" y="580"/>
                      <a:pt x="197" y="575"/>
                      <a:pt x="200" y="570"/>
                    </a:cubicBezTo>
                    <a:cubicBezTo>
                      <a:pt x="200" y="570"/>
                      <a:pt x="208" y="560"/>
                      <a:pt x="218" y="557"/>
                    </a:cubicBezTo>
                    <a:cubicBezTo>
                      <a:pt x="218" y="557"/>
                      <a:pt x="239" y="551"/>
                      <a:pt x="244" y="544"/>
                    </a:cubicBezTo>
                    <a:cubicBezTo>
                      <a:pt x="244" y="544"/>
                      <a:pt x="259" y="532"/>
                      <a:pt x="262" y="522"/>
                    </a:cubicBezTo>
                    <a:cubicBezTo>
                      <a:pt x="262" y="522"/>
                      <a:pt x="269" y="505"/>
                      <a:pt x="265" y="491"/>
                    </a:cubicBezTo>
                    <a:cubicBezTo>
                      <a:pt x="265" y="491"/>
                      <a:pt x="261" y="473"/>
                      <a:pt x="249" y="466"/>
                    </a:cubicBezTo>
                    <a:cubicBezTo>
                      <a:pt x="249" y="466"/>
                      <a:pt x="231" y="454"/>
                      <a:pt x="217" y="462"/>
                    </a:cubicBezTo>
                    <a:cubicBezTo>
                      <a:pt x="217" y="462"/>
                      <a:pt x="204" y="465"/>
                      <a:pt x="203" y="480"/>
                    </a:cubicBezTo>
                    <a:cubicBezTo>
                      <a:pt x="203" y="480"/>
                      <a:pt x="201" y="489"/>
                      <a:pt x="210" y="492"/>
                    </a:cubicBezTo>
                    <a:cubicBezTo>
                      <a:pt x="210" y="492"/>
                      <a:pt x="215" y="492"/>
                      <a:pt x="221" y="493"/>
                    </a:cubicBezTo>
                    <a:cubicBezTo>
                      <a:pt x="221" y="493"/>
                      <a:pt x="230" y="493"/>
                      <a:pt x="230" y="505"/>
                    </a:cubicBezTo>
                    <a:cubicBezTo>
                      <a:pt x="230" y="505"/>
                      <a:pt x="228" y="523"/>
                      <a:pt x="211" y="527"/>
                    </a:cubicBezTo>
                    <a:cubicBezTo>
                      <a:pt x="211" y="527"/>
                      <a:pt x="189" y="531"/>
                      <a:pt x="172" y="512"/>
                    </a:cubicBezTo>
                    <a:cubicBezTo>
                      <a:pt x="172" y="512"/>
                      <a:pt x="159" y="501"/>
                      <a:pt x="159" y="483"/>
                    </a:cubicBezTo>
                    <a:cubicBezTo>
                      <a:pt x="157" y="452"/>
                      <a:pt x="198" y="419"/>
                      <a:pt x="228" y="423"/>
                    </a:cubicBezTo>
                    <a:cubicBezTo>
                      <a:pt x="228" y="423"/>
                      <a:pt x="241" y="424"/>
                      <a:pt x="255" y="433"/>
                    </a:cubicBezTo>
                    <a:cubicBezTo>
                      <a:pt x="255" y="433"/>
                      <a:pt x="290" y="457"/>
                      <a:pt x="299" y="459"/>
                    </a:cubicBezTo>
                    <a:cubicBezTo>
                      <a:pt x="299" y="459"/>
                      <a:pt x="320" y="466"/>
                      <a:pt x="347" y="457"/>
                    </a:cubicBezTo>
                    <a:cubicBezTo>
                      <a:pt x="347" y="457"/>
                      <a:pt x="367" y="450"/>
                      <a:pt x="378" y="439"/>
                    </a:cubicBezTo>
                    <a:cubicBezTo>
                      <a:pt x="378" y="439"/>
                      <a:pt x="404" y="443"/>
                      <a:pt x="416" y="462"/>
                    </a:cubicBezTo>
                    <a:cubicBezTo>
                      <a:pt x="416" y="462"/>
                      <a:pt x="429" y="479"/>
                      <a:pt x="428" y="504"/>
                    </a:cubicBezTo>
                    <a:cubicBezTo>
                      <a:pt x="428" y="504"/>
                      <a:pt x="445" y="526"/>
                      <a:pt x="445" y="540"/>
                    </a:cubicBezTo>
                    <a:cubicBezTo>
                      <a:pt x="445" y="540"/>
                      <a:pt x="444" y="565"/>
                      <a:pt x="431" y="575"/>
                    </a:cubicBezTo>
                    <a:cubicBezTo>
                      <a:pt x="427" y="578"/>
                      <a:pt x="404" y="597"/>
                      <a:pt x="406" y="596"/>
                    </a:cubicBezTo>
                    <a:cubicBezTo>
                      <a:pt x="407" y="594"/>
                      <a:pt x="387" y="609"/>
                      <a:pt x="380" y="630"/>
                    </a:cubicBezTo>
                    <a:cubicBezTo>
                      <a:pt x="380" y="630"/>
                      <a:pt x="375" y="643"/>
                      <a:pt x="381" y="652"/>
                    </a:cubicBezTo>
                    <a:cubicBezTo>
                      <a:pt x="381" y="652"/>
                      <a:pt x="386" y="662"/>
                      <a:pt x="372" y="666"/>
                    </a:cubicBezTo>
                    <a:cubicBezTo>
                      <a:pt x="372" y="666"/>
                      <a:pt x="348" y="673"/>
                      <a:pt x="330" y="659"/>
                    </a:cubicBezTo>
                    <a:cubicBezTo>
                      <a:pt x="330" y="659"/>
                      <a:pt x="312" y="649"/>
                      <a:pt x="308" y="622"/>
                    </a:cubicBezTo>
                    <a:cubicBezTo>
                      <a:pt x="308" y="622"/>
                      <a:pt x="308" y="606"/>
                      <a:pt x="309" y="601"/>
                    </a:cubicBezTo>
                    <a:cubicBezTo>
                      <a:pt x="309" y="601"/>
                      <a:pt x="294" y="594"/>
                      <a:pt x="292" y="568"/>
                    </a:cubicBezTo>
                    <a:cubicBezTo>
                      <a:pt x="292" y="568"/>
                      <a:pt x="291" y="550"/>
                      <a:pt x="303" y="536"/>
                    </a:cubicBezTo>
                    <a:cubicBezTo>
                      <a:pt x="303" y="536"/>
                      <a:pt x="311" y="527"/>
                      <a:pt x="317" y="524"/>
                    </a:cubicBezTo>
                    <a:cubicBezTo>
                      <a:pt x="317" y="524"/>
                      <a:pt x="320" y="511"/>
                      <a:pt x="331" y="505"/>
                    </a:cubicBezTo>
                    <a:cubicBezTo>
                      <a:pt x="331" y="505"/>
                      <a:pt x="337" y="502"/>
                      <a:pt x="353" y="505"/>
                    </a:cubicBezTo>
                    <a:cubicBezTo>
                      <a:pt x="353" y="505"/>
                      <a:pt x="368" y="507"/>
                      <a:pt x="374" y="524"/>
                    </a:cubicBezTo>
                    <a:cubicBezTo>
                      <a:pt x="374" y="524"/>
                      <a:pt x="381" y="543"/>
                      <a:pt x="363" y="544"/>
                    </a:cubicBezTo>
                    <a:cubicBezTo>
                      <a:pt x="363" y="544"/>
                      <a:pt x="350" y="546"/>
                      <a:pt x="348" y="557"/>
                    </a:cubicBezTo>
                    <a:cubicBezTo>
                      <a:pt x="348" y="557"/>
                      <a:pt x="346" y="570"/>
                      <a:pt x="356" y="579"/>
                    </a:cubicBezTo>
                    <a:cubicBezTo>
                      <a:pt x="356" y="579"/>
                      <a:pt x="364" y="586"/>
                      <a:pt x="382" y="580"/>
                    </a:cubicBezTo>
                    <a:cubicBezTo>
                      <a:pt x="382" y="580"/>
                      <a:pt x="400" y="572"/>
                      <a:pt x="402" y="549"/>
                    </a:cubicBezTo>
                    <a:cubicBezTo>
                      <a:pt x="402" y="549"/>
                      <a:pt x="401" y="530"/>
                      <a:pt x="388" y="518"/>
                    </a:cubicBezTo>
                    <a:cubicBezTo>
                      <a:pt x="388" y="518"/>
                      <a:pt x="400" y="481"/>
                      <a:pt x="357" y="481"/>
                    </a:cubicBezTo>
                    <a:cubicBezTo>
                      <a:pt x="357" y="481"/>
                      <a:pt x="344" y="471"/>
                      <a:pt x="331" y="471"/>
                    </a:cubicBezTo>
                    <a:cubicBezTo>
                      <a:pt x="331" y="471"/>
                      <a:pt x="309" y="470"/>
                      <a:pt x="303" y="484"/>
                    </a:cubicBezTo>
                    <a:cubicBezTo>
                      <a:pt x="303" y="484"/>
                      <a:pt x="292" y="496"/>
                      <a:pt x="295" y="514"/>
                    </a:cubicBezTo>
                    <a:cubicBezTo>
                      <a:pt x="295" y="514"/>
                      <a:pt x="271" y="522"/>
                      <a:pt x="267" y="558"/>
                    </a:cubicBezTo>
                    <a:cubicBezTo>
                      <a:pt x="267" y="571"/>
                      <a:pt x="271" y="588"/>
                      <a:pt x="282" y="596"/>
                    </a:cubicBezTo>
                    <a:cubicBezTo>
                      <a:pt x="282" y="596"/>
                      <a:pt x="278" y="614"/>
                      <a:pt x="283" y="634"/>
                    </a:cubicBezTo>
                    <a:cubicBezTo>
                      <a:pt x="283" y="634"/>
                      <a:pt x="292" y="664"/>
                      <a:pt x="314" y="679"/>
                    </a:cubicBezTo>
                    <a:cubicBezTo>
                      <a:pt x="314" y="679"/>
                      <a:pt x="329" y="691"/>
                      <a:pt x="348" y="694"/>
                    </a:cubicBezTo>
                    <a:cubicBezTo>
                      <a:pt x="348" y="694"/>
                      <a:pt x="372" y="701"/>
                      <a:pt x="394" y="690"/>
                    </a:cubicBezTo>
                    <a:cubicBezTo>
                      <a:pt x="394" y="690"/>
                      <a:pt x="418" y="674"/>
                      <a:pt x="425" y="664"/>
                    </a:cubicBezTo>
                    <a:cubicBezTo>
                      <a:pt x="425" y="664"/>
                      <a:pt x="404" y="655"/>
                      <a:pt x="405" y="640"/>
                    </a:cubicBezTo>
                    <a:cubicBezTo>
                      <a:pt x="405" y="640"/>
                      <a:pt x="406" y="624"/>
                      <a:pt x="424" y="612"/>
                    </a:cubicBezTo>
                    <a:cubicBezTo>
                      <a:pt x="424" y="612"/>
                      <a:pt x="445" y="600"/>
                      <a:pt x="450" y="598"/>
                    </a:cubicBezTo>
                    <a:cubicBezTo>
                      <a:pt x="450" y="598"/>
                      <a:pt x="467" y="585"/>
                      <a:pt x="471" y="568"/>
                    </a:cubicBezTo>
                    <a:cubicBezTo>
                      <a:pt x="471" y="568"/>
                      <a:pt x="481" y="548"/>
                      <a:pt x="470" y="519"/>
                    </a:cubicBezTo>
                    <a:cubicBezTo>
                      <a:pt x="470" y="519"/>
                      <a:pt x="459" y="500"/>
                      <a:pt x="447" y="492"/>
                    </a:cubicBezTo>
                    <a:cubicBezTo>
                      <a:pt x="447" y="492"/>
                      <a:pt x="449" y="460"/>
                      <a:pt x="440" y="447"/>
                    </a:cubicBezTo>
                    <a:cubicBezTo>
                      <a:pt x="440" y="447"/>
                      <a:pt x="427" y="424"/>
                      <a:pt x="404" y="415"/>
                    </a:cubicBezTo>
                    <a:cubicBezTo>
                      <a:pt x="404" y="415"/>
                      <a:pt x="397" y="411"/>
                      <a:pt x="398" y="405"/>
                    </a:cubicBezTo>
                    <a:cubicBezTo>
                      <a:pt x="398" y="405"/>
                      <a:pt x="428" y="387"/>
                      <a:pt x="438" y="356"/>
                    </a:cubicBezTo>
                    <a:cubicBezTo>
                      <a:pt x="440" y="351"/>
                      <a:pt x="440" y="348"/>
                      <a:pt x="438" y="343"/>
                    </a:cubicBezTo>
                    <a:cubicBezTo>
                      <a:pt x="425" y="314"/>
                      <a:pt x="398" y="297"/>
                      <a:pt x="398" y="297"/>
                    </a:cubicBezTo>
                    <a:cubicBezTo>
                      <a:pt x="397" y="290"/>
                      <a:pt x="404" y="287"/>
                      <a:pt x="404" y="287"/>
                    </a:cubicBezTo>
                    <a:cubicBezTo>
                      <a:pt x="427" y="277"/>
                      <a:pt x="440" y="254"/>
                      <a:pt x="440" y="254"/>
                    </a:cubicBezTo>
                    <a:cubicBezTo>
                      <a:pt x="449" y="241"/>
                      <a:pt x="447" y="209"/>
                      <a:pt x="447" y="209"/>
                    </a:cubicBezTo>
                    <a:cubicBezTo>
                      <a:pt x="459" y="201"/>
                      <a:pt x="470" y="182"/>
                      <a:pt x="470" y="182"/>
                    </a:cubicBezTo>
                    <a:cubicBezTo>
                      <a:pt x="481" y="153"/>
                      <a:pt x="471" y="133"/>
                      <a:pt x="471" y="133"/>
                    </a:cubicBezTo>
                    <a:cubicBezTo>
                      <a:pt x="467" y="116"/>
                      <a:pt x="450" y="104"/>
                      <a:pt x="450" y="104"/>
                    </a:cubicBezTo>
                    <a:cubicBezTo>
                      <a:pt x="445" y="102"/>
                      <a:pt x="424" y="89"/>
                      <a:pt x="424" y="89"/>
                    </a:cubicBezTo>
                    <a:cubicBezTo>
                      <a:pt x="406" y="77"/>
                      <a:pt x="405" y="62"/>
                      <a:pt x="405" y="62"/>
                    </a:cubicBezTo>
                    <a:cubicBezTo>
                      <a:pt x="404" y="47"/>
                      <a:pt x="425" y="38"/>
                      <a:pt x="425" y="38"/>
                    </a:cubicBezTo>
                    <a:cubicBezTo>
                      <a:pt x="418" y="27"/>
                      <a:pt x="394" y="11"/>
                      <a:pt x="394" y="11"/>
                    </a:cubicBezTo>
                    <a:cubicBezTo>
                      <a:pt x="372" y="0"/>
                      <a:pt x="348" y="7"/>
                      <a:pt x="348" y="7"/>
                    </a:cubicBezTo>
                    <a:cubicBezTo>
                      <a:pt x="329" y="10"/>
                      <a:pt x="314" y="22"/>
                      <a:pt x="314" y="22"/>
                    </a:cubicBezTo>
                    <a:cubicBezTo>
                      <a:pt x="292" y="37"/>
                      <a:pt x="283" y="68"/>
                      <a:pt x="283" y="68"/>
                    </a:cubicBezTo>
                    <a:cubicBezTo>
                      <a:pt x="278" y="88"/>
                      <a:pt x="282" y="105"/>
                      <a:pt x="282" y="105"/>
                    </a:cubicBezTo>
                    <a:cubicBezTo>
                      <a:pt x="271" y="114"/>
                      <a:pt x="267" y="130"/>
                      <a:pt x="267" y="144"/>
                    </a:cubicBezTo>
                    <a:cubicBezTo>
                      <a:pt x="271" y="179"/>
                      <a:pt x="295" y="188"/>
                      <a:pt x="295" y="188"/>
                    </a:cubicBezTo>
                    <a:cubicBezTo>
                      <a:pt x="292" y="205"/>
                      <a:pt x="303" y="218"/>
                      <a:pt x="303" y="218"/>
                    </a:cubicBezTo>
                    <a:cubicBezTo>
                      <a:pt x="309" y="232"/>
                      <a:pt x="331" y="231"/>
                      <a:pt x="331" y="231"/>
                    </a:cubicBezTo>
                    <a:cubicBezTo>
                      <a:pt x="344" y="231"/>
                      <a:pt x="357" y="221"/>
                      <a:pt x="357" y="221"/>
                    </a:cubicBezTo>
                    <a:cubicBezTo>
                      <a:pt x="400" y="220"/>
                      <a:pt x="388" y="184"/>
                      <a:pt x="388" y="184"/>
                    </a:cubicBezTo>
                    <a:cubicBezTo>
                      <a:pt x="401" y="172"/>
                      <a:pt x="402" y="152"/>
                      <a:pt x="402" y="152"/>
                    </a:cubicBezTo>
                    <a:cubicBezTo>
                      <a:pt x="400" y="129"/>
                      <a:pt x="382" y="122"/>
                      <a:pt x="382" y="122"/>
                    </a:cubicBezTo>
                    <a:cubicBezTo>
                      <a:pt x="364" y="115"/>
                      <a:pt x="356" y="123"/>
                      <a:pt x="356" y="123"/>
                    </a:cubicBezTo>
                    <a:cubicBezTo>
                      <a:pt x="346" y="131"/>
                      <a:pt x="348" y="144"/>
                      <a:pt x="348" y="144"/>
                    </a:cubicBezTo>
                    <a:cubicBezTo>
                      <a:pt x="350" y="155"/>
                      <a:pt x="363" y="157"/>
                      <a:pt x="363" y="157"/>
                    </a:cubicBezTo>
                    <a:cubicBezTo>
                      <a:pt x="381" y="159"/>
                      <a:pt x="374" y="177"/>
                      <a:pt x="374" y="177"/>
                    </a:cubicBezTo>
                    <a:cubicBezTo>
                      <a:pt x="368" y="194"/>
                      <a:pt x="353" y="196"/>
                      <a:pt x="353" y="196"/>
                    </a:cubicBezTo>
                    <a:cubicBezTo>
                      <a:pt x="337" y="200"/>
                      <a:pt x="331" y="196"/>
                      <a:pt x="331" y="196"/>
                    </a:cubicBezTo>
                    <a:cubicBezTo>
                      <a:pt x="320" y="190"/>
                      <a:pt x="317" y="177"/>
                      <a:pt x="317" y="177"/>
                    </a:cubicBezTo>
                    <a:cubicBezTo>
                      <a:pt x="311" y="175"/>
                      <a:pt x="303" y="165"/>
                      <a:pt x="303" y="165"/>
                    </a:cubicBezTo>
                    <a:cubicBezTo>
                      <a:pt x="291" y="151"/>
                      <a:pt x="292" y="133"/>
                      <a:pt x="292" y="133"/>
                    </a:cubicBezTo>
                    <a:cubicBezTo>
                      <a:pt x="294" y="107"/>
                      <a:pt x="309" y="100"/>
                      <a:pt x="309" y="100"/>
                    </a:cubicBezTo>
                    <a:cubicBezTo>
                      <a:pt x="308" y="96"/>
                      <a:pt x="308" y="79"/>
                      <a:pt x="308" y="79"/>
                    </a:cubicBezTo>
                    <a:cubicBezTo>
                      <a:pt x="312" y="52"/>
                      <a:pt x="330" y="43"/>
                      <a:pt x="330" y="43"/>
                    </a:cubicBezTo>
                    <a:cubicBezTo>
                      <a:pt x="348" y="28"/>
                      <a:pt x="372" y="36"/>
                      <a:pt x="372" y="36"/>
                    </a:cubicBezTo>
                    <a:cubicBezTo>
                      <a:pt x="386" y="39"/>
                      <a:pt x="381" y="49"/>
                      <a:pt x="381" y="49"/>
                    </a:cubicBezTo>
                    <a:cubicBezTo>
                      <a:pt x="375" y="58"/>
                      <a:pt x="380" y="71"/>
                      <a:pt x="380" y="71"/>
                    </a:cubicBezTo>
                    <a:cubicBezTo>
                      <a:pt x="387" y="92"/>
                      <a:pt x="407" y="107"/>
                      <a:pt x="406" y="106"/>
                    </a:cubicBezTo>
                    <a:cubicBezTo>
                      <a:pt x="404" y="104"/>
                      <a:pt x="427" y="123"/>
                      <a:pt x="431" y="126"/>
                    </a:cubicBezTo>
                    <a:cubicBezTo>
                      <a:pt x="444" y="136"/>
                      <a:pt x="445" y="161"/>
                      <a:pt x="445" y="161"/>
                    </a:cubicBezTo>
                    <a:cubicBezTo>
                      <a:pt x="445" y="175"/>
                      <a:pt x="428" y="197"/>
                      <a:pt x="428" y="197"/>
                    </a:cubicBezTo>
                    <a:cubicBezTo>
                      <a:pt x="429" y="223"/>
                      <a:pt x="416" y="240"/>
                      <a:pt x="416" y="240"/>
                    </a:cubicBezTo>
                    <a:cubicBezTo>
                      <a:pt x="404" y="258"/>
                      <a:pt x="378" y="262"/>
                      <a:pt x="378" y="262"/>
                    </a:cubicBezTo>
                    <a:cubicBezTo>
                      <a:pt x="367" y="251"/>
                      <a:pt x="347" y="244"/>
                      <a:pt x="347" y="244"/>
                    </a:cubicBezTo>
                    <a:cubicBezTo>
                      <a:pt x="320" y="236"/>
                      <a:pt x="299" y="243"/>
                      <a:pt x="299" y="243"/>
                    </a:cubicBezTo>
                    <a:cubicBezTo>
                      <a:pt x="290" y="245"/>
                      <a:pt x="255" y="269"/>
                      <a:pt x="255" y="269"/>
                    </a:cubicBezTo>
                    <a:cubicBezTo>
                      <a:pt x="241" y="278"/>
                      <a:pt x="230" y="278"/>
                      <a:pt x="230" y="278"/>
                    </a:cubicBezTo>
                    <a:cubicBezTo>
                      <a:pt x="220" y="279"/>
                      <a:pt x="211" y="278"/>
                      <a:pt x="203" y="274"/>
                    </a:cubicBezTo>
                    <a:cubicBezTo>
                      <a:pt x="188" y="267"/>
                      <a:pt x="169" y="253"/>
                      <a:pt x="163" y="237"/>
                    </a:cubicBezTo>
                    <a:cubicBezTo>
                      <a:pt x="158" y="221"/>
                      <a:pt x="161" y="201"/>
                      <a:pt x="172" y="190"/>
                    </a:cubicBezTo>
                    <a:cubicBezTo>
                      <a:pt x="189" y="170"/>
                      <a:pt x="211" y="175"/>
                      <a:pt x="211" y="175"/>
                    </a:cubicBezTo>
                    <a:cubicBezTo>
                      <a:pt x="228" y="179"/>
                      <a:pt x="230" y="197"/>
                      <a:pt x="230" y="197"/>
                    </a:cubicBezTo>
                    <a:cubicBezTo>
                      <a:pt x="230" y="208"/>
                      <a:pt x="221" y="209"/>
                      <a:pt x="221" y="209"/>
                    </a:cubicBezTo>
                    <a:cubicBezTo>
                      <a:pt x="215" y="209"/>
                      <a:pt x="210" y="210"/>
                      <a:pt x="210" y="210"/>
                    </a:cubicBezTo>
                    <a:cubicBezTo>
                      <a:pt x="201" y="213"/>
                      <a:pt x="203" y="221"/>
                      <a:pt x="203" y="221"/>
                    </a:cubicBezTo>
                    <a:cubicBezTo>
                      <a:pt x="204" y="236"/>
                      <a:pt x="217" y="239"/>
                      <a:pt x="217" y="239"/>
                    </a:cubicBezTo>
                    <a:cubicBezTo>
                      <a:pt x="231" y="248"/>
                      <a:pt x="249" y="236"/>
                      <a:pt x="249" y="236"/>
                    </a:cubicBezTo>
                    <a:cubicBezTo>
                      <a:pt x="261" y="228"/>
                      <a:pt x="265" y="210"/>
                      <a:pt x="265" y="210"/>
                    </a:cubicBezTo>
                    <a:cubicBezTo>
                      <a:pt x="269" y="197"/>
                      <a:pt x="262" y="179"/>
                      <a:pt x="262" y="179"/>
                    </a:cubicBezTo>
                    <a:cubicBezTo>
                      <a:pt x="259" y="170"/>
                      <a:pt x="244" y="157"/>
                      <a:pt x="244" y="157"/>
                    </a:cubicBezTo>
                    <a:cubicBezTo>
                      <a:pt x="239" y="150"/>
                      <a:pt x="218" y="144"/>
                      <a:pt x="218" y="144"/>
                    </a:cubicBezTo>
                    <a:cubicBezTo>
                      <a:pt x="208" y="142"/>
                      <a:pt x="200" y="132"/>
                      <a:pt x="200" y="132"/>
                    </a:cubicBezTo>
                    <a:cubicBezTo>
                      <a:pt x="196" y="126"/>
                      <a:pt x="197" y="121"/>
                      <a:pt x="197" y="117"/>
                    </a:cubicBezTo>
                    <a:cubicBezTo>
                      <a:pt x="199" y="113"/>
                      <a:pt x="203" y="108"/>
                      <a:pt x="207" y="106"/>
                    </a:cubicBezTo>
                    <a:cubicBezTo>
                      <a:pt x="209" y="105"/>
                      <a:pt x="211" y="105"/>
                      <a:pt x="213" y="106"/>
                    </a:cubicBezTo>
                    <a:cubicBezTo>
                      <a:pt x="217" y="107"/>
                      <a:pt x="218" y="109"/>
                      <a:pt x="219" y="112"/>
                    </a:cubicBezTo>
                    <a:cubicBezTo>
                      <a:pt x="221" y="115"/>
                      <a:pt x="223" y="117"/>
                      <a:pt x="223" y="117"/>
                    </a:cubicBezTo>
                    <a:cubicBezTo>
                      <a:pt x="234" y="126"/>
                      <a:pt x="240" y="115"/>
                      <a:pt x="240" y="115"/>
                    </a:cubicBezTo>
                    <a:cubicBezTo>
                      <a:pt x="246" y="100"/>
                      <a:pt x="235" y="89"/>
                      <a:pt x="235" y="89"/>
                    </a:cubicBezTo>
                    <a:cubicBezTo>
                      <a:pt x="223" y="75"/>
                      <a:pt x="208" y="76"/>
                      <a:pt x="208" y="76"/>
                    </a:cubicBezTo>
                    <a:cubicBezTo>
                      <a:pt x="189" y="76"/>
                      <a:pt x="178" y="89"/>
                      <a:pt x="178" y="89"/>
                    </a:cubicBezTo>
                    <a:cubicBezTo>
                      <a:pt x="169" y="99"/>
                      <a:pt x="168" y="110"/>
                      <a:pt x="167" y="118"/>
                    </a:cubicBezTo>
                    <a:cubicBezTo>
                      <a:pt x="167" y="126"/>
                      <a:pt x="171" y="141"/>
                      <a:pt x="171" y="141"/>
                    </a:cubicBezTo>
                    <a:cubicBezTo>
                      <a:pt x="174" y="149"/>
                      <a:pt x="168" y="150"/>
                      <a:pt x="168" y="150"/>
                    </a:cubicBezTo>
                    <a:cubicBezTo>
                      <a:pt x="155" y="148"/>
                      <a:pt x="142" y="168"/>
                      <a:pt x="142" y="168"/>
                    </a:cubicBezTo>
                    <a:cubicBezTo>
                      <a:pt x="139" y="171"/>
                      <a:pt x="143" y="175"/>
                      <a:pt x="143" y="175"/>
                    </a:cubicBezTo>
                    <a:cubicBezTo>
                      <a:pt x="145" y="180"/>
                      <a:pt x="143" y="184"/>
                      <a:pt x="143" y="184"/>
                    </a:cubicBezTo>
                    <a:cubicBezTo>
                      <a:pt x="142" y="190"/>
                      <a:pt x="138" y="188"/>
                      <a:pt x="138" y="188"/>
                    </a:cubicBezTo>
                    <a:cubicBezTo>
                      <a:pt x="136" y="188"/>
                      <a:pt x="134" y="186"/>
                      <a:pt x="137" y="182"/>
                    </a:cubicBezTo>
                    <a:cubicBezTo>
                      <a:pt x="140" y="178"/>
                      <a:pt x="137" y="174"/>
                      <a:pt x="137" y="174"/>
                    </a:cubicBezTo>
                    <a:cubicBezTo>
                      <a:pt x="135" y="171"/>
                      <a:pt x="126" y="166"/>
                      <a:pt x="126" y="166"/>
                    </a:cubicBezTo>
                    <a:cubicBezTo>
                      <a:pt x="122" y="165"/>
                      <a:pt x="118" y="164"/>
                      <a:pt x="113" y="165"/>
                    </a:cubicBezTo>
                    <a:cubicBezTo>
                      <a:pt x="107" y="166"/>
                      <a:pt x="103" y="170"/>
                      <a:pt x="99" y="175"/>
                    </a:cubicBezTo>
                    <a:cubicBezTo>
                      <a:pt x="97" y="178"/>
                      <a:pt x="97" y="180"/>
                      <a:pt x="98" y="183"/>
                    </a:cubicBezTo>
                    <a:cubicBezTo>
                      <a:pt x="98" y="185"/>
                      <a:pt x="99" y="187"/>
                      <a:pt x="100" y="188"/>
                    </a:cubicBezTo>
                    <a:cubicBezTo>
                      <a:pt x="99" y="189"/>
                      <a:pt x="91" y="194"/>
                      <a:pt x="90" y="202"/>
                    </a:cubicBezTo>
                    <a:cubicBezTo>
                      <a:pt x="89" y="207"/>
                      <a:pt x="89" y="213"/>
                      <a:pt x="92" y="218"/>
                    </a:cubicBezTo>
                    <a:cubicBezTo>
                      <a:pt x="93" y="222"/>
                      <a:pt x="97" y="226"/>
                      <a:pt x="100" y="229"/>
                    </a:cubicBezTo>
                    <a:cubicBezTo>
                      <a:pt x="104" y="232"/>
                      <a:pt x="106" y="232"/>
                      <a:pt x="110" y="230"/>
                    </a:cubicBezTo>
                    <a:cubicBezTo>
                      <a:pt x="113" y="228"/>
                      <a:pt x="111" y="223"/>
                      <a:pt x="111" y="223"/>
                    </a:cubicBezTo>
                    <a:cubicBezTo>
                      <a:pt x="111" y="218"/>
                      <a:pt x="113" y="213"/>
                      <a:pt x="113" y="213"/>
                    </a:cubicBezTo>
                    <a:cubicBezTo>
                      <a:pt x="118" y="204"/>
                      <a:pt x="126" y="205"/>
                      <a:pt x="126" y="205"/>
                    </a:cubicBezTo>
                    <a:cubicBezTo>
                      <a:pt x="137" y="205"/>
                      <a:pt x="137" y="215"/>
                      <a:pt x="137" y="215"/>
                    </a:cubicBezTo>
                    <a:cubicBezTo>
                      <a:pt x="137" y="215"/>
                      <a:pt x="136" y="226"/>
                      <a:pt x="136" y="237"/>
                    </a:cubicBezTo>
                    <a:cubicBezTo>
                      <a:pt x="136" y="247"/>
                      <a:pt x="139" y="256"/>
                      <a:pt x="143" y="258"/>
                    </a:cubicBezTo>
                    <a:cubicBezTo>
                      <a:pt x="147" y="261"/>
                      <a:pt x="157" y="269"/>
                      <a:pt x="157" y="269"/>
                    </a:cubicBezTo>
                    <a:cubicBezTo>
                      <a:pt x="152" y="264"/>
                      <a:pt x="170" y="281"/>
                      <a:pt x="170" y="293"/>
                    </a:cubicBezTo>
                    <a:cubicBezTo>
                      <a:pt x="170" y="307"/>
                      <a:pt x="156" y="310"/>
                      <a:pt x="156" y="310"/>
                    </a:cubicBezTo>
                    <a:cubicBezTo>
                      <a:pt x="144" y="310"/>
                      <a:pt x="139" y="303"/>
                      <a:pt x="139" y="303"/>
                    </a:cubicBezTo>
                    <a:cubicBezTo>
                      <a:pt x="134" y="299"/>
                      <a:pt x="135" y="291"/>
                      <a:pt x="136" y="289"/>
                    </a:cubicBezTo>
                    <a:cubicBezTo>
                      <a:pt x="136" y="287"/>
                      <a:pt x="137" y="283"/>
                      <a:pt x="137" y="283"/>
                    </a:cubicBezTo>
                    <a:cubicBezTo>
                      <a:pt x="135" y="277"/>
                      <a:pt x="129" y="279"/>
                      <a:pt x="129" y="279"/>
                    </a:cubicBezTo>
                    <a:cubicBezTo>
                      <a:pt x="123" y="279"/>
                      <a:pt x="116" y="286"/>
                      <a:pt x="116" y="286"/>
                    </a:cubicBezTo>
                    <a:cubicBezTo>
                      <a:pt x="116" y="290"/>
                      <a:pt x="114" y="301"/>
                      <a:pt x="114" y="301"/>
                    </a:cubicBezTo>
                    <a:cubicBezTo>
                      <a:pt x="112" y="311"/>
                      <a:pt x="97" y="320"/>
                      <a:pt x="88" y="313"/>
                    </a:cubicBezTo>
                    <a:cubicBezTo>
                      <a:pt x="88" y="313"/>
                      <a:pt x="86" y="311"/>
                      <a:pt x="83" y="308"/>
                    </a:cubicBezTo>
                    <a:cubicBezTo>
                      <a:pt x="79" y="304"/>
                      <a:pt x="83" y="298"/>
                      <a:pt x="86" y="303"/>
                    </a:cubicBezTo>
                    <a:cubicBezTo>
                      <a:pt x="88" y="308"/>
                      <a:pt x="92" y="310"/>
                      <a:pt x="94" y="311"/>
                    </a:cubicBezTo>
                    <a:cubicBezTo>
                      <a:pt x="97" y="311"/>
                      <a:pt x="107" y="310"/>
                      <a:pt x="110" y="298"/>
                    </a:cubicBezTo>
                    <a:cubicBezTo>
                      <a:pt x="112" y="286"/>
                      <a:pt x="106" y="280"/>
                      <a:pt x="103" y="277"/>
                    </a:cubicBezTo>
                    <a:cubicBezTo>
                      <a:pt x="100" y="274"/>
                      <a:pt x="93" y="271"/>
                      <a:pt x="84" y="273"/>
                    </a:cubicBezTo>
                    <a:cubicBezTo>
                      <a:pt x="75" y="275"/>
                      <a:pt x="64" y="287"/>
                      <a:pt x="64" y="287"/>
                    </a:cubicBezTo>
                    <a:cubicBezTo>
                      <a:pt x="61" y="290"/>
                      <a:pt x="57" y="293"/>
                      <a:pt x="54" y="294"/>
                    </a:cubicBezTo>
                    <a:cubicBezTo>
                      <a:pt x="45" y="298"/>
                      <a:pt x="39" y="296"/>
                      <a:pt x="31" y="292"/>
                    </a:cubicBezTo>
                    <a:cubicBezTo>
                      <a:pt x="29" y="292"/>
                      <a:pt x="29" y="294"/>
                      <a:pt x="29" y="294"/>
                    </a:cubicBezTo>
                    <a:cubicBezTo>
                      <a:pt x="28" y="304"/>
                      <a:pt x="31" y="314"/>
                      <a:pt x="32" y="317"/>
                    </a:cubicBezTo>
                    <a:cubicBezTo>
                      <a:pt x="34" y="321"/>
                      <a:pt x="38" y="331"/>
                      <a:pt x="48" y="334"/>
                    </a:cubicBezTo>
                    <a:cubicBezTo>
                      <a:pt x="58" y="337"/>
                      <a:pt x="68" y="327"/>
                      <a:pt x="68" y="327"/>
                    </a:cubicBezTo>
                    <a:cubicBezTo>
                      <a:pt x="77" y="326"/>
                      <a:pt x="86" y="334"/>
                      <a:pt x="86" y="334"/>
                    </a:cubicBezTo>
                    <a:cubicBezTo>
                      <a:pt x="113" y="324"/>
                      <a:pt x="127" y="344"/>
                      <a:pt x="131" y="351"/>
                    </a:cubicBezTo>
                    <a:close/>
                    <a:moveTo>
                      <a:pt x="401" y="333"/>
                    </a:moveTo>
                    <a:cubicBezTo>
                      <a:pt x="395" y="318"/>
                      <a:pt x="376" y="309"/>
                      <a:pt x="376" y="309"/>
                    </a:cubicBezTo>
                    <a:cubicBezTo>
                      <a:pt x="365" y="284"/>
                      <a:pt x="351" y="270"/>
                      <a:pt x="323" y="271"/>
                    </a:cubicBezTo>
                    <a:cubicBezTo>
                      <a:pt x="311" y="271"/>
                      <a:pt x="300" y="276"/>
                      <a:pt x="292" y="286"/>
                    </a:cubicBezTo>
                    <a:cubicBezTo>
                      <a:pt x="289" y="291"/>
                      <a:pt x="287" y="297"/>
                      <a:pt x="288" y="304"/>
                    </a:cubicBezTo>
                    <a:cubicBezTo>
                      <a:pt x="291" y="316"/>
                      <a:pt x="304" y="318"/>
                      <a:pt x="309" y="307"/>
                    </a:cubicBezTo>
                    <a:cubicBezTo>
                      <a:pt x="310" y="304"/>
                      <a:pt x="312" y="300"/>
                      <a:pt x="316" y="298"/>
                    </a:cubicBezTo>
                    <a:cubicBezTo>
                      <a:pt x="320" y="294"/>
                      <a:pt x="325" y="293"/>
                      <a:pt x="329" y="294"/>
                    </a:cubicBezTo>
                    <a:cubicBezTo>
                      <a:pt x="348" y="297"/>
                      <a:pt x="356" y="321"/>
                      <a:pt x="345" y="335"/>
                    </a:cubicBezTo>
                    <a:cubicBezTo>
                      <a:pt x="341" y="340"/>
                      <a:pt x="336" y="343"/>
                      <a:pt x="330" y="348"/>
                    </a:cubicBezTo>
                    <a:cubicBezTo>
                      <a:pt x="328" y="350"/>
                      <a:pt x="328" y="349"/>
                      <a:pt x="330" y="351"/>
                    </a:cubicBezTo>
                    <a:cubicBezTo>
                      <a:pt x="336" y="356"/>
                      <a:pt x="341" y="360"/>
                      <a:pt x="345" y="364"/>
                    </a:cubicBezTo>
                    <a:cubicBezTo>
                      <a:pt x="356" y="378"/>
                      <a:pt x="348" y="402"/>
                      <a:pt x="329" y="405"/>
                    </a:cubicBezTo>
                    <a:cubicBezTo>
                      <a:pt x="325" y="406"/>
                      <a:pt x="320" y="405"/>
                      <a:pt x="316" y="402"/>
                    </a:cubicBezTo>
                    <a:cubicBezTo>
                      <a:pt x="312" y="399"/>
                      <a:pt x="310" y="395"/>
                      <a:pt x="309" y="392"/>
                    </a:cubicBezTo>
                    <a:cubicBezTo>
                      <a:pt x="304" y="381"/>
                      <a:pt x="291" y="383"/>
                      <a:pt x="288" y="395"/>
                    </a:cubicBezTo>
                    <a:cubicBezTo>
                      <a:pt x="287" y="402"/>
                      <a:pt x="289" y="408"/>
                      <a:pt x="292" y="413"/>
                    </a:cubicBezTo>
                    <a:cubicBezTo>
                      <a:pt x="300" y="423"/>
                      <a:pt x="311" y="428"/>
                      <a:pt x="323" y="428"/>
                    </a:cubicBezTo>
                    <a:cubicBezTo>
                      <a:pt x="351" y="430"/>
                      <a:pt x="365" y="415"/>
                      <a:pt x="376" y="390"/>
                    </a:cubicBezTo>
                    <a:cubicBezTo>
                      <a:pt x="376" y="390"/>
                      <a:pt x="395" y="381"/>
                      <a:pt x="401" y="366"/>
                    </a:cubicBezTo>
                    <a:cubicBezTo>
                      <a:pt x="406" y="358"/>
                      <a:pt x="406" y="341"/>
                      <a:pt x="401" y="333"/>
                    </a:cubicBezTo>
                    <a:close/>
                    <a:moveTo>
                      <a:pt x="179" y="350"/>
                    </a:moveTo>
                    <a:cubicBezTo>
                      <a:pt x="179" y="350"/>
                      <a:pt x="205" y="363"/>
                      <a:pt x="215" y="386"/>
                    </a:cubicBezTo>
                    <a:cubicBezTo>
                      <a:pt x="221" y="382"/>
                      <a:pt x="240" y="382"/>
                      <a:pt x="246" y="386"/>
                    </a:cubicBezTo>
                    <a:cubicBezTo>
                      <a:pt x="256" y="363"/>
                      <a:pt x="282" y="350"/>
                      <a:pt x="282" y="350"/>
                    </a:cubicBezTo>
                    <a:cubicBezTo>
                      <a:pt x="253" y="335"/>
                      <a:pt x="246" y="315"/>
                      <a:pt x="246" y="315"/>
                    </a:cubicBezTo>
                    <a:cubicBezTo>
                      <a:pt x="242" y="317"/>
                      <a:pt x="219" y="317"/>
                      <a:pt x="215" y="315"/>
                    </a:cubicBezTo>
                    <a:cubicBezTo>
                      <a:pt x="215" y="315"/>
                      <a:pt x="208" y="335"/>
                      <a:pt x="179" y="350"/>
                    </a:cubicBezTo>
                    <a:close/>
                    <a:moveTo>
                      <a:pt x="16" y="366"/>
                    </a:moveTo>
                    <a:cubicBezTo>
                      <a:pt x="25" y="366"/>
                      <a:pt x="32" y="358"/>
                      <a:pt x="32" y="349"/>
                    </a:cubicBezTo>
                    <a:cubicBezTo>
                      <a:pt x="32" y="341"/>
                      <a:pt x="25" y="333"/>
                      <a:pt x="16" y="333"/>
                    </a:cubicBezTo>
                    <a:cubicBezTo>
                      <a:pt x="7" y="333"/>
                      <a:pt x="0" y="341"/>
                      <a:pt x="0" y="349"/>
                    </a:cubicBezTo>
                    <a:cubicBezTo>
                      <a:pt x="0" y="358"/>
                      <a:pt x="7" y="366"/>
                      <a:pt x="16" y="366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68562" tIns="34281" rIns="68562" bIns="34281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" name="TextBox 21"/>
              <p:cNvSpPr txBox="1"/>
              <p:nvPr/>
            </p:nvSpPr>
            <p:spPr>
              <a:xfrm>
                <a:off x="1043609" y="555526"/>
                <a:ext cx="2239047" cy="478963"/>
              </a:xfrm>
              <a:prstGeom prst="rect">
                <a:avLst/>
              </a:prstGeom>
              <a:noFill/>
            </p:spPr>
            <p:txBody>
              <a:bodyPr wrap="none" lIns="68562" tIns="34281" rIns="68562" bIns="34281" rtlCol="0">
                <a:spAutoFit/>
              </a:bodyPr>
              <a:lstStyle/>
              <a:p>
                <a:r>
                  <a:rPr lang="zh-CN" altLang="en-US" sz="3700" b="1" dirty="0">
                    <a:solidFill>
                      <a:srgbClr val="C00000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重文轻武政策</a:t>
                </a:r>
              </a:p>
            </p:txBody>
          </p:sp>
        </p:grpSp>
        <p:sp>
          <p:nvSpPr>
            <p:cNvPr id="20" name="Freeform 5"/>
            <p:cNvSpPr>
              <a:spLocks noEditPoints="1"/>
            </p:cNvSpPr>
            <p:nvPr/>
          </p:nvSpPr>
          <p:spPr bwMode="auto">
            <a:xfrm rot="10800000">
              <a:off x="3347865" y="555526"/>
              <a:ext cx="288032" cy="513242"/>
            </a:xfrm>
            <a:custGeom>
              <a:avLst/>
              <a:gdLst>
                <a:gd name="T0" fmla="*/ 32 w 481"/>
                <a:gd name="T1" fmla="*/ 384 h 701"/>
                <a:gd name="T2" fmla="*/ 84 w 481"/>
                <a:gd name="T3" fmla="*/ 428 h 701"/>
                <a:gd name="T4" fmla="*/ 83 w 481"/>
                <a:gd name="T5" fmla="*/ 394 h 701"/>
                <a:gd name="T6" fmla="*/ 137 w 481"/>
                <a:gd name="T7" fmla="*/ 418 h 701"/>
                <a:gd name="T8" fmla="*/ 157 w 481"/>
                <a:gd name="T9" fmla="*/ 432 h 701"/>
                <a:gd name="T10" fmla="*/ 113 w 481"/>
                <a:gd name="T11" fmla="*/ 488 h 701"/>
                <a:gd name="T12" fmla="*/ 90 w 481"/>
                <a:gd name="T13" fmla="*/ 500 h 701"/>
                <a:gd name="T14" fmla="*/ 137 w 481"/>
                <a:gd name="T15" fmla="*/ 527 h 701"/>
                <a:gd name="T16" fmla="*/ 142 w 481"/>
                <a:gd name="T17" fmla="*/ 534 h 701"/>
                <a:gd name="T18" fmla="*/ 208 w 481"/>
                <a:gd name="T19" fmla="*/ 626 h 701"/>
                <a:gd name="T20" fmla="*/ 203 w 481"/>
                <a:gd name="T21" fmla="*/ 594 h 701"/>
                <a:gd name="T22" fmla="*/ 262 w 481"/>
                <a:gd name="T23" fmla="*/ 522 h 701"/>
                <a:gd name="T24" fmla="*/ 210 w 481"/>
                <a:gd name="T25" fmla="*/ 492 h 701"/>
                <a:gd name="T26" fmla="*/ 159 w 481"/>
                <a:gd name="T27" fmla="*/ 483 h 701"/>
                <a:gd name="T28" fmla="*/ 378 w 481"/>
                <a:gd name="T29" fmla="*/ 439 h 701"/>
                <a:gd name="T30" fmla="*/ 406 w 481"/>
                <a:gd name="T31" fmla="*/ 596 h 701"/>
                <a:gd name="T32" fmla="*/ 308 w 481"/>
                <a:gd name="T33" fmla="*/ 622 h 701"/>
                <a:gd name="T34" fmla="*/ 331 w 481"/>
                <a:gd name="T35" fmla="*/ 505 h 701"/>
                <a:gd name="T36" fmla="*/ 356 w 481"/>
                <a:gd name="T37" fmla="*/ 579 h 701"/>
                <a:gd name="T38" fmla="*/ 331 w 481"/>
                <a:gd name="T39" fmla="*/ 471 h 701"/>
                <a:gd name="T40" fmla="*/ 283 w 481"/>
                <a:gd name="T41" fmla="*/ 634 h 701"/>
                <a:gd name="T42" fmla="*/ 405 w 481"/>
                <a:gd name="T43" fmla="*/ 640 h 701"/>
                <a:gd name="T44" fmla="*/ 447 w 481"/>
                <a:gd name="T45" fmla="*/ 492 h 701"/>
                <a:gd name="T46" fmla="*/ 438 w 481"/>
                <a:gd name="T47" fmla="*/ 343 h 701"/>
                <a:gd name="T48" fmla="*/ 470 w 481"/>
                <a:gd name="T49" fmla="*/ 182 h 701"/>
                <a:gd name="T50" fmla="*/ 425 w 481"/>
                <a:gd name="T51" fmla="*/ 38 h 701"/>
                <a:gd name="T52" fmla="*/ 282 w 481"/>
                <a:gd name="T53" fmla="*/ 105 h 701"/>
                <a:gd name="T54" fmla="*/ 357 w 481"/>
                <a:gd name="T55" fmla="*/ 221 h 701"/>
                <a:gd name="T56" fmla="*/ 348 w 481"/>
                <a:gd name="T57" fmla="*/ 144 h 701"/>
                <a:gd name="T58" fmla="*/ 317 w 481"/>
                <a:gd name="T59" fmla="*/ 177 h 701"/>
                <a:gd name="T60" fmla="*/ 330 w 481"/>
                <a:gd name="T61" fmla="*/ 43 h 701"/>
                <a:gd name="T62" fmla="*/ 431 w 481"/>
                <a:gd name="T63" fmla="*/ 126 h 701"/>
                <a:gd name="T64" fmla="*/ 347 w 481"/>
                <a:gd name="T65" fmla="*/ 244 h 701"/>
                <a:gd name="T66" fmla="*/ 163 w 481"/>
                <a:gd name="T67" fmla="*/ 237 h 701"/>
                <a:gd name="T68" fmla="*/ 210 w 481"/>
                <a:gd name="T69" fmla="*/ 210 h 701"/>
                <a:gd name="T70" fmla="*/ 262 w 481"/>
                <a:gd name="T71" fmla="*/ 179 h 701"/>
                <a:gd name="T72" fmla="*/ 207 w 481"/>
                <a:gd name="T73" fmla="*/ 106 h 701"/>
                <a:gd name="T74" fmla="*/ 235 w 481"/>
                <a:gd name="T75" fmla="*/ 89 h 701"/>
                <a:gd name="T76" fmla="*/ 168 w 481"/>
                <a:gd name="T77" fmla="*/ 150 h 701"/>
                <a:gd name="T78" fmla="*/ 137 w 481"/>
                <a:gd name="T79" fmla="*/ 182 h 701"/>
                <a:gd name="T80" fmla="*/ 98 w 481"/>
                <a:gd name="T81" fmla="*/ 183 h 701"/>
                <a:gd name="T82" fmla="*/ 110 w 481"/>
                <a:gd name="T83" fmla="*/ 230 h 701"/>
                <a:gd name="T84" fmla="*/ 136 w 481"/>
                <a:gd name="T85" fmla="*/ 237 h 701"/>
                <a:gd name="T86" fmla="*/ 139 w 481"/>
                <a:gd name="T87" fmla="*/ 303 h 701"/>
                <a:gd name="T88" fmla="*/ 114 w 481"/>
                <a:gd name="T89" fmla="*/ 301 h 701"/>
                <a:gd name="T90" fmla="*/ 110 w 481"/>
                <a:gd name="T91" fmla="*/ 298 h 701"/>
                <a:gd name="T92" fmla="*/ 31 w 481"/>
                <a:gd name="T93" fmla="*/ 292 h 701"/>
                <a:gd name="T94" fmla="*/ 86 w 481"/>
                <a:gd name="T95" fmla="*/ 334 h 701"/>
                <a:gd name="T96" fmla="*/ 292 w 481"/>
                <a:gd name="T97" fmla="*/ 286 h 701"/>
                <a:gd name="T98" fmla="*/ 345 w 481"/>
                <a:gd name="T99" fmla="*/ 335 h 701"/>
                <a:gd name="T100" fmla="*/ 316 w 481"/>
                <a:gd name="T101" fmla="*/ 402 h 701"/>
                <a:gd name="T102" fmla="*/ 376 w 481"/>
                <a:gd name="T103" fmla="*/ 390 h 701"/>
                <a:gd name="T104" fmla="*/ 246 w 481"/>
                <a:gd name="T105" fmla="*/ 386 h 701"/>
                <a:gd name="T106" fmla="*/ 16 w 481"/>
                <a:gd name="T107" fmla="*/ 366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81" h="701">
                  <a:moveTo>
                    <a:pt x="131" y="351"/>
                  </a:moveTo>
                  <a:cubicBezTo>
                    <a:pt x="127" y="357"/>
                    <a:pt x="113" y="377"/>
                    <a:pt x="86" y="367"/>
                  </a:cubicBezTo>
                  <a:cubicBezTo>
                    <a:pt x="86" y="367"/>
                    <a:pt x="77" y="376"/>
                    <a:pt x="68" y="375"/>
                  </a:cubicBezTo>
                  <a:cubicBezTo>
                    <a:pt x="68" y="375"/>
                    <a:pt x="58" y="364"/>
                    <a:pt x="48" y="367"/>
                  </a:cubicBezTo>
                  <a:cubicBezTo>
                    <a:pt x="38" y="370"/>
                    <a:pt x="34" y="381"/>
                    <a:pt x="32" y="384"/>
                  </a:cubicBezTo>
                  <a:cubicBezTo>
                    <a:pt x="31" y="387"/>
                    <a:pt x="28" y="398"/>
                    <a:pt x="29" y="408"/>
                  </a:cubicBezTo>
                  <a:cubicBezTo>
                    <a:pt x="29" y="408"/>
                    <a:pt x="29" y="410"/>
                    <a:pt x="31" y="409"/>
                  </a:cubicBezTo>
                  <a:cubicBezTo>
                    <a:pt x="39" y="405"/>
                    <a:pt x="45" y="404"/>
                    <a:pt x="54" y="408"/>
                  </a:cubicBezTo>
                  <a:cubicBezTo>
                    <a:pt x="57" y="409"/>
                    <a:pt x="61" y="411"/>
                    <a:pt x="64" y="415"/>
                  </a:cubicBezTo>
                  <a:cubicBezTo>
                    <a:pt x="64" y="415"/>
                    <a:pt x="75" y="426"/>
                    <a:pt x="84" y="428"/>
                  </a:cubicBezTo>
                  <a:cubicBezTo>
                    <a:pt x="93" y="431"/>
                    <a:pt x="100" y="427"/>
                    <a:pt x="103" y="425"/>
                  </a:cubicBezTo>
                  <a:cubicBezTo>
                    <a:pt x="106" y="422"/>
                    <a:pt x="112" y="415"/>
                    <a:pt x="110" y="403"/>
                  </a:cubicBezTo>
                  <a:cubicBezTo>
                    <a:pt x="107" y="391"/>
                    <a:pt x="97" y="390"/>
                    <a:pt x="94" y="391"/>
                  </a:cubicBezTo>
                  <a:cubicBezTo>
                    <a:pt x="92" y="391"/>
                    <a:pt x="88" y="393"/>
                    <a:pt x="86" y="398"/>
                  </a:cubicBezTo>
                  <a:cubicBezTo>
                    <a:pt x="83" y="404"/>
                    <a:pt x="79" y="397"/>
                    <a:pt x="83" y="394"/>
                  </a:cubicBezTo>
                  <a:cubicBezTo>
                    <a:pt x="86" y="390"/>
                    <a:pt x="88" y="388"/>
                    <a:pt x="88" y="388"/>
                  </a:cubicBezTo>
                  <a:cubicBezTo>
                    <a:pt x="97" y="382"/>
                    <a:pt x="112" y="390"/>
                    <a:pt x="114" y="400"/>
                  </a:cubicBezTo>
                  <a:cubicBezTo>
                    <a:pt x="114" y="400"/>
                    <a:pt x="116" y="412"/>
                    <a:pt x="116" y="415"/>
                  </a:cubicBezTo>
                  <a:cubicBezTo>
                    <a:pt x="116" y="415"/>
                    <a:pt x="123" y="423"/>
                    <a:pt x="129" y="423"/>
                  </a:cubicBezTo>
                  <a:cubicBezTo>
                    <a:pt x="129" y="423"/>
                    <a:pt x="135" y="424"/>
                    <a:pt x="137" y="418"/>
                  </a:cubicBezTo>
                  <a:cubicBezTo>
                    <a:pt x="137" y="418"/>
                    <a:pt x="136" y="415"/>
                    <a:pt x="136" y="412"/>
                  </a:cubicBezTo>
                  <a:cubicBezTo>
                    <a:pt x="135" y="410"/>
                    <a:pt x="134" y="402"/>
                    <a:pt x="139" y="399"/>
                  </a:cubicBezTo>
                  <a:cubicBezTo>
                    <a:pt x="139" y="399"/>
                    <a:pt x="144" y="391"/>
                    <a:pt x="156" y="392"/>
                  </a:cubicBezTo>
                  <a:cubicBezTo>
                    <a:pt x="156" y="392"/>
                    <a:pt x="170" y="394"/>
                    <a:pt x="170" y="408"/>
                  </a:cubicBezTo>
                  <a:cubicBezTo>
                    <a:pt x="170" y="420"/>
                    <a:pt x="152" y="438"/>
                    <a:pt x="157" y="432"/>
                  </a:cubicBezTo>
                  <a:cubicBezTo>
                    <a:pt x="157" y="432"/>
                    <a:pt x="147" y="441"/>
                    <a:pt x="143" y="443"/>
                  </a:cubicBezTo>
                  <a:cubicBezTo>
                    <a:pt x="139" y="446"/>
                    <a:pt x="136" y="454"/>
                    <a:pt x="136" y="465"/>
                  </a:cubicBezTo>
                  <a:cubicBezTo>
                    <a:pt x="136" y="475"/>
                    <a:pt x="137" y="486"/>
                    <a:pt x="137" y="486"/>
                  </a:cubicBezTo>
                  <a:cubicBezTo>
                    <a:pt x="137" y="486"/>
                    <a:pt x="137" y="496"/>
                    <a:pt x="126" y="497"/>
                  </a:cubicBezTo>
                  <a:cubicBezTo>
                    <a:pt x="126" y="497"/>
                    <a:pt x="118" y="497"/>
                    <a:pt x="113" y="488"/>
                  </a:cubicBezTo>
                  <a:cubicBezTo>
                    <a:pt x="113" y="488"/>
                    <a:pt x="111" y="484"/>
                    <a:pt x="111" y="478"/>
                  </a:cubicBezTo>
                  <a:cubicBezTo>
                    <a:pt x="111" y="478"/>
                    <a:pt x="113" y="473"/>
                    <a:pt x="110" y="471"/>
                  </a:cubicBezTo>
                  <a:cubicBezTo>
                    <a:pt x="106" y="470"/>
                    <a:pt x="104" y="470"/>
                    <a:pt x="100" y="473"/>
                  </a:cubicBezTo>
                  <a:cubicBezTo>
                    <a:pt x="100" y="473"/>
                    <a:pt x="94" y="478"/>
                    <a:pt x="92" y="482"/>
                  </a:cubicBezTo>
                  <a:cubicBezTo>
                    <a:pt x="92" y="482"/>
                    <a:pt x="88" y="492"/>
                    <a:pt x="90" y="500"/>
                  </a:cubicBezTo>
                  <a:cubicBezTo>
                    <a:pt x="91" y="508"/>
                    <a:pt x="99" y="512"/>
                    <a:pt x="100" y="513"/>
                  </a:cubicBezTo>
                  <a:cubicBezTo>
                    <a:pt x="98" y="516"/>
                    <a:pt x="97" y="519"/>
                    <a:pt x="97" y="521"/>
                  </a:cubicBezTo>
                  <a:cubicBezTo>
                    <a:pt x="98" y="529"/>
                    <a:pt x="108" y="534"/>
                    <a:pt x="115" y="536"/>
                  </a:cubicBezTo>
                  <a:cubicBezTo>
                    <a:pt x="119" y="537"/>
                    <a:pt x="122" y="536"/>
                    <a:pt x="126" y="535"/>
                  </a:cubicBezTo>
                  <a:cubicBezTo>
                    <a:pt x="126" y="535"/>
                    <a:pt x="135" y="531"/>
                    <a:pt x="137" y="527"/>
                  </a:cubicBezTo>
                  <a:cubicBezTo>
                    <a:pt x="137" y="527"/>
                    <a:pt x="140" y="523"/>
                    <a:pt x="137" y="519"/>
                  </a:cubicBezTo>
                  <a:cubicBezTo>
                    <a:pt x="134" y="516"/>
                    <a:pt x="136" y="514"/>
                    <a:pt x="138" y="513"/>
                  </a:cubicBezTo>
                  <a:cubicBezTo>
                    <a:pt x="138" y="513"/>
                    <a:pt x="142" y="512"/>
                    <a:pt x="143" y="518"/>
                  </a:cubicBezTo>
                  <a:cubicBezTo>
                    <a:pt x="143" y="518"/>
                    <a:pt x="145" y="522"/>
                    <a:pt x="143" y="527"/>
                  </a:cubicBezTo>
                  <a:cubicBezTo>
                    <a:pt x="143" y="527"/>
                    <a:pt x="139" y="530"/>
                    <a:pt x="142" y="534"/>
                  </a:cubicBezTo>
                  <a:cubicBezTo>
                    <a:pt x="142" y="534"/>
                    <a:pt x="155" y="553"/>
                    <a:pt x="168" y="552"/>
                  </a:cubicBezTo>
                  <a:cubicBezTo>
                    <a:pt x="168" y="552"/>
                    <a:pt x="174" y="553"/>
                    <a:pt x="171" y="561"/>
                  </a:cubicBezTo>
                  <a:cubicBezTo>
                    <a:pt x="171" y="561"/>
                    <a:pt x="167" y="576"/>
                    <a:pt x="167" y="583"/>
                  </a:cubicBezTo>
                  <a:cubicBezTo>
                    <a:pt x="168" y="591"/>
                    <a:pt x="169" y="602"/>
                    <a:pt x="178" y="612"/>
                  </a:cubicBezTo>
                  <a:cubicBezTo>
                    <a:pt x="178" y="612"/>
                    <a:pt x="189" y="625"/>
                    <a:pt x="208" y="626"/>
                  </a:cubicBezTo>
                  <a:cubicBezTo>
                    <a:pt x="208" y="626"/>
                    <a:pt x="223" y="627"/>
                    <a:pt x="235" y="612"/>
                  </a:cubicBezTo>
                  <a:cubicBezTo>
                    <a:pt x="235" y="612"/>
                    <a:pt x="246" y="602"/>
                    <a:pt x="240" y="586"/>
                  </a:cubicBezTo>
                  <a:cubicBezTo>
                    <a:pt x="240" y="586"/>
                    <a:pt x="234" y="576"/>
                    <a:pt x="223" y="584"/>
                  </a:cubicBezTo>
                  <a:cubicBezTo>
                    <a:pt x="220" y="587"/>
                    <a:pt x="219" y="590"/>
                    <a:pt x="216" y="593"/>
                  </a:cubicBezTo>
                  <a:cubicBezTo>
                    <a:pt x="213" y="597"/>
                    <a:pt x="207" y="597"/>
                    <a:pt x="203" y="594"/>
                  </a:cubicBezTo>
                  <a:cubicBezTo>
                    <a:pt x="200" y="591"/>
                    <a:pt x="198" y="588"/>
                    <a:pt x="197" y="583"/>
                  </a:cubicBezTo>
                  <a:cubicBezTo>
                    <a:pt x="197" y="580"/>
                    <a:pt x="197" y="575"/>
                    <a:pt x="200" y="570"/>
                  </a:cubicBezTo>
                  <a:cubicBezTo>
                    <a:pt x="200" y="570"/>
                    <a:pt x="208" y="560"/>
                    <a:pt x="218" y="557"/>
                  </a:cubicBezTo>
                  <a:cubicBezTo>
                    <a:pt x="218" y="557"/>
                    <a:pt x="239" y="551"/>
                    <a:pt x="244" y="544"/>
                  </a:cubicBezTo>
                  <a:cubicBezTo>
                    <a:pt x="244" y="544"/>
                    <a:pt x="259" y="532"/>
                    <a:pt x="262" y="522"/>
                  </a:cubicBezTo>
                  <a:cubicBezTo>
                    <a:pt x="262" y="522"/>
                    <a:pt x="269" y="505"/>
                    <a:pt x="265" y="491"/>
                  </a:cubicBezTo>
                  <a:cubicBezTo>
                    <a:pt x="265" y="491"/>
                    <a:pt x="261" y="473"/>
                    <a:pt x="249" y="466"/>
                  </a:cubicBezTo>
                  <a:cubicBezTo>
                    <a:pt x="249" y="466"/>
                    <a:pt x="231" y="454"/>
                    <a:pt x="217" y="462"/>
                  </a:cubicBezTo>
                  <a:cubicBezTo>
                    <a:pt x="217" y="462"/>
                    <a:pt x="204" y="465"/>
                    <a:pt x="203" y="480"/>
                  </a:cubicBezTo>
                  <a:cubicBezTo>
                    <a:pt x="203" y="480"/>
                    <a:pt x="201" y="489"/>
                    <a:pt x="210" y="492"/>
                  </a:cubicBezTo>
                  <a:cubicBezTo>
                    <a:pt x="210" y="492"/>
                    <a:pt x="215" y="492"/>
                    <a:pt x="221" y="493"/>
                  </a:cubicBezTo>
                  <a:cubicBezTo>
                    <a:pt x="221" y="493"/>
                    <a:pt x="230" y="493"/>
                    <a:pt x="230" y="505"/>
                  </a:cubicBezTo>
                  <a:cubicBezTo>
                    <a:pt x="230" y="505"/>
                    <a:pt x="228" y="523"/>
                    <a:pt x="211" y="527"/>
                  </a:cubicBezTo>
                  <a:cubicBezTo>
                    <a:pt x="211" y="527"/>
                    <a:pt x="189" y="531"/>
                    <a:pt x="172" y="512"/>
                  </a:cubicBezTo>
                  <a:cubicBezTo>
                    <a:pt x="172" y="512"/>
                    <a:pt x="159" y="501"/>
                    <a:pt x="159" y="483"/>
                  </a:cubicBezTo>
                  <a:cubicBezTo>
                    <a:pt x="157" y="452"/>
                    <a:pt x="198" y="419"/>
                    <a:pt x="228" y="423"/>
                  </a:cubicBezTo>
                  <a:cubicBezTo>
                    <a:pt x="228" y="423"/>
                    <a:pt x="241" y="424"/>
                    <a:pt x="255" y="433"/>
                  </a:cubicBezTo>
                  <a:cubicBezTo>
                    <a:pt x="255" y="433"/>
                    <a:pt x="290" y="457"/>
                    <a:pt x="299" y="459"/>
                  </a:cubicBezTo>
                  <a:cubicBezTo>
                    <a:pt x="299" y="459"/>
                    <a:pt x="320" y="466"/>
                    <a:pt x="347" y="457"/>
                  </a:cubicBezTo>
                  <a:cubicBezTo>
                    <a:pt x="347" y="457"/>
                    <a:pt x="367" y="450"/>
                    <a:pt x="378" y="439"/>
                  </a:cubicBezTo>
                  <a:cubicBezTo>
                    <a:pt x="378" y="439"/>
                    <a:pt x="404" y="443"/>
                    <a:pt x="416" y="462"/>
                  </a:cubicBezTo>
                  <a:cubicBezTo>
                    <a:pt x="416" y="462"/>
                    <a:pt x="429" y="479"/>
                    <a:pt x="428" y="504"/>
                  </a:cubicBezTo>
                  <a:cubicBezTo>
                    <a:pt x="428" y="504"/>
                    <a:pt x="445" y="526"/>
                    <a:pt x="445" y="540"/>
                  </a:cubicBezTo>
                  <a:cubicBezTo>
                    <a:pt x="445" y="540"/>
                    <a:pt x="444" y="565"/>
                    <a:pt x="431" y="575"/>
                  </a:cubicBezTo>
                  <a:cubicBezTo>
                    <a:pt x="427" y="578"/>
                    <a:pt x="404" y="597"/>
                    <a:pt x="406" y="596"/>
                  </a:cubicBezTo>
                  <a:cubicBezTo>
                    <a:pt x="407" y="594"/>
                    <a:pt x="387" y="609"/>
                    <a:pt x="380" y="630"/>
                  </a:cubicBezTo>
                  <a:cubicBezTo>
                    <a:pt x="380" y="630"/>
                    <a:pt x="375" y="643"/>
                    <a:pt x="381" y="652"/>
                  </a:cubicBezTo>
                  <a:cubicBezTo>
                    <a:pt x="381" y="652"/>
                    <a:pt x="386" y="662"/>
                    <a:pt x="372" y="666"/>
                  </a:cubicBezTo>
                  <a:cubicBezTo>
                    <a:pt x="372" y="666"/>
                    <a:pt x="348" y="673"/>
                    <a:pt x="330" y="659"/>
                  </a:cubicBezTo>
                  <a:cubicBezTo>
                    <a:pt x="330" y="659"/>
                    <a:pt x="312" y="649"/>
                    <a:pt x="308" y="622"/>
                  </a:cubicBezTo>
                  <a:cubicBezTo>
                    <a:pt x="308" y="622"/>
                    <a:pt x="308" y="606"/>
                    <a:pt x="309" y="601"/>
                  </a:cubicBezTo>
                  <a:cubicBezTo>
                    <a:pt x="309" y="601"/>
                    <a:pt x="294" y="594"/>
                    <a:pt x="292" y="568"/>
                  </a:cubicBezTo>
                  <a:cubicBezTo>
                    <a:pt x="292" y="568"/>
                    <a:pt x="291" y="550"/>
                    <a:pt x="303" y="536"/>
                  </a:cubicBezTo>
                  <a:cubicBezTo>
                    <a:pt x="303" y="536"/>
                    <a:pt x="311" y="527"/>
                    <a:pt x="317" y="524"/>
                  </a:cubicBezTo>
                  <a:cubicBezTo>
                    <a:pt x="317" y="524"/>
                    <a:pt x="320" y="511"/>
                    <a:pt x="331" y="505"/>
                  </a:cubicBezTo>
                  <a:cubicBezTo>
                    <a:pt x="331" y="505"/>
                    <a:pt x="337" y="502"/>
                    <a:pt x="353" y="505"/>
                  </a:cubicBezTo>
                  <a:cubicBezTo>
                    <a:pt x="353" y="505"/>
                    <a:pt x="368" y="507"/>
                    <a:pt x="374" y="524"/>
                  </a:cubicBezTo>
                  <a:cubicBezTo>
                    <a:pt x="374" y="524"/>
                    <a:pt x="381" y="543"/>
                    <a:pt x="363" y="544"/>
                  </a:cubicBezTo>
                  <a:cubicBezTo>
                    <a:pt x="363" y="544"/>
                    <a:pt x="350" y="546"/>
                    <a:pt x="348" y="557"/>
                  </a:cubicBezTo>
                  <a:cubicBezTo>
                    <a:pt x="348" y="557"/>
                    <a:pt x="346" y="570"/>
                    <a:pt x="356" y="579"/>
                  </a:cubicBezTo>
                  <a:cubicBezTo>
                    <a:pt x="356" y="579"/>
                    <a:pt x="364" y="586"/>
                    <a:pt x="382" y="580"/>
                  </a:cubicBezTo>
                  <a:cubicBezTo>
                    <a:pt x="382" y="580"/>
                    <a:pt x="400" y="572"/>
                    <a:pt x="402" y="549"/>
                  </a:cubicBezTo>
                  <a:cubicBezTo>
                    <a:pt x="402" y="549"/>
                    <a:pt x="401" y="530"/>
                    <a:pt x="388" y="518"/>
                  </a:cubicBezTo>
                  <a:cubicBezTo>
                    <a:pt x="388" y="518"/>
                    <a:pt x="400" y="481"/>
                    <a:pt x="357" y="481"/>
                  </a:cubicBezTo>
                  <a:cubicBezTo>
                    <a:pt x="357" y="481"/>
                    <a:pt x="344" y="471"/>
                    <a:pt x="331" y="471"/>
                  </a:cubicBezTo>
                  <a:cubicBezTo>
                    <a:pt x="331" y="471"/>
                    <a:pt x="309" y="470"/>
                    <a:pt x="303" y="484"/>
                  </a:cubicBezTo>
                  <a:cubicBezTo>
                    <a:pt x="303" y="484"/>
                    <a:pt x="292" y="496"/>
                    <a:pt x="295" y="514"/>
                  </a:cubicBezTo>
                  <a:cubicBezTo>
                    <a:pt x="295" y="514"/>
                    <a:pt x="271" y="522"/>
                    <a:pt x="267" y="558"/>
                  </a:cubicBezTo>
                  <a:cubicBezTo>
                    <a:pt x="267" y="571"/>
                    <a:pt x="271" y="588"/>
                    <a:pt x="282" y="596"/>
                  </a:cubicBezTo>
                  <a:cubicBezTo>
                    <a:pt x="282" y="596"/>
                    <a:pt x="278" y="614"/>
                    <a:pt x="283" y="634"/>
                  </a:cubicBezTo>
                  <a:cubicBezTo>
                    <a:pt x="283" y="634"/>
                    <a:pt x="292" y="664"/>
                    <a:pt x="314" y="679"/>
                  </a:cubicBezTo>
                  <a:cubicBezTo>
                    <a:pt x="314" y="679"/>
                    <a:pt x="329" y="691"/>
                    <a:pt x="348" y="694"/>
                  </a:cubicBezTo>
                  <a:cubicBezTo>
                    <a:pt x="348" y="694"/>
                    <a:pt x="372" y="701"/>
                    <a:pt x="394" y="690"/>
                  </a:cubicBezTo>
                  <a:cubicBezTo>
                    <a:pt x="394" y="690"/>
                    <a:pt x="418" y="674"/>
                    <a:pt x="425" y="664"/>
                  </a:cubicBezTo>
                  <a:cubicBezTo>
                    <a:pt x="425" y="664"/>
                    <a:pt x="404" y="655"/>
                    <a:pt x="405" y="640"/>
                  </a:cubicBezTo>
                  <a:cubicBezTo>
                    <a:pt x="405" y="640"/>
                    <a:pt x="406" y="624"/>
                    <a:pt x="424" y="612"/>
                  </a:cubicBezTo>
                  <a:cubicBezTo>
                    <a:pt x="424" y="612"/>
                    <a:pt x="445" y="600"/>
                    <a:pt x="450" y="598"/>
                  </a:cubicBezTo>
                  <a:cubicBezTo>
                    <a:pt x="450" y="598"/>
                    <a:pt x="467" y="585"/>
                    <a:pt x="471" y="568"/>
                  </a:cubicBezTo>
                  <a:cubicBezTo>
                    <a:pt x="471" y="568"/>
                    <a:pt x="481" y="548"/>
                    <a:pt x="470" y="519"/>
                  </a:cubicBezTo>
                  <a:cubicBezTo>
                    <a:pt x="470" y="519"/>
                    <a:pt x="459" y="500"/>
                    <a:pt x="447" y="492"/>
                  </a:cubicBezTo>
                  <a:cubicBezTo>
                    <a:pt x="447" y="492"/>
                    <a:pt x="449" y="460"/>
                    <a:pt x="440" y="447"/>
                  </a:cubicBezTo>
                  <a:cubicBezTo>
                    <a:pt x="440" y="447"/>
                    <a:pt x="427" y="424"/>
                    <a:pt x="404" y="415"/>
                  </a:cubicBezTo>
                  <a:cubicBezTo>
                    <a:pt x="404" y="415"/>
                    <a:pt x="397" y="411"/>
                    <a:pt x="398" y="405"/>
                  </a:cubicBezTo>
                  <a:cubicBezTo>
                    <a:pt x="398" y="405"/>
                    <a:pt x="428" y="387"/>
                    <a:pt x="438" y="356"/>
                  </a:cubicBezTo>
                  <a:cubicBezTo>
                    <a:pt x="440" y="351"/>
                    <a:pt x="440" y="348"/>
                    <a:pt x="438" y="343"/>
                  </a:cubicBezTo>
                  <a:cubicBezTo>
                    <a:pt x="425" y="314"/>
                    <a:pt x="398" y="297"/>
                    <a:pt x="398" y="297"/>
                  </a:cubicBezTo>
                  <a:cubicBezTo>
                    <a:pt x="397" y="290"/>
                    <a:pt x="404" y="287"/>
                    <a:pt x="404" y="287"/>
                  </a:cubicBezTo>
                  <a:cubicBezTo>
                    <a:pt x="427" y="277"/>
                    <a:pt x="440" y="254"/>
                    <a:pt x="440" y="254"/>
                  </a:cubicBezTo>
                  <a:cubicBezTo>
                    <a:pt x="449" y="241"/>
                    <a:pt x="447" y="209"/>
                    <a:pt x="447" y="209"/>
                  </a:cubicBezTo>
                  <a:cubicBezTo>
                    <a:pt x="459" y="201"/>
                    <a:pt x="470" y="182"/>
                    <a:pt x="470" y="182"/>
                  </a:cubicBezTo>
                  <a:cubicBezTo>
                    <a:pt x="481" y="153"/>
                    <a:pt x="471" y="133"/>
                    <a:pt x="471" y="133"/>
                  </a:cubicBezTo>
                  <a:cubicBezTo>
                    <a:pt x="467" y="116"/>
                    <a:pt x="450" y="104"/>
                    <a:pt x="450" y="104"/>
                  </a:cubicBezTo>
                  <a:cubicBezTo>
                    <a:pt x="445" y="102"/>
                    <a:pt x="424" y="89"/>
                    <a:pt x="424" y="89"/>
                  </a:cubicBezTo>
                  <a:cubicBezTo>
                    <a:pt x="406" y="77"/>
                    <a:pt x="405" y="62"/>
                    <a:pt x="405" y="62"/>
                  </a:cubicBezTo>
                  <a:cubicBezTo>
                    <a:pt x="404" y="47"/>
                    <a:pt x="425" y="38"/>
                    <a:pt x="425" y="38"/>
                  </a:cubicBezTo>
                  <a:cubicBezTo>
                    <a:pt x="418" y="27"/>
                    <a:pt x="394" y="11"/>
                    <a:pt x="394" y="11"/>
                  </a:cubicBezTo>
                  <a:cubicBezTo>
                    <a:pt x="372" y="0"/>
                    <a:pt x="348" y="7"/>
                    <a:pt x="348" y="7"/>
                  </a:cubicBezTo>
                  <a:cubicBezTo>
                    <a:pt x="329" y="10"/>
                    <a:pt x="314" y="22"/>
                    <a:pt x="314" y="22"/>
                  </a:cubicBezTo>
                  <a:cubicBezTo>
                    <a:pt x="292" y="37"/>
                    <a:pt x="283" y="68"/>
                    <a:pt x="283" y="68"/>
                  </a:cubicBezTo>
                  <a:cubicBezTo>
                    <a:pt x="278" y="88"/>
                    <a:pt x="282" y="105"/>
                    <a:pt x="282" y="105"/>
                  </a:cubicBezTo>
                  <a:cubicBezTo>
                    <a:pt x="271" y="114"/>
                    <a:pt x="267" y="130"/>
                    <a:pt x="267" y="144"/>
                  </a:cubicBezTo>
                  <a:cubicBezTo>
                    <a:pt x="271" y="179"/>
                    <a:pt x="295" y="188"/>
                    <a:pt x="295" y="188"/>
                  </a:cubicBezTo>
                  <a:cubicBezTo>
                    <a:pt x="292" y="205"/>
                    <a:pt x="303" y="218"/>
                    <a:pt x="303" y="218"/>
                  </a:cubicBezTo>
                  <a:cubicBezTo>
                    <a:pt x="309" y="232"/>
                    <a:pt x="331" y="231"/>
                    <a:pt x="331" y="231"/>
                  </a:cubicBezTo>
                  <a:cubicBezTo>
                    <a:pt x="344" y="231"/>
                    <a:pt x="357" y="221"/>
                    <a:pt x="357" y="221"/>
                  </a:cubicBezTo>
                  <a:cubicBezTo>
                    <a:pt x="400" y="220"/>
                    <a:pt x="388" y="184"/>
                    <a:pt x="388" y="184"/>
                  </a:cubicBezTo>
                  <a:cubicBezTo>
                    <a:pt x="401" y="172"/>
                    <a:pt x="402" y="152"/>
                    <a:pt x="402" y="152"/>
                  </a:cubicBezTo>
                  <a:cubicBezTo>
                    <a:pt x="400" y="129"/>
                    <a:pt x="382" y="122"/>
                    <a:pt x="382" y="122"/>
                  </a:cubicBezTo>
                  <a:cubicBezTo>
                    <a:pt x="364" y="115"/>
                    <a:pt x="356" y="123"/>
                    <a:pt x="356" y="123"/>
                  </a:cubicBezTo>
                  <a:cubicBezTo>
                    <a:pt x="346" y="131"/>
                    <a:pt x="348" y="144"/>
                    <a:pt x="348" y="144"/>
                  </a:cubicBezTo>
                  <a:cubicBezTo>
                    <a:pt x="350" y="155"/>
                    <a:pt x="363" y="157"/>
                    <a:pt x="363" y="157"/>
                  </a:cubicBezTo>
                  <a:cubicBezTo>
                    <a:pt x="381" y="159"/>
                    <a:pt x="374" y="177"/>
                    <a:pt x="374" y="177"/>
                  </a:cubicBezTo>
                  <a:cubicBezTo>
                    <a:pt x="368" y="194"/>
                    <a:pt x="353" y="196"/>
                    <a:pt x="353" y="196"/>
                  </a:cubicBezTo>
                  <a:cubicBezTo>
                    <a:pt x="337" y="200"/>
                    <a:pt x="331" y="196"/>
                    <a:pt x="331" y="196"/>
                  </a:cubicBezTo>
                  <a:cubicBezTo>
                    <a:pt x="320" y="190"/>
                    <a:pt x="317" y="177"/>
                    <a:pt x="317" y="177"/>
                  </a:cubicBezTo>
                  <a:cubicBezTo>
                    <a:pt x="311" y="175"/>
                    <a:pt x="303" y="165"/>
                    <a:pt x="303" y="165"/>
                  </a:cubicBezTo>
                  <a:cubicBezTo>
                    <a:pt x="291" y="151"/>
                    <a:pt x="292" y="133"/>
                    <a:pt x="292" y="133"/>
                  </a:cubicBezTo>
                  <a:cubicBezTo>
                    <a:pt x="294" y="107"/>
                    <a:pt x="309" y="100"/>
                    <a:pt x="309" y="100"/>
                  </a:cubicBezTo>
                  <a:cubicBezTo>
                    <a:pt x="308" y="96"/>
                    <a:pt x="308" y="79"/>
                    <a:pt x="308" y="79"/>
                  </a:cubicBezTo>
                  <a:cubicBezTo>
                    <a:pt x="312" y="52"/>
                    <a:pt x="330" y="43"/>
                    <a:pt x="330" y="43"/>
                  </a:cubicBezTo>
                  <a:cubicBezTo>
                    <a:pt x="348" y="28"/>
                    <a:pt x="372" y="36"/>
                    <a:pt x="372" y="36"/>
                  </a:cubicBezTo>
                  <a:cubicBezTo>
                    <a:pt x="386" y="39"/>
                    <a:pt x="381" y="49"/>
                    <a:pt x="381" y="49"/>
                  </a:cubicBezTo>
                  <a:cubicBezTo>
                    <a:pt x="375" y="58"/>
                    <a:pt x="380" y="71"/>
                    <a:pt x="380" y="71"/>
                  </a:cubicBezTo>
                  <a:cubicBezTo>
                    <a:pt x="387" y="92"/>
                    <a:pt x="407" y="107"/>
                    <a:pt x="406" y="106"/>
                  </a:cubicBezTo>
                  <a:cubicBezTo>
                    <a:pt x="404" y="104"/>
                    <a:pt x="427" y="123"/>
                    <a:pt x="431" y="126"/>
                  </a:cubicBezTo>
                  <a:cubicBezTo>
                    <a:pt x="444" y="136"/>
                    <a:pt x="445" y="161"/>
                    <a:pt x="445" y="161"/>
                  </a:cubicBezTo>
                  <a:cubicBezTo>
                    <a:pt x="445" y="175"/>
                    <a:pt x="428" y="197"/>
                    <a:pt x="428" y="197"/>
                  </a:cubicBezTo>
                  <a:cubicBezTo>
                    <a:pt x="429" y="223"/>
                    <a:pt x="416" y="240"/>
                    <a:pt x="416" y="240"/>
                  </a:cubicBezTo>
                  <a:cubicBezTo>
                    <a:pt x="404" y="258"/>
                    <a:pt x="378" y="262"/>
                    <a:pt x="378" y="262"/>
                  </a:cubicBezTo>
                  <a:cubicBezTo>
                    <a:pt x="367" y="251"/>
                    <a:pt x="347" y="244"/>
                    <a:pt x="347" y="244"/>
                  </a:cubicBezTo>
                  <a:cubicBezTo>
                    <a:pt x="320" y="236"/>
                    <a:pt x="299" y="243"/>
                    <a:pt x="299" y="243"/>
                  </a:cubicBezTo>
                  <a:cubicBezTo>
                    <a:pt x="290" y="245"/>
                    <a:pt x="255" y="269"/>
                    <a:pt x="255" y="269"/>
                  </a:cubicBezTo>
                  <a:cubicBezTo>
                    <a:pt x="241" y="278"/>
                    <a:pt x="230" y="278"/>
                    <a:pt x="230" y="278"/>
                  </a:cubicBezTo>
                  <a:cubicBezTo>
                    <a:pt x="220" y="279"/>
                    <a:pt x="211" y="278"/>
                    <a:pt x="203" y="274"/>
                  </a:cubicBezTo>
                  <a:cubicBezTo>
                    <a:pt x="188" y="267"/>
                    <a:pt x="169" y="253"/>
                    <a:pt x="163" y="237"/>
                  </a:cubicBezTo>
                  <a:cubicBezTo>
                    <a:pt x="158" y="221"/>
                    <a:pt x="161" y="201"/>
                    <a:pt x="172" y="190"/>
                  </a:cubicBezTo>
                  <a:cubicBezTo>
                    <a:pt x="189" y="170"/>
                    <a:pt x="211" y="175"/>
                    <a:pt x="211" y="175"/>
                  </a:cubicBezTo>
                  <a:cubicBezTo>
                    <a:pt x="228" y="179"/>
                    <a:pt x="230" y="197"/>
                    <a:pt x="230" y="197"/>
                  </a:cubicBezTo>
                  <a:cubicBezTo>
                    <a:pt x="230" y="208"/>
                    <a:pt x="221" y="209"/>
                    <a:pt x="221" y="209"/>
                  </a:cubicBezTo>
                  <a:cubicBezTo>
                    <a:pt x="215" y="209"/>
                    <a:pt x="210" y="210"/>
                    <a:pt x="210" y="210"/>
                  </a:cubicBezTo>
                  <a:cubicBezTo>
                    <a:pt x="201" y="213"/>
                    <a:pt x="203" y="221"/>
                    <a:pt x="203" y="221"/>
                  </a:cubicBezTo>
                  <a:cubicBezTo>
                    <a:pt x="204" y="236"/>
                    <a:pt x="217" y="239"/>
                    <a:pt x="217" y="239"/>
                  </a:cubicBezTo>
                  <a:cubicBezTo>
                    <a:pt x="231" y="248"/>
                    <a:pt x="249" y="236"/>
                    <a:pt x="249" y="236"/>
                  </a:cubicBezTo>
                  <a:cubicBezTo>
                    <a:pt x="261" y="228"/>
                    <a:pt x="265" y="210"/>
                    <a:pt x="265" y="210"/>
                  </a:cubicBezTo>
                  <a:cubicBezTo>
                    <a:pt x="269" y="197"/>
                    <a:pt x="262" y="179"/>
                    <a:pt x="262" y="179"/>
                  </a:cubicBezTo>
                  <a:cubicBezTo>
                    <a:pt x="259" y="170"/>
                    <a:pt x="244" y="157"/>
                    <a:pt x="244" y="157"/>
                  </a:cubicBezTo>
                  <a:cubicBezTo>
                    <a:pt x="239" y="150"/>
                    <a:pt x="218" y="144"/>
                    <a:pt x="218" y="144"/>
                  </a:cubicBezTo>
                  <a:cubicBezTo>
                    <a:pt x="208" y="142"/>
                    <a:pt x="200" y="132"/>
                    <a:pt x="200" y="132"/>
                  </a:cubicBezTo>
                  <a:cubicBezTo>
                    <a:pt x="196" y="126"/>
                    <a:pt x="197" y="121"/>
                    <a:pt x="197" y="117"/>
                  </a:cubicBezTo>
                  <a:cubicBezTo>
                    <a:pt x="199" y="113"/>
                    <a:pt x="203" y="108"/>
                    <a:pt x="207" y="106"/>
                  </a:cubicBezTo>
                  <a:cubicBezTo>
                    <a:pt x="209" y="105"/>
                    <a:pt x="211" y="105"/>
                    <a:pt x="213" y="106"/>
                  </a:cubicBezTo>
                  <a:cubicBezTo>
                    <a:pt x="217" y="107"/>
                    <a:pt x="218" y="109"/>
                    <a:pt x="219" y="112"/>
                  </a:cubicBezTo>
                  <a:cubicBezTo>
                    <a:pt x="221" y="115"/>
                    <a:pt x="223" y="117"/>
                    <a:pt x="223" y="117"/>
                  </a:cubicBezTo>
                  <a:cubicBezTo>
                    <a:pt x="234" y="126"/>
                    <a:pt x="240" y="115"/>
                    <a:pt x="240" y="115"/>
                  </a:cubicBezTo>
                  <a:cubicBezTo>
                    <a:pt x="246" y="100"/>
                    <a:pt x="235" y="89"/>
                    <a:pt x="235" y="89"/>
                  </a:cubicBezTo>
                  <a:cubicBezTo>
                    <a:pt x="223" y="75"/>
                    <a:pt x="208" y="76"/>
                    <a:pt x="208" y="76"/>
                  </a:cubicBezTo>
                  <a:cubicBezTo>
                    <a:pt x="189" y="76"/>
                    <a:pt x="178" y="89"/>
                    <a:pt x="178" y="89"/>
                  </a:cubicBezTo>
                  <a:cubicBezTo>
                    <a:pt x="169" y="99"/>
                    <a:pt x="168" y="110"/>
                    <a:pt x="167" y="118"/>
                  </a:cubicBezTo>
                  <a:cubicBezTo>
                    <a:pt x="167" y="126"/>
                    <a:pt x="171" y="141"/>
                    <a:pt x="171" y="141"/>
                  </a:cubicBezTo>
                  <a:cubicBezTo>
                    <a:pt x="174" y="149"/>
                    <a:pt x="168" y="150"/>
                    <a:pt x="168" y="150"/>
                  </a:cubicBezTo>
                  <a:cubicBezTo>
                    <a:pt x="155" y="148"/>
                    <a:pt x="142" y="168"/>
                    <a:pt x="142" y="168"/>
                  </a:cubicBezTo>
                  <a:cubicBezTo>
                    <a:pt x="139" y="171"/>
                    <a:pt x="143" y="175"/>
                    <a:pt x="143" y="175"/>
                  </a:cubicBezTo>
                  <a:cubicBezTo>
                    <a:pt x="145" y="180"/>
                    <a:pt x="143" y="184"/>
                    <a:pt x="143" y="184"/>
                  </a:cubicBezTo>
                  <a:cubicBezTo>
                    <a:pt x="142" y="190"/>
                    <a:pt x="138" y="188"/>
                    <a:pt x="138" y="188"/>
                  </a:cubicBezTo>
                  <a:cubicBezTo>
                    <a:pt x="136" y="188"/>
                    <a:pt x="134" y="186"/>
                    <a:pt x="137" y="182"/>
                  </a:cubicBezTo>
                  <a:cubicBezTo>
                    <a:pt x="140" y="178"/>
                    <a:pt x="137" y="174"/>
                    <a:pt x="137" y="174"/>
                  </a:cubicBezTo>
                  <a:cubicBezTo>
                    <a:pt x="135" y="171"/>
                    <a:pt x="126" y="166"/>
                    <a:pt x="126" y="166"/>
                  </a:cubicBezTo>
                  <a:cubicBezTo>
                    <a:pt x="122" y="165"/>
                    <a:pt x="118" y="164"/>
                    <a:pt x="113" y="165"/>
                  </a:cubicBezTo>
                  <a:cubicBezTo>
                    <a:pt x="107" y="166"/>
                    <a:pt x="103" y="170"/>
                    <a:pt x="99" y="175"/>
                  </a:cubicBezTo>
                  <a:cubicBezTo>
                    <a:pt x="97" y="178"/>
                    <a:pt x="97" y="180"/>
                    <a:pt x="98" y="183"/>
                  </a:cubicBezTo>
                  <a:cubicBezTo>
                    <a:pt x="98" y="185"/>
                    <a:pt x="99" y="187"/>
                    <a:pt x="100" y="188"/>
                  </a:cubicBezTo>
                  <a:cubicBezTo>
                    <a:pt x="99" y="189"/>
                    <a:pt x="91" y="194"/>
                    <a:pt x="90" y="202"/>
                  </a:cubicBezTo>
                  <a:cubicBezTo>
                    <a:pt x="89" y="207"/>
                    <a:pt x="89" y="213"/>
                    <a:pt x="92" y="218"/>
                  </a:cubicBezTo>
                  <a:cubicBezTo>
                    <a:pt x="93" y="222"/>
                    <a:pt x="97" y="226"/>
                    <a:pt x="100" y="229"/>
                  </a:cubicBezTo>
                  <a:cubicBezTo>
                    <a:pt x="104" y="232"/>
                    <a:pt x="106" y="232"/>
                    <a:pt x="110" y="230"/>
                  </a:cubicBezTo>
                  <a:cubicBezTo>
                    <a:pt x="113" y="228"/>
                    <a:pt x="111" y="223"/>
                    <a:pt x="111" y="223"/>
                  </a:cubicBezTo>
                  <a:cubicBezTo>
                    <a:pt x="111" y="218"/>
                    <a:pt x="113" y="213"/>
                    <a:pt x="113" y="213"/>
                  </a:cubicBezTo>
                  <a:cubicBezTo>
                    <a:pt x="118" y="204"/>
                    <a:pt x="126" y="205"/>
                    <a:pt x="126" y="205"/>
                  </a:cubicBezTo>
                  <a:cubicBezTo>
                    <a:pt x="137" y="205"/>
                    <a:pt x="137" y="215"/>
                    <a:pt x="137" y="215"/>
                  </a:cubicBezTo>
                  <a:cubicBezTo>
                    <a:pt x="137" y="215"/>
                    <a:pt x="136" y="226"/>
                    <a:pt x="136" y="237"/>
                  </a:cubicBezTo>
                  <a:cubicBezTo>
                    <a:pt x="136" y="247"/>
                    <a:pt x="139" y="256"/>
                    <a:pt x="143" y="258"/>
                  </a:cubicBezTo>
                  <a:cubicBezTo>
                    <a:pt x="147" y="261"/>
                    <a:pt x="157" y="269"/>
                    <a:pt x="157" y="269"/>
                  </a:cubicBezTo>
                  <a:cubicBezTo>
                    <a:pt x="152" y="264"/>
                    <a:pt x="170" y="281"/>
                    <a:pt x="170" y="293"/>
                  </a:cubicBezTo>
                  <a:cubicBezTo>
                    <a:pt x="170" y="307"/>
                    <a:pt x="156" y="310"/>
                    <a:pt x="156" y="310"/>
                  </a:cubicBezTo>
                  <a:cubicBezTo>
                    <a:pt x="144" y="310"/>
                    <a:pt x="139" y="303"/>
                    <a:pt x="139" y="303"/>
                  </a:cubicBezTo>
                  <a:cubicBezTo>
                    <a:pt x="134" y="299"/>
                    <a:pt x="135" y="291"/>
                    <a:pt x="136" y="289"/>
                  </a:cubicBezTo>
                  <a:cubicBezTo>
                    <a:pt x="136" y="287"/>
                    <a:pt x="137" y="283"/>
                    <a:pt x="137" y="283"/>
                  </a:cubicBezTo>
                  <a:cubicBezTo>
                    <a:pt x="135" y="277"/>
                    <a:pt x="129" y="279"/>
                    <a:pt x="129" y="279"/>
                  </a:cubicBezTo>
                  <a:cubicBezTo>
                    <a:pt x="123" y="279"/>
                    <a:pt x="116" y="286"/>
                    <a:pt x="116" y="286"/>
                  </a:cubicBezTo>
                  <a:cubicBezTo>
                    <a:pt x="116" y="290"/>
                    <a:pt x="114" y="301"/>
                    <a:pt x="114" y="301"/>
                  </a:cubicBezTo>
                  <a:cubicBezTo>
                    <a:pt x="112" y="311"/>
                    <a:pt x="97" y="320"/>
                    <a:pt x="88" y="313"/>
                  </a:cubicBezTo>
                  <a:cubicBezTo>
                    <a:pt x="88" y="313"/>
                    <a:pt x="86" y="311"/>
                    <a:pt x="83" y="308"/>
                  </a:cubicBezTo>
                  <a:cubicBezTo>
                    <a:pt x="79" y="304"/>
                    <a:pt x="83" y="298"/>
                    <a:pt x="86" y="303"/>
                  </a:cubicBezTo>
                  <a:cubicBezTo>
                    <a:pt x="88" y="308"/>
                    <a:pt x="92" y="310"/>
                    <a:pt x="94" y="311"/>
                  </a:cubicBezTo>
                  <a:cubicBezTo>
                    <a:pt x="97" y="311"/>
                    <a:pt x="107" y="310"/>
                    <a:pt x="110" y="298"/>
                  </a:cubicBezTo>
                  <a:cubicBezTo>
                    <a:pt x="112" y="286"/>
                    <a:pt x="106" y="280"/>
                    <a:pt x="103" y="277"/>
                  </a:cubicBezTo>
                  <a:cubicBezTo>
                    <a:pt x="100" y="274"/>
                    <a:pt x="93" y="271"/>
                    <a:pt x="84" y="273"/>
                  </a:cubicBezTo>
                  <a:cubicBezTo>
                    <a:pt x="75" y="275"/>
                    <a:pt x="64" y="287"/>
                    <a:pt x="64" y="287"/>
                  </a:cubicBezTo>
                  <a:cubicBezTo>
                    <a:pt x="61" y="290"/>
                    <a:pt x="57" y="293"/>
                    <a:pt x="54" y="294"/>
                  </a:cubicBezTo>
                  <a:cubicBezTo>
                    <a:pt x="45" y="298"/>
                    <a:pt x="39" y="296"/>
                    <a:pt x="31" y="292"/>
                  </a:cubicBezTo>
                  <a:cubicBezTo>
                    <a:pt x="29" y="292"/>
                    <a:pt x="29" y="294"/>
                    <a:pt x="29" y="294"/>
                  </a:cubicBezTo>
                  <a:cubicBezTo>
                    <a:pt x="28" y="304"/>
                    <a:pt x="31" y="314"/>
                    <a:pt x="32" y="317"/>
                  </a:cubicBezTo>
                  <a:cubicBezTo>
                    <a:pt x="34" y="321"/>
                    <a:pt x="38" y="331"/>
                    <a:pt x="48" y="334"/>
                  </a:cubicBezTo>
                  <a:cubicBezTo>
                    <a:pt x="58" y="337"/>
                    <a:pt x="68" y="327"/>
                    <a:pt x="68" y="327"/>
                  </a:cubicBezTo>
                  <a:cubicBezTo>
                    <a:pt x="77" y="326"/>
                    <a:pt x="86" y="334"/>
                    <a:pt x="86" y="334"/>
                  </a:cubicBezTo>
                  <a:cubicBezTo>
                    <a:pt x="113" y="324"/>
                    <a:pt x="127" y="344"/>
                    <a:pt x="131" y="351"/>
                  </a:cubicBezTo>
                  <a:close/>
                  <a:moveTo>
                    <a:pt x="401" y="333"/>
                  </a:moveTo>
                  <a:cubicBezTo>
                    <a:pt x="395" y="318"/>
                    <a:pt x="376" y="309"/>
                    <a:pt x="376" y="309"/>
                  </a:cubicBezTo>
                  <a:cubicBezTo>
                    <a:pt x="365" y="284"/>
                    <a:pt x="351" y="270"/>
                    <a:pt x="323" y="271"/>
                  </a:cubicBezTo>
                  <a:cubicBezTo>
                    <a:pt x="311" y="271"/>
                    <a:pt x="300" y="276"/>
                    <a:pt x="292" y="286"/>
                  </a:cubicBezTo>
                  <a:cubicBezTo>
                    <a:pt x="289" y="291"/>
                    <a:pt x="287" y="297"/>
                    <a:pt x="288" y="304"/>
                  </a:cubicBezTo>
                  <a:cubicBezTo>
                    <a:pt x="291" y="316"/>
                    <a:pt x="304" y="318"/>
                    <a:pt x="309" y="307"/>
                  </a:cubicBezTo>
                  <a:cubicBezTo>
                    <a:pt x="310" y="304"/>
                    <a:pt x="312" y="300"/>
                    <a:pt x="316" y="298"/>
                  </a:cubicBezTo>
                  <a:cubicBezTo>
                    <a:pt x="320" y="294"/>
                    <a:pt x="325" y="293"/>
                    <a:pt x="329" y="294"/>
                  </a:cubicBezTo>
                  <a:cubicBezTo>
                    <a:pt x="348" y="297"/>
                    <a:pt x="356" y="321"/>
                    <a:pt x="345" y="335"/>
                  </a:cubicBezTo>
                  <a:cubicBezTo>
                    <a:pt x="341" y="340"/>
                    <a:pt x="336" y="343"/>
                    <a:pt x="330" y="348"/>
                  </a:cubicBezTo>
                  <a:cubicBezTo>
                    <a:pt x="328" y="350"/>
                    <a:pt x="328" y="349"/>
                    <a:pt x="330" y="351"/>
                  </a:cubicBezTo>
                  <a:cubicBezTo>
                    <a:pt x="336" y="356"/>
                    <a:pt x="341" y="360"/>
                    <a:pt x="345" y="364"/>
                  </a:cubicBezTo>
                  <a:cubicBezTo>
                    <a:pt x="356" y="378"/>
                    <a:pt x="348" y="402"/>
                    <a:pt x="329" y="405"/>
                  </a:cubicBezTo>
                  <a:cubicBezTo>
                    <a:pt x="325" y="406"/>
                    <a:pt x="320" y="405"/>
                    <a:pt x="316" y="402"/>
                  </a:cubicBezTo>
                  <a:cubicBezTo>
                    <a:pt x="312" y="399"/>
                    <a:pt x="310" y="395"/>
                    <a:pt x="309" y="392"/>
                  </a:cubicBezTo>
                  <a:cubicBezTo>
                    <a:pt x="304" y="381"/>
                    <a:pt x="291" y="383"/>
                    <a:pt x="288" y="395"/>
                  </a:cubicBezTo>
                  <a:cubicBezTo>
                    <a:pt x="287" y="402"/>
                    <a:pt x="289" y="408"/>
                    <a:pt x="292" y="413"/>
                  </a:cubicBezTo>
                  <a:cubicBezTo>
                    <a:pt x="300" y="423"/>
                    <a:pt x="311" y="428"/>
                    <a:pt x="323" y="428"/>
                  </a:cubicBezTo>
                  <a:cubicBezTo>
                    <a:pt x="351" y="430"/>
                    <a:pt x="365" y="415"/>
                    <a:pt x="376" y="390"/>
                  </a:cubicBezTo>
                  <a:cubicBezTo>
                    <a:pt x="376" y="390"/>
                    <a:pt x="395" y="381"/>
                    <a:pt x="401" y="366"/>
                  </a:cubicBezTo>
                  <a:cubicBezTo>
                    <a:pt x="406" y="358"/>
                    <a:pt x="406" y="341"/>
                    <a:pt x="401" y="333"/>
                  </a:cubicBezTo>
                  <a:close/>
                  <a:moveTo>
                    <a:pt x="179" y="350"/>
                  </a:moveTo>
                  <a:cubicBezTo>
                    <a:pt x="179" y="350"/>
                    <a:pt x="205" y="363"/>
                    <a:pt x="215" y="386"/>
                  </a:cubicBezTo>
                  <a:cubicBezTo>
                    <a:pt x="221" y="382"/>
                    <a:pt x="240" y="382"/>
                    <a:pt x="246" y="386"/>
                  </a:cubicBezTo>
                  <a:cubicBezTo>
                    <a:pt x="256" y="363"/>
                    <a:pt x="282" y="350"/>
                    <a:pt x="282" y="350"/>
                  </a:cubicBezTo>
                  <a:cubicBezTo>
                    <a:pt x="253" y="335"/>
                    <a:pt x="246" y="315"/>
                    <a:pt x="246" y="315"/>
                  </a:cubicBezTo>
                  <a:cubicBezTo>
                    <a:pt x="242" y="317"/>
                    <a:pt x="219" y="317"/>
                    <a:pt x="215" y="315"/>
                  </a:cubicBezTo>
                  <a:cubicBezTo>
                    <a:pt x="215" y="315"/>
                    <a:pt x="208" y="335"/>
                    <a:pt x="179" y="350"/>
                  </a:cubicBezTo>
                  <a:close/>
                  <a:moveTo>
                    <a:pt x="16" y="366"/>
                  </a:moveTo>
                  <a:cubicBezTo>
                    <a:pt x="25" y="366"/>
                    <a:pt x="32" y="358"/>
                    <a:pt x="32" y="349"/>
                  </a:cubicBezTo>
                  <a:cubicBezTo>
                    <a:pt x="32" y="341"/>
                    <a:pt x="25" y="333"/>
                    <a:pt x="16" y="333"/>
                  </a:cubicBezTo>
                  <a:cubicBezTo>
                    <a:pt x="7" y="333"/>
                    <a:pt x="0" y="341"/>
                    <a:pt x="0" y="349"/>
                  </a:cubicBezTo>
                  <a:cubicBezTo>
                    <a:pt x="0" y="358"/>
                    <a:pt x="7" y="366"/>
                    <a:pt x="16" y="36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68562" tIns="34281" rIns="68562" bIns="34281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7" name="组合 22"/>
          <p:cNvGrpSpPr/>
          <p:nvPr/>
        </p:nvGrpSpPr>
        <p:grpSpPr>
          <a:xfrm>
            <a:off x="2915332" y="2616089"/>
            <a:ext cx="2016224" cy="2731987"/>
            <a:chOff x="5475285" y="4243392"/>
            <a:chExt cx="2482864" cy="3240635"/>
          </a:xfrm>
        </p:grpSpPr>
        <p:pic>
          <p:nvPicPr>
            <p:cNvPr id="24" name="Picture 5" descr="2009011520252021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475285" y="4243392"/>
              <a:ext cx="1841550" cy="2741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Text Box 12"/>
            <p:cNvSpPr txBox="1">
              <a:spLocks noChangeArrowheads="1"/>
            </p:cNvSpPr>
            <p:nvPr/>
          </p:nvSpPr>
          <p:spPr bwMode="auto">
            <a:xfrm>
              <a:off x="7124329" y="5457838"/>
              <a:ext cx="833820" cy="202618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vert="eaVert" wrap="none">
              <a:spAutoFit/>
            </a:bodyPr>
            <a:lstStyle/>
            <a:p>
              <a:r>
                <a:rPr lang="zh-CN" altLang="en-US" sz="3200" b="1" dirty="0">
                  <a:ea typeface="隶书" panose="02010509060101010101" pitchFamily="49" charset="-122"/>
                </a:rPr>
                <a:t>宋代文臣</a:t>
              </a:r>
            </a:p>
          </p:txBody>
        </p:sp>
      </p:grpSp>
      <p:grpSp>
        <p:nvGrpSpPr>
          <p:cNvPr id="9" name="组合 25"/>
          <p:cNvGrpSpPr/>
          <p:nvPr/>
        </p:nvGrpSpPr>
        <p:grpSpPr>
          <a:xfrm>
            <a:off x="6813737" y="2872754"/>
            <a:ext cx="2271671" cy="2738007"/>
            <a:chOff x="8876549" y="2171690"/>
            <a:chExt cx="2431252" cy="3061617"/>
          </a:xfrm>
        </p:grpSpPr>
        <p:pic>
          <p:nvPicPr>
            <p:cNvPr id="27" name="Picture 4" descr="200641503439230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261499" y="2171690"/>
              <a:ext cx="2046302" cy="30616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8876549" y="2457442"/>
              <a:ext cx="724674" cy="1910051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vert="eaVert" wrap="none">
              <a:spAutoFit/>
            </a:bodyPr>
            <a:lstStyle/>
            <a:p>
              <a:r>
                <a:rPr lang="zh-CN" altLang="en-US" sz="3200" b="1" dirty="0">
                  <a:ea typeface="隶书" panose="02010509060101010101" pitchFamily="49" charset="-122"/>
                </a:rPr>
                <a:t>唐朝武将</a:t>
              </a:r>
            </a:p>
          </p:txBody>
        </p:sp>
      </p:grpSp>
      <p:sp>
        <p:nvSpPr>
          <p:cNvPr id="12" name="WordArt 10"/>
          <p:cNvSpPr>
            <a:spLocks noChangeArrowheads="1" noChangeShapeType="1" noTextEdit="1"/>
          </p:cNvSpPr>
          <p:nvPr/>
        </p:nvSpPr>
        <p:spPr bwMode="auto">
          <a:xfrm>
            <a:off x="5021580" y="3453765"/>
            <a:ext cx="1791970" cy="1382395"/>
          </a:xfrm>
          <a:prstGeom prst="rect">
            <a:avLst/>
          </a:prstGeom>
        </p:spPr>
        <p:txBody>
          <a:bodyPr wrap="none" lIns="121917" tIns="60958" rIns="121917" bIns="60958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4800" b="1" kern="10" dirty="0">
                <a:ln w="19050">
                  <a:solidFill>
                    <a:srgbClr val="99CCFF"/>
                  </a:solidFill>
                  <a:rou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VS</a:t>
            </a:r>
            <a:endParaRPr lang="zh-CN" altLang="en-US" sz="4800" b="1" kern="10" dirty="0">
              <a:ln w="19050">
                <a:solidFill>
                  <a:srgbClr val="99CCFF"/>
                </a:solidFill>
                <a:rou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3" name="Group 14"/>
          <p:cNvGrpSpPr/>
          <p:nvPr/>
        </p:nvGrpSpPr>
        <p:grpSpPr bwMode="auto">
          <a:xfrm>
            <a:off x="446405" y="2253615"/>
            <a:ext cx="2466340" cy="1094291"/>
            <a:chOff x="895" y="1386"/>
            <a:chExt cx="1179" cy="342"/>
          </a:xfrm>
        </p:grpSpPr>
        <p:sp>
          <p:nvSpPr>
            <p:cNvPr id="31" name="AutoShape 8"/>
            <p:cNvSpPr>
              <a:spLocks noChangeArrowheads="1"/>
            </p:cNvSpPr>
            <p:nvPr/>
          </p:nvSpPr>
          <p:spPr bwMode="auto">
            <a:xfrm>
              <a:off x="895" y="1386"/>
              <a:ext cx="1179" cy="342"/>
            </a:xfrm>
            <a:prstGeom prst="wedgeRoundRectCallout">
              <a:avLst>
                <a:gd name="adj1" fmla="val 54127"/>
                <a:gd name="adj2" fmla="val 99505"/>
                <a:gd name="adj3" fmla="val 16667"/>
              </a:avLst>
            </a:prstGeom>
            <a:solidFill>
              <a:schemeClr val="bg1"/>
            </a:solidFill>
            <a:ln w="349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pPr algn="ctr"/>
              <a:endParaRPr lang="zh-CN" altLang="zh-CN" sz="2100" dirty="0">
                <a:ea typeface="隶书" panose="02010509060101010101" pitchFamily="49" charset="-122"/>
              </a:endParaRPr>
            </a:p>
          </p:txBody>
        </p:sp>
        <p:sp>
          <p:nvSpPr>
            <p:cNvPr id="32" name="Text Box 9"/>
            <p:cNvSpPr txBox="1">
              <a:spLocks noChangeArrowheads="1"/>
            </p:cNvSpPr>
            <p:nvPr/>
          </p:nvSpPr>
          <p:spPr bwMode="auto">
            <a:xfrm>
              <a:off x="940" y="1386"/>
              <a:ext cx="1089" cy="336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sz="3200" b="1" dirty="0">
                  <a:solidFill>
                    <a:srgbClr val="80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万般皆下品，</a:t>
              </a:r>
              <a:endParaRPr lang="en-US" altLang="zh-CN" sz="3200" b="1" dirty="0">
                <a:solidFill>
                  <a:srgbClr val="80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pPr>
                <a:defRPr/>
              </a:pPr>
              <a:r>
                <a:rPr lang="zh-CN" altLang="en-US" sz="3200" b="1" dirty="0">
                  <a:solidFill>
                    <a:srgbClr val="80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唯有读书高！</a:t>
              </a:r>
            </a:p>
          </p:txBody>
        </p:sp>
      </p:grpSp>
      <p:grpSp>
        <p:nvGrpSpPr>
          <p:cNvPr id="14" name="Group 13"/>
          <p:cNvGrpSpPr/>
          <p:nvPr/>
        </p:nvGrpSpPr>
        <p:grpSpPr bwMode="auto">
          <a:xfrm>
            <a:off x="9419411" y="3963161"/>
            <a:ext cx="2015912" cy="1824095"/>
            <a:chOff x="975" y="210"/>
            <a:chExt cx="2526" cy="459"/>
          </a:xfrm>
        </p:grpSpPr>
        <p:sp>
          <p:nvSpPr>
            <p:cNvPr id="15" name="AutoShape 6"/>
            <p:cNvSpPr>
              <a:spLocks noChangeArrowheads="1"/>
            </p:cNvSpPr>
            <p:nvPr/>
          </p:nvSpPr>
          <p:spPr bwMode="auto">
            <a:xfrm>
              <a:off x="975" y="210"/>
              <a:ext cx="2526" cy="459"/>
            </a:xfrm>
            <a:prstGeom prst="wedgeRoundRectCallout">
              <a:avLst>
                <a:gd name="adj1" fmla="val -75851"/>
                <a:gd name="adj2" fmla="val 446"/>
                <a:gd name="adj3" fmla="val 16667"/>
              </a:avLst>
            </a:prstGeom>
            <a:solidFill>
              <a:schemeClr val="bg1"/>
            </a:solidFill>
            <a:ln w="38100">
              <a:solidFill>
                <a:srgbClr val="000000"/>
              </a:solidFill>
              <a:miter lim="800000"/>
            </a:ln>
          </p:spPr>
          <p:txBody>
            <a:bodyPr/>
            <a:lstStyle/>
            <a:p>
              <a:pPr algn="ctr"/>
              <a:endParaRPr lang="zh-CN" altLang="zh-CN">
                <a:ea typeface="隶书" panose="02010509060101010101" pitchFamily="49" charset="-122"/>
              </a:endParaRPr>
            </a:p>
          </p:txBody>
        </p:sp>
        <p:sp>
          <p:nvSpPr>
            <p:cNvPr id="17" name="Text Box 7"/>
            <p:cNvSpPr txBox="1">
              <a:spLocks noChangeArrowheads="1"/>
            </p:cNvSpPr>
            <p:nvPr/>
          </p:nvSpPr>
          <p:spPr bwMode="auto">
            <a:xfrm>
              <a:off x="975" y="258"/>
              <a:ext cx="2436" cy="403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sz="3200" b="1" dirty="0">
                  <a:solidFill>
                    <a:srgbClr val="7A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宁为百夫长，胜作一书生</a:t>
              </a:r>
              <a:r>
                <a:rPr lang="zh-CN" altLang="en-US" sz="2700" b="1" dirty="0">
                  <a:solidFill>
                    <a:srgbClr val="7A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！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圆角矩形标注 42"/>
          <p:cNvSpPr/>
          <p:nvPr/>
        </p:nvSpPr>
        <p:spPr>
          <a:xfrm>
            <a:off x="331749" y="4386268"/>
            <a:ext cx="2286016" cy="1071570"/>
          </a:xfrm>
          <a:prstGeom prst="wedgeRoundRectCallout">
            <a:avLst>
              <a:gd name="adj1" fmla="val 67442"/>
              <a:gd name="adj2" fmla="val -44166"/>
              <a:gd name="adj3" fmla="val 16667"/>
            </a:avLst>
          </a:prstGeom>
          <a:solidFill>
            <a:schemeClr val="bg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46" name="直角三角形 4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sp>
        <p:nvSpPr>
          <p:cNvPr id="49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人教版七年级下册</a:t>
            </a:r>
            <a:endParaRPr lang="zh-CN" altLang="en-US" sz="2400" b="1" dirty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23"/>
          <p:cNvGrpSpPr/>
          <p:nvPr/>
        </p:nvGrpSpPr>
        <p:grpSpPr>
          <a:xfrm flipH="1">
            <a:off x="8776673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51" name="直角三角形 50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sp>
        <p:nvSpPr>
          <p:cNvPr id="57" name="文本框 13"/>
          <p:cNvSpPr txBox="1"/>
          <p:nvPr/>
        </p:nvSpPr>
        <p:spPr>
          <a:xfrm>
            <a:off x="9332937" y="35044"/>
            <a:ext cx="2189138" cy="7386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第二单元</a:t>
            </a:r>
            <a:endParaRPr lang="en-US" altLang="zh-CN" b="1" dirty="0">
              <a:solidFill>
                <a:schemeClr val="accent4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辽宋夏金元时期</a:t>
            </a:r>
          </a:p>
        </p:txBody>
      </p:sp>
      <p:sp>
        <p:nvSpPr>
          <p:cNvPr id="37" name="文本框 6"/>
          <p:cNvSpPr txBox="1"/>
          <p:nvPr/>
        </p:nvSpPr>
        <p:spPr>
          <a:xfrm>
            <a:off x="4117963" y="138389"/>
            <a:ext cx="5357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6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课   北宋的政治</a:t>
            </a:r>
          </a:p>
        </p:txBody>
      </p:sp>
      <p:pic>
        <p:nvPicPr>
          <p:cNvPr id="17" name="图片 16" descr="Redocn_2010042915214815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664" t="29421" r="9611" b="31707"/>
          <a:stretch>
            <a:fillRect/>
          </a:stretch>
        </p:blipFill>
        <p:spPr>
          <a:xfrm>
            <a:off x="1" y="742931"/>
            <a:ext cx="1403318" cy="785817"/>
          </a:xfrm>
          <a:prstGeom prst="rect">
            <a:avLst/>
          </a:prstGeom>
        </p:spPr>
      </p:pic>
      <p:sp>
        <p:nvSpPr>
          <p:cNvPr id="18" name="矩形 17"/>
          <p:cNvSpPr/>
          <p:nvPr/>
        </p:nvSpPr>
        <p:spPr>
          <a:xfrm>
            <a:off x="108958" y="742930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措施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03187" y="4412527"/>
            <a:ext cx="21431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有意重用文臣掌握军政大权</a:t>
            </a:r>
          </a:p>
        </p:txBody>
      </p:sp>
      <p:sp>
        <p:nvSpPr>
          <p:cNvPr id="33" name="矩形 32"/>
          <p:cNvSpPr/>
          <p:nvPr/>
        </p:nvSpPr>
        <p:spPr>
          <a:xfrm>
            <a:off x="1546225" y="885825"/>
            <a:ext cx="51460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zh-CN" altLang="en-US" sz="2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抑制武将，重用文官</a:t>
            </a:r>
          </a:p>
        </p:txBody>
      </p:sp>
      <p:grpSp>
        <p:nvGrpSpPr>
          <p:cNvPr id="35" name="组合 34"/>
          <p:cNvGrpSpPr/>
          <p:nvPr/>
        </p:nvGrpSpPr>
        <p:grpSpPr>
          <a:xfrm>
            <a:off x="2903517" y="2243128"/>
            <a:ext cx="2286016" cy="3676375"/>
            <a:chOff x="1285852" y="1142984"/>
            <a:chExt cx="2286016" cy="3676375"/>
          </a:xfrm>
        </p:grpSpPr>
        <p:pic>
          <p:nvPicPr>
            <p:cNvPr id="36" name="Picture 6" descr="20060108161449967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285852" y="1142984"/>
              <a:ext cx="2285984" cy="321471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</p:pic>
        <p:sp>
          <p:nvSpPr>
            <p:cNvPr id="38" name="TextBox 37"/>
            <p:cNvSpPr txBox="1"/>
            <p:nvPr/>
          </p:nvSpPr>
          <p:spPr>
            <a:xfrm>
              <a:off x="1285852" y="4357694"/>
              <a:ext cx="2286016" cy="461665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latin typeface="隶书" panose="02010509060101010101" pitchFamily="49" charset="-122"/>
                  <a:ea typeface="隶书" panose="02010509060101010101" pitchFamily="49" charset="-122"/>
                </a:rPr>
                <a:t>宋太祖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546723" y="2243128"/>
            <a:ext cx="2286016" cy="3676375"/>
            <a:chOff x="4500562" y="1142984"/>
            <a:chExt cx="2286016" cy="3676375"/>
          </a:xfrm>
        </p:grpSpPr>
        <p:pic>
          <p:nvPicPr>
            <p:cNvPr id="40" name="Picture 2" descr="http://g.hiphotos.baidu.com/baike/w%3D268%3Bg%3D0/sign=9d12e8b1a18b87d65042ac193f334f05/bd315c6034a85edfa3bfa4a349540923dd54757a.jp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4500562" y="1142984"/>
              <a:ext cx="2286016" cy="321471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</p:pic>
        <p:sp>
          <p:nvSpPr>
            <p:cNvPr id="41" name="TextBox 40"/>
            <p:cNvSpPr txBox="1"/>
            <p:nvPr/>
          </p:nvSpPr>
          <p:spPr>
            <a:xfrm>
              <a:off x="4500562" y="4357694"/>
              <a:ext cx="2286016" cy="461665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latin typeface="隶书" panose="02010509060101010101" pitchFamily="49" charset="-122"/>
                  <a:ea typeface="隶书" panose="02010509060101010101" pitchFamily="49" charset="-122"/>
                </a:rPr>
                <a:t>宋太宗</a:t>
              </a:r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1758604" y="6433523"/>
            <a:ext cx="80746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宋太祖和宋太宗在重用文官方面，分别采取了哪些措施？</a:t>
            </a:r>
          </a:p>
        </p:txBody>
      </p:sp>
      <p:sp>
        <p:nvSpPr>
          <p:cNvPr id="45" name="圆角矩形标注 44"/>
          <p:cNvSpPr/>
          <p:nvPr/>
        </p:nvSpPr>
        <p:spPr>
          <a:xfrm>
            <a:off x="8547119" y="3529012"/>
            <a:ext cx="2643206" cy="2357454"/>
          </a:xfrm>
          <a:prstGeom prst="wedgeRoundRectCallout">
            <a:avLst>
              <a:gd name="adj1" fmla="val -76774"/>
              <a:gd name="adj2" fmla="val -41321"/>
              <a:gd name="adj3" fmla="val 16667"/>
            </a:avLst>
          </a:prstGeom>
          <a:solidFill>
            <a:schemeClr val="bg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8618557" y="3733160"/>
            <a:ext cx="250033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继续采取抑制武将，提升文官地位的政策，使文臣统兵的格局逐渐形成。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30" grpId="0"/>
      <p:bldP spid="33" grpId="0"/>
      <p:bldP spid="42" grpId="0"/>
      <p:bldP spid="45" grpId="0" animBg="1"/>
      <p:bldP spid="3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8" name="直接连接符 47"/>
          <p:cNvCxnSpPr/>
          <p:nvPr/>
        </p:nvCxnSpPr>
        <p:spPr>
          <a:xfrm>
            <a:off x="1473180" y="923391"/>
            <a:ext cx="0" cy="261937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图片 16" descr="Redocn_2010042915214815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664" t="29421" r="9611" b="31707"/>
          <a:stretch>
            <a:fillRect/>
          </a:stretch>
        </p:blipFill>
        <p:spPr>
          <a:xfrm>
            <a:off x="670561" y="964546"/>
            <a:ext cx="1403318" cy="785817"/>
          </a:xfrm>
          <a:prstGeom prst="rect">
            <a:avLst/>
          </a:prstGeom>
        </p:spPr>
      </p:pic>
      <p:sp>
        <p:nvSpPr>
          <p:cNvPr id="18" name="矩形 17"/>
          <p:cNvSpPr/>
          <p:nvPr/>
        </p:nvSpPr>
        <p:spPr>
          <a:xfrm>
            <a:off x="867783" y="964545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措施</a:t>
            </a:r>
          </a:p>
        </p:txBody>
      </p:sp>
      <p:sp>
        <p:nvSpPr>
          <p:cNvPr id="33" name="矩形 32"/>
          <p:cNvSpPr/>
          <p:nvPr/>
        </p:nvSpPr>
        <p:spPr>
          <a:xfrm>
            <a:off x="2273300" y="1027430"/>
            <a:ext cx="4714875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zh-CN" altLang="en-US" sz="2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抑制武将，重用文官</a:t>
            </a:r>
            <a:endParaRPr lang="en-US" altLang="zh-CN" sz="2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2273602" y="1549405"/>
            <a:ext cx="73981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</a:t>
            </a:r>
            <a:r>
              <a:rPr lang="zh-CN" altLang="en-US" sz="28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注重发展文教事业，改革和发展了科举制。</a:t>
            </a:r>
            <a:endParaRPr lang="zh-CN" altLang="en-US" sz="2800" dirty="0"/>
          </a:p>
        </p:txBody>
      </p:sp>
      <p:sp>
        <p:nvSpPr>
          <p:cNvPr id="58" name="TextBox 57"/>
          <p:cNvSpPr txBox="1"/>
          <p:nvPr/>
        </p:nvSpPr>
        <p:spPr>
          <a:xfrm>
            <a:off x="403187" y="3129604"/>
            <a:ext cx="10715700" cy="1736646"/>
          </a:xfrm>
          <a:prstGeom prst="roundRect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         宋初太祖时，取士较严，进士人数最多也没超过</a:t>
            </a:r>
            <a:r>
              <a:rPr lang="en-US" altLang="zh-CN" sz="2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31</a:t>
            </a:r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人，宋太宗即位后，开始突破</a:t>
            </a:r>
            <a:r>
              <a:rPr lang="en-US" altLang="zh-CN" sz="2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100</a:t>
            </a:r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大关，有时一科竞达</a:t>
            </a:r>
            <a:r>
              <a:rPr lang="en-US" altLang="zh-CN" sz="2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300</a:t>
            </a:r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多人</a:t>
            </a:r>
            <a:r>
              <a:rPr lang="en-US" altLang="zh-CN" sz="2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… …</a:t>
            </a:r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宋代平均每年取士的人数约为唐代的</a:t>
            </a:r>
            <a:r>
              <a:rPr lang="en-US" altLang="zh-CN" sz="2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5</a:t>
            </a:r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倍，约为元代的</a:t>
            </a:r>
            <a:r>
              <a:rPr lang="en-US" altLang="zh-CN" sz="2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30</a:t>
            </a:r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倍，约为明代的</a:t>
            </a:r>
            <a:r>
              <a:rPr lang="en-US" altLang="zh-CN" sz="2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4</a:t>
            </a:r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倍，约为清朝的</a:t>
            </a:r>
            <a:r>
              <a:rPr lang="en-US" altLang="zh-CN" sz="2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3.4</a:t>
            </a:r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倍。</a:t>
            </a:r>
            <a:endParaRPr lang="en-US" altLang="zh-CN" sz="24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r>
              <a:rPr lang="en-US" altLang="zh-CN" sz="2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                                                            ——《</a:t>
            </a:r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宋代扩大科举取士与冗官问题</a:t>
            </a:r>
            <a:r>
              <a:rPr lang="en-US" altLang="zh-CN" sz="2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》</a:t>
            </a:r>
            <a:endParaRPr lang="zh-CN" altLang="en-US" sz="24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03505" y="5336008"/>
            <a:ext cx="6858048" cy="510778"/>
          </a:xfrm>
          <a:prstGeom prst="roundRect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“不得杀士大夫及上书言事人”。</a:t>
            </a:r>
            <a:r>
              <a:rPr lang="en-US" altLang="zh-CN" sz="2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——</a:t>
            </a:r>
            <a:r>
              <a:rPr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太祖誓碑</a:t>
            </a:r>
            <a:endParaRPr lang="zh-CN" altLang="en-US" b="1" dirty="0"/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5" name="组合 23"/>
          <p:cNvGrpSpPr/>
          <p:nvPr/>
        </p:nvGrpSpPr>
        <p:grpSpPr>
          <a:xfrm flipH="1">
            <a:off x="8261367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" name="直角三角形 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sp>
        <p:nvSpPr>
          <p:cNvPr id="9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人教版七年级下册</a:t>
            </a:r>
            <a:endParaRPr lang="zh-CN" altLang="en-US" sz="2400" b="1" dirty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文本框 6"/>
          <p:cNvSpPr txBox="1"/>
          <p:nvPr/>
        </p:nvSpPr>
        <p:spPr>
          <a:xfrm>
            <a:off x="4117963" y="138389"/>
            <a:ext cx="5357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6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课   北宋的政治</a:t>
            </a:r>
          </a:p>
        </p:txBody>
      </p:sp>
      <p:grpSp>
        <p:nvGrpSpPr>
          <p:cNvPr id="13" name="组合 23"/>
          <p:cNvGrpSpPr/>
          <p:nvPr/>
        </p:nvGrpSpPr>
        <p:grpSpPr>
          <a:xfrm flipH="1">
            <a:off x="8776673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14" name="直角三角形 13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sp>
        <p:nvSpPr>
          <p:cNvPr id="16" name="文本框 13"/>
          <p:cNvSpPr txBox="1"/>
          <p:nvPr/>
        </p:nvSpPr>
        <p:spPr>
          <a:xfrm>
            <a:off x="9332937" y="35044"/>
            <a:ext cx="2189138" cy="7386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第二单元</a:t>
            </a:r>
            <a:endParaRPr lang="en-US" altLang="zh-CN" b="1" dirty="0">
              <a:solidFill>
                <a:schemeClr val="accent4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辽宋夏金元时期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58" grpId="0" bldLvl="0" animBg="1"/>
      <p:bldP spid="38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44" name="矩形 43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46" name="直角三角形 4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sp>
        <p:nvSpPr>
          <p:cNvPr id="49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人教版七年级下册</a:t>
            </a:r>
            <a:endParaRPr lang="zh-CN" altLang="en-US" sz="2400" b="1" dirty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23"/>
          <p:cNvGrpSpPr/>
          <p:nvPr/>
        </p:nvGrpSpPr>
        <p:grpSpPr>
          <a:xfrm flipH="1">
            <a:off x="8776673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51" name="直角三角形 50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sp>
        <p:nvSpPr>
          <p:cNvPr id="57" name="文本框 13"/>
          <p:cNvSpPr txBox="1"/>
          <p:nvPr/>
        </p:nvSpPr>
        <p:spPr>
          <a:xfrm>
            <a:off x="9332937" y="35044"/>
            <a:ext cx="2189138" cy="7386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第二单元</a:t>
            </a:r>
            <a:endParaRPr lang="en-US" altLang="zh-CN" b="1" dirty="0">
              <a:solidFill>
                <a:schemeClr val="accent4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辽宋夏金元时期</a:t>
            </a:r>
          </a:p>
        </p:txBody>
      </p:sp>
      <p:sp>
        <p:nvSpPr>
          <p:cNvPr id="37" name="文本框 6"/>
          <p:cNvSpPr txBox="1"/>
          <p:nvPr/>
        </p:nvSpPr>
        <p:spPr>
          <a:xfrm>
            <a:off x="4117963" y="138389"/>
            <a:ext cx="5357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6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课   北宋的政治</a:t>
            </a:r>
          </a:p>
        </p:txBody>
      </p:sp>
      <p:pic>
        <p:nvPicPr>
          <p:cNvPr id="17" name="图片 16" descr="Redocn_2010042915214815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664" t="29421" r="9611" b="31707"/>
          <a:stretch>
            <a:fillRect/>
          </a:stretch>
        </p:blipFill>
        <p:spPr>
          <a:xfrm>
            <a:off x="1" y="742931"/>
            <a:ext cx="1403318" cy="785817"/>
          </a:xfrm>
          <a:prstGeom prst="rect">
            <a:avLst/>
          </a:prstGeom>
        </p:spPr>
      </p:pic>
      <p:sp>
        <p:nvSpPr>
          <p:cNvPr id="18" name="矩形 17"/>
          <p:cNvSpPr/>
          <p:nvPr/>
        </p:nvSpPr>
        <p:spPr>
          <a:xfrm>
            <a:off x="108958" y="742930"/>
            <a:ext cx="1008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影响</a:t>
            </a:r>
          </a:p>
        </p:txBody>
      </p:sp>
      <p:sp>
        <p:nvSpPr>
          <p:cNvPr id="29" name="矩形 28"/>
          <p:cNvSpPr/>
          <p:nvPr/>
        </p:nvSpPr>
        <p:spPr>
          <a:xfrm>
            <a:off x="1903385" y="1671624"/>
            <a:ext cx="735811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扭转了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五代十国时期尚武轻文的风气，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杜绝了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武将跋扈和兵变政移的情况发生，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有利于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政权的稳定和社会的安定。</a:t>
            </a:r>
          </a:p>
        </p:txBody>
      </p:sp>
      <p:sp>
        <p:nvSpPr>
          <p:cNvPr id="32" name="矩形 31"/>
          <p:cNvSpPr/>
          <p:nvPr/>
        </p:nvSpPr>
        <p:spPr>
          <a:xfrm>
            <a:off x="2046261" y="4672020"/>
            <a:ext cx="7929618" cy="891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/>
            <a:r>
              <a:rPr lang="zh-CN" altLang="en-US" sz="2600" b="1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政治机构重叠，相互牵制，官吏冗多办事效率下降，增加了朝廷的财政支出。</a:t>
            </a:r>
          </a:p>
        </p:txBody>
      </p:sp>
      <p:sp>
        <p:nvSpPr>
          <p:cNvPr id="35" name="圆角矩形 34"/>
          <p:cNvSpPr/>
          <p:nvPr/>
        </p:nvSpPr>
        <p:spPr>
          <a:xfrm>
            <a:off x="474625" y="3457574"/>
            <a:ext cx="1449500" cy="505255"/>
          </a:xfrm>
          <a:prstGeom prst="roundRect">
            <a:avLst/>
          </a:prstGeom>
          <a:solidFill>
            <a:schemeClr val="bg2">
              <a:lumMod val="25000"/>
            </a:schemeClr>
          </a:solidFill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消极影响</a:t>
            </a:r>
          </a:p>
        </p:txBody>
      </p:sp>
      <p:sp>
        <p:nvSpPr>
          <p:cNvPr id="36" name="矩形 35"/>
          <p:cNvSpPr/>
          <p:nvPr/>
        </p:nvSpPr>
        <p:spPr>
          <a:xfrm>
            <a:off x="2046261" y="3441405"/>
            <a:ext cx="4111606" cy="49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600" b="1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文臣掌兵，不熟悉军务</a:t>
            </a:r>
          </a:p>
        </p:txBody>
      </p:sp>
      <p:sp>
        <p:nvSpPr>
          <p:cNvPr id="38" name="矩形 37"/>
          <p:cNvSpPr/>
          <p:nvPr/>
        </p:nvSpPr>
        <p:spPr>
          <a:xfrm>
            <a:off x="2046261" y="4029078"/>
            <a:ext cx="7358114" cy="49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/>
            <a:r>
              <a:rPr lang="zh-CN" altLang="en-US" sz="2600" b="1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将不专兵，兵无常帅，导致军队战斗力减弱</a:t>
            </a:r>
          </a:p>
        </p:txBody>
      </p:sp>
      <p:pic>
        <p:nvPicPr>
          <p:cNvPr id="41" name="图片 40" descr="184e00077a510bf51397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E6E0E2"/>
              </a:clrFrom>
              <a:clrTo>
                <a:srgbClr val="E6E0E2">
                  <a:alpha val="0"/>
                </a:srgbClr>
              </a:clrTo>
            </a:clrChange>
          </a:blip>
          <a:srcRect l="8572"/>
          <a:stretch>
            <a:fillRect/>
          </a:stretch>
        </p:blipFill>
        <p:spPr>
          <a:xfrm>
            <a:off x="9957592" y="4148114"/>
            <a:ext cx="1410421" cy="1632123"/>
          </a:xfrm>
          <a:prstGeom prst="rect">
            <a:avLst/>
          </a:prstGeom>
        </p:spPr>
      </p:pic>
      <p:pic>
        <p:nvPicPr>
          <p:cNvPr id="43" name="图片 42" descr="IMGb083fe7151fc42306867170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34541" y="1176215"/>
            <a:ext cx="1878576" cy="2538616"/>
          </a:xfrm>
          <a:prstGeom prst="rect">
            <a:avLst/>
          </a:prstGeom>
        </p:spPr>
      </p:pic>
      <p:sp>
        <p:nvSpPr>
          <p:cNvPr id="39" name="圆角矩形 38"/>
          <p:cNvSpPr/>
          <p:nvPr/>
        </p:nvSpPr>
        <p:spPr>
          <a:xfrm>
            <a:off x="462013" y="1743062"/>
            <a:ext cx="1449500" cy="505255"/>
          </a:xfrm>
          <a:prstGeom prst="roundRect">
            <a:avLst/>
          </a:prstGeom>
          <a:solidFill>
            <a:srgbClr val="800000"/>
          </a:solidFill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积极影响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2" grpId="0"/>
      <p:bldP spid="35" grpId="0" bldLvl="0" animBg="1"/>
      <p:bldP spid="36" grpId="0"/>
      <p:bldP spid="38" grpId="0"/>
      <p:bldP spid="39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图片 32" descr="bizhensizhixiaoguobeijingsucai_5730857.jpg"/>
          <p:cNvPicPr>
            <a:picLocks noChangeAspect="1"/>
          </p:cNvPicPr>
          <p:nvPr/>
        </p:nvPicPr>
        <p:blipFill>
          <a:blip r:embed="rId3"/>
          <a:srcRect t="27747" b="22802"/>
          <a:stretch>
            <a:fillRect/>
          </a:stretch>
        </p:blipFill>
        <p:spPr>
          <a:xfrm>
            <a:off x="0" y="885806"/>
            <a:ext cx="11522075" cy="928694"/>
          </a:xfrm>
          <a:prstGeom prst="rect">
            <a:avLst/>
          </a:prstGeom>
        </p:spPr>
      </p:pic>
      <p:pic>
        <p:nvPicPr>
          <p:cNvPr id="26" name="图片 25" descr="t018d16e110143ea110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30" name="矩形 29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34" name="组合 23"/>
          <p:cNvGrpSpPr/>
          <p:nvPr/>
        </p:nvGrpSpPr>
        <p:grpSpPr>
          <a:xfrm flipH="1">
            <a:off x="8261367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7" name="直角三角形 36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sp>
        <p:nvSpPr>
          <p:cNvPr id="40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人教版七年级下册</a:t>
            </a:r>
            <a:endParaRPr lang="zh-CN" altLang="en-US" sz="2400" b="1" dirty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41" name="组合 23"/>
          <p:cNvGrpSpPr/>
          <p:nvPr/>
        </p:nvGrpSpPr>
        <p:grpSpPr>
          <a:xfrm flipH="1">
            <a:off x="8776673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42" name="直角三角形 41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sp>
        <p:nvSpPr>
          <p:cNvPr id="45" name="文本框 13"/>
          <p:cNvSpPr txBox="1"/>
          <p:nvPr/>
        </p:nvSpPr>
        <p:spPr>
          <a:xfrm>
            <a:off x="9332937" y="35044"/>
            <a:ext cx="2189138" cy="7386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第二单元</a:t>
            </a:r>
            <a:endParaRPr lang="en-US" altLang="zh-CN" b="1" dirty="0">
              <a:solidFill>
                <a:schemeClr val="accent4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辽宋夏金元时期</a:t>
            </a:r>
          </a:p>
        </p:txBody>
      </p:sp>
      <p:sp>
        <p:nvSpPr>
          <p:cNvPr id="46" name="文本框 6"/>
          <p:cNvSpPr txBox="1"/>
          <p:nvPr/>
        </p:nvSpPr>
        <p:spPr>
          <a:xfrm>
            <a:off x="4117963" y="138389"/>
            <a:ext cx="5357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6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课   北宋的政治</a:t>
            </a:r>
          </a:p>
        </p:txBody>
      </p:sp>
      <p:pic>
        <p:nvPicPr>
          <p:cNvPr id="50" name="图片 49" descr="图片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27740" y="855336"/>
            <a:ext cx="8692178" cy="828988"/>
          </a:xfrm>
          <a:prstGeom prst="rect">
            <a:avLst/>
          </a:prstGeom>
        </p:spPr>
      </p:pic>
      <p:pic>
        <p:nvPicPr>
          <p:cNvPr id="51" name="图片 50" descr="QQ截图20170323125256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92562" y="3558858"/>
            <a:ext cx="3286148" cy="3187921"/>
          </a:xfrm>
          <a:prstGeom prst="rect">
            <a:avLst/>
          </a:prstGeom>
        </p:spPr>
      </p:pic>
      <p:sp>
        <p:nvSpPr>
          <p:cNvPr id="52" name="圆角矩形 51"/>
          <p:cNvSpPr/>
          <p:nvPr/>
        </p:nvSpPr>
        <p:spPr>
          <a:xfrm>
            <a:off x="7813040" y="2637790"/>
            <a:ext cx="3714750" cy="582996"/>
          </a:xfrm>
          <a:prstGeom prst="roundRect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lvl="0" algn="l"/>
            <a:r>
              <a:rPr lang="zh-CN" altLang="en-US" sz="2800" b="1" dirty="0">
                <a:solidFill>
                  <a:srgbClr val="800000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 分化事权、内外相制</a:t>
            </a:r>
          </a:p>
        </p:txBody>
      </p:sp>
      <p:pic>
        <p:nvPicPr>
          <p:cNvPr id="53" name="图片 52" descr="184e00077a510bf51397.jpg"/>
          <p:cNvPicPr>
            <a:picLocks noChangeAspect="1"/>
          </p:cNvPicPr>
          <p:nvPr/>
        </p:nvPicPr>
        <p:blipFill>
          <a:blip r:embed="rId7">
            <a:clrChange>
              <a:clrFrom>
                <a:srgbClr val="E6E0E2"/>
              </a:clrFrom>
              <a:clrTo>
                <a:srgbClr val="E6E0E2">
                  <a:alpha val="0"/>
                </a:srgbClr>
              </a:clrTo>
            </a:clrChange>
          </a:blip>
          <a:srcRect l="8572"/>
          <a:stretch>
            <a:fillRect/>
          </a:stretch>
        </p:blipFill>
        <p:spPr>
          <a:xfrm>
            <a:off x="2117699" y="5007582"/>
            <a:ext cx="1285884" cy="1488010"/>
          </a:xfrm>
          <a:prstGeom prst="rect">
            <a:avLst/>
          </a:prstGeom>
        </p:spPr>
      </p:pic>
      <p:pic>
        <p:nvPicPr>
          <p:cNvPr id="54" name="图片 53" descr="IMGb083fe7151fc42306867170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2381" y="3854770"/>
            <a:ext cx="1920253" cy="2594937"/>
          </a:xfrm>
          <a:prstGeom prst="rect">
            <a:avLst/>
          </a:prstGeom>
        </p:spPr>
      </p:pic>
      <p:pic>
        <p:nvPicPr>
          <p:cNvPr id="55" name="图片 54" descr="115029ic8nvdjoycvndjav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50200" y="3957958"/>
            <a:ext cx="3639451" cy="2390457"/>
          </a:xfrm>
          <a:prstGeom prst="rect">
            <a:avLst/>
          </a:prstGeom>
        </p:spPr>
      </p:pic>
      <p:sp>
        <p:nvSpPr>
          <p:cNvPr id="56" name="圆角矩形 55"/>
          <p:cNvSpPr/>
          <p:nvPr/>
        </p:nvSpPr>
        <p:spPr>
          <a:xfrm>
            <a:off x="161925" y="2638425"/>
            <a:ext cx="3546475" cy="582488"/>
          </a:xfrm>
          <a:prstGeom prst="roundRect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lvl="0"/>
            <a:r>
              <a:rPr lang="zh-CN" altLang="en-US" sz="2800" b="1" dirty="0">
                <a:solidFill>
                  <a:srgbClr val="800000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重文轻武、文人治国</a:t>
            </a:r>
          </a:p>
        </p:txBody>
      </p:sp>
      <p:sp>
        <p:nvSpPr>
          <p:cNvPr id="57" name="圆角矩形 56"/>
          <p:cNvSpPr/>
          <p:nvPr/>
        </p:nvSpPr>
        <p:spPr>
          <a:xfrm>
            <a:off x="4029075" y="2638425"/>
            <a:ext cx="3589655" cy="582996"/>
          </a:xfrm>
          <a:prstGeom prst="roundRect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lvl="0" algn="l"/>
            <a:r>
              <a:rPr lang="zh-CN" altLang="en-US" sz="2800" b="1" dirty="0">
                <a:solidFill>
                  <a:srgbClr val="800000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强干弱枝、守内虚外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bldLvl="0" animBg="1"/>
      <p:bldP spid="56" grpId="0" bldLvl="0" animBg="1"/>
      <p:bldP spid="57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矩形 29"/>
          <p:cNvSpPr/>
          <p:nvPr/>
        </p:nvSpPr>
        <p:spPr>
          <a:xfrm>
            <a:off x="0" y="0"/>
            <a:ext cx="10776937" cy="704850"/>
          </a:xfrm>
          <a:prstGeom prst="rect">
            <a:avLst/>
          </a:prstGeom>
          <a:solidFill>
            <a:srgbClr val="6633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800" dirty="0">
                <a:solidFill>
                  <a:schemeClr val="tx1"/>
                </a:solidFill>
                <a:effectLst/>
              </a:rPr>
              <a:t> </a:t>
            </a:r>
            <a:endParaRPr lang="zh-CN" altLang="en-US" sz="1800" dirty="0">
              <a:solidFill>
                <a:schemeClr val="tx1"/>
              </a:solidFill>
              <a:effectLst/>
            </a:endParaRPr>
          </a:p>
        </p:txBody>
      </p:sp>
      <p:grpSp>
        <p:nvGrpSpPr>
          <p:cNvPr id="34" name="组合 23"/>
          <p:cNvGrpSpPr/>
          <p:nvPr/>
        </p:nvGrpSpPr>
        <p:grpSpPr>
          <a:xfrm flipH="1">
            <a:off x="8261367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7" name="直角三角形 36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sp>
        <p:nvSpPr>
          <p:cNvPr id="40" name="文本框 5"/>
          <p:cNvSpPr txBox="1"/>
          <p:nvPr/>
        </p:nvSpPr>
        <p:spPr>
          <a:xfrm>
            <a:off x="960120" y="147320"/>
            <a:ext cx="3064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人教版七年级下册</a:t>
            </a:r>
            <a:endParaRPr lang="zh-CN" altLang="en-US" sz="2400" b="1" dirty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41" name="组合 23"/>
          <p:cNvGrpSpPr/>
          <p:nvPr/>
        </p:nvGrpSpPr>
        <p:grpSpPr>
          <a:xfrm flipH="1">
            <a:off x="8776673" y="283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42" name="直角三角形 41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charset="-122"/>
              </a:endParaRPr>
            </a:p>
          </p:txBody>
        </p:sp>
      </p:grpSp>
      <p:sp>
        <p:nvSpPr>
          <p:cNvPr id="45" name="文本框 13"/>
          <p:cNvSpPr txBox="1"/>
          <p:nvPr/>
        </p:nvSpPr>
        <p:spPr>
          <a:xfrm>
            <a:off x="9332937" y="35044"/>
            <a:ext cx="2189138" cy="7386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第二单元</a:t>
            </a:r>
            <a:endParaRPr lang="en-US" altLang="zh-CN" b="1" dirty="0">
              <a:solidFill>
                <a:schemeClr val="accent4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辽宋夏金元时期</a:t>
            </a:r>
          </a:p>
        </p:txBody>
      </p:sp>
      <p:sp>
        <p:nvSpPr>
          <p:cNvPr id="46" name="文本框 6"/>
          <p:cNvSpPr txBox="1"/>
          <p:nvPr/>
        </p:nvSpPr>
        <p:spPr>
          <a:xfrm>
            <a:off x="4117963" y="138389"/>
            <a:ext cx="5357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第</a:t>
            </a:r>
            <a:r>
              <a:rPr lang="en-US" altLang="zh-CN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6</a:t>
            </a:r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课   北宋的政治</a:t>
            </a:r>
          </a:p>
        </p:txBody>
      </p:sp>
      <p:sp>
        <p:nvSpPr>
          <p:cNvPr id="111630" name="文本框 111629"/>
          <p:cNvSpPr txBox="1"/>
          <p:nvPr/>
        </p:nvSpPr>
        <p:spPr>
          <a:xfrm>
            <a:off x="1285558" y="5518131"/>
            <a:ext cx="1824203" cy="1272143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121917" tIns="60958" rIns="121917" bIns="60958">
            <a:spAutoFit/>
          </a:bodyPr>
          <a:lstStyle/>
          <a:p>
            <a:pPr>
              <a:spcBef>
                <a:spcPct val="60000"/>
              </a:spcBef>
              <a:defRPr/>
            </a:pPr>
            <a:r>
              <a:rPr lang="zh-CN" altLang="en-US" sz="37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重文轻武政策</a:t>
            </a:r>
          </a:p>
        </p:txBody>
      </p:sp>
      <p:sp>
        <p:nvSpPr>
          <p:cNvPr id="21509" name="左大括号 2"/>
          <p:cNvSpPr/>
          <p:nvPr/>
        </p:nvSpPr>
        <p:spPr bwMode="auto">
          <a:xfrm>
            <a:off x="901515" y="1773714"/>
            <a:ext cx="508000" cy="4475163"/>
          </a:xfrm>
          <a:prstGeom prst="leftBrace">
            <a:avLst>
              <a:gd name="adj1" fmla="val 35893"/>
              <a:gd name="adj2" fmla="val 50000"/>
            </a:avLst>
          </a:prstGeom>
          <a:noFill/>
          <a:ln w="57150">
            <a:solidFill>
              <a:srgbClr val="800000"/>
            </a:solidFill>
            <a:round/>
          </a:ln>
        </p:spPr>
        <p:txBody>
          <a:bodyPr lIns="121917" tIns="60958" rIns="121917" bIns="60958"/>
          <a:lstStyle/>
          <a:p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397793" y="3981960"/>
            <a:ext cx="7680853" cy="615553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121917" tIns="60958" rIns="121917" bIns="60958">
            <a:spAutoFit/>
          </a:bodyPr>
          <a:lstStyle/>
          <a:p>
            <a:pPr>
              <a:spcBef>
                <a:spcPct val="60000"/>
              </a:spcBef>
              <a:defRPr/>
            </a:pPr>
            <a:r>
              <a:rPr lang="zh-CN" altLang="en-US" sz="3200" b="1" dirty="0">
                <a:solidFill>
                  <a:srgbClr val="3333FF"/>
                </a:solidFill>
                <a:latin typeface="微软雅黑" panose="020B0503020204020204" charset="-122"/>
                <a:ea typeface="微软雅黑" panose="020B0503020204020204" charset="-122"/>
              </a:rPr>
              <a:t>影响：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中央集权得到强化，皇权大大加强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3301782" y="6478238"/>
            <a:ext cx="4608512" cy="615553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121917" tIns="60958" rIns="121917" bIns="60958">
            <a:spAutoFit/>
          </a:bodyPr>
          <a:lstStyle/>
          <a:p>
            <a:pPr>
              <a:spcBef>
                <a:spcPct val="60000"/>
              </a:spcBef>
              <a:defRPr/>
            </a:pPr>
            <a:r>
              <a:rPr lang="zh-CN" altLang="en-US" sz="3200" b="1" dirty="0">
                <a:solidFill>
                  <a:srgbClr val="3333FF"/>
                </a:solidFill>
                <a:latin typeface="微软雅黑" panose="020B0503020204020204" charset="-122"/>
                <a:ea typeface="微软雅黑" panose="020B0503020204020204" charset="-122"/>
              </a:rPr>
              <a:t>影响：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积极、消极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3205771" y="4942067"/>
            <a:ext cx="8448939" cy="110553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121917" tIns="60958" rIns="121917" bIns="60958">
            <a:spAutoFit/>
          </a:bodyPr>
          <a:lstStyle/>
          <a:p>
            <a:pPr>
              <a:defRPr/>
            </a:pPr>
            <a:r>
              <a:rPr lang="zh-CN" altLang="en-US" sz="3200" b="1" dirty="0">
                <a:solidFill>
                  <a:srgbClr val="3333FF"/>
                </a:solidFill>
                <a:latin typeface="微软雅黑" panose="020B0503020204020204" charset="-122"/>
                <a:ea typeface="微软雅黑" panose="020B0503020204020204" charset="-122"/>
              </a:rPr>
              <a:t>措施：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①抑制武将，重用文官</a:t>
            </a:r>
          </a:p>
          <a:p>
            <a:pPr>
              <a:defRPr/>
            </a:pP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          ②</a:t>
            </a:r>
            <a:r>
              <a:rPr lang="zh-CN" altLang="en-US" sz="3200" b="1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发展文教事业，发展科举制</a:t>
            </a:r>
            <a:endParaRPr lang="zh-CN" altLang="en-US" sz="32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381569" y="1581693"/>
            <a:ext cx="1344149" cy="2995692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121917" tIns="60958" rIns="121917" bIns="60958">
            <a:spAutoFit/>
          </a:bodyPr>
          <a:lstStyle/>
          <a:p>
            <a:pPr>
              <a:spcBef>
                <a:spcPct val="60000"/>
              </a:spcBef>
              <a:defRPr/>
            </a:pPr>
            <a:r>
              <a:rPr lang="zh-CN" altLang="en-US" sz="37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宋太祖强化中央集权</a:t>
            </a:r>
          </a:p>
        </p:txBody>
      </p:sp>
      <p:sp>
        <p:nvSpPr>
          <p:cNvPr id="21515" name="左大括号 111631"/>
          <p:cNvSpPr/>
          <p:nvPr/>
        </p:nvSpPr>
        <p:spPr bwMode="auto">
          <a:xfrm>
            <a:off x="2629707" y="1485682"/>
            <a:ext cx="576064" cy="2976331"/>
          </a:xfrm>
          <a:prstGeom prst="leftBrace">
            <a:avLst>
              <a:gd name="adj1" fmla="val 31383"/>
              <a:gd name="adj2" fmla="val 50000"/>
            </a:avLst>
          </a:prstGeom>
          <a:noFill/>
          <a:ln w="57150">
            <a:solidFill>
              <a:srgbClr val="800000"/>
            </a:solidFill>
            <a:round/>
          </a:ln>
        </p:spPr>
        <p:txBody>
          <a:bodyPr lIns="121917" tIns="60958" rIns="121917" bIns="60958"/>
          <a:lstStyle/>
          <a:p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301782" y="1869725"/>
            <a:ext cx="8352928" cy="209042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121917" tIns="60958" rIns="121917" bIns="60958">
            <a:spAutoFit/>
          </a:bodyPr>
          <a:lstStyle/>
          <a:p>
            <a:pPr>
              <a:defRPr/>
            </a:pPr>
            <a:r>
              <a:rPr lang="zh-CN" altLang="en-US" sz="3200" b="1" dirty="0">
                <a:solidFill>
                  <a:srgbClr val="3333FF"/>
                </a:solidFill>
                <a:latin typeface="微软雅黑" panose="020B0503020204020204" charset="-122"/>
                <a:ea typeface="微软雅黑" panose="020B0503020204020204" charset="-122"/>
              </a:rPr>
              <a:t>措施：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军事：控制兵权</a:t>
            </a:r>
            <a:endParaRPr lang="en-US" altLang="zh-CN" sz="3200" b="1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defRPr/>
            </a:pPr>
            <a:r>
              <a:rPr lang="en-US" altLang="zh-CN" sz="3200" b="1" dirty="0">
                <a:latin typeface="微软雅黑" panose="020B0503020204020204" charset="-122"/>
                <a:ea typeface="微软雅黑" panose="020B0503020204020204" charset="-122"/>
              </a:rPr>
              <a:t>          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政治：削弱相权（中央）、派文臣担任地方州县长官（地方）；设通判</a:t>
            </a:r>
            <a:endParaRPr lang="en-US" altLang="zh-CN" sz="3200" b="1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defRPr/>
            </a:pPr>
            <a:r>
              <a:rPr lang="en-US" altLang="zh-CN" sz="3200" b="1" dirty="0">
                <a:latin typeface="微软雅黑" panose="020B0503020204020204" charset="-122"/>
                <a:ea typeface="微软雅黑" panose="020B0503020204020204" charset="-122"/>
              </a:rPr>
              <a:t>          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经济：设转运使，中央控制税收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205772" y="1197651"/>
            <a:ext cx="7680853" cy="615549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121917" tIns="60958" rIns="121917" bIns="60958">
            <a:spAutoFit/>
          </a:bodyPr>
          <a:lstStyle/>
          <a:p>
            <a:pPr>
              <a:spcBef>
                <a:spcPct val="60000"/>
              </a:spcBef>
              <a:defRPr/>
            </a:pPr>
            <a:r>
              <a:rPr lang="zh-CN" altLang="en-US" sz="3200" b="1" dirty="0">
                <a:solidFill>
                  <a:srgbClr val="3333FF"/>
                </a:solidFill>
                <a:latin typeface="微软雅黑" panose="020B0503020204020204" charset="-122"/>
                <a:ea typeface="微软雅黑" panose="020B0503020204020204" charset="-122"/>
              </a:rPr>
              <a:t>北宋建立：</a:t>
            </a:r>
            <a:r>
              <a:rPr lang="en-US" altLang="zh-CN" sz="3200" b="1" dirty="0">
                <a:latin typeface="微软雅黑" panose="020B0503020204020204" charset="-122"/>
                <a:ea typeface="微软雅黑" panose="020B0503020204020204" charset="-122"/>
              </a:rPr>
              <a:t>960</a:t>
            </a:r>
            <a:r>
              <a:rPr lang="zh-CN" altLang="en-US" sz="3200" b="1" dirty="0">
                <a:latin typeface="微软雅黑" panose="020B0503020204020204" charset="-122"/>
                <a:ea typeface="微软雅黑" panose="020B0503020204020204" charset="-122"/>
              </a:rPr>
              <a:t>年，赵匡胤，都城开封</a:t>
            </a:r>
          </a:p>
        </p:txBody>
      </p:sp>
      <p:sp>
        <p:nvSpPr>
          <p:cNvPr id="21519" name="左大括号 111631"/>
          <p:cNvSpPr/>
          <p:nvPr/>
        </p:nvSpPr>
        <p:spPr bwMode="auto">
          <a:xfrm>
            <a:off x="2917739" y="5422120"/>
            <a:ext cx="288032" cy="1632181"/>
          </a:xfrm>
          <a:prstGeom prst="leftBrace">
            <a:avLst>
              <a:gd name="adj1" fmla="val 31398"/>
              <a:gd name="adj2" fmla="val 50000"/>
            </a:avLst>
          </a:prstGeom>
          <a:noFill/>
          <a:ln w="57150">
            <a:solidFill>
              <a:srgbClr val="800000"/>
            </a:solidFill>
            <a:round/>
          </a:ln>
        </p:spPr>
        <p:txBody>
          <a:bodyPr lIns="121917" tIns="60958" rIns="121917" bIns="60958"/>
          <a:lstStyle/>
          <a:p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7420" y="2445789"/>
            <a:ext cx="1103445" cy="340606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 lIns="121917" tIns="60958" rIns="121917" bIns="60958">
            <a:spAutoFit/>
            <a:scene3d>
              <a:camera prst="orthographicFront"/>
              <a:lightRig rig="threePt" dir="t"/>
            </a:scene3d>
          </a:bodyPr>
          <a:lstStyle/>
          <a:p>
            <a:pPr>
              <a:spcBef>
                <a:spcPct val="60000"/>
              </a:spcBef>
              <a:defRPr/>
            </a:pPr>
            <a:r>
              <a:rPr lang="zh-CN" altLang="en-US" sz="4300" b="1" noProof="1">
                <a:solidFill>
                  <a:srgbClr val="3333FF"/>
                </a:solidFill>
                <a:latin typeface="微软雅黑" panose="020B0503020204020204" charset="-122"/>
                <a:ea typeface="微软雅黑" panose="020B0503020204020204" charset="-122"/>
              </a:rPr>
              <a:t>北宋的政治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6" grpId="0"/>
      <p:bldP spid="7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1700</Words>
  <Application>Microsoft Office PowerPoint</Application>
  <PresentationFormat>自定义</PresentationFormat>
  <Paragraphs>245</Paragraphs>
  <Slides>18</Slides>
  <Notes>18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30" baseType="lpstr">
      <vt:lpstr>黑体</vt:lpstr>
      <vt:lpstr>华文隶书</vt:lpstr>
      <vt:lpstr>华文新魏</vt:lpstr>
      <vt:lpstr>楷体</vt:lpstr>
      <vt:lpstr>隶书</vt:lpstr>
      <vt:lpstr>宋体</vt:lpstr>
      <vt:lpstr>微软雅黑</vt:lpstr>
      <vt:lpstr>Arial</vt:lpstr>
      <vt:lpstr>Calibri</vt:lpstr>
      <vt:lpstr>Times New Roman</vt:lpstr>
      <vt:lpstr>Wingdings 2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Sky123.Org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Sky123.Org</dc:creator>
  <cp:lastModifiedBy>Administrator</cp:lastModifiedBy>
  <cp:revision>1392</cp:revision>
  <dcterms:created xsi:type="dcterms:W3CDTF">2015-10-28T12:59:00Z</dcterms:created>
  <dcterms:modified xsi:type="dcterms:W3CDTF">2020-04-19T15:46:23Z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2052-11.1.0.8214</vt:lpwstr>
  </property>
</Properties>
</file>