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29" r:id="rId3"/>
  </p:sldMasterIdLst>
  <p:notesMasterIdLst>
    <p:notesMasterId r:id="rId4"/>
  </p:notesMasterIdLst>
  <p:sldIdLst>
    <p:sldId id="519" r:id="rId5"/>
    <p:sldId id="520" r:id="rId6"/>
    <p:sldId id="548" r:id="rId7"/>
    <p:sldId id="549" r:id="rId8"/>
    <p:sldId id="550" r:id="rId9"/>
    <p:sldId id="552" r:id="rId10"/>
    <p:sldId id="553" r:id="rId11"/>
    <p:sldId id="554" r:id="rId12"/>
    <p:sldId id="556" r:id="rId13"/>
    <p:sldId id="555" r:id="rId14"/>
    <p:sldId id="557" r:id="rId15"/>
    <p:sldId id="558" r:id="rId16"/>
    <p:sldId id="559" r:id="rId17"/>
    <p:sldId id="560" r:id="rId18"/>
    <p:sldId id="561" r:id="rId19"/>
    <p:sldId id="562" r:id="rId20"/>
    <p:sldId id="566" r:id="rId21"/>
    <p:sldId id="567" r:id="rId22"/>
    <p:sldId id="563" r:id="rId23"/>
    <p:sldId id="564" r:id="rId24"/>
    <p:sldId id="565" r:id="rId25"/>
    <p:sldId id="569" r:id="rId26"/>
    <p:sldId id="570" r:id="rId27"/>
    <p:sldId id="571" r:id="rId28"/>
    <p:sldId id="572" r:id="rId29"/>
    <p:sldId id="573" r:id="rId30"/>
    <p:sldId id="568" r:id="rId31"/>
    <p:sldId id="574" r:id="rId32"/>
    <p:sldId id="575" r:id="rId33"/>
    <p:sldId id="576" r:id="rId34"/>
    <p:sldId id="577" r:id="rId35"/>
    <p:sldId id="521" r:id="rId36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66">
          <p15:clr>
            <a:srgbClr val="A4A3A4"/>
          </p15:clr>
        </p15:guide>
        <p15:guide id="2" pos="2868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86" d="100"/>
          <a:sy n="86" d="100"/>
        </p:scale>
        <p:origin x="-426" y="-630"/>
      </p:cViewPr>
      <p:guideLst>
        <p:guide orient="horz" pos="1666"/>
        <p:guide pos="286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tags" Target="tags/tag7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notesMaster" Target="notesMasters/notesMaster1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8986543-D59C-4D32-B466-64E057E6B342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922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86543-D59C-4D32-B466-64E057E6B34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625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86543-D59C-4D32-B466-64E057E6B34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856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86543-D59C-4D32-B466-64E057E6B34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894014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2.png" /><Relationship Id="rId3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477441"/>
            <a:ext cx="896938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581025" y="2465785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5935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5985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2203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1898426"/>
            <a:ext cx="531013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2660215"/>
            <a:ext cx="5310130" cy="31854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C47DA-CD5E-4B3B-B9FB-DC78CBDA18F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50639669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FB370-C975-4243-95D7-C287BA36A5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24735674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2575322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581025" y="2465785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2362"/>
            <a:ext cx="9144000" cy="1481138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0032"/>
            <a:ext cx="9144000" cy="1083469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3394"/>
            <a:ext cx="9144000" cy="850106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6" y="545307"/>
            <a:ext cx="887413" cy="459581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7" y="1993881"/>
            <a:ext cx="4136159" cy="56784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7" y="2589590"/>
            <a:ext cx="4136159" cy="31854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D7AA5-E892-43C0-99F4-AF6CC39F4F7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05489586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13CC24-F133-462D-AC2D-7203672333D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1499822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273845"/>
            <a:ext cx="5814218" cy="994172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308721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961707"/>
            <a:ext cx="3868340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308721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961707"/>
            <a:ext cx="3887391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3AA6-5FC0-4129-8948-7D857FC3791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87540112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/>
          <p:cNvGrpSpPr/>
          <p:nvPr/>
        </p:nvGrpSpPr>
        <p:grpSpPr>
          <a:xfrm>
            <a:off x="1143001" y="2465785"/>
            <a:ext cx="1173163" cy="201215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6815139" y="2471738"/>
            <a:ext cx="1171575" cy="200025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3665935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4065985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4292203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266825"/>
            <a:ext cx="895350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1943670"/>
            <a:ext cx="377190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2708196"/>
            <a:ext cx="3771900" cy="34624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FD46150-9DCE-4E50-AC59-B95C4F27D27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8382017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9C1EE-AF94-4ECD-A08A-69103263B61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92747418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533400"/>
            <a:ext cx="3196800" cy="120015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550069"/>
            <a:ext cx="46278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A7AA33-E610-4BDA-8146-CB8AB10C9A3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20986914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4" y="273844"/>
            <a:ext cx="1146987" cy="435887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6659969" cy="4358879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DFD0D-AA07-4B23-9919-379B3C00DE4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00293221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9"/>
            <a:ext cx="7886700" cy="416922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364B55C-11F4-4793-9A44-CFA2BB18A71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2008737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477441"/>
            <a:ext cx="896938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581025" y="2465785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5935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5985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2203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1898426"/>
            <a:ext cx="531013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2660215"/>
            <a:ext cx="5310130" cy="31854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DAC8C0-DD9A-40B6-96E3-8D31B0BDAD0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23299081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FA917B-153A-4980-8A6D-64B38D96EC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14812560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2575322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581025" y="2465785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2362"/>
            <a:ext cx="9144000" cy="1481138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0032"/>
            <a:ext cx="9144000" cy="1083469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3394"/>
            <a:ext cx="9144000" cy="850106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6" y="545307"/>
            <a:ext cx="887413" cy="459581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7" y="1993881"/>
            <a:ext cx="4136159" cy="56784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7" y="2589590"/>
            <a:ext cx="4136159" cy="31854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5EFB-7320-44DE-8F12-D206A608C1D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01239459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EAA89-20B3-4314-AF04-16C9E960469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58955648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273845"/>
            <a:ext cx="5814218" cy="994172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308721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961707"/>
            <a:ext cx="3868340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308721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961707"/>
            <a:ext cx="3887391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7E6AA-3341-492C-9B39-6BAF92A68EA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31691872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/>
          <p:cNvGrpSpPr/>
          <p:nvPr/>
        </p:nvGrpSpPr>
        <p:grpSpPr>
          <a:xfrm>
            <a:off x="1143001" y="2465785"/>
            <a:ext cx="1173163" cy="201215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6815139" y="2471738"/>
            <a:ext cx="1171575" cy="200025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3665935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4065985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4292203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266825"/>
            <a:ext cx="895350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1943670"/>
            <a:ext cx="377190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2708196"/>
            <a:ext cx="3771900" cy="34624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CD2C085-C2D2-4DFA-8464-C54B5F79561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56591107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E292D4-4D15-401F-9E39-1F95F8328BE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20099441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533400"/>
            <a:ext cx="3196800" cy="120015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550069"/>
            <a:ext cx="46278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5E6B4-D933-45F5-967F-9242B6EC3CC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55165657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4" y="273844"/>
            <a:ext cx="1146987" cy="435887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6659969" cy="4358879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97AAB-9438-46E6-B5D2-01B5117A9D6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92194659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9"/>
            <a:ext cx="7886700" cy="416922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7116F3B-B755-47B8-83E4-D19D857DA7C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14905471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E63E0F26-63AF-4EF4-A3CC-71854E842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018" y="857615"/>
            <a:ext cx="2126165" cy="36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44189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19050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36912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2985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952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51007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741488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49310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52227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450947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952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34728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19050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99159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2CF09E4-EA7F-4E06-BF06-6333F3E2F9E2}"/>
              </a:ext>
            </a:extLst>
          </p:cNvPr>
          <p:cNvSpPr/>
          <p:nvPr/>
        </p:nvSpPr>
        <p:spPr>
          <a:xfrm>
            <a:off x="3491881" y="-2669"/>
            <a:ext cx="2215986" cy="692495"/>
          </a:xfrm>
          <a:prstGeom prst="rect">
            <a:avLst/>
          </a:prstGeom>
          <a:noFill/>
        </p:spPr>
        <p:txBody>
          <a:bodyPr wrap="none" lIns="68577" tIns="34289" rIns="68577" bIns="34289">
            <a:spAutoFit/>
          </a:bodyPr>
          <a:lstStyle/>
          <a:p>
            <a:pPr algn="ctr"/>
            <a:r>
              <a:rPr lang="zh-CN" altLang="en-US" sz="405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611143209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3567" y="1497237"/>
            <a:ext cx="4096867" cy="214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534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8091AD3-2A53-4693-A16F-2D732DCDC2EE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62549187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slideLayout" Target="../slideLayouts/slideLayout30.xml" /><Relationship Id="rId11" Type="http://schemas.openxmlformats.org/officeDocument/2006/relationships/slideLayout" Target="../slideLayouts/slideLayout31.xml" /><Relationship Id="rId12" Type="http://schemas.openxmlformats.org/officeDocument/2006/relationships/slideLayout" Target="../slideLayouts/slideLayout32.xml" /><Relationship Id="rId13" Type="http://schemas.openxmlformats.org/officeDocument/2006/relationships/image" Target="../media/image13.png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3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27.xml" /><Relationship Id="rId8" Type="http://schemas.openxmlformats.org/officeDocument/2006/relationships/slideLayout" Target="../slideLayouts/slideLayout28.xml" /><Relationship Id="rId9" Type="http://schemas.openxmlformats.org/officeDocument/2006/relationships/slideLayout" Target="../slideLayouts/slideLayout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/>
          <p:cNvGrpSpPr/>
          <p:nvPr/>
        </p:nvGrpSpPr>
        <p:grpSpPr>
          <a:xfrm>
            <a:off x="581026" y="689373"/>
            <a:ext cx="1031875" cy="201215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1" y="689373"/>
            <a:ext cx="1031875" cy="201215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273844"/>
            <a:ext cx="58166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78091AD3-2A53-4693-A16F-2D732DCDC2EE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/>
          <p:cNvGrpSpPr/>
          <p:nvPr/>
        </p:nvGrpSpPr>
        <p:grpSpPr>
          <a:xfrm>
            <a:off x="581026" y="689373"/>
            <a:ext cx="1031875" cy="201215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1" y="689373"/>
            <a:ext cx="1031875" cy="201215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273844"/>
            <a:ext cx="58166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2461F56A-7B34-432D-A8AB-E48FF31031F5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5524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5010150"/>
            <a:ext cx="9144000" cy="128588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261011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4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7.png" /><Relationship Id="rId3" Type="http://schemas.openxmlformats.org/officeDocument/2006/relationships/image" Target="../media/image21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22.png" /><Relationship Id="rId7" Type="http://schemas.openxmlformats.org/officeDocument/2006/relationships/image" Target="../media/image2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4.png" /><Relationship Id="rId3" Type="http://schemas.openxmlformats.org/officeDocument/2006/relationships/image" Target="../media/image25.gi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Relationship Id="rId8" Type="http://schemas.openxmlformats.org/officeDocument/2006/relationships/image" Target="../media/image2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9.png" /><Relationship Id="rId3" Type="http://schemas.openxmlformats.org/officeDocument/2006/relationships/image" Target="../media/image30.gi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32.png" /><Relationship Id="rId7" Type="http://schemas.openxmlformats.org/officeDocument/2006/relationships/image" Target="../media/image33.png" /><Relationship Id="rId8" Type="http://schemas.openxmlformats.org/officeDocument/2006/relationships/image" Target="../media/image3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5.png" /><Relationship Id="rId4" Type="http://schemas.openxmlformats.org/officeDocument/2006/relationships/image" Target="../media/image25.gi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36.png" /><Relationship Id="rId7" Type="http://schemas.openxmlformats.org/officeDocument/2006/relationships/image" Target="../media/image37.png" /><Relationship Id="rId8" Type="http://schemas.openxmlformats.org/officeDocument/2006/relationships/image" Target="../media/image3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5.png" /><Relationship Id="rId4" Type="http://schemas.openxmlformats.org/officeDocument/2006/relationships/image" Target="../media/image25.gi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38.png" /><Relationship Id="rId7" Type="http://schemas.openxmlformats.org/officeDocument/2006/relationships/image" Target="../media/image39.png" /><Relationship Id="rId8" Type="http://schemas.openxmlformats.org/officeDocument/2006/relationships/image" Target="../media/image3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5.png" /><Relationship Id="rId4" Type="http://schemas.openxmlformats.org/officeDocument/2006/relationships/image" Target="../media/image25.gif" /><Relationship Id="rId5" Type="http://schemas.openxmlformats.org/officeDocument/2006/relationships/image" Target="../media/image4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6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4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43.png" /><Relationship Id="rId3" Type="http://schemas.openxmlformats.org/officeDocument/2006/relationships/image" Target="../media/image44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5.png" /><Relationship Id="rId3" Type="http://schemas.openxmlformats.org/officeDocument/2006/relationships/image" Target="../media/image46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47.png" /><Relationship Id="rId3" Type="http://schemas.openxmlformats.org/officeDocument/2006/relationships/image" Target="../media/image48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9.png" /><Relationship Id="rId3" Type="http://schemas.openxmlformats.org/officeDocument/2006/relationships/image" Target="../media/image50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51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52.png" /><Relationship Id="rId3" Type="http://schemas.openxmlformats.org/officeDocument/2006/relationships/image" Target="../media/image5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54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55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3670623-D8E8-4208-B5E7-E2A030ED9901}"/>
              </a:ext>
            </a:extLst>
          </p:cNvPr>
          <p:cNvSpPr/>
          <p:nvPr/>
        </p:nvSpPr>
        <p:spPr>
          <a:xfrm>
            <a:off x="2973645" y="2248584"/>
            <a:ext cx="31967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有理数的</a:t>
            </a:r>
            <a:r>
              <a:rPr lang="zh-CN" altLang="en-US" sz="36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加法 </a:t>
            </a:r>
            <a:endParaRPr lang="zh-CN" altLang="en-US" sz="3600" b="1" cap="none" spc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10165D3F-75DF-44E5-9C7C-4371614D1DA3}"/>
              </a:ext>
            </a:extLst>
          </p:cNvPr>
          <p:cNvSpPr/>
          <p:nvPr/>
        </p:nvSpPr>
        <p:spPr>
          <a:xfrm>
            <a:off x="1954937" y="1635646"/>
            <a:ext cx="52341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41358127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510FF499-5001-4F77-A4B1-52FA0B91C8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3075806"/>
            <a:ext cx="1912713" cy="1800200"/>
          </a:xfrm>
          <a:prstGeom prst="rect">
            <a:avLst/>
          </a:prstGeom>
        </p:spPr>
      </p:pic>
      <p:sp>
        <p:nvSpPr>
          <p:cNvPr id="5" name="矩形 11">
            <a:extLst>
              <a:ext uri="{FF2B5EF4-FFF2-40B4-BE49-F238E27FC236}">
                <a16:creationId xmlns:a16="http://schemas.microsoft.com/office/drawing/2014/main" xmlns="" id="{603DF976-D22B-88B4-02CA-8AE655434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699542"/>
            <a:ext cx="8856984" cy="2221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1.</a:t>
            </a:r>
            <a:r>
              <a:rPr lang="zh-CN" altLang="en-US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了解有理数加法的意义，理解有理数加法法则的合理性</a:t>
            </a: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.</a:t>
            </a:r>
          </a:p>
          <a:p>
            <a:pPr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2.</a:t>
            </a:r>
            <a:r>
              <a:rPr lang="zh-CN" altLang="en-US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能运用该法则准确进行有理数的加法运算</a:t>
            </a: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.</a:t>
            </a: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  <a:sym typeface="Arial" panose="020b0604020202020204" pitchFamily="34" charset="0"/>
              </a:rPr>
              <a:t>(</a:t>
            </a:r>
            <a:r>
              <a:rPr lang="zh-CN" altLang="en-US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  <a:sym typeface="Arial" panose="020b0604020202020204" pitchFamily="34" charset="0"/>
              </a:rPr>
              <a:t>重点）</a:t>
            </a:r>
            <a:endParaRPr lang="zh-CN" altLang="en-US" sz="2400" kern="100">
              <a:latin typeface="隶书" panose="02010509060101010101" pitchFamily="49" charset="-122"/>
              <a:ea typeface="隶书" panose="02010509060101010101" pitchFamily="49" charset="-122"/>
              <a:cs typeface="Courier New" panose="02070309020205020404" pitchFamily="49" charset="0"/>
            </a:endParaRPr>
          </a:p>
          <a:p>
            <a:pPr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3.</a:t>
            </a:r>
            <a:r>
              <a:rPr lang="zh-CN" altLang="en-US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经历探索有理数加法法则的过程，理解并掌握有理数加法的法则</a:t>
            </a:r>
            <a:r>
              <a:rPr lang="en-US" altLang="zh-CN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.</a:t>
            </a:r>
            <a:r>
              <a:rPr lang="zh-CN" altLang="en-US" sz="2400" kern="100"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  <a:sym typeface="Arial" panose="020b0604020202020204" pitchFamily="34" charset="0"/>
              </a:rPr>
              <a:t>（难点）</a:t>
            </a:r>
          </a:p>
        </p:txBody>
      </p:sp>
    </p:spTree>
    <p:extLst>
      <p:ext uri="{BB962C8B-B14F-4D97-AF65-F5344CB8AC3E}">
        <p14:creationId xmlns:p14="http://schemas.microsoft.com/office/powerpoint/2010/main" val="2645211960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18D83AE2-BEE0-6129-E1C3-D34A5D4BF4FF}"/>
              </a:ext>
            </a:extLst>
          </p:cNvPr>
          <p:cNvSpPr txBox="1"/>
          <p:nvPr/>
        </p:nvSpPr>
        <p:spPr>
          <a:xfrm>
            <a:off x="179512" y="699542"/>
            <a:ext cx="8784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在小学，我们学过正数及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的加法运算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引入负数后，怎样进行加法运算呢？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62396306-2F80-F295-9BED-E977222BA1EC}"/>
              </a:ext>
            </a:extLst>
          </p:cNvPr>
          <p:cNvSpPr txBox="1"/>
          <p:nvPr/>
        </p:nvSpPr>
        <p:spPr>
          <a:xfrm>
            <a:off x="179512" y="1530539"/>
            <a:ext cx="87849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z="2400"/>
              <a:t>   实际问题中，有时也会遇到与负数有关的加法运算</a:t>
            </a:r>
            <a:r>
              <a:rPr lang="en-US" altLang="zh-CN" sz="2400"/>
              <a:t>. </a:t>
            </a:r>
            <a:r>
              <a:rPr lang="zh-CN" altLang="en-US" sz="2400"/>
              <a:t>例如，在本章引言中，把收入记作正数，支出记作负数，在求“结余”时，需要计算</a:t>
            </a:r>
            <a:r>
              <a:rPr lang="en-US" altLang="zh-CN" sz="2400"/>
              <a:t>8.5+(-4.5)</a:t>
            </a:r>
            <a:r>
              <a:rPr lang="zh-CN" altLang="en-US" sz="2400"/>
              <a:t>，</a:t>
            </a:r>
            <a:r>
              <a:rPr lang="en-US" altLang="zh-CN" sz="2400"/>
              <a:t>4+(-5.2)</a:t>
            </a:r>
            <a:r>
              <a:rPr lang="zh-CN" altLang="en-US" sz="2400"/>
              <a:t>等</a:t>
            </a:r>
            <a:r>
              <a:rPr lang="en-US" altLang="zh-CN" sz="2400"/>
              <a:t>.</a:t>
            </a:r>
            <a:endParaRPr lang="zh-CN" altLang="en-US" sz="240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490B97A7-3924-99D7-8756-0A2DBDBBC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02" y="3147814"/>
            <a:ext cx="7650596" cy="166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69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7399AD8-0D5F-BE71-1F3B-184D1D03F2A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699542"/>
            <a:ext cx="1152128" cy="48743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C8F02F16-D679-B4DB-EB0D-160B43E1BAA2}"/>
              </a:ext>
            </a:extLst>
          </p:cNvPr>
          <p:cNvSpPr txBox="1"/>
          <p:nvPr/>
        </p:nvSpPr>
        <p:spPr>
          <a:xfrm>
            <a:off x="251520" y="1186981"/>
            <a:ext cx="878497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 小学学过的加法是正数与正数相加、正数与</a:t>
            </a:r>
            <a:r>
              <a:rPr lang="en-US" altLang="zh-CN"/>
              <a:t>0</a:t>
            </a:r>
            <a:r>
              <a:rPr lang="zh-CN" altLang="en-US"/>
              <a:t>相加</a:t>
            </a:r>
            <a:r>
              <a:rPr lang="en-US" altLang="zh-CN"/>
              <a:t>. </a:t>
            </a:r>
            <a:r>
              <a:rPr lang="zh-CN" altLang="en-US"/>
              <a:t>引入负数后，加法有哪几种情况？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F60CA1F-3A20-2C96-7A99-81E5B469415B}"/>
              </a:ext>
            </a:extLst>
          </p:cNvPr>
          <p:cNvSpPr txBox="1"/>
          <p:nvPr/>
        </p:nvSpPr>
        <p:spPr>
          <a:xfrm>
            <a:off x="1369864" y="2211710"/>
            <a:ext cx="7056784" cy="1661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 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  正数 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+ 0 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 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  </a:t>
            </a:r>
            <a:endParaRPr lang="en-US" altLang="zh-CN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 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  负数 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+ 0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64726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E54DBB9-6838-716A-DA68-815E6917B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655659"/>
            <a:ext cx="3240360" cy="216132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51BFA4-76C7-334A-F48A-C71DB38466B3}"/>
              </a:ext>
            </a:extLst>
          </p:cNvPr>
          <p:cNvSpPr txBox="1"/>
          <p:nvPr/>
        </p:nvSpPr>
        <p:spPr>
          <a:xfrm>
            <a:off x="270438" y="670269"/>
            <a:ext cx="49496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某校举行数学知识竞赛，评分标准是：答对一题加</a:t>
            </a:r>
            <a:r>
              <a:rPr lang="en-US" altLang="zh-CN"/>
              <a:t>1</a:t>
            </a:r>
            <a:r>
              <a:rPr lang="zh-CN" altLang="en-US"/>
              <a:t>分，答错一题扣</a:t>
            </a:r>
            <a:r>
              <a:rPr lang="en-US" altLang="zh-CN"/>
              <a:t>1</a:t>
            </a:r>
            <a:r>
              <a:rPr lang="zh-CN" altLang="en-US"/>
              <a:t>分，没有作答得</a:t>
            </a:r>
            <a:r>
              <a:rPr lang="en-US" altLang="zh-CN"/>
              <a:t>0</a:t>
            </a:r>
            <a:r>
              <a:rPr lang="zh-CN" altLang="en-US"/>
              <a:t>分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1459791-5AA4-6EB2-7E54-8651220B579D}"/>
              </a:ext>
            </a:extLst>
          </p:cNvPr>
          <p:cNvSpPr txBox="1"/>
          <p:nvPr/>
        </p:nvSpPr>
        <p:spPr>
          <a:xfrm>
            <a:off x="252182" y="1852346"/>
            <a:ext cx="49496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先锋队第一题答对了，</a:t>
            </a:r>
            <a:r>
              <a:rPr lang="zh-CN" altLang="en-US" smtClean="0"/>
              <a:t>第二题答错</a:t>
            </a:r>
            <a:r>
              <a:rPr lang="zh-CN" altLang="en-US"/>
              <a:t>了，则该队两题过后得多少分？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D685DF-F639-E0AE-9DF5-518592F0223A}"/>
              </a:ext>
            </a:extLst>
          </p:cNvPr>
          <p:cNvSpPr txBox="1"/>
          <p:nvPr/>
        </p:nvSpPr>
        <p:spPr>
          <a:xfrm>
            <a:off x="270438" y="2816980"/>
            <a:ext cx="88735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我们可以把答对一题记为＋</a:t>
            </a:r>
            <a:r>
              <a:rPr lang="en-US" altLang="zh-CN"/>
              <a:t>1</a:t>
            </a:r>
            <a:r>
              <a:rPr lang="zh-CN" altLang="en-US"/>
              <a:t>，答错一题记为－</a:t>
            </a:r>
            <a:r>
              <a:rPr lang="en-US" altLang="zh-CN"/>
              <a:t>1</a:t>
            </a:r>
            <a:r>
              <a:rPr lang="zh-CN" altLang="en-US"/>
              <a:t>，此时该队的得分为：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0488771B-8AC5-E785-BA5E-B3B7F6D7B8BC}"/>
              </a:ext>
            </a:extLst>
          </p:cNvPr>
          <p:cNvSpPr txBox="1"/>
          <p:nvPr/>
        </p:nvSpPr>
        <p:spPr>
          <a:xfrm>
            <a:off x="3194763" y="3781614"/>
            <a:ext cx="27544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b="1">
                <a:solidFill>
                  <a:srgbClr val="C00000"/>
                </a:solidFill>
              </a:rPr>
              <a:t> </a:t>
            </a:r>
            <a:r>
              <a:rPr lang="en-US" altLang="zh-CN" b="1">
                <a:solidFill>
                  <a:srgbClr val="C00000"/>
                </a:solidFill>
              </a:rPr>
              <a:t>(</a:t>
            </a:r>
            <a:r>
              <a:rPr lang="zh-CN" altLang="en-US" b="1">
                <a:solidFill>
                  <a:srgbClr val="C00000"/>
                </a:solidFill>
              </a:rPr>
              <a:t>＋</a:t>
            </a:r>
            <a:r>
              <a:rPr lang="en-US" altLang="zh-CN" b="1">
                <a:solidFill>
                  <a:srgbClr val="C00000"/>
                </a:solidFill>
              </a:rPr>
              <a:t>1)</a:t>
            </a:r>
            <a:r>
              <a:rPr lang="zh-CN" altLang="en-US" b="1">
                <a:solidFill>
                  <a:srgbClr val="C00000"/>
                </a:solidFill>
              </a:rPr>
              <a:t>＋</a:t>
            </a:r>
            <a:r>
              <a:rPr lang="en-US" altLang="zh-CN" b="1">
                <a:solidFill>
                  <a:srgbClr val="C00000"/>
                </a:solidFill>
              </a:rPr>
              <a:t>(</a:t>
            </a:r>
            <a:r>
              <a:rPr lang="zh-CN" altLang="en-US" b="1">
                <a:solidFill>
                  <a:srgbClr val="C00000"/>
                </a:solidFill>
              </a:rPr>
              <a:t>－</a:t>
            </a:r>
            <a:r>
              <a:rPr lang="en-US" altLang="zh-CN" b="1">
                <a:solidFill>
                  <a:srgbClr val="C00000"/>
                </a:solidFill>
              </a:rPr>
              <a:t>1)</a:t>
            </a:r>
            <a:r>
              <a:rPr lang="zh-CN" altLang="en-US" b="1">
                <a:solidFill>
                  <a:srgbClr val="C00000"/>
                </a:solidFill>
              </a:rPr>
              <a:t>＝</a:t>
            </a:r>
            <a:r>
              <a:rPr lang="en-US" altLang="zh-CN" b="1">
                <a:solidFill>
                  <a:srgbClr val="C00000"/>
                </a:solidFill>
              </a:rPr>
              <a:t>0</a:t>
            </a:r>
            <a:endParaRPr lang="zh-CN" altLang="en-US" b="1">
              <a:solidFill>
                <a:srgbClr val="C00000"/>
              </a:solidFill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F2ECFBD9-C40C-CAE8-04F9-575D30DDD025}"/>
              </a:ext>
            </a:extLst>
          </p:cNvPr>
          <p:cNvGrpSpPr/>
          <p:nvPr/>
        </p:nvGrpSpPr>
        <p:grpSpPr>
          <a:xfrm>
            <a:off x="135219" y="4403795"/>
            <a:ext cx="8873562" cy="520206"/>
            <a:chOff x="250198" y="4298848"/>
            <a:chExt cx="8873562" cy="520206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253A4A1F-85A8-3D5C-FF37-7D81ABAD16B1}"/>
                </a:ext>
              </a:extLst>
            </p:cNvPr>
            <p:cNvSpPr txBox="1"/>
            <p:nvPr/>
          </p:nvSpPr>
          <p:spPr>
            <a:xfrm>
              <a:off x="250198" y="4298848"/>
              <a:ext cx="887356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zh-CN" altLang="en-US"/>
                <a:t>如果我们用</a:t>
              </a:r>
              <a:r>
                <a:rPr lang="en-US" altLang="zh-CN"/>
                <a:t>1</a:t>
              </a:r>
              <a:r>
                <a:rPr lang="zh-CN" altLang="en-US"/>
                <a:t>个   表示</a:t>
              </a:r>
              <a:r>
                <a:rPr lang="en-US" altLang="zh-CN"/>
                <a:t>+1</a:t>
              </a:r>
              <a:r>
                <a:rPr lang="zh-CN" altLang="en-US"/>
                <a:t>，用</a:t>
              </a:r>
              <a:r>
                <a:rPr lang="en-US" altLang="zh-CN"/>
                <a:t>1</a:t>
              </a:r>
              <a:r>
                <a:rPr lang="zh-CN" altLang="en-US"/>
                <a:t>个   表示</a:t>
              </a:r>
              <a:r>
                <a:rPr lang="en-US" altLang="zh-CN"/>
                <a:t>-1</a:t>
              </a:r>
              <a:r>
                <a:rPr lang="zh-CN" altLang="en-US"/>
                <a:t>，那么      就表示</a:t>
              </a:r>
              <a:r>
                <a:rPr lang="en-US" altLang="zh-CN"/>
                <a:t>0.</a:t>
              </a:r>
              <a:endParaRPr lang="zh-CN" altLang="en-US"/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4F2DB583-334F-4D6D-755D-34D2EFF79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4038" y="4379561"/>
              <a:ext cx="447619" cy="380952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CA212748-5F4C-9E95-CCA2-721ACB2A0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r="6000" b="13462"/>
            <a:stretch>
              <a:fillRect/>
            </a:stretch>
          </p:blipFill>
          <p:spPr>
            <a:xfrm>
              <a:off x="4754196" y="4374033"/>
              <a:ext cx="447619" cy="362636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67881D53-8A0F-05D2-CF4D-D76B115837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-1" r="3030" b="730"/>
            <a:stretch>
              <a:fillRect/>
            </a:stretch>
          </p:blipFill>
          <p:spPr>
            <a:xfrm>
              <a:off x="6986364" y="4327430"/>
              <a:ext cx="914286" cy="4916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77649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E54DBB9-6838-716A-DA68-815E6917B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655659"/>
            <a:ext cx="3240360" cy="216132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51BFA4-76C7-334A-F48A-C71DB38466B3}"/>
              </a:ext>
            </a:extLst>
          </p:cNvPr>
          <p:cNvSpPr txBox="1"/>
          <p:nvPr/>
        </p:nvSpPr>
        <p:spPr>
          <a:xfrm>
            <a:off x="270438" y="670269"/>
            <a:ext cx="49496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某校举行数学知识竞赛，评分标准是：答对一题加</a:t>
            </a:r>
            <a:r>
              <a:rPr lang="en-US" altLang="zh-CN"/>
              <a:t>1</a:t>
            </a:r>
            <a:r>
              <a:rPr lang="zh-CN" altLang="en-US"/>
              <a:t>分，答错一题扣</a:t>
            </a:r>
            <a:r>
              <a:rPr lang="en-US" altLang="zh-CN"/>
              <a:t>1</a:t>
            </a:r>
            <a:r>
              <a:rPr lang="zh-CN" altLang="en-US"/>
              <a:t>分，没有作答得</a:t>
            </a:r>
            <a:r>
              <a:rPr lang="en-US" altLang="zh-CN"/>
              <a:t>0</a:t>
            </a:r>
            <a:r>
              <a:rPr lang="zh-CN" altLang="en-US"/>
              <a:t>分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D685DF-F639-E0AE-9DF5-518592F0223A}"/>
              </a:ext>
            </a:extLst>
          </p:cNvPr>
          <p:cNvSpPr txBox="1"/>
          <p:nvPr/>
        </p:nvSpPr>
        <p:spPr>
          <a:xfrm>
            <a:off x="270438" y="2816980"/>
            <a:ext cx="88735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我们可以把答对一题记为＋</a:t>
            </a:r>
            <a:r>
              <a:rPr lang="en-US" altLang="zh-CN"/>
              <a:t>1</a:t>
            </a:r>
            <a:r>
              <a:rPr lang="zh-CN" altLang="en-US"/>
              <a:t>，答错一题记为－</a:t>
            </a:r>
            <a:r>
              <a:rPr lang="en-US" altLang="zh-CN"/>
              <a:t>1</a:t>
            </a:r>
            <a:r>
              <a:rPr lang="zh-CN" altLang="en-US"/>
              <a:t>，此时该队的得分为：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0488771B-8AC5-E785-BA5E-B3B7F6D7B8BC}"/>
              </a:ext>
            </a:extLst>
          </p:cNvPr>
          <p:cNvSpPr txBox="1"/>
          <p:nvPr/>
        </p:nvSpPr>
        <p:spPr>
          <a:xfrm>
            <a:off x="3194763" y="3712524"/>
            <a:ext cx="27544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b="1">
                <a:solidFill>
                  <a:srgbClr val="C00000"/>
                </a:solidFill>
              </a:rPr>
              <a:t> </a:t>
            </a:r>
            <a:r>
              <a:rPr lang="en-US" altLang="zh-CN" b="1">
                <a:solidFill>
                  <a:srgbClr val="C00000"/>
                </a:solidFill>
              </a:rPr>
              <a:t>(</a:t>
            </a:r>
            <a:r>
              <a:rPr lang="zh-CN" altLang="en-US" b="1">
                <a:solidFill>
                  <a:srgbClr val="C00000"/>
                </a:solidFill>
              </a:rPr>
              <a:t>－</a:t>
            </a:r>
            <a:r>
              <a:rPr lang="en-US" altLang="zh-CN" b="1">
                <a:solidFill>
                  <a:srgbClr val="C00000"/>
                </a:solidFill>
              </a:rPr>
              <a:t>1)</a:t>
            </a:r>
            <a:r>
              <a:rPr lang="zh-CN" altLang="en-US" b="1">
                <a:solidFill>
                  <a:srgbClr val="C00000"/>
                </a:solidFill>
              </a:rPr>
              <a:t>＋</a:t>
            </a:r>
            <a:r>
              <a:rPr lang="en-US" altLang="zh-CN" b="1">
                <a:solidFill>
                  <a:srgbClr val="C00000"/>
                </a:solidFill>
              </a:rPr>
              <a:t>(</a:t>
            </a:r>
            <a:r>
              <a:rPr lang="zh-CN" altLang="en-US" b="1">
                <a:solidFill>
                  <a:srgbClr val="C00000"/>
                </a:solidFill>
              </a:rPr>
              <a:t>＋</a:t>
            </a:r>
            <a:r>
              <a:rPr lang="en-US" altLang="zh-CN" b="1">
                <a:solidFill>
                  <a:srgbClr val="C00000"/>
                </a:solidFill>
              </a:rPr>
              <a:t>1)</a:t>
            </a:r>
            <a:r>
              <a:rPr lang="zh-CN" altLang="en-US" b="1">
                <a:solidFill>
                  <a:srgbClr val="C00000"/>
                </a:solidFill>
              </a:rPr>
              <a:t>＝</a:t>
            </a:r>
            <a:r>
              <a:rPr lang="en-US" altLang="zh-CN" b="1">
                <a:solidFill>
                  <a:srgbClr val="C00000"/>
                </a:solidFill>
              </a:rPr>
              <a:t>0</a:t>
            </a:r>
            <a:endParaRPr lang="zh-CN" altLang="en-US" b="1">
              <a:solidFill>
                <a:srgbClr val="C00000"/>
              </a:solidFill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52874515-9EB2-FA46-DE93-7122040FA56C}"/>
              </a:ext>
            </a:extLst>
          </p:cNvPr>
          <p:cNvGrpSpPr/>
          <p:nvPr/>
        </p:nvGrpSpPr>
        <p:grpSpPr>
          <a:xfrm>
            <a:off x="135219" y="4387007"/>
            <a:ext cx="8873562" cy="495239"/>
            <a:chOff x="135219" y="4387007"/>
            <a:chExt cx="8873562" cy="495239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037F2C49-AAC7-A720-5C4B-B5F3F3A10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" r="4808" b="8771"/>
            <a:stretch>
              <a:fillRect/>
            </a:stretch>
          </p:blipFill>
          <p:spPr>
            <a:xfrm>
              <a:off x="6886821" y="4387007"/>
              <a:ext cx="942857" cy="495239"/>
            </a:xfrm>
            <a:prstGeom prst="rect">
              <a:avLst/>
            </a:prstGeom>
          </p:spPr>
        </p:pic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F2ECFBD9-C40C-CAE8-04F9-575D30DDD025}"/>
                </a:ext>
              </a:extLst>
            </p:cNvPr>
            <p:cNvGrpSpPr/>
            <p:nvPr/>
          </p:nvGrpSpPr>
          <p:grpSpPr>
            <a:xfrm>
              <a:off x="135219" y="4403795"/>
              <a:ext cx="8873562" cy="464870"/>
              <a:chOff x="250198" y="4298848"/>
              <a:chExt cx="8873562" cy="464870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253A4A1F-85A8-3D5C-FF37-7D81ABAD16B1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xmlns="" id="{4F2DB583-334F-4D6D-755D-34D2EFF798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74826" y="4382766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15" name="图片 14">
                <a:extLst>
                  <a:ext uri="{FF2B5EF4-FFF2-40B4-BE49-F238E27FC236}">
                    <a16:creationId xmlns:a16="http://schemas.microsoft.com/office/drawing/2014/main" xmlns="" id="{CA212748-5F4C-9E95-CCA2-721ACB2A06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r="6000" b="13462"/>
              <a:stretch>
                <a:fillRect/>
              </a:stretch>
            </p:blipFill>
            <p:spPr>
              <a:xfrm>
                <a:off x="2343558" y="4368284"/>
                <a:ext cx="447619" cy="362636"/>
              </a:xfrm>
              <a:prstGeom prst="rect">
                <a:avLst/>
              </a:prstGeom>
            </p:spPr>
          </p:pic>
        </p:grp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049C40D-A557-F63E-C2C7-D9142EFF3E25}"/>
              </a:ext>
            </a:extLst>
          </p:cNvPr>
          <p:cNvSpPr txBox="1"/>
          <p:nvPr/>
        </p:nvSpPr>
        <p:spPr>
          <a:xfrm>
            <a:off x="252182" y="1852346"/>
            <a:ext cx="49496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先锋队第一题答对了，</a:t>
            </a:r>
            <a:r>
              <a:rPr lang="zh-CN" altLang="en-US" smtClean="0"/>
              <a:t>第二题答错</a:t>
            </a:r>
            <a:r>
              <a:rPr lang="zh-CN" altLang="en-US"/>
              <a:t>了，则该队两题过后得多少分？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1459791-5AA4-6EB2-7E54-8651220B579D}"/>
              </a:ext>
            </a:extLst>
          </p:cNvPr>
          <p:cNvSpPr txBox="1"/>
          <p:nvPr/>
        </p:nvSpPr>
        <p:spPr>
          <a:xfrm>
            <a:off x="304098" y="1916893"/>
            <a:ext cx="4949633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先锋队第一题答错了，</a:t>
            </a:r>
            <a:r>
              <a:rPr lang="zh-CN" altLang="en-US" smtClean="0"/>
              <a:t>第二题</a:t>
            </a:r>
            <a:r>
              <a:rPr lang="zh-CN" altLang="en-US"/>
              <a:t>答对了，则该队两题过后得多少分？</a:t>
            </a:r>
          </a:p>
        </p:txBody>
      </p:sp>
    </p:spTree>
    <p:extLst>
      <p:ext uri="{BB962C8B-B14F-4D97-AF65-F5344CB8AC3E}">
        <p14:creationId xmlns:p14="http://schemas.microsoft.com/office/powerpoint/2010/main" val="28763064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E1EDEF3-6230-D530-D30F-E4694F470B55}"/>
              </a:ext>
            </a:extLst>
          </p:cNvPr>
          <p:cNvGrpSpPr/>
          <p:nvPr/>
        </p:nvGrpSpPr>
        <p:grpSpPr>
          <a:xfrm>
            <a:off x="135219" y="641043"/>
            <a:ext cx="8873562" cy="866815"/>
            <a:chOff x="135219" y="641043"/>
            <a:chExt cx="8873562" cy="86681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B42A400A-35AC-8756-A642-6CB09DC62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" r="4808" b="8771"/>
            <a:stretch>
              <a:fillRect/>
            </a:stretch>
          </p:blipFill>
          <p:spPr>
            <a:xfrm>
              <a:off x="761361" y="1012619"/>
              <a:ext cx="942857" cy="495239"/>
            </a:xfrm>
            <a:prstGeom prst="rect">
              <a:avLst/>
            </a:prstGeom>
          </p:spPr>
        </p:pic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A1697F3D-E211-4EA4-71C1-16743822B74A}"/>
                </a:ext>
              </a:extLst>
            </p:cNvPr>
            <p:cNvGrpSpPr/>
            <p:nvPr/>
          </p:nvGrpSpPr>
          <p:grpSpPr>
            <a:xfrm>
              <a:off x="135219" y="641043"/>
              <a:ext cx="8873562" cy="830997"/>
              <a:chOff x="250198" y="4298848"/>
              <a:chExt cx="8873562" cy="830997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xmlns="" id="{AAE9B610-4C48-2AD9-E114-B12F02F2E676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r>
                  <a:rPr lang="zh-CN" altLang="en-US"/>
                  <a:t>同样      也表示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xmlns="" id="{811A9C6D-A990-0472-5858-ED68D3608D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4038" y="4379561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21" name="图片 20">
                <a:extLst>
                  <a:ext uri="{FF2B5EF4-FFF2-40B4-BE49-F238E27FC236}">
                    <a16:creationId xmlns:a16="http://schemas.microsoft.com/office/drawing/2014/main" xmlns="" id="{401DF98A-4E9E-66F3-5171-CB7E88B7A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r="6000" b="13462"/>
              <a:stretch>
                <a:fillRect/>
              </a:stretch>
            </p:blipFill>
            <p:spPr>
              <a:xfrm>
                <a:off x="4754196" y="4374033"/>
                <a:ext cx="447619" cy="362636"/>
              </a:xfrm>
              <a:prstGeom prst="rect">
                <a:avLst/>
              </a:prstGeom>
            </p:spPr>
          </p:pic>
          <p:pic>
            <p:nvPicPr>
              <p:cNvPr id="22" name="图片 21">
                <a:extLst>
                  <a:ext uri="{FF2B5EF4-FFF2-40B4-BE49-F238E27FC236}">
                    <a16:creationId xmlns:a16="http://schemas.microsoft.com/office/drawing/2014/main" xmlns="" id="{F409F39D-09B2-4F2D-C151-0572B2528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-1" r="3030" b="730"/>
              <a:stretch>
                <a:fillRect/>
              </a:stretch>
            </p:blipFill>
            <p:spPr>
              <a:xfrm>
                <a:off x="6986364" y="4327430"/>
                <a:ext cx="914286" cy="491624"/>
              </a:xfrm>
              <a:prstGeom prst="rect">
                <a:avLst/>
              </a:prstGeom>
            </p:spPr>
          </p:pic>
        </p:grpSp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128293" y="1648601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(1)</a:t>
            </a:r>
            <a:r>
              <a:rPr lang="zh-CN" altLang="en-US"/>
              <a:t>计算 </a:t>
            </a:r>
            <a:r>
              <a:rPr lang="en-US" altLang="zh-CN"/>
              <a:t>5</a:t>
            </a:r>
            <a:r>
              <a:rPr lang="zh-CN" altLang="en-US"/>
              <a:t>＋</a:t>
            </a:r>
            <a:r>
              <a:rPr lang="en-US" altLang="zh-CN"/>
              <a:t>3    </a:t>
            </a:r>
            <a:r>
              <a:rPr lang="zh-CN" altLang="en-US"/>
              <a:t>即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3)</a:t>
            </a:r>
            <a:endParaRPr lang="zh-CN" altLang="en-US"/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82406272-E919-A461-7BEE-3B1AFF799C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3505" y="2111427"/>
            <a:ext cx="5516989" cy="2253991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8AC99A54-EEF1-C9F6-5ED3-14EEC9065D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192" y="2310078"/>
            <a:ext cx="820590" cy="1856687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299824" y="4421744"/>
            <a:ext cx="68209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5</a:t>
            </a:r>
            <a:r>
              <a:rPr lang="zh-CN" altLang="en-US"/>
              <a:t>＋</a:t>
            </a:r>
            <a:r>
              <a:rPr lang="en-US" altLang="zh-CN"/>
              <a:t>3</a:t>
            </a:r>
            <a:r>
              <a:rPr lang="zh-CN" altLang="en-US"/>
              <a:t>＝</a:t>
            </a:r>
            <a:r>
              <a:rPr lang="en-US" altLang="zh-CN"/>
              <a:t>8     </a:t>
            </a:r>
            <a:r>
              <a:rPr lang="zh-CN" altLang="en-US"/>
              <a:t>即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3)=</a:t>
            </a:r>
            <a:r>
              <a:rPr lang="zh-CN" altLang="en-US"/>
              <a:t>＋</a:t>
            </a:r>
            <a:r>
              <a:rPr lang="en-US" altLang="zh-CN"/>
              <a:t>8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5270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37E9B913-F162-5B09-CFED-70B9D0DB33A0}"/>
              </a:ext>
            </a:extLst>
          </p:cNvPr>
          <p:cNvSpPr txBox="1"/>
          <p:nvPr/>
        </p:nvSpPr>
        <p:spPr>
          <a:xfrm>
            <a:off x="53752" y="627534"/>
            <a:ext cx="9036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我们也可以利用数轴来表示加法运算过程</a:t>
            </a:r>
            <a:r>
              <a:rPr lang="en-US" altLang="zh-CN"/>
              <a:t>. </a:t>
            </a:r>
            <a:r>
              <a:rPr lang="zh-CN" altLang="en-US"/>
              <a:t>以原点为起点，规定向东的方向为正方向，向西的方向为负方向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E9EA48F-490E-6877-8918-5EFD461AB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681" y="2748876"/>
            <a:ext cx="7582638" cy="104701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7F1A6F5-8B09-565F-BA28-5F298E5136E2}"/>
              </a:ext>
            </a:extLst>
          </p:cNvPr>
          <p:cNvSpPr txBox="1"/>
          <p:nvPr/>
        </p:nvSpPr>
        <p:spPr>
          <a:xfrm>
            <a:off x="53752" y="1635646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(1)</a:t>
            </a:r>
            <a:r>
              <a:rPr lang="zh-CN" altLang="en-US"/>
              <a:t>计算 </a:t>
            </a:r>
            <a:r>
              <a:rPr lang="en-US" altLang="zh-CN"/>
              <a:t>5</a:t>
            </a:r>
            <a:r>
              <a:rPr lang="zh-CN" altLang="en-US"/>
              <a:t>＋</a:t>
            </a:r>
            <a:r>
              <a:rPr lang="en-US" altLang="zh-CN"/>
              <a:t>3    </a:t>
            </a:r>
            <a:r>
              <a:rPr lang="zh-CN" altLang="en-US"/>
              <a:t>即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3)</a:t>
            </a:r>
            <a:endParaRPr lang="zh-CN" altLang="en-US"/>
          </a:p>
        </p:txBody>
      </p:sp>
      <p:pic>
        <p:nvPicPr>
          <p:cNvPr id="7" name="图片 113698">
            <a:extLst>
              <a:ext uri="{FF2B5EF4-FFF2-40B4-BE49-F238E27FC236}">
                <a16:creationId xmlns:a16="http://schemas.microsoft.com/office/drawing/2014/main" xmlns="" id="{F0B0FF44-DD60-49B0-EB98-33D56A4DF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2748876"/>
            <a:ext cx="662922" cy="495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2953040" y="3142935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E4E97CD6-4A4B-BEDB-CEF1-865A970A3DBC}"/>
              </a:ext>
            </a:extLst>
          </p:cNvPr>
          <p:cNvCxnSpPr/>
          <p:nvPr/>
        </p:nvCxnSpPr>
        <p:spPr>
          <a:xfrm flipH="1">
            <a:off x="5016748" y="3136585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14203C93-504C-166E-630E-085E490132B9}"/>
              </a:ext>
            </a:extLst>
          </p:cNvPr>
          <p:cNvCxnSpPr/>
          <p:nvPr/>
        </p:nvCxnSpPr>
        <p:spPr>
          <a:xfrm flipH="1">
            <a:off x="6247234" y="3136585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xmlns="" id="{538F0761-348E-61CA-4443-19BB4F65A21D}"/>
              </a:ext>
            </a:extLst>
          </p:cNvPr>
          <p:cNvCxnSpPr/>
          <p:nvPr/>
        </p:nvCxnSpPr>
        <p:spPr>
          <a:xfrm>
            <a:off x="2959390" y="3224133"/>
            <a:ext cx="2051008" cy="0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xmlns="" id="{1193B25B-9C92-57E1-3EC7-A4FAB02BBBBF}"/>
              </a:ext>
            </a:extLst>
          </p:cNvPr>
          <p:cNvCxnSpPr/>
          <p:nvPr/>
        </p:nvCxnSpPr>
        <p:spPr>
          <a:xfrm>
            <a:off x="5016748" y="3224133"/>
            <a:ext cx="1230486" cy="0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E2549AB-B540-B059-9638-C9CCADD41243}"/>
              </a:ext>
            </a:extLst>
          </p:cNvPr>
          <p:cNvSpPr txBox="1"/>
          <p:nvPr/>
        </p:nvSpPr>
        <p:spPr>
          <a:xfrm>
            <a:off x="122354" y="2200875"/>
            <a:ext cx="283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先向东移动</a:t>
            </a:r>
            <a:r>
              <a:rPr lang="en-US" altLang="zh-CN"/>
              <a:t>5</a:t>
            </a:r>
            <a:r>
              <a:rPr lang="zh-CN" altLang="en-US"/>
              <a:t>个单位，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F3EF7A4B-71AF-A4E0-D28C-F6CDC085B481}"/>
              </a:ext>
            </a:extLst>
          </p:cNvPr>
          <p:cNvSpPr txBox="1"/>
          <p:nvPr/>
        </p:nvSpPr>
        <p:spPr>
          <a:xfrm>
            <a:off x="2953040" y="2200875"/>
            <a:ext cx="63367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再向东移动</a:t>
            </a:r>
            <a:r>
              <a:rPr lang="en-US" altLang="zh-CN"/>
              <a:t>3</a:t>
            </a:r>
            <a:r>
              <a:rPr lang="zh-CN" altLang="en-US"/>
              <a:t>个单位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0B25CB3-161D-655E-60C4-F437A209AAC7}"/>
              </a:ext>
            </a:extLst>
          </p:cNvPr>
          <p:cNvSpPr txBox="1"/>
          <p:nvPr/>
        </p:nvSpPr>
        <p:spPr>
          <a:xfrm>
            <a:off x="122354" y="4128896"/>
            <a:ext cx="68209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5</a:t>
            </a:r>
            <a:r>
              <a:rPr lang="zh-CN" altLang="en-US"/>
              <a:t>＋</a:t>
            </a:r>
            <a:r>
              <a:rPr lang="en-US" altLang="zh-CN"/>
              <a:t>3</a:t>
            </a:r>
            <a:r>
              <a:rPr lang="zh-CN" altLang="en-US"/>
              <a:t>＝</a:t>
            </a:r>
            <a:r>
              <a:rPr lang="en-US" altLang="zh-CN"/>
              <a:t>8     </a:t>
            </a:r>
            <a:r>
              <a:rPr lang="zh-CN" altLang="en-US"/>
              <a:t>即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＋</a:t>
            </a:r>
            <a:r>
              <a:rPr lang="en-US" altLang="zh-CN"/>
              <a:t>3)=</a:t>
            </a:r>
            <a:r>
              <a:rPr lang="zh-CN" altLang="en-US"/>
              <a:t>＋</a:t>
            </a:r>
            <a:r>
              <a:rPr lang="en-US" altLang="zh-CN"/>
              <a:t>8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6272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06 3.95062E-06 L 0.22361 3.95062E-06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431 3.95062E-06 L 0.35608 3.95062E-06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E1EDEF3-6230-D530-D30F-E4694F470B55}"/>
              </a:ext>
            </a:extLst>
          </p:cNvPr>
          <p:cNvGrpSpPr/>
          <p:nvPr/>
        </p:nvGrpSpPr>
        <p:grpSpPr>
          <a:xfrm>
            <a:off x="135219" y="641043"/>
            <a:ext cx="8873562" cy="866815"/>
            <a:chOff x="135219" y="641043"/>
            <a:chExt cx="8873562" cy="866815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B42A400A-35AC-8756-A642-6CB09DC62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" r="4808" b="8771"/>
            <a:stretch>
              <a:fillRect/>
            </a:stretch>
          </p:blipFill>
          <p:spPr>
            <a:xfrm>
              <a:off x="761361" y="1012619"/>
              <a:ext cx="942857" cy="495239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A1697F3D-E211-4EA4-71C1-16743822B74A}"/>
                </a:ext>
              </a:extLst>
            </p:cNvPr>
            <p:cNvGrpSpPr/>
            <p:nvPr/>
          </p:nvGrpSpPr>
          <p:grpSpPr>
            <a:xfrm>
              <a:off x="135219" y="641043"/>
              <a:ext cx="8873562" cy="830997"/>
              <a:chOff x="250198" y="4298848"/>
              <a:chExt cx="8873562" cy="830997"/>
            </a:xfrm>
          </p:grpSpPr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xmlns="" id="{AAE9B610-4C48-2AD9-E114-B12F02F2E676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r>
                  <a:rPr lang="zh-CN" altLang="en-US"/>
                  <a:t>同样      也表示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xmlns="" id="{811A9C6D-A990-0472-5858-ED68D3608D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4038" y="4379561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xmlns="" id="{401DF98A-4E9E-66F3-5171-CB7E88B7A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r="6000" b="13462"/>
              <a:stretch>
                <a:fillRect/>
              </a:stretch>
            </p:blipFill>
            <p:spPr>
              <a:xfrm>
                <a:off x="4754196" y="4374033"/>
                <a:ext cx="447619" cy="362636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:a16="http://schemas.microsoft.com/office/drawing/2014/main" xmlns="" id="{F409F39D-09B2-4F2D-C151-0572B2528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-1" r="3030" b="730"/>
              <a:stretch>
                <a:fillRect/>
              </a:stretch>
            </p:blipFill>
            <p:spPr>
              <a:xfrm>
                <a:off x="6986364" y="4327430"/>
                <a:ext cx="914286" cy="491624"/>
              </a:xfrm>
              <a:prstGeom prst="rect">
                <a:avLst/>
              </a:prstGeom>
            </p:spPr>
          </p:pic>
        </p:grp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128293" y="1624103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(2)</a:t>
            </a:r>
            <a:r>
              <a:rPr lang="zh-CN" altLang="en-US" smtClean="0"/>
              <a:t>计算</a:t>
            </a:r>
            <a:r>
              <a:rPr lang="en-US" altLang="zh-CN" smtClean="0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</a:t>
            </a:r>
            <a:r>
              <a:rPr lang="en-US" altLang="zh-CN" smtClean="0"/>
              <a:t>)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9849" y="2125335"/>
            <a:ext cx="5384302" cy="21443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192" y="2283718"/>
            <a:ext cx="803697" cy="1801193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299824" y="4421744"/>
            <a:ext cx="68209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 smtClean="0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＝－</a:t>
            </a:r>
            <a:r>
              <a:rPr lang="en-US" altLang="zh-CN"/>
              <a:t>8</a:t>
            </a:r>
            <a:endParaRPr lang="zh-CN" altLang="en-US"/>
          </a:p>
        </p:txBody>
      </p:sp>
      <p:pic>
        <p:nvPicPr>
          <p:cNvPr id="1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760200" y="11430000"/>
            <a:ext cx="3302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41574089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7E9B913-F162-5B09-CFED-70B9D0DB33A0}"/>
              </a:ext>
            </a:extLst>
          </p:cNvPr>
          <p:cNvSpPr txBox="1"/>
          <p:nvPr/>
        </p:nvSpPr>
        <p:spPr>
          <a:xfrm>
            <a:off x="53752" y="627534"/>
            <a:ext cx="9036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我们也可以利用数轴来表示加法运算过程</a:t>
            </a:r>
            <a:r>
              <a:rPr lang="en-US" altLang="zh-CN"/>
              <a:t>. </a:t>
            </a:r>
            <a:r>
              <a:rPr lang="zh-CN" altLang="en-US"/>
              <a:t>以原点为起点，规定向东的方向为正方向，向西的方向为负方向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107504" y="1493977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(2)</a:t>
            </a:r>
            <a:r>
              <a:rPr lang="zh-CN" altLang="en-US" smtClean="0"/>
              <a:t>计算</a:t>
            </a:r>
            <a:r>
              <a:rPr lang="en-US" altLang="zh-CN" smtClean="0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</a:t>
            </a:r>
            <a:r>
              <a:rPr lang="en-US" altLang="zh-CN" smtClean="0"/>
              <a:t>)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707703"/>
            <a:ext cx="7488832" cy="944167"/>
          </a:xfrm>
          <a:prstGeom prst="rect">
            <a:avLst/>
          </a:prstGeom>
        </p:spPr>
      </p:pic>
      <p:pic>
        <p:nvPicPr>
          <p:cNvPr id="5" name="图片 1136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2817811"/>
            <a:ext cx="8318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EE2549AB-B540-B059-9638-C9CCADD41243}"/>
              </a:ext>
            </a:extLst>
          </p:cNvPr>
          <p:cNvSpPr txBox="1"/>
          <p:nvPr/>
        </p:nvSpPr>
        <p:spPr>
          <a:xfrm>
            <a:off x="168464" y="2110085"/>
            <a:ext cx="283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先</a:t>
            </a:r>
            <a:r>
              <a:rPr lang="zh-CN" altLang="en-US" smtClean="0"/>
              <a:t>向</a:t>
            </a:r>
            <a:r>
              <a:rPr lang="zh-CN" altLang="en-US"/>
              <a:t>西</a:t>
            </a:r>
            <a:r>
              <a:rPr lang="zh-CN" altLang="en-US" smtClean="0"/>
              <a:t>移动</a:t>
            </a:r>
            <a:r>
              <a:rPr lang="en-US" altLang="zh-CN"/>
              <a:t>5</a:t>
            </a:r>
            <a:r>
              <a:rPr lang="zh-CN" altLang="en-US"/>
              <a:t>个单位，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F3EF7A4B-71AF-A4E0-D28C-F6CDC085B481}"/>
              </a:ext>
            </a:extLst>
          </p:cNvPr>
          <p:cNvSpPr txBox="1"/>
          <p:nvPr/>
        </p:nvSpPr>
        <p:spPr>
          <a:xfrm>
            <a:off x="2999150" y="2110085"/>
            <a:ext cx="3001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再</a:t>
            </a:r>
            <a:r>
              <a:rPr lang="zh-CN" altLang="en-US" smtClean="0"/>
              <a:t>向</a:t>
            </a:r>
            <a:r>
              <a:rPr lang="zh-CN" altLang="en-US"/>
              <a:t>西</a:t>
            </a:r>
            <a:r>
              <a:rPr lang="zh-CN" altLang="en-US" smtClean="0"/>
              <a:t>移动</a:t>
            </a:r>
            <a:r>
              <a:rPr lang="en-US" altLang="zh-CN"/>
              <a:t>3</a:t>
            </a:r>
            <a:r>
              <a:rPr lang="zh-CN" altLang="en-US"/>
              <a:t>个单位</a:t>
            </a:r>
            <a:r>
              <a:rPr lang="en-US" altLang="zh-CN"/>
              <a:t>.</a:t>
            </a:r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5845284" y="3065461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E4E97CD6-4A4B-BEDB-CEF1-865A970A3DBC}"/>
              </a:ext>
            </a:extLst>
          </p:cNvPr>
          <p:cNvCxnSpPr/>
          <p:nvPr/>
        </p:nvCxnSpPr>
        <p:spPr>
          <a:xfrm flipH="1">
            <a:off x="3798580" y="3065461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4203C93-504C-166E-630E-085E490132B9}"/>
              </a:ext>
            </a:extLst>
          </p:cNvPr>
          <p:cNvCxnSpPr/>
          <p:nvPr/>
        </p:nvCxnSpPr>
        <p:spPr>
          <a:xfrm flipH="1">
            <a:off x="2578636" y="3065461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xmlns="" id="{538F0761-348E-61CA-4443-19BB4F65A21D}"/>
              </a:ext>
            </a:extLst>
          </p:cNvPr>
          <p:cNvCxnSpPr/>
          <p:nvPr/>
        </p:nvCxnSpPr>
        <p:spPr>
          <a:xfrm flipH="1">
            <a:off x="3798580" y="3111543"/>
            <a:ext cx="2046704" cy="0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xmlns="" id="{1193B25B-9C92-57E1-3EC7-A4FAB02BBBBF}"/>
              </a:ext>
            </a:extLst>
          </p:cNvPr>
          <p:cNvCxnSpPr/>
          <p:nvPr/>
        </p:nvCxnSpPr>
        <p:spPr>
          <a:xfrm flipH="1">
            <a:off x="2578636" y="3113867"/>
            <a:ext cx="1230992" cy="0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251521" y="3910285"/>
            <a:ext cx="38884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 smtClean="0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＝－</a:t>
            </a:r>
            <a:r>
              <a:rPr lang="en-US" altLang="zh-CN"/>
              <a:t>8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091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2.71605E-06 L -0.21962 2.71605E-06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979 2.71605E-06 L -0.35712 2.71605E-06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FB636385-8CFD-4E9D-A141-231CF423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627534"/>
            <a:ext cx="996280" cy="4495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51520" y="1077075"/>
            <a:ext cx="871296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mtClean="0">
                <a:latin typeface="隶书" panose="02010509060101010101" pitchFamily="49" charset="-122"/>
                <a:ea typeface="隶书" panose="02010509060101010101" pitchFamily="49" charset="-122"/>
              </a:rPr>
              <a:t>    从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算式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5)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3)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＝－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可以看出：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符号相同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的两个数相加，结果的符号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不变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，绝对值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相加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5556" y="1995686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latin typeface="隶书" panose="02010509060101010101" pitchFamily="49" charset="-122"/>
                <a:ea typeface="隶书" panose="02010509060101010101" pitchFamily="49" charset="-122"/>
              </a:rPr>
              <a:t>计算：</a:t>
            </a:r>
            <a:endParaRPr lang="en-US" altLang="zh-CN" sz="2000" b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b="1" smtClean="0">
                <a:latin typeface="隶书" panose="02010509060101010101" pitchFamily="49" charset="-122"/>
                <a:ea typeface="隶书" panose="02010509060101010101" pitchFamily="49" charset="-122"/>
              </a:rPr>
              <a:t>(+</a:t>
            </a:r>
            <a:r>
              <a:rPr lang="en-US" altLang="zh-CN" sz="2000" b="1">
                <a:latin typeface="隶书" panose="02010509060101010101" pitchFamily="49" charset="-122"/>
                <a:ea typeface="隶书" panose="02010509060101010101" pitchFamily="49" charset="-122"/>
              </a:rPr>
              <a:t>5)+(+13)=____           8+5=____          (+7)+4=____ </a:t>
            </a:r>
          </a:p>
          <a:p>
            <a:pPr>
              <a:lnSpc>
                <a:spcPct val="200000"/>
              </a:lnSpc>
            </a:pPr>
            <a:r>
              <a:rPr lang="en-US" altLang="zh-CN" sz="2000" b="1">
                <a:latin typeface="隶书" panose="02010509060101010101" pitchFamily="49" charset="-122"/>
                <a:ea typeface="隶书" panose="02010509060101010101" pitchFamily="49" charset="-122"/>
              </a:rPr>
              <a:t>(-4)+(-1)=____       (-12)+(-5)=____        (-3)+(-13)=____</a:t>
            </a: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2128488" y="2404874"/>
            <a:ext cx="49929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4545516" y="2404874"/>
            <a:ext cx="450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13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7236296" y="2418081"/>
            <a:ext cx="450050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11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979712" y="3028877"/>
            <a:ext cx="450050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4752147" y="3023508"/>
            <a:ext cx="5760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-17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7703417" y="3023508"/>
            <a:ext cx="576064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-16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34865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E1EDEF3-6230-D530-D30F-E4694F470B55}"/>
              </a:ext>
            </a:extLst>
          </p:cNvPr>
          <p:cNvGrpSpPr/>
          <p:nvPr/>
        </p:nvGrpSpPr>
        <p:grpSpPr>
          <a:xfrm>
            <a:off x="135219" y="641043"/>
            <a:ext cx="8873562" cy="866815"/>
            <a:chOff x="135219" y="641043"/>
            <a:chExt cx="8873562" cy="866815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B42A400A-35AC-8756-A642-6CB09DC62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" r="4808" b="8771"/>
            <a:stretch>
              <a:fillRect/>
            </a:stretch>
          </p:blipFill>
          <p:spPr>
            <a:xfrm>
              <a:off x="761361" y="1012619"/>
              <a:ext cx="942857" cy="495239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A1697F3D-E211-4EA4-71C1-16743822B74A}"/>
                </a:ext>
              </a:extLst>
            </p:cNvPr>
            <p:cNvGrpSpPr/>
            <p:nvPr/>
          </p:nvGrpSpPr>
          <p:grpSpPr>
            <a:xfrm>
              <a:off x="135219" y="641043"/>
              <a:ext cx="8873562" cy="830997"/>
              <a:chOff x="250198" y="4298848"/>
              <a:chExt cx="8873562" cy="830997"/>
            </a:xfrm>
          </p:grpSpPr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xmlns="" id="{AAE9B610-4C48-2AD9-E114-B12F02F2E676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r>
                  <a:rPr lang="zh-CN" altLang="en-US"/>
                  <a:t>同样      也表示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xmlns="" id="{811A9C6D-A990-0472-5858-ED68D3608D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4038" y="4379561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xmlns="" id="{401DF98A-4E9E-66F3-5171-CB7E88B7A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r="6000" b="13462"/>
              <a:stretch>
                <a:fillRect/>
              </a:stretch>
            </p:blipFill>
            <p:spPr>
              <a:xfrm>
                <a:off x="4754196" y="4374033"/>
                <a:ext cx="447619" cy="362636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:a16="http://schemas.microsoft.com/office/drawing/2014/main" xmlns="" id="{F409F39D-09B2-4F2D-C151-0572B2528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-1" r="3030" b="730"/>
              <a:stretch>
                <a:fillRect/>
              </a:stretch>
            </p:blipFill>
            <p:spPr>
              <a:xfrm>
                <a:off x="6986364" y="4327430"/>
                <a:ext cx="914286" cy="491624"/>
              </a:xfrm>
              <a:prstGeom prst="rect">
                <a:avLst/>
              </a:prstGeom>
            </p:spPr>
          </p:pic>
        </p:grp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128293" y="1624103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(3)</a:t>
            </a:r>
            <a:r>
              <a:rPr lang="zh-CN" altLang="en-US" smtClean="0"/>
              <a:t>计算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＋</a:t>
            </a:r>
            <a:r>
              <a:rPr lang="en-US" altLang="zh-CN"/>
              <a:t>5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8131" y="2085768"/>
            <a:ext cx="5467737" cy="21586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9340" y="2258871"/>
            <a:ext cx="784392" cy="1812421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299824" y="4421744"/>
            <a:ext cx="68209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＋</a:t>
            </a:r>
            <a:r>
              <a:rPr lang="en-US" altLang="zh-CN" smtClean="0"/>
              <a:t>5=2</a:t>
            </a:r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6983" y="2266555"/>
            <a:ext cx="674761" cy="32381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6983" y="3003176"/>
            <a:ext cx="674761" cy="32381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6982" y="3715018"/>
            <a:ext cx="674761" cy="32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15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7E9B913-F162-5B09-CFED-70B9D0DB33A0}"/>
              </a:ext>
            </a:extLst>
          </p:cNvPr>
          <p:cNvSpPr txBox="1"/>
          <p:nvPr/>
        </p:nvSpPr>
        <p:spPr>
          <a:xfrm>
            <a:off x="53752" y="627534"/>
            <a:ext cx="9036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我们也可以利用数轴来表示加法运算过程</a:t>
            </a:r>
            <a:r>
              <a:rPr lang="en-US" altLang="zh-CN"/>
              <a:t>. </a:t>
            </a:r>
            <a:r>
              <a:rPr lang="zh-CN" altLang="en-US"/>
              <a:t>以原点为起点，规定向东的方向为正方向，向西的方向为负方向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EE2549AB-B540-B059-9638-C9CCADD41243}"/>
              </a:ext>
            </a:extLst>
          </p:cNvPr>
          <p:cNvSpPr txBox="1"/>
          <p:nvPr/>
        </p:nvSpPr>
        <p:spPr>
          <a:xfrm>
            <a:off x="168464" y="2110085"/>
            <a:ext cx="283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先</a:t>
            </a:r>
            <a:r>
              <a:rPr lang="zh-CN" altLang="en-US" smtClean="0"/>
              <a:t>向</a:t>
            </a:r>
            <a:r>
              <a:rPr lang="zh-CN" altLang="en-US"/>
              <a:t>西</a:t>
            </a:r>
            <a:r>
              <a:rPr lang="zh-CN" altLang="en-US" smtClean="0"/>
              <a:t>移动</a:t>
            </a:r>
            <a:r>
              <a:rPr lang="en-US" altLang="zh-CN" smtClean="0"/>
              <a:t>3</a:t>
            </a:r>
            <a:r>
              <a:rPr lang="zh-CN" altLang="en-US" smtClean="0"/>
              <a:t>个</a:t>
            </a:r>
            <a:r>
              <a:rPr lang="zh-CN" altLang="en-US"/>
              <a:t>单位，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3EF7A4B-71AF-A4E0-D28C-F6CDC085B481}"/>
              </a:ext>
            </a:extLst>
          </p:cNvPr>
          <p:cNvSpPr txBox="1"/>
          <p:nvPr/>
        </p:nvSpPr>
        <p:spPr>
          <a:xfrm>
            <a:off x="2999150" y="2110085"/>
            <a:ext cx="3001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再</a:t>
            </a:r>
            <a:r>
              <a:rPr lang="zh-CN" altLang="en-US" smtClean="0"/>
              <a:t>向东移动</a:t>
            </a:r>
            <a:r>
              <a:rPr lang="en-US" altLang="zh-CN" smtClean="0"/>
              <a:t>5</a:t>
            </a:r>
            <a:r>
              <a:rPr lang="zh-CN" altLang="en-US" smtClean="0"/>
              <a:t>个</a:t>
            </a:r>
            <a:r>
              <a:rPr lang="zh-CN" altLang="en-US"/>
              <a:t>单位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66760" y="1553475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(3)</a:t>
            </a:r>
            <a:r>
              <a:rPr lang="zh-CN" altLang="en-US" smtClean="0"/>
              <a:t>计算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＋</a:t>
            </a:r>
            <a:r>
              <a:rPr lang="en-US" altLang="zh-CN"/>
              <a:t>5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189" y="3003798"/>
            <a:ext cx="6733884" cy="807445"/>
          </a:xfrm>
          <a:prstGeom prst="rect">
            <a:avLst/>
          </a:prstGeom>
        </p:spPr>
      </p:pic>
      <p:pic>
        <p:nvPicPr>
          <p:cNvPr id="8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3808" y="3096890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 flipV="1">
            <a:off x="3908355" y="3096890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3099929" y="3065140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E4E97CD6-4A4B-BEDB-CEF1-865A970A3DBC}"/>
              </a:ext>
            </a:extLst>
          </p:cNvPr>
          <p:cNvCxnSpPr/>
          <p:nvPr/>
        </p:nvCxnSpPr>
        <p:spPr>
          <a:xfrm flipH="1">
            <a:off x="4186560" y="3267167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14203C93-504C-166E-630E-085E490132B9}"/>
              </a:ext>
            </a:extLst>
          </p:cNvPr>
          <p:cNvCxnSpPr/>
          <p:nvPr/>
        </p:nvCxnSpPr>
        <p:spPr>
          <a:xfrm flipH="1">
            <a:off x="3102613" y="3254467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xmlns="" id="{538F0761-348E-61CA-4443-19BB4F65A21D}"/>
              </a:ext>
            </a:extLst>
          </p:cNvPr>
          <p:cNvCxnSpPr/>
          <p:nvPr/>
        </p:nvCxnSpPr>
        <p:spPr>
          <a:xfrm>
            <a:off x="3096263" y="3166864"/>
            <a:ext cx="1808219" cy="0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xmlns="" id="{1193B25B-9C92-57E1-3EC7-A4FAB02BBBBF}"/>
              </a:ext>
            </a:extLst>
          </p:cNvPr>
          <p:cNvCxnSpPr/>
          <p:nvPr/>
        </p:nvCxnSpPr>
        <p:spPr>
          <a:xfrm flipH="1">
            <a:off x="3115313" y="3337017"/>
            <a:ext cx="1064898" cy="12700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4904482" y="3065140"/>
            <a:ext cx="0" cy="405351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168464" y="4014718"/>
            <a:ext cx="68209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3)</a:t>
            </a:r>
            <a:r>
              <a:rPr lang="zh-CN" altLang="en-US"/>
              <a:t>＋</a:t>
            </a:r>
            <a:r>
              <a:rPr lang="en-US" altLang="zh-CN" smtClean="0"/>
              <a:t>5=2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783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3.20988E-06 L -0.11597 -3.20988E-06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07 -3.20988E-06 L 0.19809 -3.20988E-06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3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503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3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66760" y="1553475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(4)</a:t>
            </a:r>
            <a:r>
              <a:rPr lang="zh-CN" altLang="en-US" smtClean="0"/>
              <a:t>计算 </a:t>
            </a:r>
            <a:r>
              <a:rPr lang="en-US" altLang="zh-CN" smtClean="0"/>
              <a:t>3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135219" y="4161324"/>
            <a:ext cx="27805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3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</a:t>
            </a:r>
            <a:r>
              <a:rPr lang="en-US" altLang="zh-CN" smtClean="0"/>
              <a:t>)=-2</a:t>
            </a:r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E1EDEF3-6230-D530-D30F-E4694F470B55}"/>
              </a:ext>
            </a:extLst>
          </p:cNvPr>
          <p:cNvGrpSpPr/>
          <p:nvPr/>
        </p:nvGrpSpPr>
        <p:grpSpPr>
          <a:xfrm>
            <a:off x="135219" y="641043"/>
            <a:ext cx="8873562" cy="866815"/>
            <a:chOff x="135219" y="641043"/>
            <a:chExt cx="8873562" cy="866815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B42A400A-35AC-8756-A642-6CB09DC62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" r="4808" b="8771"/>
            <a:stretch>
              <a:fillRect/>
            </a:stretch>
          </p:blipFill>
          <p:spPr>
            <a:xfrm>
              <a:off x="761361" y="1012619"/>
              <a:ext cx="942857" cy="495239"/>
            </a:xfrm>
            <a:prstGeom prst="rect">
              <a:avLst/>
            </a:prstGeom>
          </p:spPr>
        </p:pic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A1697F3D-E211-4EA4-71C1-16743822B74A}"/>
                </a:ext>
              </a:extLst>
            </p:cNvPr>
            <p:cNvGrpSpPr/>
            <p:nvPr/>
          </p:nvGrpSpPr>
          <p:grpSpPr>
            <a:xfrm>
              <a:off x="135219" y="641043"/>
              <a:ext cx="8873562" cy="830997"/>
              <a:chOff x="250198" y="4298848"/>
              <a:chExt cx="8873562" cy="830997"/>
            </a:xfrm>
          </p:grpSpPr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xmlns="" id="{AAE9B610-4C48-2AD9-E114-B12F02F2E676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r>
                  <a:rPr lang="zh-CN" altLang="en-US"/>
                  <a:t>同样      也表示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11" name="图片 10">
                <a:extLst>
                  <a:ext uri="{FF2B5EF4-FFF2-40B4-BE49-F238E27FC236}">
                    <a16:creationId xmlns:a16="http://schemas.microsoft.com/office/drawing/2014/main" xmlns="" id="{811A9C6D-A990-0472-5858-ED68D3608D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4038" y="4379561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:a16="http://schemas.microsoft.com/office/drawing/2014/main" xmlns="" id="{401DF98A-4E9E-66F3-5171-CB7E88B7A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r="6000" b="13462"/>
              <a:stretch>
                <a:fillRect/>
              </a:stretch>
            </p:blipFill>
            <p:spPr>
              <a:xfrm>
                <a:off x="4754196" y="4374033"/>
                <a:ext cx="447619" cy="362636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xmlns="" id="{F409F39D-09B2-4F2D-C151-0572B2528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-1" r="3030" b="730"/>
              <a:stretch>
                <a:fillRect/>
              </a:stretch>
            </p:blipFill>
            <p:spPr>
              <a:xfrm>
                <a:off x="6986364" y="4327430"/>
                <a:ext cx="914286" cy="491624"/>
              </a:xfrm>
              <a:prstGeom prst="rect">
                <a:avLst/>
              </a:prstGeom>
            </p:spPr>
          </p:pic>
        </p:grp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7704" y="2019552"/>
            <a:ext cx="5182564" cy="207977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6744" y="2162389"/>
            <a:ext cx="736545" cy="180946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8528" y="2177757"/>
            <a:ext cx="674761" cy="32381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6744" y="2897532"/>
            <a:ext cx="674761" cy="32381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6624" y="3596157"/>
            <a:ext cx="674761" cy="32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058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7E9B913-F162-5B09-CFED-70B9D0DB33A0}"/>
              </a:ext>
            </a:extLst>
          </p:cNvPr>
          <p:cNvSpPr txBox="1"/>
          <p:nvPr/>
        </p:nvSpPr>
        <p:spPr>
          <a:xfrm>
            <a:off x="53752" y="627534"/>
            <a:ext cx="9036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我们也可以利用数轴来表示加法运算过程</a:t>
            </a:r>
            <a:r>
              <a:rPr lang="en-US" altLang="zh-CN"/>
              <a:t>. </a:t>
            </a:r>
            <a:r>
              <a:rPr lang="zh-CN" altLang="en-US"/>
              <a:t>以原点为起点，规定向东的方向为正方向，向西的方向为负方向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EE2549AB-B540-B059-9638-C9CCADD41243}"/>
              </a:ext>
            </a:extLst>
          </p:cNvPr>
          <p:cNvSpPr txBox="1"/>
          <p:nvPr/>
        </p:nvSpPr>
        <p:spPr>
          <a:xfrm>
            <a:off x="168464" y="2110085"/>
            <a:ext cx="283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先</a:t>
            </a:r>
            <a:r>
              <a:rPr lang="zh-CN" altLang="en-US" smtClean="0"/>
              <a:t>向东移动</a:t>
            </a:r>
            <a:r>
              <a:rPr lang="en-US" altLang="zh-CN" smtClean="0"/>
              <a:t>3</a:t>
            </a:r>
            <a:r>
              <a:rPr lang="zh-CN" altLang="en-US" smtClean="0"/>
              <a:t>个</a:t>
            </a:r>
            <a:r>
              <a:rPr lang="zh-CN" altLang="en-US"/>
              <a:t>单位，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3EF7A4B-71AF-A4E0-D28C-F6CDC085B481}"/>
              </a:ext>
            </a:extLst>
          </p:cNvPr>
          <p:cNvSpPr txBox="1"/>
          <p:nvPr/>
        </p:nvSpPr>
        <p:spPr>
          <a:xfrm>
            <a:off x="2999150" y="2110085"/>
            <a:ext cx="3001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再</a:t>
            </a:r>
            <a:r>
              <a:rPr lang="zh-CN" altLang="en-US" smtClean="0"/>
              <a:t>向西移动</a:t>
            </a:r>
            <a:r>
              <a:rPr lang="en-US" altLang="zh-CN" smtClean="0"/>
              <a:t>5</a:t>
            </a:r>
            <a:r>
              <a:rPr lang="zh-CN" altLang="en-US" smtClean="0"/>
              <a:t>个</a:t>
            </a:r>
            <a:r>
              <a:rPr lang="zh-CN" altLang="en-US"/>
              <a:t>单位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189" y="3003798"/>
            <a:ext cx="6733884" cy="807445"/>
          </a:xfrm>
          <a:prstGeom prst="rect">
            <a:avLst/>
          </a:prstGeom>
        </p:spPr>
      </p:pic>
      <p:pic>
        <p:nvPicPr>
          <p:cNvPr id="8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8378" y="3130016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 flipV="1">
            <a:off x="5014225" y="3130015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3468828" y="3147814"/>
            <a:ext cx="0" cy="335357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E4E97CD6-4A4B-BEDB-CEF1-865A970A3DBC}"/>
              </a:ext>
            </a:extLst>
          </p:cNvPr>
          <p:cNvCxnSpPr/>
          <p:nvPr/>
        </p:nvCxnSpPr>
        <p:spPr>
          <a:xfrm flipH="1">
            <a:off x="4188908" y="3282951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14203C93-504C-166E-630E-085E490132B9}"/>
              </a:ext>
            </a:extLst>
          </p:cNvPr>
          <p:cNvCxnSpPr/>
          <p:nvPr/>
        </p:nvCxnSpPr>
        <p:spPr>
          <a:xfrm flipH="1">
            <a:off x="5269028" y="3106963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xmlns="" id="{538F0761-348E-61CA-4443-19BB4F65A21D}"/>
              </a:ext>
            </a:extLst>
          </p:cNvPr>
          <p:cNvCxnSpPr/>
          <p:nvPr/>
        </p:nvCxnSpPr>
        <p:spPr>
          <a:xfrm>
            <a:off x="4189002" y="3364066"/>
            <a:ext cx="1103078" cy="0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xmlns="" id="{1193B25B-9C92-57E1-3EC7-A4FAB02BBBBF}"/>
              </a:ext>
            </a:extLst>
          </p:cNvPr>
          <p:cNvCxnSpPr/>
          <p:nvPr/>
        </p:nvCxnSpPr>
        <p:spPr>
          <a:xfrm flipH="1">
            <a:off x="3468828" y="3195858"/>
            <a:ext cx="1797778" cy="21440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5269028" y="3256429"/>
            <a:ext cx="0" cy="22021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168465" y="4014718"/>
            <a:ext cx="29633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/>
              <a:t>3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</a:t>
            </a:r>
            <a:r>
              <a:rPr lang="en-US" altLang="zh-CN" smtClean="0"/>
              <a:t>)=-2</a:t>
            </a:r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66760" y="1553475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(4)</a:t>
            </a:r>
            <a:r>
              <a:rPr lang="zh-CN" altLang="en-US" smtClean="0"/>
              <a:t>计算 </a:t>
            </a:r>
            <a:r>
              <a:rPr lang="en-US" altLang="zh-CN" smtClean="0"/>
              <a:t>3</a:t>
            </a:r>
            <a:r>
              <a:rPr lang="zh-CN" altLang="en-US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4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07 -4.69136E-06 L 0.12205 -4.69136E-06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3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4.69136E-06 L -0.19688 -4.69136E-06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2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FB636385-8CFD-4E9D-A141-231CF423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627534"/>
            <a:ext cx="996280" cy="4495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51520" y="1077075"/>
            <a:ext cx="871296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mtClean="0">
                <a:latin typeface="隶书" panose="02010509060101010101" pitchFamily="49" charset="-122"/>
                <a:ea typeface="隶书" panose="02010509060101010101" pitchFamily="49" charset="-122"/>
              </a:rPr>
              <a:t>    从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算式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3)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5)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＝－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可以看出：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符号相反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的两个数相加，结果的符号与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绝对值较大的加数的符号相同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，并用较大的绝对值</a:t>
            </a:r>
            <a:r>
              <a:rPr lang="zh-CN" altLang="en-US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减去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较小的绝对值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3568" y="1995686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latin typeface="隶书" panose="02010509060101010101" pitchFamily="49" charset="-122"/>
                <a:ea typeface="隶书" panose="02010509060101010101" pitchFamily="49" charset="-122"/>
              </a:rPr>
              <a:t>计算：</a:t>
            </a:r>
            <a:endParaRPr lang="en-US" altLang="zh-CN" sz="2000" b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b="1">
                <a:latin typeface="隶书" panose="02010509060101010101" pitchFamily="49" charset="-122"/>
                <a:ea typeface="隶书" panose="02010509060101010101" pitchFamily="49" charset="-122"/>
              </a:rPr>
              <a:t>(-9)+(+13)=____      5+(-8)=____       (-7)+2=____ </a:t>
            </a:r>
          </a:p>
          <a:p>
            <a:pPr>
              <a:lnSpc>
                <a:spcPct val="200000"/>
              </a:lnSpc>
            </a:pPr>
            <a:r>
              <a:rPr lang="en-US" altLang="zh-CN" sz="2000" b="1">
                <a:latin typeface="隶书" panose="02010509060101010101" pitchFamily="49" charset="-122"/>
                <a:ea typeface="隶书" panose="02010509060101010101" pitchFamily="49" charset="-122"/>
              </a:rPr>
              <a:t>(+4)+(-1)=____      12+(-5)=____        3+(-13)=____</a:t>
            </a: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2283112" y="2404682"/>
            <a:ext cx="499296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4382823" y="2404682"/>
            <a:ext cx="499296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6698652" y="2404682"/>
            <a:ext cx="499296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139096" y="3012336"/>
            <a:ext cx="499296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4466368" y="3012335"/>
            <a:ext cx="499296" cy="48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925248" y="3003174"/>
            <a:ext cx="72008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-10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06346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66760" y="1553475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(5)</a:t>
            </a:r>
            <a:r>
              <a:rPr lang="zh-CN" altLang="en-US" smtClean="0"/>
              <a:t>计算 </a:t>
            </a:r>
            <a:r>
              <a:rPr lang="en-US" altLang="zh-CN" smtClean="0"/>
              <a:t>5</a:t>
            </a:r>
            <a:r>
              <a:rPr lang="zh-CN" altLang="en-US" smtClean="0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135219" y="4170300"/>
            <a:ext cx="27805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 smtClean="0"/>
              <a:t>5</a:t>
            </a:r>
            <a:r>
              <a:rPr lang="zh-CN" altLang="en-US" smtClean="0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</a:t>
            </a:r>
            <a:r>
              <a:rPr lang="en-US" altLang="zh-CN" smtClean="0"/>
              <a:t>)=0</a:t>
            </a:r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E1EDEF3-6230-D530-D30F-E4694F470B55}"/>
              </a:ext>
            </a:extLst>
          </p:cNvPr>
          <p:cNvGrpSpPr/>
          <p:nvPr/>
        </p:nvGrpSpPr>
        <p:grpSpPr>
          <a:xfrm>
            <a:off x="135219" y="641043"/>
            <a:ext cx="8873562" cy="866815"/>
            <a:chOff x="135219" y="641043"/>
            <a:chExt cx="8873562" cy="866815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B42A400A-35AC-8756-A642-6CB09DC62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" r="4808" b="8771"/>
            <a:stretch>
              <a:fillRect/>
            </a:stretch>
          </p:blipFill>
          <p:spPr>
            <a:xfrm>
              <a:off x="761361" y="1012619"/>
              <a:ext cx="942857" cy="495239"/>
            </a:xfrm>
            <a:prstGeom prst="rect">
              <a:avLst/>
            </a:prstGeom>
          </p:spPr>
        </p:pic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A1697F3D-E211-4EA4-71C1-16743822B74A}"/>
                </a:ext>
              </a:extLst>
            </p:cNvPr>
            <p:cNvGrpSpPr/>
            <p:nvPr/>
          </p:nvGrpSpPr>
          <p:grpSpPr>
            <a:xfrm>
              <a:off x="135219" y="641043"/>
              <a:ext cx="8873562" cy="830997"/>
              <a:chOff x="250198" y="4298848"/>
              <a:chExt cx="8873562" cy="830997"/>
            </a:xfrm>
          </p:grpSpPr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xmlns="" id="{AAE9B610-4C48-2AD9-E114-B12F02F2E676}"/>
                  </a:ext>
                </a:extLst>
              </p:cNvPr>
              <p:cNvSpPr txBox="1"/>
              <p:nvPr/>
            </p:nvSpPr>
            <p:spPr>
              <a:xfrm>
                <a:off x="250198" y="4298848"/>
                <a:ext cx="887356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如果我们用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+1</a:t>
                </a:r>
                <a:r>
                  <a:rPr lang="zh-CN" altLang="en-US"/>
                  <a:t>，用</a:t>
                </a:r>
                <a:r>
                  <a:rPr lang="en-US" altLang="zh-CN"/>
                  <a:t>1</a:t>
                </a:r>
                <a:r>
                  <a:rPr lang="zh-CN" altLang="en-US"/>
                  <a:t>个   表示</a:t>
                </a:r>
                <a:r>
                  <a:rPr lang="en-US" altLang="zh-CN"/>
                  <a:t>-1</a:t>
                </a:r>
                <a:r>
                  <a:rPr lang="zh-CN" altLang="en-US"/>
                  <a:t>，那么      就表示</a:t>
                </a:r>
                <a:r>
                  <a:rPr lang="en-US" altLang="zh-CN"/>
                  <a:t>0.</a:t>
                </a:r>
                <a:r>
                  <a:rPr lang="zh-CN" altLang="en-US"/>
                  <a:t>同样      也表示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  <p:pic>
            <p:nvPicPr>
              <p:cNvPr id="11" name="图片 10">
                <a:extLst>
                  <a:ext uri="{FF2B5EF4-FFF2-40B4-BE49-F238E27FC236}">
                    <a16:creationId xmlns:a16="http://schemas.microsoft.com/office/drawing/2014/main" xmlns="" id="{811A9C6D-A990-0472-5858-ED68D3608D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4038" y="4379561"/>
                <a:ext cx="447619" cy="380952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:a16="http://schemas.microsoft.com/office/drawing/2014/main" xmlns="" id="{401DF98A-4E9E-66F3-5171-CB7E88B7A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r="6000" b="13462"/>
              <a:stretch>
                <a:fillRect/>
              </a:stretch>
            </p:blipFill>
            <p:spPr>
              <a:xfrm>
                <a:off x="4754196" y="4374033"/>
                <a:ext cx="447619" cy="362636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xmlns="" id="{F409F39D-09B2-4F2D-C151-0572B2528D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-1" r="3030" b="730"/>
              <a:stretch>
                <a:fillRect/>
              </a:stretch>
            </p:blipFill>
            <p:spPr>
              <a:xfrm>
                <a:off x="6986364" y="4327430"/>
                <a:ext cx="914286" cy="491624"/>
              </a:xfrm>
              <a:prstGeom prst="rect">
                <a:avLst/>
              </a:prstGeom>
            </p:spPr>
          </p:pic>
        </p:grp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5142" y="2060757"/>
            <a:ext cx="5413716" cy="210954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192" y="2215428"/>
            <a:ext cx="743690" cy="180020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1419" y="2204472"/>
            <a:ext cx="674761" cy="181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423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7E9B913-F162-5B09-CFED-70B9D0DB33A0}"/>
              </a:ext>
            </a:extLst>
          </p:cNvPr>
          <p:cNvSpPr txBox="1"/>
          <p:nvPr/>
        </p:nvSpPr>
        <p:spPr>
          <a:xfrm>
            <a:off x="53752" y="627534"/>
            <a:ext cx="9036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我们也可以利用数轴来表示加法运算过程</a:t>
            </a:r>
            <a:r>
              <a:rPr lang="en-US" altLang="zh-CN"/>
              <a:t>. </a:t>
            </a:r>
            <a:r>
              <a:rPr lang="zh-CN" altLang="en-US"/>
              <a:t>以原点为起点，规定向东的方向为正方向，向西的方向为负方向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EE2549AB-B540-B059-9638-C9CCADD41243}"/>
              </a:ext>
            </a:extLst>
          </p:cNvPr>
          <p:cNvSpPr txBox="1"/>
          <p:nvPr/>
        </p:nvSpPr>
        <p:spPr>
          <a:xfrm>
            <a:off x="168464" y="2110085"/>
            <a:ext cx="283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先</a:t>
            </a:r>
            <a:r>
              <a:rPr lang="zh-CN" altLang="en-US" smtClean="0"/>
              <a:t>向东移动</a:t>
            </a:r>
            <a:r>
              <a:rPr lang="en-US" altLang="zh-CN" smtClean="0"/>
              <a:t>5</a:t>
            </a:r>
            <a:r>
              <a:rPr lang="zh-CN" altLang="en-US" smtClean="0"/>
              <a:t>个</a:t>
            </a:r>
            <a:r>
              <a:rPr lang="zh-CN" altLang="en-US"/>
              <a:t>单位，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3EF7A4B-71AF-A4E0-D28C-F6CDC085B481}"/>
              </a:ext>
            </a:extLst>
          </p:cNvPr>
          <p:cNvSpPr txBox="1"/>
          <p:nvPr/>
        </p:nvSpPr>
        <p:spPr>
          <a:xfrm>
            <a:off x="2999150" y="2110085"/>
            <a:ext cx="3001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再</a:t>
            </a:r>
            <a:r>
              <a:rPr lang="zh-CN" altLang="en-US" smtClean="0"/>
              <a:t>向西移动</a:t>
            </a:r>
            <a:r>
              <a:rPr lang="en-US" altLang="zh-CN" smtClean="0"/>
              <a:t>5</a:t>
            </a:r>
            <a:r>
              <a:rPr lang="zh-CN" altLang="en-US" smtClean="0"/>
              <a:t>个</a:t>
            </a:r>
            <a:r>
              <a:rPr lang="zh-CN" altLang="en-US"/>
              <a:t>单位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189" y="3003798"/>
            <a:ext cx="6733884" cy="807445"/>
          </a:xfrm>
          <a:prstGeom prst="rect">
            <a:avLst/>
          </a:prstGeom>
        </p:spPr>
      </p:pic>
      <p:pic>
        <p:nvPicPr>
          <p:cNvPr id="8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8378" y="3130016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36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 flipV="1">
            <a:off x="5728607" y="3130015"/>
            <a:ext cx="555710" cy="25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4188908" y="3147814"/>
            <a:ext cx="0" cy="335357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14203C93-504C-166E-630E-085E490132B9}"/>
              </a:ext>
            </a:extLst>
          </p:cNvPr>
          <p:cNvCxnSpPr/>
          <p:nvPr/>
        </p:nvCxnSpPr>
        <p:spPr>
          <a:xfrm flipH="1">
            <a:off x="5996792" y="3106963"/>
            <a:ext cx="0" cy="21602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xmlns="" id="{538F0761-348E-61CA-4443-19BB4F65A21D}"/>
              </a:ext>
            </a:extLst>
          </p:cNvPr>
          <p:cNvCxnSpPr/>
          <p:nvPr/>
        </p:nvCxnSpPr>
        <p:spPr>
          <a:xfrm>
            <a:off x="4189002" y="3364066"/>
            <a:ext cx="1807790" cy="0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xmlns="" id="{1193B25B-9C92-57E1-3EC7-A4FAB02BBBBF}"/>
              </a:ext>
            </a:extLst>
          </p:cNvPr>
          <p:cNvCxnSpPr/>
          <p:nvPr/>
        </p:nvCxnSpPr>
        <p:spPr>
          <a:xfrm flipH="1" flipV="1">
            <a:off x="4188908" y="3233776"/>
            <a:ext cx="1807886" cy="1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5996792" y="3256429"/>
            <a:ext cx="0" cy="220213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DC735-C161-BB45-2427-4DC33A37DD90}"/>
              </a:ext>
            </a:extLst>
          </p:cNvPr>
          <p:cNvSpPr txBox="1"/>
          <p:nvPr/>
        </p:nvSpPr>
        <p:spPr>
          <a:xfrm>
            <a:off x="168465" y="4014718"/>
            <a:ext cx="29633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因此 </a:t>
            </a:r>
            <a:r>
              <a:rPr lang="en-US" altLang="zh-CN" smtClean="0"/>
              <a:t>5</a:t>
            </a:r>
            <a:r>
              <a:rPr lang="zh-CN" altLang="en-US" smtClean="0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</a:t>
            </a:r>
            <a:r>
              <a:rPr lang="en-US" altLang="zh-CN" smtClean="0"/>
              <a:t>)=0</a:t>
            </a:r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1E7CD1D-97A0-50A4-FB3E-A5BB3FF7BFB2}"/>
              </a:ext>
            </a:extLst>
          </p:cNvPr>
          <p:cNvSpPr txBox="1"/>
          <p:nvPr/>
        </p:nvSpPr>
        <p:spPr>
          <a:xfrm>
            <a:off x="66760" y="1553475"/>
            <a:ext cx="46291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mtClean="0"/>
              <a:t>(5)</a:t>
            </a:r>
            <a:r>
              <a:rPr lang="zh-CN" altLang="en-US" smtClean="0"/>
              <a:t>计算 </a:t>
            </a:r>
            <a:r>
              <a:rPr lang="en-US" altLang="zh-CN" smtClean="0"/>
              <a:t>5</a:t>
            </a:r>
            <a:r>
              <a:rPr lang="zh-CN" altLang="en-US" smtClean="0"/>
              <a:t>＋</a:t>
            </a:r>
            <a:r>
              <a:rPr lang="en-US" altLang="zh-CN"/>
              <a:t>(</a:t>
            </a:r>
            <a:r>
              <a:rPr lang="zh-CN" altLang="en-US"/>
              <a:t>－</a:t>
            </a:r>
            <a:r>
              <a:rPr lang="en-US" altLang="zh-CN"/>
              <a:t>5)</a:t>
            </a:r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2980A9C-BBA4-1438-BFDC-6B5350FC7BB7}"/>
              </a:ext>
            </a:extLst>
          </p:cNvPr>
          <p:cNvCxnSpPr/>
          <p:nvPr/>
        </p:nvCxnSpPr>
        <p:spPr>
          <a:xfrm flipH="1">
            <a:off x="4188496" y="3300169"/>
            <a:ext cx="0" cy="189102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0072" y="4014718"/>
            <a:ext cx="2928571" cy="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1579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4.69136E-06 L 0.19879 -4.69136E-06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3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4.69136E-06 L -0.19687 -4.69136E-06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2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2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7399AD8-0D5F-BE71-1F3B-184D1D03F2A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699542"/>
            <a:ext cx="1152128" cy="48743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C8F02F16-D679-B4DB-EB0D-160B43E1BAA2}"/>
              </a:ext>
            </a:extLst>
          </p:cNvPr>
          <p:cNvSpPr txBox="1"/>
          <p:nvPr/>
        </p:nvSpPr>
        <p:spPr>
          <a:xfrm>
            <a:off x="323231" y="1275606"/>
            <a:ext cx="828121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mtClean="0"/>
              <a:t>    一</a:t>
            </a:r>
            <a:r>
              <a:rPr lang="zh-CN" altLang="en-US"/>
              <a:t>个数同</a:t>
            </a:r>
            <a:r>
              <a:rPr lang="en-US" altLang="zh-CN"/>
              <a:t>0</a:t>
            </a:r>
            <a:r>
              <a:rPr lang="zh-CN" altLang="en-US"/>
              <a:t>相加，结果如何</a:t>
            </a:r>
            <a:r>
              <a:rPr lang="zh-CN" altLang="en-US" smtClean="0"/>
              <a:t>？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08104" y="1266080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仍</a:t>
            </a:r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得这个数</a:t>
            </a:r>
          </a:p>
        </p:txBody>
      </p:sp>
      <p:sp>
        <p:nvSpPr>
          <p:cNvPr id="5" name="矩形 4"/>
          <p:cNvSpPr/>
          <p:nvPr/>
        </p:nvSpPr>
        <p:spPr>
          <a:xfrm>
            <a:off x="2267744" y="2139702"/>
            <a:ext cx="4891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____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5)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____.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3419872" y="1963692"/>
            <a:ext cx="499296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5724128" y="1974759"/>
            <a:ext cx="7896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62265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40" y="627534"/>
            <a:ext cx="8810563" cy="331236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98860" y="1491630"/>
            <a:ext cx="821769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同号两数相加，取相同的符号，并把绝对值相加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绝对值不相等的异号两数相加，取绝对值较大的加数的符号，并用较大的绝对值减去较小的绝对值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互为相反数的两个数相加得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 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一个数同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相加，仍得这个数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18734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1520" y="699542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4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计算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： </a:t>
            </a:r>
            <a:endParaRPr lang="en-US" altLang="zh-CN" sz="24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    (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1) (-3)+(-9)    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(2) (-4.7)+3.9 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8004" y="627534"/>
            <a:ext cx="2312728" cy="172819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39552" y="2003381"/>
            <a:ext cx="6390456" cy="1436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en-US" altLang="zh-CN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 (-3)+(-9)=-(3+9)=-12 </a:t>
            </a:r>
            <a:endParaRPr lang="en-US" altLang="zh-CN" sz="2400" b="1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(</a:t>
            </a:r>
            <a:r>
              <a:rPr lang="en-US" altLang="zh-CN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2) (-4.7)+3.9=-(4.7-3.9)=-0.8</a:t>
            </a:r>
            <a:endParaRPr lang="zh-CN" altLang="en-US" sz="24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3"/>
          <p:cNvSpPr txBox="1">
            <a:spLocks noChangeArrowheads="1"/>
          </p:cNvSpPr>
          <p:nvPr/>
        </p:nvSpPr>
        <p:spPr bwMode="auto">
          <a:xfrm>
            <a:off x="251520" y="3723878"/>
            <a:ext cx="8712968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  <a:prstDash val="solid"/>
            <a:rou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4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点睛</a:t>
            </a:r>
            <a:r>
              <a:rPr lang="en-US" altLang="zh-CN" sz="24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有理数加法运算的基本解题思路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先判断类型（同号、异号等）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再确定和的符号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最后进行绝对值的加减运算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29085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矩形 1"/>
              <p:cNvSpPr/>
              <p:nvPr/>
            </p:nvSpPr>
            <p:spPr>
              <a:xfrm>
                <a:off x="251520" y="699542"/>
                <a:ext cx="8568952" cy="14326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计算</a:t>
                </a:r>
                <a:r>
                  <a:rPr lang="zh-CN" altLang="en-US" sz="2400">
                    <a:solidFill>
                      <a:srgbClr val="00206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：  </a:t>
                </a:r>
                <a:endParaRPr lang="en-US" altLang="zh-CN" sz="2400" smtClean="0">
                  <a:solidFill>
                    <a:srgbClr val="00206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smtClean="0">
                    <a:solidFill>
                      <a:srgbClr val="00206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(1)15+(-22) 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2)(-13)+(-8)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(3)(-0.9)+1.5  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endParaRPr lang="en-US" altLang="zh-CN" sz="24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699542"/>
                <a:ext cx="8568952" cy="1432636"/>
              </a:xfrm>
              <a:prstGeom prst="rect">
                <a:avLst/>
              </a:prstGeom>
              <a:blipFill rotWithShape="0">
                <a:blip r:embed="rId2"/>
                <a:stretch>
                  <a:fillRect l="-1067" r="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3" name="矩形 2"/>
              <p:cNvSpPr/>
              <p:nvPr/>
            </p:nvSpPr>
            <p:spPr>
              <a:xfrm>
                <a:off x="233512" y="2211710"/>
                <a:ext cx="8892480" cy="1367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zh-CN" altLang="en-US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：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(1)</a:t>
                </a:r>
                <a:r>
                  <a:rPr lang="zh-CN" altLang="en-US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=-(22-15) =-7   </a:t>
                </a:r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en-US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=-(13+8) =-21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(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3)</a:t>
                </a:r>
                <a:r>
                  <a:rPr lang="zh-CN" altLang="en-US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=+(1.5-0.9) =</a:t>
                </a:r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0.6  </a:t>
                </a:r>
                <a:r>
                  <a:rPr lang="en-US" altLang="zh-CN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(4)</a:t>
                </a:r>
                <a:r>
                  <a:rPr lang="zh-CN" altLang="en-US" sz="240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=-(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-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)=-(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-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)=-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endParaRPr lang="en-US" altLang="zh-CN" sz="2400">
                  <a:solidFill>
                    <a:srgbClr val="C0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512" y="2211710"/>
                <a:ext cx="8892480" cy="1367747"/>
              </a:xfrm>
              <a:prstGeom prst="rect">
                <a:avLst/>
              </a:prstGeom>
              <a:blipFill rotWithShape="0">
                <a:blip r:embed="rId3"/>
                <a:stretch>
                  <a:fillRect l="-1028" r="0" b="-17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57003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矩形 1"/>
              <p:cNvSpPr/>
              <p:nvPr/>
            </p:nvSpPr>
            <p:spPr>
              <a:xfrm>
                <a:off x="251520" y="699542"/>
                <a:ext cx="864096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若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  <m:r>
                        <a:rPr lang="en-US" altLang="zh-CN" sz="2400" i="1">
                          <a:latin typeface="Cambria Math" panose="02040503050406030204" pitchFamily="18" charset="0"/>
                          <a:ea typeface="隶书" pitchFamily="49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隶书" pitchFamily="49" charset="-122"/>
                        </a:rPr>
                        <m:t>6</m:t>
                      </m:r>
                      <m:r>
                        <a:rPr lang="zh-CN" altLang="en-US" sz="2400" i="1" smtClean="0"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  <a:ea typeface="隶书" pitchFamily="49" charset="-122"/>
                        </a:rPr>
                        <m:t>，</m:t>
                      </m:r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  <m:r>
                        <a:rPr lang="en-US" altLang="zh-CN" sz="2400" i="1">
                          <a:latin typeface="Cambria Math" panose="02040503050406030204" pitchFamily="18" charset="0"/>
                          <a:ea typeface="隶书" pitchFamily="49" charset="-122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隶书" pitchFamily="49" charset="-122"/>
                        </a:rPr>
                        <m:t>4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且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，则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值等于（  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-10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-10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10	D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699542"/>
                <a:ext cx="8640960" cy="1200329"/>
              </a:xfrm>
              <a:prstGeom prst="rect">
                <a:avLst/>
              </a:prstGeom>
              <a:blipFill rotWithShape="0">
                <a:blip r:embed="rId2"/>
                <a:stretch>
                  <a:fillRect l="-1058" r="0" b="-35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21" name="矩形 20"/>
              <p:cNvSpPr/>
              <p:nvPr/>
            </p:nvSpPr>
            <p:spPr>
              <a:xfrm>
                <a:off x="503548" y="1899871"/>
                <a:ext cx="8136904" cy="19389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【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分析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】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解：因为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  <m:r>
                        <a:rPr lang="en-US" altLang="zh-CN" sz="2400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=6</m:t>
                      </m:r>
                      <m:r>
                        <a:rPr lang="zh-CN" altLang="en-US" sz="2400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  <m:r>
                        <a:rPr lang="zh-CN" altLang="en-US" sz="2400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，</m:t>
                      </m:r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  <m:r>
                        <a:rPr lang="en-US" altLang="zh-CN" sz="2400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=4</m:t>
                      </m:r>
                      <m:r>
                        <a:rPr lang="zh-CN" altLang="en-US" sz="2400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en-US" altLang="zh-CN" sz="2400" smtClean="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a=±6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b=±4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en-US" altLang="zh-CN" sz="2400" smtClean="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:r>
                  <a:rPr lang="en-US" altLang="zh-CN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en-US" sz="24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a=-6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b=±4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en-US" altLang="zh-CN" sz="2400" smtClean="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400" err="1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a+b=-6+4=-2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 err="1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a+b=-6+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-4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=-10.</a:t>
                </a:r>
                <a:endParaRPr lang="zh-CN" altLang="en-US" sz="24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1" name="矩形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48" y="1899871"/>
                <a:ext cx="8136904" cy="1938992"/>
              </a:xfrm>
              <a:prstGeom prst="rect">
                <a:avLst/>
              </a:prstGeom>
              <a:blipFill rotWithShape="0">
                <a:blip r:embed="rId3"/>
                <a:stretch>
                  <a:fillRect l="-1199" t="-3459" r="0" b="-62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矩形 22"/>
          <p:cNvSpPr/>
          <p:nvPr/>
        </p:nvSpPr>
        <p:spPr>
          <a:xfrm>
            <a:off x="7380312" y="716965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9361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矩形 1"/>
              <p:cNvSpPr/>
              <p:nvPr/>
            </p:nvSpPr>
            <p:spPr>
              <a:xfrm>
                <a:off x="179512" y="627534"/>
                <a:ext cx="8784976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若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=4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，且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绝对值与它的相反数相等，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则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值是（   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-6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-6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D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或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627534"/>
                <a:ext cx="8784976" cy="1754326"/>
              </a:xfrm>
              <a:prstGeom prst="rect">
                <a:avLst/>
              </a:prstGeom>
              <a:blipFill rotWithShape="0">
                <a:blip r:embed="rId2"/>
                <a:stretch>
                  <a:fillRect l="-1040" r="0" b="-20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4" name="矩形 3"/>
              <p:cNvSpPr/>
              <p:nvPr/>
            </p:nvSpPr>
            <p:spPr>
              <a:xfrm>
                <a:off x="263910" y="2396718"/>
                <a:ext cx="8616180" cy="16677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【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分析</a:t>
                </a:r>
                <a:r>
                  <a:rPr lang="en-US" altLang="zh-CN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】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由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r>
                  <a:rPr lang="en-US" altLang="zh-CN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=4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r>
                  <a:rPr lang="en-US" altLang="zh-CN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=2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，可确定两个</a:t>
                </a:r>
                <a:r>
                  <a:rPr lang="en-US" altLang="zh-CN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的值与两个</a:t>
                </a:r>
                <a:r>
                  <a:rPr lang="en-US" altLang="zh-CN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的值，则可计算出</a:t>
                </a:r>
                <a:r>
                  <a:rPr lang="en-US" altLang="zh-CN" sz="2400" err="1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的所有可能值，再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由</a:t>
                </a:r>
                <a:r>
                  <a:rPr lang="en-US" altLang="zh-CN" sz="2400" err="1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绝对值与它的相反数相等，可判断出</a:t>
                </a:r>
                <a:r>
                  <a:rPr lang="en-US" altLang="zh-CN" sz="2400" err="1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的符号是非正数，从而最后可得到</a:t>
                </a:r>
                <a:r>
                  <a:rPr lang="en-US" altLang="zh-CN" sz="2400" err="1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的值．</a:t>
                </a: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10" y="2396718"/>
                <a:ext cx="8616180" cy="1667764"/>
              </a:xfrm>
              <a:prstGeom prst="rect">
                <a:avLst/>
              </a:prstGeom>
              <a:blipFill rotWithShape="0">
                <a:blip r:embed="rId3"/>
                <a:stretch>
                  <a:fillRect l="-1061" r="-2263" b="-729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1306240" y="1225009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3201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矩形 2"/>
              <p:cNvSpPr/>
              <p:nvPr/>
            </p:nvSpPr>
            <p:spPr>
              <a:xfrm>
                <a:off x="179512" y="627534"/>
                <a:ext cx="8784976" cy="19838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3.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用符号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max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）表示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两数中的较大者，用符号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min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）表示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两数中的较小者，则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max(-1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)+ min(0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的值为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_____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627534"/>
                <a:ext cx="8784976" cy="1983813"/>
              </a:xfrm>
              <a:prstGeom prst="rect">
                <a:avLst/>
              </a:prstGeom>
              <a:blipFill rotWithShape="0">
                <a:blip r:embed="rId2"/>
                <a:stretch>
                  <a:fillRect l="-1040" r="-4508" b="-18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1259632" y="1923678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6" name="矩形 5"/>
              <p:cNvSpPr/>
              <p:nvPr/>
            </p:nvSpPr>
            <p:spPr>
              <a:xfrm>
                <a:off x="527787" y="2758629"/>
                <a:ext cx="7212565" cy="823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max(-1</a:t>
                </a:r>
                <a:r>
                  <a:rPr lang="zh-CN" altLang="en-US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)+ min(0</a:t>
                </a:r>
                <a:r>
                  <a:rPr lang="zh-CN" altLang="en-US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𝟑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 </a:t>
                </a:r>
                <a:r>
                  <a:rPr lang="en-US" altLang="zh-CN" sz="2400" b="1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en-US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𝟑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zh-CN" altLang="en-US" sz="2400" b="1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r>
                  <a:rPr lang="en-US" altLang="zh-CN"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</a:t>
                </a:r>
                <a:r>
                  <a:rPr lang="en-US" altLang="zh-CN" sz="2400" b="1" smtClean="0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endParaRPr lang="zh-CN" altLang="en-US" sz="2400" b="1">
                  <a:solidFill>
                    <a:srgbClr val="C0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787" y="2758629"/>
                <a:ext cx="7212565" cy="823559"/>
              </a:xfrm>
              <a:prstGeom prst="rect">
                <a:avLst/>
              </a:prstGeom>
              <a:blipFill rotWithShape="0">
                <a:blip r:embed="rId3"/>
                <a:stretch>
                  <a:fillRect l="-1352" r="0" b="-37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67139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9512" y="627534"/>
            <a:ext cx="8820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用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[ ]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表示不大于 的整数中最大整数，如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[2.4]=2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[-3.1]= -4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，请计算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[-5.2]+[4.8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]=_______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</a:p>
        </p:txBody>
      </p:sp>
      <mc:AlternateContent>
        <mc:Choice Requires="a14">
          <p:sp>
            <p:nvSpPr>
              <p:cNvPr id="3" name="矩形 2"/>
              <p:cNvSpPr/>
              <p:nvPr/>
            </p:nvSpPr>
            <p:spPr>
              <a:xfrm>
                <a:off x="195660" y="1923678"/>
                <a:ext cx="8804324" cy="19185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[x]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表示不超过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的最大整数．如：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[3.2]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[﹣0.7]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﹣1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．现定义：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{x}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[x]﹣x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，如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{1.5}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[1.5]﹣1.5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﹣0.5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，则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{3.9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}+{﹣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}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60" y="1923678"/>
                <a:ext cx="8804324" cy="1918539"/>
              </a:xfrm>
              <a:prstGeom prst="rect">
                <a:avLst/>
              </a:prstGeom>
              <a:blipFill rotWithShape="0">
                <a:blip r:embed="rId2"/>
                <a:stretch>
                  <a:fillRect l="-1039" r="-139" b="-12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3999581" y="1175471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67744" y="3157913"/>
            <a:ext cx="10118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-1.4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1848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9512" y="555526"/>
            <a:ext cx="8568952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用算式表示下面的结果：   </a:t>
            </a:r>
            <a:endParaRPr lang="en-US" altLang="zh-CN" sz="24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1)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温度由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-4℃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上升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7℃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__________________;   </a:t>
            </a:r>
          </a:p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2)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收入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元，又支出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元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.__________________. 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23928" y="1066242"/>
            <a:ext cx="2031325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(-</a:t>
            </a:r>
            <a:r>
              <a:rPr lang="zh-CN" altLang="en-US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)+7=3(℃)</a:t>
            </a:r>
          </a:p>
        </p:txBody>
      </p:sp>
      <p:sp>
        <p:nvSpPr>
          <p:cNvPr id="4" name="矩形 3"/>
          <p:cNvSpPr/>
          <p:nvPr/>
        </p:nvSpPr>
        <p:spPr>
          <a:xfrm>
            <a:off x="3759619" y="1594137"/>
            <a:ext cx="23599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7)+(-5)=2(元)</a:t>
            </a:r>
          </a:p>
        </p:txBody>
      </p:sp>
      <p:sp>
        <p:nvSpPr>
          <p:cNvPr id="5" name="矩形 4"/>
          <p:cNvSpPr/>
          <p:nvPr/>
        </p:nvSpPr>
        <p:spPr>
          <a:xfrm>
            <a:off x="179512" y="2240468"/>
            <a:ext cx="8964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口算：   </a:t>
            </a:r>
            <a:endParaRPr lang="en-US" altLang="zh-CN" sz="24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①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(-4)+(-6)=_____   ②4+(-6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)=_____      ③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(-4)+6=_____    ④(-4)+4=_____   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   ⑤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(-4)+14=_____     ⑥(-14)+4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=_____   </a:t>
            </a:r>
          </a:p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⑦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6+(-6)=_____   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⑧0+(-6)=_____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23728" y="2773699"/>
            <a:ext cx="792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-10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32772" y="2771789"/>
            <a:ext cx="79208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956376" y="2771789"/>
            <a:ext cx="79208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37004" y="3306930"/>
            <a:ext cx="4550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81004" y="3310660"/>
            <a:ext cx="543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956736" y="3306158"/>
            <a:ext cx="668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-10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86856" y="3842691"/>
            <a:ext cx="668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795480" y="3862879"/>
            <a:ext cx="668920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-6</a:t>
            </a:r>
            <a:endParaRPr lang="zh-CN" altLang="en-US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61368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83204" y="668400"/>
            <a:ext cx="85652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绝对值大于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3.5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而小于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的所有整数的和等于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</a:p>
        </p:txBody>
      </p:sp>
      <p:sp>
        <p:nvSpPr>
          <p:cNvPr id="3" name="矩形 2"/>
          <p:cNvSpPr/>
          <p:nvPr/>
        </p:nvSpPr>
        <p:spPr>
          <a:xfrm>
            <a:off x="6948264" y="668400"/>
            <a:ext cx="3401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zh-CN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3204" y="1419622"/>
            <a:ext cx="8143704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大于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-2.5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而不大于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的整数的和为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__________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3204" y="2211710"/>
            <a:ext cx="8748463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为绝对值小于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2019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的所有整数的和，则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的值为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24128" y="1403772"/>
            <a:ext cx="34015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zh-CN" altLang="zh-CN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52320" y="2168428"/>
            <a:ext cx="3401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zh-CN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5098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99332" y="610163"/>
            <a:ext cx="8568952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．若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|a|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|b|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，则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a+b_____0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（用“＞”或“＜”填空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）．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3" name="矩形 2"/>
              <p:cNvSpPr/>
              <p:nvPr/>
            </p:nvSpPr>
            <p:spPr>
              <a:xfrm>
                <a:off x="219672" y="1923678"/>
                <a:ext cx="795272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7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=8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=3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，则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a+b=_________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en-US" sz="24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672" y="1923678"/>
                <a:ext cx="7952728" cy="646331"/>
              </a:xfrm>
              <a:prstGeom prst="rect">
                <a:avLst/>
              </a:prstGeom>
              <a:blipFill rotWithShape="0">
                <a:blip r:embed="rId2"/>
                <a:stretch>
                  <a:fillRect l="-1149" r="0" b="-75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197596" y="2767972"/>
            <a:ext cx="9054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三个数的位置如图所示，下列结论错误的是（  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  ）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	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	C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	D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5"/>
          <p:cNvPicPr/>
          <p:nvPr/>
        </p:nvPicPr>
        <p:blipFill>
          <a:blip r:embed="rId3"/>
          <a:stretch>
            <a:fillRect/>
          </a:stretch>
        </p:blipFill>
        <p:spPr>
          <a:xfrm>
            <a:off x="4155947" y="4165346"/>
            <a:ext cx="4620377" cy="643823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292080" y="600679"/>
            <a:ext cx="34015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endParaRPr lang="zh-CN" altLang="zh-CN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94634" y="1923677"/>
            <a:ext cx="1271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或</a:t>
            </a:r>
            <a:r>
              <a:rPr lang="en-US" altLang="zh-CN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-11</a:t>
            </a:r>
          </a:p>
        </p:txBody>
      </p:sp>
      <p:sp>
        <p:nvSpPr>
          <p:cNvPr id="9" name="矩形 8"/>
          <p:cNvSpPr/>
          <p:nvPr/>
        </p:nvSpPr>
        <p:spPr>
          <a:xfrm>
            <a:off x="8002321" y="2800714"/>
            <a:ext cx="34015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zh-CN" sz="24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98053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5688" y="609675"/>
            <a:ext cx="87167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r>
              <a:rPr lang="zh-CN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若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err="1">
                <a:latin typeface="隶书" panose="02010509060101010101" pitchFamily="49" charset="-122"/>
                <a:ea typeface="隶书" panose="02010509060101010101" pitchFamily="49" charset="-122"/>
              </a:rPr>
              <a:t>a+b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，下列结论正确的是（　　）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	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	</a:t>
            </a:r>
            <a:endParaRPr lang="en-US" altLang="zh-CN" sz="24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．﹣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	D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．﹣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＜﹣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48264" y="514128"/>
            <a:ext cx="34015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zh-CN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20" name="矩形 19"/>
              <p:cNvSpPr/>
              <p:nvPr/>
            </p:nvSpPr>
            <p:spPr>
              <a:xfrm>
                <a:off x="175687" y="2383423"/>
                <a:ext cx="8716791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已知两个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有理数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a,b,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如果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＞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且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＞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那么下列说法错误的是（  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err="1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 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a+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zh-CN" altLang="en-US" sz="24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endParaRPr lang="en-US" altLang="zh-CN" sz="24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．（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4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−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D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．（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-a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-b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）＜</a:t>
                </a:r>
                <a:r>
                  <a:rPr lang="en-US" altLang="zh-CN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4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endParaRPr lang="zh-CN" altLang="en-US" sz="24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0" name="矩形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87" y="2383423"/>
                <a:ext cx="8716791" cy="2308324"/>
              </a:xfrm>
              <a:prstGeom prst="rect">
                <a:avLst/>
              </a:prstGeom>
              <a:blipFill rotWithShape="0">
                <a:blip r:embed="rId2"/>
                <a:stretch>
                  <a:fillRect l="-1119" r="0" b="-13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矩形 21"/>
          <p:cNvSpPr/>
          <p:nvPr/>
        </p:nvSpPr>
        <p:spPr>
          <a:xfrm>
            <a:off x="2555776" y="2817786"/>
            <a:ext cx="34015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endParaRPr lang="zh-CN" altLang="zh-CN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9243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43295" y="3723878"/>
            <a:ext cx="84597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有理数加法运算的基本解题思路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2400" smtClean="0">
              <a:solidFill>
                <a:schemeClr val="tx1">
                  <a:lumMod val="95000"/>
                  <a:lumOff val="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先判断类型（同号、异号等）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再确定和的符号</a:t>
            </a:r>
            <a:r>
              <a:rPr lang="zh-CN" altLang="en-US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smtClean="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.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最后进行绝对值的加减运算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699542"/>
            <a:ext cx="7923235" cy="294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07187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311144547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演示文稿7" id="{9629B64D-0389-4B6B-BBA2-19C142BFF6C7}" vid="{B50640D8-98F9-41BF-AB21-2F89291524F3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(16:9)</PresentationFormat>
  <Paragraphs>156</Paragraphs>
  <Slides>32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baseType="lpstr" size="42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Courier New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2022-05-31T11:57:14.280</cp:lastPrinted>
  <dcterms:created xsi:type="dcterms:W3CDTF">2022-05-31T11:57:14Z</dcterms:created>
  <dcterms:modified xsi:type="dcterms:W3CDTF">2022-05-31T03:57:15Z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