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20.11-->
<p:presentation xmlns:r="http://schemas.openxmlformats.org/officeDocument/2006/relationships" xmlns:a="http://schemas.openxmlformats.org/drawingml/2006/main" xmlns:p="http://schemas.openxmlformats.org/presentationml/2006/main">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78" r:id="rId12"/>
    <p:sldId id="279" r:id="rId13"/>
    <p:sldId id="280" r:id="rId14"/>
    <p:sldId id="281"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82" r:id="rId28"/>
    <p:sldId id="283" r:id="rId29"/>
    <p:sldId id="284" r:id="rId30"/>
    <p:sldId id="285" r:id="rId31"/>
    <p:sldId id="286" r:id="rId32"/>
    <p:sldId id="287" r:id="rId33"/>
    <p:sldId id="288" r:id="rId34"/>
    <p:sldId id="289" r:id="rId35"/>
    <p:sldId id="292" r:id="rId36"/>
    <p:sldId id="293" r:id="rId37"/>
    <p:sldId id="290" r:id="rId38"/>
    <p:sldId id="291" r:id="rId39"/>
  </p:sldIdLst>
  <p:sldSz cx="12192000" cy="6858000"/>
  <p:notesSz cx="6858000" cy="9144000"/>
  <p:custDataLst>
    <p:tags r:id="rId40"/>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27">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778" autoAdjust="0"/>
    <p:restoredTop sz="94660"/>
  </p:normalViewPr>
  <p:slideViewPr>
    <p:cSldViewPr snapToGrid="0">
      <p:cViewPr varScale="1">
        <p:scale>
          <a:sx n="115" d="100"/>
          <a:sy n="115" d="100"/>
        </p:scale>
        <p:origin x="384" y="96"/>
      </p:cViewPr>
      <p:guideLst>
        <p:guide orient="horz" pos="2127"/>
        <p:guide pos="3840"/>
      </p:guideLst>
    </p:cSldViewPr>
  </p:slideViewPr>
  <p:notesTextViewPr>
    <p:cViewPr>
      <p:scale>
        <a:sx n="3" d="2"/>
        <a:sy n="3" d="2"/>
      </p:scale>
      <p:origin x="0" y="0"/>
    </p:cViewPr>
  </p:notesTextViewPr>
  <p:notesViewPr>
    <p:cSldViewPr snapToGrid="0">
      <p:cViewPr varScale="1">
        <p:scale>
          <a:sx n="92" d="100"/>
          <a:sy n="92" d="100"/>
        </p:scale>
        <p:origin x="2550" y="102"/>
      </p:cViewPr>
      <p:guideLst/>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9.xml" /><Relationship Id="rId11" Type="http://schemas.openxmlformats.org/officeDocument/2006/relationships/slide" Target="slides/slide10.xml" /><Relationship Id="rId12" Type="http://schemas.openxmlformats.org/officeDocument/2006/relationships/slide" Target="slides/slide11.xml" /><Relationship Id="rId13" Type="http://schemas.openxmlformats.org/officeDocument/2006/relationships/slide" Target="slides/slide12.xml" /><Relationship Id="rId14" Type="http://schemas.openxmlformats.org/officeDocument/2006/relationships/slide" Target="slides/slide13.xml" /><Relationship Id="rId15" Type="http://schemas.openxmlformats.org/officeDocument/2006/relationships/slide" Target="slides/slide14.xml" /><Relationship Id="rId16" Type="http://schemas.openxmlformats.org/officeDocument/2006/relationships/slide" Target="slides/slide15.xml" /><Relationship Id="rId17" Type="http://schemas.openxmlformats.org/officeDocument/2006/relationships/slide" Target="slides/slide16.xml" /><Relationship Id="rId18" Type="http://schemas.openxmlformats.org/officeDocument/2006/relationships/slide" Target="slides/slide17.xml" /><Relationship Id="rId19" Type="http://schemas.openxmlformats.org/officeDocument/2006/relationships/slide" Target="slides/slide18.xml" /><Relationship Id="rId2" Type="http://schemas.openxmlformats.org/officeDocument/2006/relationships/slide" Target="slides/slide1.xml" /><Relationship Id="rId20" Type="http://schemas.openxmlformats.org/officeDocument/2006/relationships/slide" Target="slides/slide19.xml" /><Relationship Id="rId21" Type="http://schemas.openxmlformats.org/officeDocument/2006/relationships/slide" Target="slides/slide20.xml" /><Relationship Id="rId22" Type="http://schemas.openxmlformats.org/officeDocument/2006/relationships/slide" Target="slides/slide21.xml" /><Relationship Id="rId23" Type="http://schemas.openxmlformats.org/officeDocument/2006/relationships/slide" Target="slides/slide22.xml" /><Relationship Id="rId24" Type="http://schemas.openxmlformats.org/officeDocument/2006/relationships/slide" Target="slides/slide23.xml" /><Relationship Id="rId25" Type="http://schemas.openxmlformats.org/officeDocument/2006/relationships/slide" Target="slides/slide24.xml" /><Relationship Id="rId26" Type="http://schemas.openxmlformats.org/officeDocument/2006/relationships/slide" Target="slides/slide25.xml" /><Relationship Id="rId27" Type="http://schemas.openxmlformats.org/officeDocument/2006/relationships/slide" Target="slides/slide26.xml" /><Relationship Id="rId28" Type="http://schemas.openxmlformats.org/officeDocument/2006/relationships/slide" Target="slides/slide27.xml" /><Relationship Id="rId29" Type="http://schemas.openxmlformats.org/officeDocument/2006/relationships/slide" Target="slides/slide28.xml" /><Relationship Id="rId3" Type="http://schemas.openxmlformats.org/officeDocument/2006/relationships/slide" Target="slides/slide2.xml" /><Relationship Id="rId30" Type="http://schemas.openxmlformats.org/officeDocument/2006/relationships/slide" Target="slides/slide29.xml" /><Relationship Id="rId31" Type="http://schemas.openxmlformats.org/officeDocument/2006/relationships/slide" Target="slides/slide30.xml" /><Relationship Id="rId32" Type="http://schemas.openxmlformats.org/officeDocument/2006/relationships/slide" Target="slides/slide31.xml" /><Relationship Id="rId33" Type="http://schemas.openxmlformats.org/officeDocument/2006/relationships/slide" Target="slides/slide32.xml" /><Relationship Id="rId34" Type="http://schemas.openxmlformats.org/officeDocument/2006/relationships/slide" Target="slides/slide33.xml" /><Relationship Id="rId35" Type="http://schemas.openxmlformats.org/officeDocument/2006/relationships/slide" Target="slides/slide34.xml" /><Relationship Id="rId36" Type="http://schemas.openxmlformats.org/officeDocument/2006/relationships/slide" Target="slides/slide35.xml" /><Relationship Id="rId37" Type="http://schemas.openxmlformats.org/officeDocument/2006/relationships/slide" Target="slides/slide36.xml" /><Relationship Id="rId38" Type="http://schemas.openxmlformats.org/officeDocument/2006/relationships/slide" Target="slides/slide37.xml" /><Relationship Id="rId39" Type="http://schemas.openxmlformats.org/officeDocument/2006/relationships/slide" Target="slides/slide38.xml" /><Relationship Id="rId4" Type="http://schemas.openxmlformats.org/officeDocument/2006/relationships/slide" Target="slides/slide3.xml" /><Relationship Id="rId40" Type="http://schemas.openxmlformats.org/officeDocument/2006/relationships/tags" Target="tags/tag56.xml" /><Relationship Id="rId41" Type="http://schemas.openxmlformats.org/officeDocument/2006/relationships/presProps" Target="presProps.xml" /><Relationship Id="rId42" Type="http://schemas.openxmlformats.org/officeDocument/2006/relationships/viewProps" Target="viewProps.xml" /><Relationship Id="rId43" Type="http://schemas.openxmlformats.org/officeDocument/2006/relationships/theme" Target="theme/theme1.xml" /><Relationship Id="rId44" Type="http://schemas.openxmlformats.org/officeDocument/2006/relationships/tableStyles" Target="tableStyles.xml" /><Relationship Id="rId5" Type="http://schemas.openxmlformats.org/officeDocument/2006/relationships/slide" Target="slides/slide4.xml" /><Relationship Id="rId6" Type="http://schemas.openxmlformats.org/officeDocument/2006/relationships/slide" Target="slides/slide5.xml" /><Relationship Id="rId7" Type="http://schemas.openxmlformats.org/officeDocument/2006/relationships/slide" Target="slides/slide6.xml" /><Relationship Id="rId8" Type="http://schemas.openxmlformats.org/officeDocument/2006/relationships/slide" Target="slides/slide7.xml" /><Relationship Id="rId9" Type="http://schemas.openxmlformats.org/officeDocument/2006/relationships/slide" Target="slides/slide8.xml" /></Relationship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7.xml.rels>&#65279;<?xml version="1.0" encoding="utf-8" standalone="yes"?><Relationships xmlns="http://schemas.openxmlformats.org/package/2006/relationships"><Relationship Id="rId1" Type="http://schemas.openxmlformats.org/officeDocument/2006/relationships/tags" Target="../tags/tag1.xml" /><Relationship Id="rId2" Type="http://schemas.openxmlformats.org/officeDocument/2006/relationships/tags" Target="../tags/tag2.xml" /><Relationship Id="rId3" Type="http://schemas.openxmlformats.org/officeDocument/2006/relationships/tags" Target="../tags/tag3.xml" /><Relationship Id="rId4" Type="http://schemas.openxmlformats.org/officeDocument/2006/relationships/tags" Target="../tags/tag4.xml" /><Relationship Id="rId5" Type="http://schemas.openxmlformats.org/officeDocument/2006/relationships/tags" Target="../tags/tag5.xml" /><Relationship Id="rId6" Type="http://schemas.openxmlformats.org/officeDocument/2006/relationships/tags" Target="../tags/tag6.xml" /><Relationship Id="rId7" Type="http://schemas.openxmlformats.org/officeDocument/2006/relationships/slideMaster" Target="../slideMasters/slideMaster1.xml" /></Relationships>
</file>

<file path=ppt/slideLayouts/_rels/slideLayout18.xml.rels>&#65279;<?xml version="1.0" encoding="utf-8" standalone="yes"?><Relationships xmlns="http://schemas.openxmlformats.org/package/2006/relationships"><Relationship Id="rId1" Type="http://schemas.openxmlformats.org/officeDocument/2006/relationships/tags" Target="../tags/tag7.xml" /><Relationship Id="rId2" Type="http://schemas.openxmlformats.org/officeDocument/2006/relationships/tags" Target="../tags/tag8.xml" /><Relationship Id="rId3" Type="http://schemas.openxmlformats.org/officeDocument/2006/relationships/tags" Target="../tags/tag9.xml" /><Relationship Id="rId4" Type="http://schemas.openxmlformats.org/officeDocument/2006/relationships/tags" Target="../tags/tag10.xml" /><Relationship Id="rId5" Type="http://schemas.openxmlformats.org/officeDocument/2006/relationships/slideMaster" Target="../slideMasters/slideMaster1.xml" /></Relationships>
</file>

<file path=ppt/slideLayouts/_rels/slideLayout19.xml.rels>&#65279;<?xml version="1.0" encoding="utf-8" standalone="yes"?><Relationships xmlns="http://schemas.openxmlformats.org/package/2006/relationships"><Relationship Id="rId1" Type="http://schemas.openxmlformats.org/officeDocument/2006/relationships/tags" Target="../tags/tag11.xml" /><Relationship Id="rId2" Type="http://schemas.openxmlformats.org/officeDocument/2006/relationships/tags" Target="../tags/tag12.xml" /><Relationship Id="rId3" Type="http://schemas.openxmlformats.org/officeDocument/2006/relationships/tags" Target="../tags/tag13.xml" /><Relationship Id="rId4" Type="http://schemas.openxmlformats.org/officeDocument/2006/relationships/tags" Target="../tags/tag14.xml" /><Relationship Id="rId5" Type="http://schemas.openxmlformats.org/officeDocument/2006/relationships/tags" Target="../tags/tag15.xml" /><Relationship Id="rId6"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zh-CN" altLang="en-US" smtClean="0"/>
              <a:t>单击此处编辑母版标题样式</a:t>
            </a:r>
            <a:endParaRPr lang="en-US"/>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单击以编辑母版副标题样式</a:t>
            </a:r>
            <a:endParaRPr lang="en-US"/>
          </a:p>
        </p:txBody>
      </p:sp>
      <p:sp>
        <p:nvSpPr>
          <p:cNvPr id="4" name="Date Placeholder 3"/>
          <p:cNvSpPr>
            <a:spLocks noGrp="1"/>
          </p:cNvSpPr>
          <p:nvPr>
            <p:ph type="dt" sz="half" idx="10"/>
          </p:nvPr>
        </p:nvSpPr>
        <p:spPr/>
        <p:txBody>
          <a:bodyPr/>
          <a:lstStyle/>
          <a:p>
            <a:fld id="{760FBDFE-C587-4B4C-A407-44438C67B59E}" type="datetimeFigureOut">
              <a:rPr lang="zh-CN" altLang="en-US" smtClean="0"/>
              <a:t>2022/4/11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7" name="Freeform 6"/>
          <p:cNvSpPr/>
          <p:nvPr/>
        </p:nvSpPr>
        <p:spPr bwMode="auto">
          <a:xfrm>
            <a:off x="0" y="4323810"/>
            <a:ext cx="1744652" cy="778589"/>
          </a:xfrm>
          <a:custGeom>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txBody>
          <a:bodyPr/>
          <a:lstStyle/>
          <a:p/>
        </p:txBody>
      </p:sp>
      <p:sp>
        <p:nvSpPr>
          <p:cNvPr id="6" name="Slide Number Placeholder 5"/>
          <p:cNvSpPr>
            <a:spLocks noGrp="1"/>
          </p:cNvSpPr>
          <p:nvPr>
            <p:ph type="sldNum" sz="quarter" idx="12"/>
          </p:nvPr>
        </p:nvSpPr>
        <p:spPr>
          <a:xfrm>
            <a:off x="531812" y="4529540"/>
            <a:ext cx="779767" cy="365125"/>
          </a:xfrm>
        </p:spPr>
        <p:txBody>
          <a:bodyPr/>
          <a:lstStyle/>
          <a:p>
            <a:fld id="{49AE70B2-8BF9-45C0-BB95-33D1B9D3A854}" type="slidenum">
              <a:rPr lang="zh-CN" altLang="en-US" smtClean="0"/>
              <a:t>‹#›</a:t>
            </a:fld>
            <a:endParaRPr lang="zh-CN" altLang="en-US"/>
          </a:p>
        </p:txBody>
      </p:sp>
    </p:spTree>
    <p:extLst>
      <p:ext uri="{BB962C8B-B14F-4D97-AF65-F5344CB8AC3E}">
        <p14:creationId xmlns:p14="http://schemas.microsoft.com/office/powerpoint/2010/main" val="3495050577"/>
      </p:ext>
    </p:extLst>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Title 1"/>
          <p:cNvSpPr>
            <a:spLocks noGrp="1"/>
          </p:cNvSpPr>
          <p:nvPr>
            <p:ph type="title"/>
          </p:nvPr>
        </p:nvSpPr>
        <p:spPr>
          <a:xfrm>
            <a:off x="2592925" y="624110"/>
            <a:ext cx="8911687" cy="1280890"/>
          </a:xfrm>
        </p:spPr>
        <p:txBody>
          <a:bodyPr/>
          <a:lstStyle/>
          <a:p>
            <a:r>
              <a:rPr lang="zh-CN" altLang="en-US" smtClean="0"/>
              <a:t>单击此处编辑母版标题样式</a:t>
            </a:r>
            <a:endParaRPr lang="en-US"/>
          </a:p>
        </p:txBody>
      </p:sp>
      <p:sp>
        <p:nvSpPr>
          <p:cNvPr id="3" name="Content Placeholder 2"/>
          <p:cNvSpPr>
            <a:spLocks noGrp="1"/>
          </p:cNvSpPr>
          <p:nvPr>
            <p:ph idx="1"/>
          </p:nvPr>
        </p:nvSpPr>
        <p:spPr>
          <a:xfrm>
            <a:off x="2589212" y="2133600"/>
            <a:ext cx="8915400" cy="3777622"/>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Date Placeholder 3"/>
          <p:cNvSpPr>
            <a:spLocks noGrp="1"/>
          </p:cNvSpPr>
          <p:nvPr>
            <p:ph type="dt" sz="half" idx="10"/>
          </p:nvPr>
        </p:nvSpPr>
        <p:spPr/>
        <p:txBody>
          <a:bodyPr/>
          <a:lstStyle/>
          <a:p>
            <a:fld id="{760FBDFE-C587-4B4C-A407-44438C67B59E}" type="datetimeFigureOut">
              <a:rPr lang="zh-CN" altLang="en-US" smtClean="0"/>
              <a:t>2022/4/11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8" name="Freeform 11"/>
          <p:cNvSpPr/>
          <p:nvPr/>
        </p:nvSpPr>
        <p:spPr bwMode="auto">
          <a:xfrm flipV="1">
            <a:off x="-4189" y="714375"/>
            <a:ext cx="1588527" cy="507297"/>
          </a:xfrm>
          <a:custGeom>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p:txBody>
      </p:sp>
      <p:sp>
        <p:nvSpPr>
          <p:cNvPr id="6" name="Slide Number Placeholder 5"/>
          <p:cNvSpPr>
            <a:spLocks noGrp="1"/>
          </p:cNvSpPr>
          <p:nvPr>
            <p:ph type="sldNum" sz="quarter" idx="12"/>
          </p:nvPr>
        </p:nvSpPr>
        <p:spPr/>
        <p:txBody>
          <a:bodyPr/>
          <a:lstStyle/>
          <a:p>
            <a:fld id="{49AE70B2-8BF9-45C0-BB95-33D1B9D3A854}" type="slidenum">
              <a:rPr lang="zh-CN" altLang="en-US" smtClean="0"/>
              <a:t>‹#›</a:t>
            </a:fld>
            <a:endParaRPr lang="zh-CN" altLang="en-US"/>
          </a:p>
        </p:txBody>
      </p:sp>
    </p:spTree>
    <p:extLst>
      <p:ext uri="{BB962C8B-B14F-4D97-AF65-F5344CB8AC3E}">
        <p14:creationId xmlns:p14="http://schemas.microsoft.com/office/powerpoint/2010/main" val="2909074736"/>
      </p:ext>
    </p:extLst>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zh-CN" altLang="en-US" smtClean="0"/>
              <a:t>单击此处编辑母版标题样式</a:t>
            </a:r>
            <a:endParaRPr lang="en-US"/>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编辑母版文本样式</a:t>
            </a:r>
          </a:p>
        </p:txBody>
      </p:sp>
      <p:sp>
        <p:nvSpPr>
          <p:cNvPr id="4" name="Date Placeholder 3"/>
          <p:cNvSpPr>
            <a:spLocks noGrp="1"/>
          </p:cNvSpPr>
          <p:nvPr>
            <p:ph type="dt" sz="half" idx="10"/>
          </p:nvPr>
        </p:nvSpPr>
        <p:spPr/>
        <p:txBody>
          <a:bodyPr/>
          <a:lstStyle/>
          <a:p>
            <a:fld id="{760FBDFE-C587-4B4C-A407-44438C67B59E}" type="datetimeFigureOut">
              <a:rPr lang="zh-CN" altLang="en-US" smtClean="0"/>
              <a:t>2022/4/11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9" name="Freeform 11"/>
          <p:cNvSpPr/>
          <p:nvPr/>
        </p:nvSpPr>
        <p:spPr bwMode="auto">
          <a:xfrm flipV="1">
            <a:off x="-4189" y="3178175"/>
            <a:ext cx="1588527" cy="507297"/>
          </a:xfrm>
          <a:custGeom>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p:txBody>
      </p:sp>
      <p:sp>
        <p:nvSpPr>
          <p:cNvPr id="6" name="Slide Number Placeholder 5"/>
          <p:cNvSpPr>
            <a:spLocks noGrp="1"/>
          </p:cNvSpPr>
          <p:nvPr>
            <p:ph type="sldNum" sz="quarter" idx="12"/>
          </p:nvPr>
        </p:nvSpPr>
        <p:spPr>
          <a:xfrm>
            <a:off x="531812" y="3244139"/>
            <a:ext cx="779767" cy="365125"/>
          </a:xfrm>
        </p:spPr>
        <p:txBody>
          <a:bodyPr/>
          <a:lstStyle/>
          <a:p>
            <a:fld id="{49AE70B2-8BF9-45C0-BB95-33D1B9D3A854}" type="slidenum">
              <a:rPr lang="zh-CN" altLang="en-US" smtClean="0"/>
              <a:t>‹#›</a:t>
            </a:fld>
            <a:endParaRPr lang="zh-CN" altLang="en-US"/>
          </a:p>
        </p:txBody>
      </p:sp>
    </p:spTree>
    <p:extLst>
      <p:ext uri="{BB962C8B-B14F-4D97-AF65-F5344CB8AC3E}">
        <p14:creationId xmlns:p14="http://schemas.microsoft.com/office/powerpoint/2010/main" val="1258269949"/>
      </p:ext>
    </p:extLst>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8" name="Title 7"/>
          <p:cNvSpPr>
            <a:spLocks noGrp="1"/>
          </p:cNvSpPr>
          <p:nvPr>
            <p:ph type="title"/>
          </p:nvPr>
        </p:nvSpPr>
        <p:spPr/>
        <p:txBody>
          <a:bodyPr/>
          <a:lstStyle/>
          <a:p>
            <a:r>
              <a:rPr lang="zh-CN" altLang="en-US" smtClean="0"/>
              <a:t>单击此处编辑母版标题样式</a:t>
            </a:r>
            <a:endParaRPr lang="en-US"/>
          </a:p>
        </p:txBody>
      </p:sp>
      <p:sp>
        <p:nvSpPr>
          <p:cNvPr id="3" name="Content Placeholder 2"/>
          <p:cNvSpPr>
            <a:spLocks noGrp="1"/>
          </p:cNvSpPr>
          <p:nvPr>
            <p:ph sz="half" idx="1"/>
          </p:nvPr>
        </p:nvSpPr>
        <p:spPr>
          <a:xfrm>
            <a:off x="2589212" y="2133600"/>
            <a:ext cx="4313864" cy="3777622"/>
          </a:xfrm>
        </p:spPr>
        <p:txBody>
          <a:bodyPr>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Content Placeholder 3"/>
          <p:cNvSpPr>
            <a:spLocks noGrp="1"/>
          </p:cNvSpPr>
          <p:nvPr>
            <p:ph sz="half" idx="2"/>
          </p:nvPr>
        </p:nvSpPr>
        <p:spPr>
          <a:xfrm>
            <a:off x="7190747" y="2126222"/>
            <a:ext cx="4313864" cy="3777622"/>
          </a:xfrm>
        </p:spPr>
        <p:txBody>
          <a:bodyPr>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5" name="Date Placeholder 4"/>
          <p:cNvSpPr>
            <a:spLocks noGrp="1"/>
          </p:cNvSpPr>
          <p:nvPr>
            <p:ph type="dt" sz="half" idx="10"/>
          </p:nvPr>
        </p:nvSpPr>
        <p:spPr/>
        <p:txBody>
          <a:bodyPr/>
          <a:lstStyle/>
          <a:p>
            <a:fld id="{760FBDFE-C587-4B4C-A407-44438C67B59E}" type="datetimeFigureOut">
              <a:rPr lang="zh-CN" altLang="en-US" smtClean="0"/>
              <a:t>2022/4/11</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10" name="Freeform 11"/>
          <p:cNvSpPr/>
          <p:nvPr/>
        </p:nvSpPr>
        <p:spPr bwMode="auto">
          <a:xfrm flipV="1">
            <a:off x="-4189" y="714375"/>
            <a:ext cx="1588527" cy="507297"/>
          </a:xfrm>
          <a:custGeom>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p:txBody>
      </p:sp>
      <p:sp>
        <p:nvSpPr>
          <p:cNvPr id="11" name="Slide Number Placeholder 5"/>
          <p:cNvSpPr>
            <a:spLocks noGrp="1"/>
          </p:cNvSpPr>
          <p:nvPr>
            <p:ph type="sldNum" sz="quarter" idx="12"/>
          </p:nvPr>
        </p:nvSpPr>
        <p:spPr>
          <a:xfrm>
            <a:off x="531812" y="787782"/>
            <a:ext cx="779767" cy="365125"/>
          </a:xfrm>
        </p:spPr>
        <p:txBody>
          <a:bodyPr/>
          <a:lstStyle/>
          <a:p>
            <a:fld id="{49AE70B2-8BF9-45C0-BB95-33D1B9D3A854}" type="slidenum">
              <a:rPr lang="zh-CN" altLang="en-US" smtClean="0"/>
              <a:t>‹#›</a:t>
            </a:fld>
            <a:endParaRPr lang="zh-CN" altLang="en-US"/>
          </a:p>
        </p:txBody>
      </p:sp>
    </p:spTree>
    <p:extLst>
      <p:ext uri="{BB962C8B-B14F-4D97-AF65-F5344CB8AC3E}">
        <p14:creationId xmlns:p14="http://schemas.microsoft.com/office/powerpoint/2010/main" val="667451461"/>
      </p:ext>
    </p:extLst>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10" name="Title 9"/>
          <p:cNvSpPr>
            <a:spLocks noGrp="1"/>
          </p:cNvSpPr>
          <p:nvPr>
            <p:ph type="title"/>
          </p:nvPr>
        </p:nvSpPr>
        <p:spPr/>
        <p:txBody>
          <a:bodyPr/>
          <a:lstStyle/>
          <a:p>
            <a:r>
              <a:rPr lang="zh-CN" altLang="en-US" smtClean="0"/>
              <a:t>单击此处编辑母版标题样式</a:t>
            </a:r>
            <a:endParaRPr lang="en-US"/>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7" name="Date Placeholder 6"/>
          <p:cNvSpPr>
            <a:spLocks noGrp="1"/>
          </p:cNvSpPr>
          <p:nvPr>
            <p:ph type="dt" sz="half" idx="10"/>
          </p:nvPr>
        </p:nvSpPr>
        <p:spPr/>
        <p:txBody>
          <a:bodyPr/>
          <a:lstStyle/>
          <a:p>
            <a:fld id="{760FBDFE-C587-4B4C-A407-44438C67B59E}" type="datetimeFigureOut">
              <a:rPr lang="zh-CN" altLang="en-US" smtClean="0"/>
              <a:t>2022/4/11</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12" name="Freeform 11"/>
          <p:cNvSpPr/>
          <p:nvPr/>
        </p:nvSpPr>
        <p:spPr bwMode="auto">
          <a:xfrm flipV="1">
            <a:off x="-4189" y="714375"/>
            <a:ext cx="1588527" cy="507297"/>
          </a:xfrm>
          <a:custGeom>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p:txBody>
      </p:sp>
      <p:sp>
        <p:nvSpPr>
          <p:cNvPr id="13" name="Slide Number Placeholder 5"/>
          <p:cNvSpPr>
            <a:spLocks noGrp="1"/>
          </p:cNvSpPr>
          <p:nvPr>
            <p:ph type="sldNum" sz="quarter" idx="12"/>
          </p:nvPr>
        </p:nvSpPr>
        <p:spPr>
          <a:xfrm>
            <a:off x="531812" y="787782"/>
            <a:ext cx="779767" cy="365125"/>
          </a:xfrm>
        </p:spPr>
        <p:txBody>
          <a:bodyPr/>
          <a:lstStyle/>
          <a:p>
            <a:fld id="{49AE70B2-8BF9-45C0-BB95-33D1B9D3A854}" type="slidenum">
              <a:rPr lang="zh-CN" altLang="en-US" smtClean="0"/>
              <a:t>‹#›</a:t>
            </a:fld>
            <a:endParaRPr lang="zh-CN" altLang="en-US"/>
          </a:p>
        </p:txBody>
      </p:sp>
    </p:spTree>
    <p:extLst>
      <p:ext uri="{BB962C8B-B14F-4D97-AF65-F5344CB8AC3E}">
        <p14:creationId xmlns:p14="http://schemas.microsoft.com/office/powerpoint/2010/main" val="225117518"/>
      </p:ext>
    </p:extLst>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3" name="Date Placeholder 2"/>
          <p:cNvSpPr>
            <a:spLocks noGrp="1"/>
          </p:cNvSpPr>
          <p:nvPr>
            <p:ph type="dt" sz="half" idx="10"/>
          </p:nvPr>
        </p:nvSpPr>
        <p:spPr/>
        <p:txBody>
          <a:bodyPr/>
          <a:lstStyle/>
          <a:p>
            <a:fld id="{760FBDFE-C587-4B4C-A407-44438C67B59E}" type="datetimeFigureOut">
              <a:rPr lang="zh-CN" altLang="en-US" smtClean="0"/>
              <a:t>2022/4/11</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7" name="Freeform 11"/>
          <p:cNvSpPr/>
          <p:nvPr/>
        </p:nvSpPr>
        <p:spPr bwMode="auto">
          <a:xfrm flipV="1">
            <a:off x="-4189" y="714375"/>
            <a:ext cx="1588527" cy="507297"/>
          </a:xfrm>
          <a:custGeom>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p:txBody>
      </p:sp>
      <p:sp>
        <p:nvSpPr>
          <p:cNvPr id="5" name="Slide Number Placeholder 4"/>
          <p:cNvSpPr>
            <a:spLocks noGrp="1"/>
          </p:cNvSpPr>
          <p:nvPr>
            <p:ph type="sldNum" sz="quarter" idx="12"/>
          </p:nvPr>
        </p:nvSpPr>
        <p:spPr/>
        <p:txBody>
          <a:bodyPr/>
          <a:lstStyle/>
          <a:p>
            <a:fld id="{49AE70B2-8BF9-45C0-BB95-33D1B9D3A854}" type="slidenum">
              <a:rPr lang="zh-CN" altLang="en-US" smtClean="0"/>
              <a:t>‹#›</a:t>
            </a:fld>
            <a:endParaRPr lang="zh-CN" altLang="en-US"/>
          </a:p>
        </p:txBody>
      </p:sp>
    </p:spTree>
    <p:extLst>
      <p:ext uri="{BB962C8B-B14F-4D97-AF65-F5344CB8AC3E}">
        <p14:creationId xmlns:p14="http://schemas.microsoft.com/office/powerpoint/2010/main" val="2782231670"/>
      </p:ext>
    </p:extLst>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Date Placeholder 1"/>
          <p:cNvSpPr>
            <a:spLocks noGrp="1"/>
          </p:cNvSpPr>
          <p:nvPr>
            <p:ph type="dt" sz="half" idx="10"/>
          </p:nvPr>
        </p:nvSpPr>
        <p:spPr/>
        <p:txBody>
          <a:bodyPr/>
          <a:lstStyle/>
          <a:p>
            <a:fld id="{760FBDFE-C587-4B4C-A407-44438C67B59E}" type="datetimeFigureOut">
              <a:rPr lang="zh-CN" altLang="en-US" smtClean="0"/>
              <a:t>2022/4/11</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6" name="Freeform 11"/>
          <p:cNvSpPr/>
          <p:nvPr/>
        </p:nvSpPr>
        <p:spPr bwMode="auto">
          <a:xfrm flipV="1">
            <a:off x="-4189" y="714375"/>
            <a:ext cx="1588527" cy="507297"/>
          </a:xfrm>
          <a:custGeom>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p:txBody>
      </p:sp>
      <p:sp>
        <p:nvSpPr>
          <p:cNvPr id="4" name="Slide Number Placeholder 3"/>
          <p:cNvSpPr>
            <a:spLocks noGrp="1"/>
          </p:cNvSpPr>
          <p:nvPr>
            <p:ph type="sldNum" sz="quarter" idx="12"/>
          </p:nvPr>
        </p:nvSpPr>
        <p:spPr/>
        <p:txBody>
          <a:bodyPr/>
          <a:lstStyle/>
          <a:p>
            <a:fld id="{49AE70B2-8BF9-45C0-BB95-33D1B9D3A854}" type="slidenum">
              <a:rPr lang="zh-CN" altLang="en-US" smtClean="0"/>
              <a:t>‹#›</a:t>
            </a:fld>
            <a:endParaRPr lang="zh-CN" altLang="en-US"/>
          </a:p>
        </p:txBody>
      </p:sp>
    </p:spTree>
    <p:extLst>
      <p:ext uri="{BB962C8B-B14F-4D97-AF65-F5344CB8AC3E}">
        <p14:creationId xmlns:p14="http://schemas.microsoft.com/office/powerpoint/2010/main" val="1192466232"/>
      </p:ext>
    </p:extLst>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zh-CN" altLang="en-US" smtClean="0"/>
              <a:t>单击此处编辑母版标题样式</a:t>
            </a:r>
            <a:endParaRPr lang="en-US"/>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编辑母版文本样式</a:t>
            </a:r>
          </a:p>
        </p:txBody>
      </p:sp>
      <p:sp>
        <p:nvSpPr>
          <p:cNvPr id="5" name="Date Placeholder 4"/>
          <p:cNvSpPr>
            <a:spLocks noGrp="1"/>
          </p:cNvSpPr>
          <p:nvPr>
            <p:ph type="dt" sz="half" idx="10"/>
          </p:nvPr>
        </p:nvSpPr>
        <p:spPr/>
        <p:txBody>
          <a:bodyPr/>
          <a:lstStyle/>
          <a:p>
            <a:fld id="{760FBDFE-C587-4B4C-A407-44438C67B59E}" type="datetimeFigureOut">
              <a:rPr lang="zh-CN" altLang="en-US" smtClean="0"/>
              <a:t>2022/4/11</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9" name="Freeform 11"/>
          <p:cNvSpPr/>
          <p:nvPr/>
        </p:nvSpPr>
        <p:spPr bwMode="auto">
          <a:xfrm flipV="1">
            <a:off x="-4189" y="714375"/>
            <a:ext cx="1588527" cy="507297"/>
          </a:xfrm>
          <a:custGeom>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p:txBody>
      </p:sp>
      <p:sp>
        <p:nvSpPr>
          <p:cNvPr id="7" name="Slide Number Placeholder 6"/>
          <p:cNvSpPr>
            <a:spLocks noGrp="1"/>
          </p:cNvSpPr>
          <p:nvPr>
            <p:ph type="sldNum" sz="quarter" idx="12"/>
          </p:nvPr>
        </p:nvSpPr>
        <p:spPr/>
        <p:txBody>
          <a:bodyPr/>
          <a:lstStyle/>
          <a:p>
            <a:fld id="{49AE70B2-8BF9-45C0-BB95-33D1B9D3A854}" type="slidenum">
              <a:rPr lang="zh-CN" altLang="en-US" smtClean="0"/>
              <a:t>‹#›</a:t>
            </a:fld>
            <a:endParaRPr lang="zh-CN" altLang="en-US"/>
          </a:p>
        </p:txBody>
      </p:sp>
    </p:spTree>
    <p:extLst>
      <p:ext uri="{BB962C8B-B14F-4D97-AF65-F5344CB8AC3E}">
        <p14:creationId xmlns:p14="http://schemas.microsoft.com/office/powerpoint/2010/main" val="285313284"/>
      </p:ext>
    </p:extLst>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zh-CN" altLang="en-US" smtClean="0"/>
              <a:t>单击此处编辑母版标题样式</a:t>
            </a:r>
            <a:endParaRPr lang="en-US"/>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zh-CN" altLang="en-US" smtClean="0"/>
              <a:t>单击图标添加图片</a:t>
            </a:r>
            <a:endParaRPr lang="en-US"/>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编辑母版文本样式</a:t>
            </a:r>
          </a:p>
        </p:txBody>
      </p:sp>
      <p:sp>
        <p:nvSpPr>
          <p:cNvPr id="5" name="Date Placeholder 4"/>
          <p:cNvSpPr>
            <a:spLocks noGrp="1"/>
          </p:cNvSpPr>
          <p:nvPr>
            <p:ph type="dt" sz="half" idx="10"/>
          </p:nvPr>
        </p:nvSpPr>
        <p:spPr/>
        <p:txBody>
          <a:bodyPr/>
          <a:lstStyle/>
          <a:p>
            <a:fld id="{9EFD9D74-47D9-4702-A33C-335B63B48DBF}" type="datetimeFigureOut">
              <a:rPr lang="zh-CN" altLang="en-US" smtClean="0"/>
              <a:t>2022/4/11</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9" name="Freeform 11"/>
          <p:cNvSpPr/>
          <p:nvPr/>
        </p:nvSpPr>
        <p:spPr bwMode="auto">
          <a:xfrm flipV="1">
            <a:off x="-4189" y="4911725"/>
            <a:ext cx="1588527" cy="507297"/>
          </a:xfrm>
          <a:custGeom>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p:txBody>
      </p:sp>
      <p:sp>
        <p:nvSpPr>
          <p:cNvPr id="7" name="Slide Number Placeholder 6"/>
          <p:cNvSpPr>
            <a:spLocks noGrp="1"/>
          </p:cNvSpPr>
          <p:nvPr>
            <p:ph type="sldNum" sz="quarter" idx="12"/>
          </p:nvPr>
        </p:nvSpPr>
        <p:spPr>
          <a:xfrm>
            <a:off x="531812" y="4983087"/>
            <a:ext cx="779767" cy="365125"/>
          </a:xfrm>
        </p:spPr>
        <p:txBody>
          <a:bodyPr/>
          <a:lstStyle/>
          <a:p>
            <a:fld id="{FABC47A4-756D-490B-A52F-7D9E2C9FC05F}" type="slidenum">
              <a:rPr lang="zh-CN" altLang="en-US" smtClean="0"/>
              <a:t>‹#›</a:t>
            </a:fld>
            <a:endParaRPr lang="zh-CN" altLang="en-US"/>
          </a:p>
        </p:txBody>
      </p:sp>
    </p:spTree>
    <p:extLst>
      <p:ext uri="{BB962C8B-B14F-4D97-AF65-F5344CB8AC3E}">
        <p14:creationId xmlns:p14="http://schemas.microsoft.com/office/powerpoint/2010/main" val="3750094223"/>
      </p:ext>
    </p:extLst>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标题和描述">
    <p:spTree>
      <p:nvGrpSpPr>
        <p:cNvPr id="1" name=""/>
        <p:cNvGrpSpPr/>
        <p:nvPr/>
      </p:nvGrpSpPr>
      <p:grpSpPr>
        <a:xfrm>
          <a:off x="0" y="0"/>
          <a: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zh-CN" altLang="en-US" smtClean="0"/>
              <a:t>单击此处编辑母版标题样式</a:t>
            </a:r>
            <a:endParaRPr lang="en-US"/>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编辑母版文本样式</a:t>
            </a:r>
          </a:p>
        </p:txBody>
      </p:sp>
      <p:sp>
        <p:nvSpPr>
          <p:cNvPr id="4" name="Date Placeholder 3"/>
          <p:cNvSpPr>
            <a:spLocks noGrp="1"/>
          </p:cNvSpPr>
          <p:nvPr>
            <p:ph type="dt" sz="half" idx="10"/>
          </p:nvPr>
        </p:nvSpPr>
        <p:spPr/>
        <p:txBody>
          <a:bodyPr/>
          <a:lstStyle/>
          <a:p>
            <a:fld id="{760FBDFE-C587-4B4C-A407-44438C67B59E}" type="datetimeFigureOut">
              <a:rPr lang="zh-CN" altLang="en-US" smtClean="0"/>
              <a:t>2022/4/11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9" name="Freeform 11"/>
          <p:cNvSpPr/>
          <p:nvPr/>
        </p:nvSpPr>
        <p:spPr bwMode="auto">
          <a:xfrm flipV="1">
            <a:off x="-4189" y="3178175"/>
            <a:ext cx="1588527" cy="507297"/>
          </a:xfrm>
          <a:custGeom>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p:txBody>
      </p:sp>
      <p:sp>
        <p:nvSpPr>
          <p:cNvPr id="6" name="Slide Number Placeholder 5"/>
          <p:cNvSpPr>
            <a:spLocks noGrp="1"/>
          </p:cNvSpPr>
          <p:nvPr>
            <p:ph type="sldNum" sz="quarter" idx="12"/>
          </p:nvPr>
        </p:nvSpPr>
        <p:spPr>
          <a:xfrm>
            <a:off x="531812" y="3244139"/>
            <a:ext cx="779767" cy="365125"/>
          </a:xfrm>
        </p:spPr>
        <p:txBody>
          <a:bodyPr/>
          <a:lstStyle/>
          <a:p>
            <a:fld id="{49AE70B2-8BF9-45C0-BB95-33D1B9D3A854}" type="slidenum">
              <a:rPr lang="zh-CN" altLang="en-US" smtClean="0"/>
              <a:t>‹#›</a:t>
            </a:fld>
            <a:endParaRPr lang="zh-CN" altLang="en-US"/>
          </a:p>
        </p:txBody>
      </p:sp>
    </p:spTree>
    <p:extLst>
      <p:ext uri="{BB962C8B-B14F-4D97-AF65-F5344CB8AC3E}">
        <p14:creationId xmlns:p14="http://schemas.microsoft.com/office/powerpoint/2010/main" val="2159526863"/>
      </p:ext>
    </p:extLst>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带描述的引言">
    <p:spTree>
      <p:nvGrpSpPr>
        <p:cNvPr id="1" name=""/>
        <p:cNvGrpSpPr/>
        <p:nvPr/>
      </p:nvGrpSpPr>
      <p:grpSpPr>
        <a:xfrm>
          <a:off x="0" y="0"/>
          <a: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zh-CN" altLang="en-US" smtClean="0"/>
              <a:t>单击此处编辑母版标题样式</a:t>
            </a:r>
            <a:endParaRPr lang="en-US"/>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zh-CN" altLang="en-US" smtClean="0"/>
              <a:t>编辑母版文本样式</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编辑母版文本样式</a:t>
            </a:r>
          </a:p>
        </p:txBody>
      </p:sp>
      <p:sp>
        <p:nvSpPr>
          <p:cNvPr id="4" name="Date Placeholder 3"/>
          <p:cNvSpPr>
            <a:spLocks noGrp="1"/>
          </p:cNvSpPr>
          <p:nvPr>
            <p:ph type="dt" sz="half" idx="10"/>
          </p:nvPr>
        </p:nvSpPr>
        <p:spPr/>
        <p:txBody>
          <a:bodyPr/>
          <a:lstStyle/>
          <a:p>
            <a:fld id="{760FBDFE-C587-4B4C-A407-44438C67B59E}" type="datetimeFigureOut">
              <a:rPr lang="zh-CN" altLang="en-US" smtClean="0"/>
              <a:t>2022/4/11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11" name="Freeform 11"/>
          <p:cNvSpPr/>
          <p:nvPr/>
        </p:nvSpPr>
        <p:spPr bwMode="auto">
          <a:xfrm flipV="1">
            <a:off x="-4189" y="3178175"/>
            <a:ext cx="1588527" cy="507297"/>
          </a:xfrm>
          <a:custGeom>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p:txBody>
      </p:sp>
      <p:sp>
        <p:nvSpPr>
          <p:cNvPr id="6" name="Slide Number Placeholder 5"/>
          <p:cNvSpPr>
            <a:spLocks noGrp="1"/>
          </p:cNvSpPr>
          <p:nvPr>
            <p:ph type="sldNum" sz="quarter" idx="12"/>
          </p:nvPr>
        </p:nvSpPr>
        <p:spPr>
          <a:xfrm>
            <a:off x="531812" y="3244139"/>
            <a:ext cx="779767" cy="365125"/>
          </a:xfrm>
        </p:spPr>
        <p:txBody>
          <a:bodyPr/>
          <a:lstStyle/>
          <a:p>
            <a:fld id="{49AE70B2-8BF9-45C0-BB95-33D1B9D3A854}" type="slidenum">
              <a:rPr lang="zh-CN" altLang="en-US" smtClean="0"/>
              <a:t>‹#›</a:t>
            </a:fld>
            <a:endParaRPr lang="zh-CN" alt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Tree>
    <p:extLst>
      <p:ext uri="{BB962C8B-B14F-4D97-AF65-F5344CB8AC3E}">
        <p14:creationId xmlns:p14="http://schemas.microsoft.com/office/powerpoint/2010/main" val="1859779392"/>
      </p:ext>
    </p:extLst>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名片">
    <p:spTree>
      <p:nvGrpSpPr>
        <p:cNvPr id="1" name=""/>
        <p:cNvGrpSpPr/>
        <p:nvPr/>
      </p:nvGrpSpPr>
      <p:grpSpPr>
        <a:xfrm>
          <a:off x="0" y="0"/>
          <a: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zh-CN" altLang="en-US" smtClean="0"/>
              <a:t>单击此处编辑母版标题样式</a:t>
            </a:r>
            <a:endParaRPr lang="en-US"/>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zh-CN" altLang="en-US" smtClean="0"/>
              <a:t>编辑母版文本样式</a:t>
            </a:r>
          </a:p>
        </p:txBody>
      </p:sp>
      <p:sp>
        <p:nvSpPr>
          <p:cNvPr id="5" name="Date Placeholder 4"/>
          <p:cNvSpPr>
            <a:spLocks noGrp="1"/>
          </p:cNvSpPr>
          <p:nvPr>
            <p:ph type="dt" sz="half" idx="10"/>
          </p:nvPr>
        </p:nvSpPr>
        <p:spPr/>
        <p:txBody>
          <a:bodyPr/>
          <a:lstStyle/>
          <a:p>
            <a:fld id="{760FBDFE-C587-4B4C-A407-44438C67B59E}" type="datetimeFigureOut">
              <a:rPr lang="zh-CN" altLang="en-US" smtClean="0"/>
              <a:t>2022/4/11</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9" name="Freeform 11"/>
          <p:cNvSpPr/>
          <p:nvPr/>
        </p:nvSpPr>
        <p:spPr bwMode="auto">
          <a:xfrm flipV="1">
            <a:off x="-4189" y="4911725"/>
            <a:ext cx="1588527" cy="507297"/>
          </a:xfrm>
          <a:custGeom>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p:txBody>
      </p:sp>
      <p:sp>
        <p:nvSpPr>
          <p:cNvPr id="7" name="Slide Number Placeholder 6"/>
          <p:cNvSpPr>
            <a:spLocks noGrp="1"/>
          </p:cNvSpPr>
          <p:nvPr>
            <p:ph type="sldNum" sz="quarter" idx="12"/>
          </p:nvPr>
        </p:nvSpPr>
        <p:spPr>
          <a:xfrm>
            <a:off x="531812" y="4983087"/>
            <a:ext cx="779767" cy="365125"/>
          </a:xfrm>
        </p:spPr>
        <p:txBody>
          <a:bodyPr/>
          <a:lstStyle/>
          <a:p>
            <a:fld id="{49AE70B2-8BF9-45C0-BB95-33D1B9D3A854}" type="slidenum">
              <a:rPr lang="zh-CN" altLang="en-US" smtClean="0"/>
              <a:t>‹#›</a:t>
            </a:fld>
            <a:endParaRPr lang="zh-CN" altLang="en-US"/>
          </a:p>
        </p:txBody>
      </p:sp>
    </p:spTree>
    <p:extLst>
      <p:ext uri="{BB962C8B-B14F-4D97-AF65-F5344CB8AC3E}">
        <p14:creationId xmlns:p14="http://schemas.microsoft.com/office/powerpoint/2010/main" val="3756350291"/>
      </p:ext>
    </p:extLst>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引言名片">
    <p:spTree>
      <p:nvGrpSpPr>
        <p:cNvPr id="1" name=""/>
        <p:cNvGrpSpPr/>
        <p:nvPr/>
      </p:nvGrpSpPr>
      <p:grpSpPr>
        <a:xfrm>
          <a:off x="0" y="0"/>
          <a: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zh-CN" altLang="en-US" smtClean="0"/>
              <a:t>单击此处编辑母版标题样式</a:t>
            </a:r>
            <a:endParaRPr lang="en-US"/>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zh-CN" altLang="en-US" smtClean="0"/>
              <a:t>编辑母版文本样式</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zh-CN" altLang="en-US" smtClean="0"/>
              <a:t>编辑母版文本样式</a:t>
            </a:r>
          </a:p>
        </p:txBody>
      </p:sp>
      <p:sp>
        <p:nvSpPr>
          <p:cNvPr id="5" name="Date Placeholder 4"/>
          <p:cNvSpPr>
            <a:spLocks noGrp="1"/>
          </p:cNvSpPr>
          <p:nvPr>
            <p:ph type="dt" sz="half" idx="10"/>
          </p:nvPr>
        </p:nvSpPr>
        <p:spPr/>
        <p:txBody>
          <a:bodyPr/>
          <a:lstStyle/>
          <a:p>
            <a:fld id="{760FBDFE-C587-4B4C-A407-44438C67B59E}" type="datetimeFigureOut">
              <a:rPr lang="zh-CN" altLang="en-US" smtClean="0"/>
              <a:t>2022/4/11</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11" name="Freeform 11"/>
          <p:cNvSpPr/>
          <p:nvPr/>
        </p:nvSpPr>
        <p:spPr bwMode="auto">
          <a:xfrm flipV="1">
            <a:off x="-4189" y="4911725"/>
            <a:ext cx="1588527" cy="507297"/>
          </a:xfrm>
          <a:custGeom>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p:txBody>
      </p:sp>
      <p:sp>
        <p:nvSpPr>
          <p:cNvPr id="7" name="Slide Number Placeholder 6"/>
          <p:cNvSpPr>
            <a:spLocks noGrp="1"/>
          </p:cNvSpPr>
          <p:nvPr>
            <p:ph type="sldNum" sz="quarter" idx="12"/>
          </p:nvPr>
        </p:nvSpPr>
        <p:spPr>
          <a:xfrm>
            <a:off x="531812" y="4983087"/>
            <a:ext cx="779767" cy="365125"/>
          </a:xfrm>
        </p:spPr>
        <p:txBody>
          <a:bodyPr/>
          <a:lstStyle/>
          <a:p>
            <a:fld id="{49AE70B2-8BF9-45C0-BB95-33D1B9D3A854}" type="slidenum">
              <a:rPr lang="zh-CN" altLang="en-US" smtClean="0"/>
              <a:t>‹#›</a:t>
            </a:fld>
            <a:endParaRPr lang="zh-CN" alt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Tree>
    <p:extLst>
      <p:ext uri="{BB962C8B-B14F-4D97-AF65-F5344CB8AC3E}">
        <p14:creationId xmlns:p14="http://schemas.microsoft.com/office/powerpoint/2010/main" val="746496357"/>
      </p:ext>
    </p:extLst>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真或假">
    <p:spTree>
      <p:nvGrpSpPr>
        <p:cNvPr id="1" name=""/>
        <p:cNvGrpSpPr/>
        <p:nvPr/>
      </p:nvGrpSpPr>
      <p:grpSpPr>
        <a:xfrm>
          <a:off x="0" y="0"/>
          <a: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zh-CN" altLang="en-US" smtClean="0"/>
              <a:t>单击此处编辑母版标题样式</a:t>
            </a:r>
            <a:endParaRPr lang="en-US"/>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zh-CN" altLang="en-US" smtClean="0"/>
              <a:t>编辑母版文本样式</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zh-CN" altLang="en-US" smtClean="0"/>
              <a:t>编辑母版文本样式</a:t>
            </a:r>
          </a:p>
        </p:txBody>
      </p:sp>
      <p:sp>
        <p:nvSpPr>
          <p:cNvPr id="5" name="Date Placeholder 4"/>
          <p:cNvSpPr>
            <a:spLocks noGrp="1"/>
          </p:cNvSpPr>
          <p:nvPr>
            <p:ph type="dt" sz="half" idx="10"/>
          </p:nvPr>
        </p:nvSpPr>
        <p:spPr/>
        <p:txBody>
          <a:bodyPr/>
          <a:lstStyle/>
          <a:p>
            <a:fld id="{760FBDFE-C587-4B4C-A407-44438C67B59E}" type="datetimeFigureOut">
              <a:rPr lang="zh-CN" altLang="en-US" smtClean="0"/>
              <a:t>2022/4/11</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9" name="Freeform 11"/>
          <p:cNvSpPr/>
          <p:nvPr/>
        </p:nvSpPr>
        <p:spPr bwMode="auto">
          <a:xfrm flipV="1">
            <a:off x="-4189" y="4911725"/>
            <a:ext cx="1588527" cy="507297"/>
          </a:xfrm>
          <a:custGeom>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p:txBody>
      </p:sp>
      <p:sp>
        <p:nvSpPr>
          <p:cNvPr id="7" name="Slide Number Placeholder 6"/>
          <p:cNvSpPr>
            <a:spLocks noGrp="1"/>
          </p:cNvSpPr>
          <p:nvPr>
            <p:ph type="sldNum" sz="quarter" idx="12"/>
          </p:nvPr>
        </p:nvSpPr>
        <p:spPr>
          <a:xfrm>
            <a:off x="531812" y="4983087"/>
            <a:ext cx="779767" cy="365125"/>
          </a:xfrm>
        </p:spPr>
        <p:txBody>
          <a:bodyPr/>
          <a:lstStyle/>
          <a:p>
            <a:fld id="{49AE70B2-8BF9-45C0-BB95-33D1B9D3A854}" type="slidenum">
              <a:rPr lang="zh-CN" altLang="en-US" smtClean="0"/>
              <a:t>‹#›</a:t>
            </a:fld>
            <a:endParaRPr lang="zh-CN" altLang="en-US"/>
          </a:p>
        </p:txBody>
      </p:sp>
    </p:spTree>
    <p:extLst>
      <p:ext uri="{BB962C8B-B14F-4D97-AF65-F5344CB8AC3E}">
        <p14:creationId xmlns:p14="http://schemas.microsoft.com/office/powerpoint/2010/main" val="1333106915"/>
      </p:ext>
    </p:extLst>
  </p:cSld>
  <p:clrMapOvr>
    <a:masterClrMapping/>
  </p:clrMapOvr>
  <p:transition/>
  <p:timing/>
</p:sldLayout>
</file>

<file path=ppt/slideLayouts/slideLayout1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Title 1"/>
          <p:cNvSpPr>
            <a:spLocks noGrp="1"/>
          </p:cNvSpPr>
          <p:nvPr>
            <p:ph type="title"/>
          </p:nvPr>
        </p:nvSpPr>
        <p:spPr/>
        <p:txBody>
          <a:bodyPr/>
          <a:lstStyle/>
          <a:p>
            <a:r>
              <a:rPr lang="zh-CN" altLang="en-US" smtClean="0"/>
              <a:t>单击此处编辑母版标题样式</a:t>
            </a:r>
            <a:endParaRPr lang="en-US"/>
          </a:p>
        </p:txBody>
      </p:sp>
      <p:sp>
        <p:nvSpPr>
          <p:cNvPr id="3" name="Vertical Text Placeholder 2"/>
          <p:cNvSpPr>
            <a:spLocks noGrp="1"/>
          </p:cNvSpPr>
          <p:nvPr>
            <p:ph type="body" orient="vert" idx="1"/>
          </p:nvPr>
        </p:nvSpPr>
        <p:spPr/>
        <p:txBody>
          <a:bodyPr vert="eaVert" ancho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Date Placeholder 3"/>
          <p:cNvSpPr>
            <a:spLocks noGrp="1"/>
          </p:cNvSpPr>
          <p:nvPr>
            <p:ph type="dt" sz="half" idx="10"/>
          </p:nvPr>
        </p:nvSpPr>
        <p:spPr/>
        <p:txBody>
          <a:bodyPr/>
          <a:lstStyle/>
          <a:p>
            <a:fld id="{760FBDFE-C587-4B4C-A407-44438C67B59E}" type="datetimeFigureOut">
              <a:rPr lang="zh-CN" altLang="en-US" smtClean="0"/>
              <a:t>2022/4/11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8" name="Freeform 11"/>
          <p:cNvSpPr/>
          <p:nvPr/>
        </p:nvSpPr>
        <p:spPr bwMode="auto">
          <a:xfrm flipV="1">
            <a:off x="-4189" y="714375"/>
            <a:ext cx="1588527" cy="507297"/>
          </a:xfrm>
          <a:custGeom>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p:txBody>
      </p:sp>
      <p:sp>
        <p:nvSpPr>
          <p:cNvPr id="6" name="Slide Number Placeholder 5"/>
          <p:cNvSpPr>
            <a:spLocks noGrp="1"/>
          </p:cNvSpPr>
          <p:nvPr>
            <p:ph type="sldNum" sz="quarter" idx="12"/>
          </p:nvPr>
        </p:nvSpPr>
        <p:spPr/>
        <p:txBody>
          <a:bodyPr/>
          <a:lstStyle/>
          <a:p>
            <a:fld id="{49AE70B2-8BF9-45C0-BB95-33D1B9D3A854}" type="slidenum">
              <a:rPr lang="zh-CN" altLang="en-US" smtClean="0"/>
              <a:t>‹#›</a:t>
            </a:fld>
            <a:endParaRPr lang="zh-CN" altLang="en-US"/>
          </a:p>
        </p:txBody>
      </p:sp>
    </p:spTree>
    <p:extLst>
      <p:ext uri="{BB962C8B-B14F-4D97-AF65-F5344CB8AC3E}">
        <p14:creationId xmlns:p14="http://schemas.microsoft.com/office/powerpoint/2010/main" val="1541594536"/>
      </p:ext>
    </p:extLst>
  </p:cSld>
  <p:clrMapOvr>
    <a:masterClrMapping/>
  </p:clrMapOvr>
  <p:transition/>
  <p:timing/>
</p:sldLayout>
</file>

<file path=ppt/slideLayouts/slideLayout1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nvGrpSpPr>
      <p:grpSpPr>
        <a:xfrm>
          <a:off x="0" y="0"/>
          <a: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zh-CN" altLang="en-US" smtClean="0"/>
              <a:t>单击此处编辑母版标题样式</a:t>
            </a:r>
            <a:endParaRPr lang="en-US"/>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Date Placeholder 3"/>
          <p:cNvSpPr>
            <a:spLocks noGrp="1"/>
          </p:cNvSpPr>
          <p:nvPr>
            <p:ph type="dt" sz="half" idx="10"/>
          </p:nvPr>
        </p:nvSpPr>
        <p:spPr/>
        <p:txBody>
          <a:bodyPr/>
          <a:lstStyle/>
          <a:p>
            <a:fld id="{760FBDFE-C587-4B4C-A407-44438C67B59E}" type="datetimeFigureOut">
              <a:rPr lang="zh-CN" altLang="en-US" smtClean="0"/>
              <a:t>2022/4/11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8" name="Freeform 11"/>
          <p:cNvSpPr/>
          <p:nvPr/>
        </p:nvSpPr>
        <p:spPr bwMode="auto">
          <a:xfrm flipV="1">
            <a:off x="-4189" y="714375"/>
            <a:ext cx="1588527" cy="507297"/>
          </a:xfrm>
          <a:custGeom>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p:txBody>
      </p:sp>
      <p:sp>
        <p:nvSpPr>
          <p:cNvPr id="6" name="Slide Number Placeholder 5"/>
          <p:cNvSpPr>
            <a:spLocks noGrp="1"/>
          </p:cNvSpPr>
          <p:nvPr>
            <p:ph type="sldNum" sz="quarter" idx="12"/>
          </p:nvPr>
        </p:nvSpPr>
        <p:spPr/>
        <p:txBody>
          <a:bodyPr/>
          <a:lstStyle/>
          <a:p>
            <a:fld id="{49AE70B2-8BF9-45C0-BB95-33D1B9D3A854}" type="slidenum">
              <a:rPr lang="zh-CN" altLang="en-US" smtClean="0"/>
              <a:t>‹#›</a:t>
            </a:fld>
            <a:endParaRPr lang="zh-CN" altLang="en-US"/>
          </a:p>
        </p:txBody>
      </p:sp>
    </p:spTree>
    <p:extLst>
      <p:ext uri="{BB962C8B-B14F-4D97-AF65-F5344CB8AC3E}">
        <p14:creationId xmlns:p14="http://schemas.microsoft.com/office/powerpoint/2010/main" val="2473367162"/>
      </p:ext>
    </p:extLst>
  </p:cSld>
  <p:clrMapOvr>
    <a:masterClrMapping/>
  </p:clrMapOvr>
  <p:transition/>
  <p:timing/>
</p:sldLayout>
</file>

<file path=ppt/slideLayouts/slideLayout1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_图片与标题">
    <p:spTree>
      <p:nvGrpSpPr>
        <p:cNvPr id="1" name=""/>
        <p:cNvGrpSpPr/>
        <p:nvPr/>
      </p:nvGrpSpPr>
      <p:grpSpPr>
        <a:xfrm>
          <a:off x="0" y="0"/>
          <a:ext cx="0" cy="0"/>
        </a:xfrm>
      </p:grpSpPr>
      <p:sp>
        <p:nvSpPr>
          <p:cNvPr id="3" name="图片占位符 2"/>
          <p:cNvSpPr>
            <a:spLocks noGrp="1"/>
          </p:cNvSpPr>
          <p:nvPr>
            <p:ph type="pic" idx="1"/>
            <p:custDataLst>
              <p:tags r:id="rId1"/>
            </p:custDataLst>
          </p:nvPr>
        </p:nvSpPr>
        <p:spPr>
          <a:xfrm>
            <a:off x="608330" y="1555115"/>
            <a:ext cx="5233035" cy="4608195"/>
          </a:xfrm>
        </p:spPr>
        <p:txBody>
          <a:bodyPr vert="horz" lIns="90000" tIns="46800" rIns="90000" bIns="46800" rtlCol="0">
            <a:normAutofit/>
          </a:bodyPr>
          <a:lstStyle>
            <a:lvl1pPr>
              <a:buNone/>
              <a:defRPr sz="1600"/>
            </a:lvl1pPr>
          </a:lstStyle>
          <a:p>
            <a:pPr lvl="0"/>
            <a:endParaRPr lang="zh-CN" altLang="en-US"/>
          </a:p>
        </p:txBody>
      </p:sp>
      <p:sp>
        <p:nvSpPr>
          <p:cNvPr id="4" name="文本占位符 3"/>
          <p:cNvSpPr>
            <a:spLocks noGrp="1"/>
          </p:cNvSpPr>
          <p:nvPr>
            <p:ph type="body" sz="half" idx="2"/>
            <p:custDataLst>
              <p:tags r:id="rId2"/>
            </p:custDataLst>
          </p:nvPr>
        </p:nvSpPr>
        <p:spPr>
          <a:xfrm>
            <a:off x="6350400" y="1555200"/>
            <a:ext cx="5227200" cy="4608000"/>
          </a:xfrm>
        </p:spPr>
        <p:txBody>
          <a:bodyPr vert="horz" lIns="90000" tIns="46800" rIns="90000" bIns="46800" rtlCol="0">
            <a:normAutofit/>
          </a:bodyPr>
          <a:lstStyle>
            <a:lvl1pPr>
              <a:buNone/>
              <a:defRPr sz="1600"/>
            </a:lvl1pPr>
          </a:lstStyle>
          <a:p>
            <a:pPr lvl="0"/>
            <a:r>
              <a:rPr lang="zh-CN" altLang="en-US" smtClean="0"/>
              <a:t>单击此处编辑母版文本样式</a:t>
            </a:r>
            <a:endParaRPr lang="zh-CN" altLang="en-US"/>
          </a:p>
        </p:txBody>
      </p:sp>
      <p:sp>
        <p:nvSpPr>
          <p:cNvPr id="5" name="日期占位符 4"/>
          <p:cNvSpPr>
            <a:spLocks noGrp="1"/>
          </p:cNvSpPr>
          <p:nvPr>
            <p:ph type="dt" sz="half" idx="10"/>
            <p:custDataLst>
              <p:tags r:id="rId3"/>
            </p:custDataLst>
          </p:nvPr>
        </p:nvSpPr>
        <p:spPr/>
        <p:txBody>
          <a:bodyPr/>
          <a:lstStyle/>
          <a:p>
            <a:fld id="{9EFD9D74-47D9-4702-A33C-335B63B48DBF}" type="datetimeFigureOut">
              <a:rPr lang="zh-CN" altLang="en-US" smtClean="0"/>
              <a:t>2022/4/11</a:t>
            </a:fld>
            <a:endParaRPr lang="zh-CN" altLang="en-US"/>
          </a:p>
        </p:txBody>
      </p:sp>
      <p:sp>
        <p:nvSpPr>
          <p:cNvPr id="6" name="页脚占位符 5"/>
          <p:cNvSpPr>
            <a:spLocks noGrp="1"/>
          </p:cNvSpPr>
          <p:nvPr>
            <p:ph type="ftr" sz="quarter" idx="11"/>
            <p:custDataLst>
              <p:tags r:id="rId4"/>
            </p:custDataLst>
          </p:nvPr>
        </p:nvSpPr>
        <p:spPr/>
        <p:txBody>
          <a:bodyPr/>
          <a:lstStyle/>
          <a:p>
            <a:endParaRPr lang="zh-CN" altLang="en-US"/>
          </a:p>
        </p:txBody>
      </p:sp>
      <p:sp>
        <p:nvSpPr>
          <p:cNvPr id="7" name="灯片编号占位符 6"/>
          <p:cNvSpPr>
            <a:spLocks noGrp="1"/>
          </p:cNvSpPr>
          <p:nvPr>
            <p:ph type="sldNum" sz="quarter" idx="12"/>
            <p:custDataLst>
              <p:tags r:id="rId5"/>
            </p:custDataLst>
          </p:nvPr>
        </p:nvSpPr>
        <p:spPr/>
        <p:txBody>
          <a:bodyPr/>
          <a:lstStyle/>
          <a:p>
            <a:fld id="{FABC47A4-756D-490B-A52F-7D9E2C9FC05F}" type="slidenum">
              <a:rPr lang="zh-CN" altLang="en-US" smtClean="0"/>
              <a:t>‹#›</a:t>
            </a:fld>
            <a:endParaRPr lang="zh-CN" altLang="en-US"/>
          </a:p>
        </p:txBody>
      </p:sp>
      <p:sp>
        <p:nvSpPr>
          <p:cNvPr id="9" name="标题 8"/>
          <p:cNvSpPr>
            <a:spLocks noGrp="1"/>
          </p:cNvSpPr>
          <p:nvPr>
            <p:ph type="title"/>
            <p:custDataLst>
              <p:tags r:id="rId6"/>
            </p:custDataLst>
          </p:nvPr>
        </p:nvSpPr>
        <p:spPr/>
        <p:txBody>
          <a:bodyPr/>
          <a:lstStyle/>
          <a:p>
            <a:r>
              <a:rPr lang="zh-CN" altLang="en-US"/>
              <a:t>单击此处编辑母版标题样式</a:t>
            </a:r>
          </a:p>
        </p:txBody>
      </p:sp>
    </p:spTree>
  </p:cSld>
  <p:clrMapOvr>
    <a:masterClrMapping/>
  </p:clrMapOvr>
  <p:transition/>
  <p:timing/>
</p:sldLayout>
</file>

<file path=ppt/slideLayouts/slideLayout1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2022/4/11</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a:t>
            </a:fld>
            <a:endParaRPr lang="zh-CN" altLang="en-US"/>
          </a:p>
        </p:txBody>
      </p:sp>
      <p:sp>
        <p:nvSpPr>
          <p:cNvPr id="7" name="内容占位符 6"/>
          <p:cNvSpPr>
            <a:spLocks noGrp="1"/>
          </p:cNvSpPr>
          <p:nvPr>
            <p:ph sz="quarter" idx="13"/>
            <p:custDataLst>
              <p:tags r:id="rId4"/>
            </p:custDataLst>
          </p:nvPr>
        </p:nvSpPr>
        <p:spPr>
          <a:xfrm>
            <a:off x="608400" y="774000"/>
            <a:ext cx="10972800" cy="5482800"/>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p:timing/>
</p:sldLayout>
</file>

<file path=ppt/slideLayouts/slideLayout1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末尾幻灯片">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2022/4/11</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a:t>
            </a:fld>
            <a:endParaRPr lang="zh-CN" altLang="en-US"/>
          </a:p>
        </p:txBody>
      </p:sp>
      <p:sp>
        <p:nvSpPr>
          <p:cNvPr id="2" name="标题 1"/>
          <p:cNvSpPr>
            <a:spLocks noGrp="1"/>
          </p:cNvSpPr>
          <p:nvPr>
            <p:ph type="title" hasCustomPrompt="1"/>
            <p:custDataLst>
              <p:tags r:id="rId4"/>
            </p:custDataLst>
          </p:nvPr>
        </p:nvSpPr>
        <p:spPr>
          <a:xfrm>
            <a:off x="1198800" y="2484000"/>
            <a:ext cx="9799200" cy="1018800"/>
          </a:xfrm>
        </p:spPr>
        <p:txBody>
          <a:bodyPr vert="horz" lIns="90000" tIns="46800" rIns="90000" bIns="46800" rtlCol="0" anchor="t" anchorCtr="0">
            <a:normAutofit/>
          </a:bodyPr>
          <a:lstStyle>
            <a:lvl1pPr algn="ctr">
              <a:defRPr sz="6000"/>
            </a:lvl1pPr>
          </a:lstStyle>
          <a:p>
            <a:pPr lvl="0"/>
            <a:r>
              <a:rPr lang="zh-CN" altLang="en-US" smtClean="0"/>
              <a:t>单击此处编辑标题</a:t>
            </a:r>
            <a:endParaRPr lang="zh-CN" altLang="en-US"/>
          </a:p>
        </p:txBody>
      </p:sp>
      <p:sp>
        <p:nvSpPr>
          <p:cNvPr id="7" name="文本占位符 6"/>
          <p:cNvSpPr>
            <a:spLocks noGrp="1"/>
          </p:cNvSpPr>
          <p:nvPr>
            <p:ph type="body" sz="quarter" idx="13"/>
            <p:custDataLst>
              <p:tags r:id="rId5"/>
            </p:custDataLst>
          </p:nvPr>
        </p:nvSpPr>
        <p:spPr>
          <a:xfrm>
            <a:off x="1198800" y="3560400"/>
            <a:ext cx="9799200" cy="471600"/>
          </a:xfrm>
        </p:spPr>
        <p:txBody>
          <a:bodyPr lIns="90000" tIns="46800" rIns="90000" bIns="46800">
            <a:normAutofit/>
          </a:bodyPr>
          <a:lstStyle>
            <a:lvl1pPr algn="ctr">
              <a:lnSpc>
                <a:spcPct val="110000"/>
              </a:lnSpc>
              <a:buNone/>
              <a:defRPr sz="2400" spc="200"/>
            </a:lvl1pPr>
          </a:lstStyle>
          <a:p>
            <a:pPr lvl="0"/>
            <a:r>
              <a:rPr lang="zh-CN" altLang="en-US"/>
              <a:t>单击此处编辑母版文本样式</a:t>
            </a:r>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slideLayout" Target="../slideLayouts/slideLayout13.xml" /><Relationship Id="rId14" Type="http://schemas.openxmlformats.org/officeDocument/2006/relationships/slideLayout" Target="../slideLayouts/slideLayout14.xml" /><Relationship Id="rId15" Type="http://schemas.openxmlformats.org/officeDocument/2006/relationships/slideLayout" Target="../slideLayouts/slideLayout15.xml" /><Relationship Id="rId16" Type="http://schemas.openxmlformats.org/officeDocument/2006/relationships/slideLayout" Target="../slideLayouts/slideLayout16.xml" /><Relationship Id="rId17" Type="http://schemas.openxmlformats.org/officeDocument/2006/relationships/slideLayout" Target="../slideLayouts/slideLayout17.xml" /><Relationship Id="rId18" Type="http://schemas.openxmlformats.org/officeDocument/2006/relationships/slideLayout" Target="../slideLayouts/slideLayout18.xml" /><Relationship Id="rId19" Type="http://schemas.openxmlformats.org/officeDocument/2006/relationships/slideLayout" Target="../slideLayouts/slideLayout19.xml" /><Relationship Id="rId2" Type="http://schemas.openxmlformats.org/officeDocument/2006/relationships/slideLayout" Target="../slideLayouts/slideLayout2.xml" /><Relationship Id="rId20" Type="http://schemas.openxmlformats.org/officeDocument/2006/relationships/image" Target="file:///D:\qq&#25991;&#20214;\712321467\Image\C2C\Image2\%7b75232B38-A165-1FB7-499C-2E1C792CACB5%7d.png" TargetMode="External" /><Relationship Id="rId21" Type="http://schemas.openxmlformats.org/officeDocument/2006/relationships/image" Target="../media/image1.png" /><Relationship Id="rId22" Type="http://schemas.openxmlformats.org/officeDocument/2006/relationships/theme" Target="../theme/theme1.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3">
        <a:schemeClr val="bg2"/>
      </p:bgRef>
    </p:bg>
    <p:spTree>
      <p:nvGrpSpPr>
        <p:cNvPr id="1" name=""/>
        <p:cNvGrpSpPr/>
        <p:nvPr/>
      </p:nvGrpSpPr>
      <p:grpSpPr>
        <a:xfrm>
          <a:off x="0" y="0"/>
          <a: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txBody>
            <a:bodyPr/>
            <a:lstStyle/>
            <a:p/>
          </p:txBody>
        </p:sp>
        <p:sp>
          <p:nvSpPr>
            <p:cNvPr id="25" name="Freeform 12"/>
            <p:cNvSpPr/>
            <p:nvPr/>
          </p:nvSpPr>
          <p:spPr bwMode="auto">
            <a:xfrm>
              <a:off x="2597151" y="2779713"/>
              <a:ext cx="550863" cy="1978025"/>
            </a:xfrm>
            <a:custGeom>
              <a:rect l="0" t="0" r="r" b="b"/>
              <a:pathLst>
                <a:path w="140" h="502">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txBody>
            <a:bodyPr/>
            <a:lstStyle/>
            <a:p/>
          </p:txBody>
        </p:sp>
        <p:sp>
          <p:nvSpPr>
            <p:cNvPr id="26" name="Freeform 13"/>
            <p:cNvSpPr/>
            <p:nvPr/>
          </p:nvSpPr>
          <p:spPr bwMode="auto">
            <a:xfrm>
              <a:off x="3175001" y="4730750"/>
              <a:ext cx="519113" cy="1209675"/>
            </a:xfrm>
            <a:custGeom>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txBody>
            <a:bodyPr/>
            <a:lstStyle/>
            <a:p/>
          </p:txBody>
        </p:sp>
        <p:sp>
          <p:nvSpPr>
            <p:cNvPr id="27" name="Freeform 14"/>
            <p:cNvSpPr/>
            <p:nvPr/>
          </p:nvSpPr>
          <p:spPr bwMode="auto">
            <a:xfrm>
              <a:off x="3305176" y="5630863"/>
              <a:ext cx="146050" cy="309563"/>
            </a:xfrm>
            <a:custGeom>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txBody>
            <a:bodyPr/>
            <a:lstStyle/>
            <a:p/>
          </p:txBody>
        </p:sp>
        <p:sp>
          <p:nvSpPr>
            <p:cNvPr id="28" name="Freeform 15"/>
            <p:cNvSpPr/>
            <p:nvPr/>
          </p:nvSpPr>
          <p:spPr bwMode="auto">
            <a:xfrm>
              <a:off x="2573338" y="2817813"/>
              <a:ext cx="700088" cy="2835275"/>
            </a:xfrm>
            <a:custGeom>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txBody>
            <a:bodyPr/>
            <a:lstStyle/>
            <a:p/>
          </p:txBody>
        </p:sp>
        <p:sp>
          <p:nvSpPr>
            <p:cNvPr id="29" name="Freeform 16"/>
            <p:cNvSpPr/>
            <p:nvPr/>
          </p:nvSpPr>
          <p:spPr bwMode="auto">
            <a:xfrm>
              <a:off x="2506663" y="285750"/>
              <a:ext cx="90488" cy="2493963"/>
            </a:xfrm>
            <a:custGeom>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txBody>
            <a:bodyPr/>
            <a:lstStyle/>
            <a:p/>
          </p:txBody>
        </p:sp>
        <p:sp>
          <p:nvSpPr>
            <p:cNvPr id="30" name="Freeform 17"/>
            <p:cNvSpPr/>
            <p:nvPr/>
          </p:nvSpPr>
          <p:spPr bwMode="auto">
            <a:xfrm>
              <a:off x="2554288" y="2598738"/>
              <a:ext cx="66675" cy="420688"/>
            </a:xfrm>
            <a:custGeom>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txBody>
            <a:bodyPr/>
            <a:lstStyle/>
            <a:p/>
          </p:txBody>
        </p:sp>
        <p:sp>
          <p:nvSpPr>
            <p:cNvPr id="31" name="Freeform 18"/>
            <p:cNvSpPr/>
            <p:nvPr/>
          </p:nvSpPr>
          <p:spPr bwMode="auto">
            <a:xfrm>
              <a:off x="3143251" y="4757738"/>
              <a:ext cx="161925" cy="873125"/>
            </a:xfrm>
            <a:custGeom>
              <a:rect l="0" t="0" r="r" b="b"/>
              <a:pathLst>
                <a:path w="41" h="221">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txBody>
            <a:bodyPr/>
            <a:lstStyle/>
            <a:p/>
          </p:txBody>
        </p:sp>
        <p:sp>
          <p:nvSpPr>
            <p:cNvPr id="32" name="Freeform 19"/>
            <p:cNvSpPr/>
            <p:nvPr/>
          </p:nvSpPr>
          <p:spPr bwMode="auto">
            <a:xfrm>
              <a:off x="3148013" y="1282700"/>
              <a:ext cx="1768475" cy="3448050"/>
            </a:xfrm>
            <a:custGeom>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txBody>
            <a:bodyPr/>
            <a:lstStyle/>
            <a:p/>
          </p:txBody>
        </p:sp>
        <p:sp>
          <p:nvSpPr>
            <p:cNvPr id="33" name="Freeform 20"/>
            <p:cNvSpPr/>
            <p:nvPr/>
          </p:nvSpPr>
          <p:spPr bwMode="auto">
            <a:xfrm>
              <a:off x="3273426" y="5653088"/>
              <a:ext cx="138113" cy="287338"/>
            </a:xfrm>
            <a:custGeom>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txBody>
            <a:bodyPr/>
            <a:lstStyle/>
            <a:p/>
          </p:txBody>
        </p:sp>
        <p:sp>
          <p:nvSpPr>
            <p:cNvPr id="34" name="Freeform 21"/>
            <p:cNvSpPr/>
            <p:nvPr/>
          </p:nvSpPr>
          <p:spPr bwMode="auto">
            <a:xfrm>
              <a:off x="3143251" y="4656138"/>
              <a:ext cx="31750" cy="188913"/>
            </a:xfrm>
            <a:custGeom>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txBody>
            <a:bodyPr/>
            <a:lstStyle/>
            <a:p/>
          </p:txBody>
        </p:sp>
        <p:sp>
          <p:nvSpPr>
            <p:cNvPr id="35" name="Freeform 22"/>
            <p:cNvSpPr/>
            <p:nvPr/>
          </p:nvSpPr>
          <p:spPr bwMode="auto">
            <a:xfrm>
              <a:off x="3211513" y="5410200"/>
              <a:ext cx="203200" cy="530225"/>
            </a:xfrm>
            <a:custGeom>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txBody>
            <a:bodyPr/>
            <a:lstStyle/>
            <a:p/>
          </p:txBody>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txBody>
            <a:bodyPr/>
            <a:lstStyle/>
            <a:p/>
          </p:txBody>
        </p:sp>
        <p:sp>
          <p:nvSpPr>
            <p:cNvPr id="12" name="Freeform 28"/>
            <p:cNvSpPr/>
            <p:nvPr/>
          </p:nvSpPr>
          <p:spPr bwMode="auto">
            <a:xfrm>
              <a:off x="7061201" y="3771900"/>
              <a:ext cx="350838" cy="1309688"/>
            </a:xfrm>
            <a:custGeom>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txBody>
            <a:bodyPr/>
            <a:lstStyle/>
            <a:p/>
          </p:txBody>
        </p:sp>
        <p:sp>
          <p:nvSpPr>
            <p:cNvPr id="13" name="Freeform 29"/>
            <p:cNvSpPr/>
            <p:nvPr/>
          </p:nvSpPr>
          <p:spPr bwMode="auto">
            <a:xfrm>
              <a:off x="7439026" y="5053013"/>
              <a:ext cx="357188" cy="820738"/>
            </a:xfrm>
            <a:custGeom>
              <a:rect l="0" t="0" r="r" b="b"/>
              <a:pathLst>
                <a:path w="90" h="206">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txBody>
            <a:bodyPr/>
            <a:lstStyle/>
            <a:p/>
          </p:txBody>
        </p:sp>
        <p:sp>
          <p:nvSpPr>
            <p:cNvPr id="14" name="Freeform 30"/>
            <p:cNvSpPr/>
            <p:nvPr/>
          </p:nvSpPr>
          <p:spPr bwMode="auto">
            <a:xfrm>
              <a:off x="7037388" y="3811588"/>
              <a:ext cx="457200" cy="1852613"/>
            </a:xfrm>
            <a:custGeom>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txBody>
            <a:bodyPr/>
            <a:lstStyle/>
            <a:p/>
          </p:txBody>
        </p:sp>
        <p:sp>
          <p:nvSpPr>
            <p:cNvPr id="15" name="Freeform 31"/>
            <p:cNvSpPr/>
            <p:nvPr/>
          </p:nvSpPr>
          <p:spPr bwMode="auto">
            <a:xfrm>
              <a:off x="6992938" y="1263650"/>
              <a:ext cx="144463" cy="2508250"/>
            </a:xfrm>
            <a:custGeom>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txBody>
            <a:bodyPr/>
            <a:lstStyle/>
            <a:p/>
          </p:txBody>
        </p:sp>
        <p:sp>
          <p:nvSpPr>
            <p:cNvPr id="16" name="Freeform 32"/>
            <p:cNvSpPr/>
            <p:nvPr/>
          </p:nvSpPr>
          <p:spPr bwMode="auto">
            <a:xfrm>
              <a:off x="7526338" y="5640388"/>
              <a:ext cx="111125" cy="233363"/>
            </a:xfrm>
            <a:custGeom>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txBody>
            <a:bodyPr/>
            <a:lstStyle/>
            <a:p/>
          </p:txBody>
        </p:sp>
        <p:sp>
          <p:nvSpPr>
            <p:cNvPr id="17" name="Freeform 33"/>
            <p:cNvSpPr/>
            <p:nvPr/>
          </p:nvSpPr>
          <p:spPr bwMode="auto">
            <a:xfrm>
              <a:off x="7021513" y="3598863"/>
              <a:ext cx="68263" cy="423863"/>
            </a:xfrm>
            <a:custGeom>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txBody>
            <a:bodyPr/>
            <a:lstStyle/>
            <a:p/>
          </p:txBody>
        </p:sp>
        <p:sp>
          <p:nvSpPr>
            <p:cNvPr id="18" name="Freeform 34"/>
            <p:cNvSpPr/>
            <p:nvPr/>
          </p:nvSpPr>
          <p:spPr bwMode="auto">
            <a:xfrm>
              <a:off x="7412038" y="2801938"/>
              <a:ext cx="1168400" cy="2251075"/>
            </a:xfrm>
            <a:custGeom>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txBody>
            <a:bodyPr/>
            <a:lstStyle/>
            <a:p/>
          </p:txBody>
        </p:sp>
        <p:sp>
          <p:nvSpPr>
            <p:cNvPr id="19" name="Freeform 35"/>
            <p:cNvSpPr/>
            <p:nvPr/>
          </p:nvSpPr>
          <p:spPr bwMode="auto">
            <a:xfrm>
              <a:off x="7494588" y="5664200"/>
              <a:ext cx="100013" cy="209550"/>
            </a:xfrm>
            <a:custGeom>
              <a:rect l="0" t="0" r="r" b="b"/>
              <a:pathLst>
                <a:path w="25" h="52">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txBody>
            <a:bodyPr/>
            <a:lstStyle/>
            <a:p/>
          </p:txBody>
        </p:sp>
        <p:sp>
          <p:nvSpPr>
            <p:cNvPr id="20" name="Freeform 36"/>
            <p:cNvSpPr/>
            <p:nvPr/>
          </p:nvSpPr>
          <p:spPr bwMode="auto">
            <a:xfrm>
              <a:off x="7412038" y="5081588"/>
              <a:ext cx="114300" cy="558800"/>
            </a:xfrm>
            <a:custGeom>
              <a:rect l="0" t="0" r="r" b="b"/>
              <a:pathLst>
                <a:path w="28"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txBody>
            <a:bodyPr/>
            <a:lstStyle/>
            <a:p/>
          </p:txBody>
        </p:sp>
        <p:sp>
          <p:nvSpPr>
            <p:cNvPr id="21" name="Freeform 37"/>
            <p:cNvSpPr/>
            <p:nvPr/>
          </p:nvSpPr>
          <p:spPr bwMode="auto">
            <a:xfrm>
              <a:off x="7412038" y="4978400"/>
              <a:ext cx="31750" cy="188913"/>
            </a:xfrm>
            <a:custGeom>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txBody>
            <a:bodyPr/>
            <a:lstStyle/>
            <a:p/>
          </p:txBody>
        </p:sp>
        <p:sp>
          <p:nvSpPr>
            <p:cNvPr id="22" name="Freeform 38"/>
            <p:cNvSpPr/>
            <p:nvPr/>
          </p:nvSpPr>
          <p:spPr bwMode="auto">
            <a:xfrm>
              <a:off x="7439026" y="5434013"/>
              <a:ext cx="174625" cy="439738"/>
            </a:xfrm>
            <a:custGeom>
              <a:rect l="0" t="0" r="r" b="b"/>
              <a:pathLst>
                <a:path w="44" h="110">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txBody>
            <a:bodyPr/>
            <a:lstStyle/>
            <a:p/>
          </p:txBody>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zh-CN" altLang="en-US" smtClean="0"/>
              <a:t>单击此处编辑母版标题样式</a:t>
            </a:r>
            <a:endParaRPr lang="en-US"/>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760FBDFE-C587-4B4C-A407-44438C67B59E}" type="datetimeFigureOut">
              <a:rPr lang="zh-CN" altLang="en-US" smtClean="0"/>
              <a:t>2022/4/11</a:t>
            </a:fld>
            <a:endParaRPr lang="zh-CN" altLang="en-US"/>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49AE70B2-8BF9-45C0-BB95-33D1B9D3A854}" type="slidenum">
              <a:rPr lang="zh-CN" altLang="en-US" smtClean="0"/>
              <a:t>‹#›</a:t>
            </a:fld>
            <a:endParaRPr lang="zh-CN" altLang="en-US"/>
          </a:p>
        </p:txBody>
      </p:sp>
      <p:pic>
        <p:nvPicPr>
          <p:cNvPr id="36" name="图片 1073743875" descr="学科网 zxxk.com"/>
          <p:cNvPicPr>
            <a:picLocks noChangeAspect="1"/>
          </p:cNvPicPr>
          <p:nvPr/>
        </p:nvPicPr>
        <p:blipFill>
          <a:blip r:embed="rId21" r:link="rId20"/>
          <a:stretch>
            <a:fillRect/>
          </a:stretch>
        </p:blipFill>
        <p:spPr>
          <a:xfrm>
            <a:off x="838200" y="365125"/>
            <a:ext cx="9525" cy="9525"/>
          </a:xfrm>
          <a:prstGeom prst="rect">
            <a:avLst/>
          </a:prstGeom>
          <a:noFill/>
          <a:ln>
            <a:noFill/>
            <a:miter lim="800000"/>
          </a:ln>
        </p:spPr>
      </p:pic>
    </p:spTree>
    <p:extLst>
      <p:ext uri="{BB962C8B-B14F-4D97-AF65-F5344CB8AC3E}">
        <p14:creationId xmlns:p14="http://schemas.microsoft.com/office/powerpoint/2010/main" val="33804862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56" r:id="rId17"/>
    <p:sldLayoutId id="2147483658" r:id="rId18"/>
    <p:sldLayoutId id="2147483659" r:id="rId19"/>
  </p:sldLayoutIdLst>
  <p:transition/>
  <p:timing/>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ct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ct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ct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16.xml" /><Relationship Id="rId3" Type="http://schemas.openxmlformats.org/officeDocument/2006/relationships/image" Target="../media/image2.jpeg" /><Relationship Id="rId4" Type="http://schemas.openxmlformats.org/officeDocument/2006/relationships/tags" Target="../tags/tag17.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8.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jpeg" /><Relationship Id="rId3" Type="http://schemas.openxmlformats.org/officeDocument/2006/relationships/tags" Target="../tags/tag19.xml" /><Relationship Id="rId4" Type="http://schemas.openxmlformats.org/officeDocument/2006/relationships/tags" Target="../tags/tag20.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1.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2.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3.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4.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5.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6.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7.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4.jpeg" /><Relationship Id="rId3" Type="http://schemas.openxmlformats.org/officeDocument/2006/relationships/tags" Target="../tags/tag28.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9.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0.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1.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2.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3.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4.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5.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6.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7.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8.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9.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40.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41.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42.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43.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44.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45.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46.xm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47.xm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48.xml"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49.xml"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50.xml"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51.xml"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52.xml"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53.xml"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54.xml"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5.png" /><Relationship Id="rId3" Type="http://schemas.openxmlformats.org/officeDocument/2006/relationships/tags" Target="../tags/tag55.xml"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3"/>
          <a:stretch>
            <a:fillRect/>
          </a:stretch>
        </a:blipFill>
        <a:effectLst/>
      </p:bgPr>
    </p:bg>
    <p:spTree>
      <p:nvGrpSpPr>
        <p:cNvPr id="1" name=""/>
        <p:cNvGrpSpPr/>
        <p:nvPr/>
      </p:nvGrpSpPr>
      <p:grpSpPr>
        <a:xfrm>
          <a:off x="0" y="0"/>
          <a:ext cx="0" cy="0"/>
        </a:xfrm>
      </p:grpSpPr>
      <p:sp>
        <p:nvSpPr>
          <p:cNvPr id="2" name="标题 1"/>
          <p:cNvSpPr>
            <a:spLocks noGrp="1"/>
          </p:cNvSpPr>
          <p:nvPr>
            <p:ph type="ctrTitle"/>
            <p:custDataLst>
              <p:tags r:id="rId2"/>
            </p:custDataLst>
          </p:nvPr>
        </p:nvSpPr>
        <p:spPr>
          <a:xfrm>
            <a:off x="844550" y="914400"/>
            <a:ext cx="10780395" cy="2570480"/>
          </a:xfrm>
        </p:spPr>
        <p:txBody>
          <a:bodyPr/>
          <a:lstStyle/>
          <a:p>
            <a:r>
              <a:rPr lang="zh-CN" altLang="zh-CN">
                <a:solidFill>
                  <a:srgbClr val="FF0000"/>
                </a:solidFill>
              </a:rPr>
              <a:t>圆梦冬奥会</a:t>
            </a:r>
            <a:r>
              <a:rPr lang="en-US" altLang="zh-CN">
                <a:solidFill>
                  <a:srgbClr val="FF0000"/>
                </a:solidFill>
              </a:rPr>
              <a:t> </a:t>
            </a:r>
            <a:r>
              <a:rPr lang="zh-CN" altLang="zh-CN">
                <a:solidFill>
                  <a:srgbClr val="FF0000"/>
                </a:solidFill>
              </a:rPr>
              <a:t>，</a:t>
            </a:r>
            <a:r>
              <a:rPr lang="en-US" altLang="zh-CN">
                <a:solidFill>
                  <a:srgbClr val="FF0000"/>
                </a:solidFill>
              </a:rPr>
              <a:t> </a:t>
            </a:r>
            <a:r>
              <a:rPr lang="zh-CN" altLang="zh-CN">
                <a:solidFill>
                  <a:srgbClr val="FF0000"/>
                </a:solidFill>
              </a:rPr>
              <a:t>一起向未来</a:t>
            </a:r>
          </a:p>
        </p:txBody>
      </p:sp>
    </p:spTree>
    <p:custDataLst>
      <p:tags r:id="rId4"/>
    </p:custDataLst>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170815" y="289560"/>
            <a:ext cx="11720195" cy="3507740"/>
          </a:xfrm>
          <a:prstGeom prst="rect">
            <a:avLst/>
          </a:prstGeom>
          <a:noFill/>
        </p:spPr>
        <p:txBody>
          <a:bodyPr wrap="square" rtlCol="0">
            <a:spAutoFit/>
          </a:bodyPr>
          <a:lstStyle/>
          <a:p>
            <a:pPr fontAlgn="auto">
              <a:lnSpc>
                <a:spcPct val="150000"/>
              </a:lnSpc>
            </a:pPr>
            <a:r>
              <a:rPr lang="zh-CN" altLang="en-US" sz="2800" b="1">
                <a:solidFill>
                  <a:srgbClr val="FF0000"/>
                </a:solidFill>
              </a:rPr>
              <a:t>【时政链接】</a:t>
            </a:r>
          </a:p>
          <a:p>
            <a:pPr fontAlgn="auto">
              <a:lnSpc>
                <a:spcPct val="150000"/>
              </a:lnSpc>
            </a:pPr>
            <a:r>
              <a:rPr lang="en-US" altLang="zh-CN" sz="2400" b="1">
                <a:solidFill>
                  <a:schemeClr val="tx1"/>
                </a:solidFill>
                <a:latin typeface="微软雅黑" panose="020b0503020204020204" charset="-122"/>
                <a:ea typeface="微软雅黑" panose="020b0503020204020204" charset="-122"/>
                <a:cs typeface="微软雅黑" panose="020b0503020204020204" charset="-122"/>
              </a:rPr>
              <a:t>    2022</a:t>
            </a:r>
            <a:r>
              <a:rPr lang="zh-CN" altLang="en-US" sz="2400" b="1">
                <a:solidFill>
                  <a:schemeClr val="tx1"/>
                </a:solidFill>
                <a:latin typeface="微软雅黑" panose="020b0503020204020204" charset="-122"/>
                <a:ea typeface="微软雅黑" panose="020b0503020204020204" charset="-122"/>
                <a:cs typeface="微软雅黑" panose="020b0503020204020204" charset="-122"/>
              </a:rPr>
              <a:t>年</a:t>
            </a:r>
            <a:r>
              <a:rPr lang="en-US" altLang="zh-CN" sz="2400" b="1">
                <a:solidFill>
                  <a:schemeClr val="tx1"/>
                </a:solidFill>
                <a:latin typeface="微软雅黑" panose="020b0503020204020204" charset="-122"/>
                <a:ea typeface="微软雅黑" panose="020b0503020204020204" charset="-122"/>
                <a:cs typeface="微软雅黑" panose="020b0503020204020204" charset="-122"/>
              </a:rPr>
              <a:t>2</a:t>
            </a:r>
            <a:r>
              <a:rPr lang="zh-CN" altLang="en-US" sz="2400" b="1">
                <a:solidFill>
                  <a:schemeClr val="tx1"/>
                </a:solidFill>
                <a:latin typeface="微软雅黑" panose="020b0503020204020204" charset="-122"/>
                <a:ea typeface="微软雅黑" panose="020b0503020204020204" charset="-122"/>
                <a:cs typeface="微软雅黑" panose="020b0503020204020204" charset="-122"/>
              </a:rPr>
              <a:t>月</a:t>
            </a:r>
            <a:r>
              <a:rPr lang="en-US" altLang="zh-CN" sz="2400" b="1">
                <a:solidFill>
                  <a:schemeClr val="tx1"/>
                </a:solidFill>
                <a:latin typeface="微软雅黑" panose="020b0503020204020204" charset="-122"/>
                <a:ea typeface="微软雅黑" panose="020b0503020204020204" charset="-122"/>
                <a:cs typeface="微软雅黑" panose="020b0503020204020204" charset="-122"/>
              </a:rPr>
              <a:t>4</a:t>
            </a:r>
            <a:r>
              <a:rPr lang="zh-CN" altLang="en-US" sz="2400" b="1">
                <a:solidFill>
                  <a:schemeClr val="tx1"/>
                </a:solidFill>
                <a:latin typeface="微软雅黑" panose="020b0503020204020204" charset="-122"/>
                <a:ea typeface="微软雅黑" panose="020b0503020204020204" charset="-122"/>
                <a:cs typeface="微软雅黑" panose="020b0503020204020204" charset="-122"/>
              </a:rPr>
              <a:t>日</a:t>
            </a:r>
            <a:r>
              <a:rPr lang="en-US" altLang="zh-CN" sz="2400" b="1">
                <a:solidFill>
                  <a:schemeClr val="tx1"/>
                </a:solidFill>
                <a:latin typeface="微软雅黑" panose="020b0503020204020204" charset="-122"/>
                <a:ea typeface="微软雅黑" panose="020b0503020204020204" charset="-122"/>
                <a:cs typeface="微软雅黑" panose="020b0503020204020204" charset="-122"/>
              </a:rPr>
              <a:t>-2</a:t>
            </a:r>
            <a:r>
              <a:rPr lang="zh-CN" altLang="en-US" sz="2400" b="1">
                <a:solidFill>
                  <a:schemeClr val="tx1"/>
                </a:solidFill>
                <a:latin typeface="微软雅黑" panose="020b0503020204020204" charset="-122"/>
                <a:ea typeface="微软雅黑" panose="020b0503020204020204" charset="-122"/>
                <a:cs typeface="微软雅黑" panose="020b0503020204020204" charset="-122"/>
              </a:rPr>
              <a:t>月</a:t>
            </a:r>
            <a:r>
              <a:rPr lang="en-US" altLang="zh-CN" sz="2400" b="1">
                <a:solidFill>
                  <a:schemeClr val="tx1"/>
                </a:solidFill>
                <a:latin typeface="微软雅黑" panose="020b0503020204020204" charset="-122"/>
                <a:ea typeface="微软雅黑" panose="020b0503020204020204" charset="-122"/>
                <a:cs typeface="微软雅黑" panose="020b0503020204020204" charset="-122"/>
              </a:rPr>
              <a:t>20</a:t>
            </a:r>
            <a:r>
              <a:rPr lang="zh-CN" altLang="en-US" sz="2400" b="1">
                <a:solidFill>
                  <a:schemeClr val="tx1"/>
                </a:solidFill>
                <a:latin typeface="微软雅黑" panose="020b0503020204020204" charset="-122"/>
                <a:ea typeface="微软雅黑" panose="020b0503020204020204" charset="-122"/>
                <a:cs typeface="微软雅黑" panose="020b0503020204020204" charset="-122"/>
              </a:rPr>
              <a:t>日，第</a:t>
            </a:r>
            <a:r>
              <a:rPr lang="en-US" altLang="zh-CN" sz="2400" b="1">
                <a:solidFill>
                  <a:schemeClr val="tx1"/>
                </a:solidFill>
                <a:latin typeface="微软雅黑" panose="020b0503020204020204" charset="-122"/>
                <a:ea typeface="微软雅黑" panose="020b0503020204020204" charset="-122"/>
                <a:cs typeface="微软雅黑" panose="020b0503020204020204" charset="-122"/>
              </a:rPr>
              <a:t>24</a:t>
            </a:r>
            <a:r>
              <a:rPr lang="zh-CN" altLang="en-US" sz="2400" b="1">
                <a:solidFill>
                  <a:schemeClr val="tx1"/>
                </a:solidFill>
                <a:latin typeface="微软雅黑" panose="020b0503020204020204" charset="-122"/>
                <a:ea typeface="微软雅黑" panose="020b0503020204020204" charset="-122"/>
                <a:cs typeface="微软雅黑" panose="020b0503020204020204" charset="-122"/>
              </a:rPr>
              <a:t>届冬奥会在北京和张家口联合举行。</a:t>
            </a:r>
            <a:r>
              <a:rPr altLang="zh-CN" sz="2400" b="1" smtClean="0">
                <a:effectLst>
                  <a:outerShdw blurRad="38100" dist="19050" dir="2700000" algn="tl" rotWithShape="0">
                    <a:schemeClr val="dk1">
                      <a:alpha val="40000"/>
                    </a:schemeClr>
                  </a:outerShdw>
                </a:effectLst>
                <a:latin typeface="微软雅黑" panose="020b0503020204020204" charset="-122"/>
                <a:ea typeface="微软雅黑" panose="020b0503020204020204" charset="-122"/>
                <a:cs typeface="微软雅黑" panose="020b0503020204020204" charset="-122"/>
                <a:sym typeface="+mn-ea"/>
              </a:rPr>
              <a:t>本届冬奥会设7个大项，15个分项，109个小项。北京赛区承办所有的冰上项目；延庆赛区承办雪车、雪橇及高山滑雪项目；张家口赛区的崇礼区承办除雪车、雪橇及高山滑雪之外的所有雪上项目。冬奥会是展现中国形象，传播中国声音的重要窗口。</a:t>
            </a:r>
            <a:endParaRPr altLang="zh-CN" sz="2400" b="1" smtClean="0">
              <a:solidFill>
                <a:schemeClr val="tx1"/>
              </a:solidFill>
              <a:effectLst>
                <a:outerShdw blurRad="38100" dist="19050" dir="2700000" algn="tl" rotWithShape="0">
                  <a:schemeClr val="dk1">
                    <a:alpha val="40000"/>
                  </a:schemeClr>
                </a:outerShdw>
              </a:effectLst>
              <a:latin typeface="微软雅黑" panose="020b0503020204020204" charset="-122"/>
              <a:ea typeface="微软雅黑" panose="020b0503020204020204" charset="-122"/>
              <a:cs typeface="微软雅黑" panose="020b0503020204020204" charset="-122"/>
            </a:endParaRPr>
          </a:p>
          <a:p>
            <a:pPr fontAlgn="auto">
              <a:lnSpc>
                <a:spcPct val="150000"/>
              </a:lnSpc>
            </a:pPr>
            <a:r>
              <a:rPr lang="en-US" sz="2400" b="1" smtClean="0">
                <a:effectLst>
                  <a:outerShdw blurRad="38100" dist="19050" dir="2700000" algn="tl" rotWithShape="0">
                    <a:schemeClr val="dk1">
                      <a:alpha val="40000"/>
                    </a:schemeClr>
                  </a:outerShdw>
                </a:effectLst>
                <a:latin typeface="微软雅黑" panose="020b0503020204020204" charset="-122"/>
                <a:ea typeface="微软雅黑" panose="020b0503020204020204" charset="-122"/>
                <a:cs typeface="微软雅黑" panose="020b0503020204020204" charset="-122"/>
                <a:sym typeface="+mn-ea"/>
              </a:rPr>
              <a:t>   </a:t>
            </a:r>
            <a:endParaRPr lang="en-US" altLang="zh-CN" sz="2400" b="1">
              <a:solidFill>
                <a:schemeClr val="tx1"/>
              </a:solidFill>
              <a:latin typeface="微软雅黑" panose="020b0503020204020204" charset="-122"/>
              <a:ea typeface="微软雅黑" panose="020b0503020204020204" charset="-122"/>
              <a:cs typeface="微软雅黑" panose="020b0503020204020204" charset="-122"/>
            </a:endParaRPr>
          </a:p>
        </p:txBody>
      </p:sp>
    </p:spTree>
    <p:custDataLst>
      <p:tags r:id="rId2"/>
    </p:custDataLst>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187325" y="160655"/>
            <a:ext cx="6811010" cy="6616065"/>
          </a:xfrm>
          <a:prstGeom prst="rect">
            <a:avLst/>
          </a:prstGeom>
          <a:noFill/>
        </p:spPr>
        <p:txBody>
          <a:bodyPr wrap="square" rtlCol="0">
            <a:spAutoFit/>
          </a:bodyPr>
          <a:lstStyle/>
          <a:p>
            <a:r>
              <a:rPr lang="zh-CN" altLang="en-US" sz="2800" b="1">
                <a:solidFill>
                  <a:srgbClr val="FF0000"/>
                </a:solidFill>
                <a:latin typeface="微软雅黑" panose="020b0503020204020204" charset="-122"/>
                <a:ea typeface="微软雅黑" panose="020b0503020204020204" charset="-122"/>
                <a:cs typeface="微软雅黑" panose="020b0503020204020204" charset="-122"/>
              </a:rPr>
              <a:t>奥运吉祥物</a:t>
            </a:r>
          </a:p>
          <a:p>
            <a:pPr fontAlgn="auto">
              <a:lnSpc>
                <a:spcPct val="150000"/>
              </a:lnSpc>
            </a:pPr>
            <a:r>
              <a:rPr lang="en-US" sz="2400" b="1" smtClean="0">
                <a:effectLst>
                  <a:outerShdw blurRad="38100" dist="19050" dir="2700000" algn="tl" rotWithShape="0">
                    <a:schemeClr val="dk1">
                      <a:alpha val="40000"/>
                    </a:schemeClr>
                  </a:outerShdw>
                </a:effectLst>
                <a:latin typeface="微软雅黑" panose="020b0503020204020204" charset="-122"/>
                <a:ea typeface="微软雅黑" panose="020b0503020204020204" charset="-122"/>
                <a:cs typeface="微软雅黑" panose="020b0503020204020204" charset="-122"/>
                <a:sym typeface="+mn-ea"/>
              </a:rPr>
              <a:t>   </a:t>
            </a:r>
            <a:r>
              <a:rPr altLang="zh-CN" sz="2400" b="1" smtClean="0">
                <a:effectLst>
                  <a:outerShdw blurRad="38100" dist="19050" dir="2700000" algn="tl" rotWithShape="0">
                    <a:schemeClr val="dk1">
                      <a:alpha val="40000"/>
                    </a:schemeClr>
                  </a:outerShdw>
                </a:effectLst>
                <a:latin typeface="微软雅黑" panose="020b0503020204020204" charset="-122"/>
                <a:ea typeface="微软雅黑" panose="020b0503020204020204" charset="-122"/>
                <a:cs typeface="微软雅黑" panose="020b0503020204020204" charset="-122"/>
                <a:sym typeface="+mn-ea"/>
              </a:rPr>
              <a:t>冰墩墩是北京2022年冬季奥运会吉祥物。该吉祥物以熊猫为原型进行设计创作将熊猫形象与富有超能量的冰晶外壳相结合，体现了冬季冰雪运动和现代科技特点。吉祥物冰墩墩名字中的“冰”，象征纯洁、坚强，是冬奥会的特点。墩墩，意喻敦厚、健康、活泼、可爱，契合能猫的整体形象，象征着冬奥会运动员强壮的身体、坚韧的意志和鼓舞人心的奥林匹克精神。通过现代时尚的设计，向世界展示了中华文明丰富的形式、智慧的内涵、多彩的风格。</a:t>
            </a:r>
          </a:p>
          <a:p>
            <a:pPr fontAlgn="auto">
              <a:lnSpc>
                <a:spcPct val="150000"/>
              </a:lnSpc>
            </a:pPr>
            <a:endParaRPr lang="zh-CN" altLang="en-US" sz="2400" b="1">
              <a:latin typeface="微软雅黑" panose="020b0503020204020204" charset="-122"/>
              <a:ea typeface="微软雅黑" panose="020b0503020204020204" charset="-122"/>
              <a:cs typeface="微软雅黑" panose="020b0503020204020204" charset="-122"/>
            </a:endParaRPr>
          </a:p>
        </p:txBody>
      </p:sp>
      <p:pic>
        <p:nvPicPr>
          <p:cNvPr id="5" name="图片 4"/>
          <p:cNvPicPr>
            <a:picLocks noChangeAspect="1"/>
          </p:cNvPicPr>
          <p:nvPr>
            <p:custDataLst>
              <p:tags r:id="rId3"/>
            </p:custDataLst>
          </p:nvPr>
        </p:nvPicPr>
        <p:blipFill>
          <a:blip r:embed="rId2"/>
          <a:stretch>
            <a:fillRect/>
          </a:stretch>
        </p:blipFill>
        <p:spPr>
          <a:xfrm>
            <a:off x="7155815" y="1352550"/>
            <a:ext cx="5035550" cy="5505450"/>
          </a:xfrm>
          <a:prstGeom prst="rect">
            <a:avLst/>
          </a:prstGeom>
        </p:spPr>
      </p:pic>
    </p:spTree>
    <p:custDataLst>
      <p:tags r:id="rId4"/>
    </p:custDataLst>
  </p:cSld>
  <p:clrMapOvr>
    <a:masterClrMapping/>
  </p:clrMapOvr>
  <p:transition/>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267335" y="273050"/>
            <a:ext cx="11333480" cy="5600700"/>
          </a:xfrm>
          <a:prstGeom prst="rect">
            <a:avLst/>
          </a:prstGeom>
          <a:noFill/>
        </p:spPr>
        <p:txBody>
          <a:bodyPr wrap="square" rtlCol="0">
            <a:spAutoFit/>
          </a:bodyPr>
          <a:lstStyle/>
          <a:p>
            <a:r>
              <a:rPr lang="zh-CN" altLang="en-US" sz="2800" b="1">
                <a:solidFill>
                  <a:srgbClr val="FF0000"/>
                </a:solidFill>
              </a:rPr>
              <a:t>主题口号</a:t>
            </a:r>
          </a:p>
          <a:p>
            <a:pPr fontAlgn="auto">
              <a:lnSpc>
                <a:spcPct val="150000"/>
              </a:lnSpc>
            </a:pPr>
            <a:r>
              <a:rPr lang="zh-CN" altLang="en-US" sz="2000" b="1"/>
              <a:t>“一起向未来”（Together for a Shared Future）是2022年北京冬奥会和2022年北京冬季残奥会主题口号。 </a:t>
            </a:r>
          </a:p>
          <a:p>
            <a:pPr fontAlgn="auto">
              <a:lnSpc>
                <a:spcPct val="150000"/>
              </a:lnSpc>
            </a:pPr>
            <a:r>
              <a:rPr lang="zh-CN" altLang="en-US" sz="2000" b="1"/>
              <a:t> “一起向未来”体现了团结和集体的力量，体现了奥林匹克运动的核心价值观和愿景，以及追求世界统一、和平与进步的目标。这句口号还考虑到残奥会的关键价值观，尤其是残奥会在促进更具包容性社会方面所起到的重要作用。</a:t>
            </a:r>
          </a:p>
          <a:p>
            <a:pPr fontAlgn="auto">
              <a:lnSpc>
                <a:spcPct val="150000"/>
              </a:lnSpc>
            </a:pPr>
            <a:r>
              <a:rPr lang="en-US" altLang="zh-CN" sz="2000" b="1"/>
              <a:t> </a:t>
            </a:r>
            <a:r>
              <a:rPr lang="zh-CN" altLang="en-US" sz="2000" b="1"/>
              <a:t>“一起向未来”彰显了奥运会团结世人克服挑战、共创人类的未来的力量。体现了团结和集体的力量，体现了奥林匹克运动的核心价值观和愿景，以及追求世界统一、和平与进步的目标。这句口号还考虑到残奥会的关键价值观，尤其是残奥会在促进更具包容性社会方面所起到的重要作用。 </a:t>
            </a:r>
          </a:p>
          <a:p>
            <a:pPr fontAlgn="auto">
              <a:lnSpc>
                <a:spcPct val="150000"/>
              </a:lnSpc>
            </a:pPr>
            <a:r>
              <a:rPr lang="zh-CN" altLang="en-US" sz="2000" b="1"/>
              <a:t> “一起向未来”反映在当前疫情挑战下，世界渴望携手走向美好明天的共同心声。与新加入的奥林匹克格言“更团结”高度契合，符合奥林匹克运动、残疾人奥林匹克运动的核心价值和愿景。与2008年北京奥运会的口号“同一个世界，同一个梦想”，一脉相承，又体现出当前的时代特征。</a:t>
            </a:r>
          </a:p>
        </p:txBody>
      </p:sp>
    </p:spTree>
    <p:custDataLst>
      <p:tags r:id="rId2"/>
    </p:custDataLst>
  </p:cSld>
  <p:clrMapOvr>
    <a:masterClrMapping/>
  </p:clrMapOvr>
  <p:transition/>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267335" y="273050"/>
            <a:ext cx="11462385" cy="6062345"/>
          </a:xfrm>
          <a:prstGeom prst="rect">
            <a:avLst/>
          </a:prstGeom>
          <a:noFill/>
        </p:spPr>
        <p:txBody>
          <a:bodyPr wrap="square" rtlCol="0">
            <a:spAutoFit/>
          </a:bodyPr>
          <a:lstStyle/>
          <a:p>
            <a:r>
              <a:rPr lang="zh-CN" altLang="en-US" sz="2800" b="1">
                <a:solidFill>
                  <a:srgbClr val="FF0000"/>
                </a:solidFill>
              </a:rPr>
              <a:t>关键词一</a:t>
            </a:r>
            <a:r>
              <a:rPr lang="en-US" altLang="zh-CN" sz="2800" b="1">
                <a:solidFill>
                  <a:srgbClr val="FF0000"/>
                </a:solidFill>
              </a:rPr>
              <a:t>   </a:t>
            </a:r>
            <a:r>
              <a:rPr lang="zh-CN" altLang="en-US" sz="2800" b="1">
                <a:solidFill>
                  <a:srgbClr val="FF0000"/>
                </a:solidFill>
              </a:rPr>
              <a:t>冰雪经济</a:t>
            </a:r>
            <a:r>
              <a:rPr lang="en-US" altLang="zh-CN" sz="2800" b="1">
                <a:solidFill>
                  <a:srgbClr val="FF0000"/>
                </a:solidFill>
              </a:rPr>
              <a:t> </a:t>
            </a:r>
            <a:endParaRPr lang="zh-CN" altLang="en-US" sz="2800" b="1">
              <a:solidFill>
                <a:srgbClr val="FF0000"/>
              </a:solidFill>
            </a:endParaRPr>
          </a:p>
          <a:p>
            <a:pPr fontAlgn="auto">
              <a:lnSpc>
                <a:spcPct val="150000"/>
              </a:lnSpc>
            </a:pPr>
            <a:r>
              <a:rPr lang="zh-CN" altLang="en-US" sz="2400" b="1"/>
              <a:t>冰雪经济又叫白色经济。冰雪经济主要包括：冰雪文化旅游、冰雪体育运动、冰雪装备产业以及围绕这些产业所带动起来的其他行业。</a:t>
            </a:r>
          </a:p>
          <a:p>
            <a:pPr fontAlgn="auto">
              <a:lnSpc>
                <a:spcPct val="150000"/>
              </a:lnSpc>
            </a:pPr>
            <a:r>
              <a:rPr lang="zh-CN" altLang="en-US" sz="2400" b="1"/>
              <a:t>进入21世纪以来，中国冰雪旅游总体上得到了迅速的发展，已经建起了近200家滑雪场，冰雪旅游年收入超过百亿,冰雪旅游成为了一个业内的热门话题.“冰雪是资源，寒冷是优势”,有专家这样解释冰雪经济这个全新概念：它涵盖源于冰雪活动的第三产业、为冰雪旅游服务的经济生产活动及为经济服务的冰雪活动。这巨大的自然财富构成了城市的冰雪产业优势，为发展城市旅游业、对外开放创造了得天独厚的条件，将给我们带来人流、物流、资金流、信息流，并对经济产生重要的拉动作用。</a:t>
            </a:r>
          </a:p>
          <a:p>
            <a:pPr fontAlgn="auto">
              <a:lnSpc>
                <a:spcPct val="150000"/>
              </a:lnSpc>
            </a:pPr>
            <a:r>
              <a:rPr lang="zh-CN" altLang="en-US" sz="2400" b="1"/>
              <a:t>冰雪旅游是以冰雪气候旅游资源为主要的旅游吸引物，体验冰雪文化内涵的所有旅游活动形式的总称，是一项极具参与性、体验性和刺激性的旅游产品。</a:t>
            </a:r>
          </a:p>
        </p:txBody>
      </p:sp>
    </p:spTree>
    <p:custDataLst>
      <p:tags r:id="rId2"/>
    </p:custDataLst>
  </p:cSld>
  <p:clrMapOvr>
    <a:masterClrMapping/>
  </p:clrMapOvr>
  <p:transition/>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187325" y="353695"/>
            <a:ext cx="11800205" cy="5446395"/>
          </a:xfrm>
          <a:prstGeom prst="rect">
            <a:avLst/>
          </a:prstGeom>
          <a:noFill/>
        </p:spPr>
        <p:txBody>
          <a:bodyPr wrap="square" rtlCol="0">
            <a:spAutoFit/>
          </a:bodyPr>
          <a:lstStyle/>
          <a:p>
            <a:r>
              <a:rPr lang="zh-CN" altLang="en-US" sz="2400" b="1">
                <a:solidFill>
                  <a:srgbClr val="C00000"/>
                </a:solidFill>
              </a:rPr>
              <a:t>【理论评析】</a:t>
            </a:r>
          </a:p>
          <a:p>
            <a:pPr fontAlgn="auto">
              <a:lnSpc>
                <a:spcPct val="150000"/>
              </a:lnSpc>
            </a:pPr>
            <a:r>
              <a:rPr altLang="zh-CN" sz="2400" b="1" smtClean="0">
                <a:sym typeface="+mn-ea"/>
              </a:rPr>
              <a:t>1.</a:t>
            </a:r>
            <a:r>
              <a:rPr lang="zh-CN" sz="2400" b="1" smtClean="0">
                <a:sym typeface="+mn-ea"/>
              </a:rPr>
              <a:t>生产决定消费，生产为消费创造动力。</a:t>
            </a:r>
          </a:p>
          <a:p>
            <a:pPr fontAlgn="auto">
              <a:lnSpc>
                <a:spcPct val="150000"/>
              </a:lnSpc>
            </a:pPr>
            <a:r>
              <a:rPr lang="zh-CN" sz="2400" b="1" smtClean="0">
                <a:sym typeface="+mn-ea"/>
              </a:rPr>
              <a:t>冰雪产业的发展，有利于更好地满足消费者日益增长的美好生活需求；</a:t>
            </a:r>
            <a:r>
              <a:rPr altLang="zh-CN" sz="2400" b="1" smtClean="0">
                <a:sym typeface="+mn-ea"/>
              </a:rPr>
              <a:t>促使冰雪旅游产品和服务改造升级，有利于提高消费的质量和水平，增强冰雪消费的动力；</a:t>
            </a:r>
          </a:p>
          <a:p>
            <a:pPr fontAlgn="auto">
              <a:lnSpc>
                <a:spcPct val="150000"/>
              </a:lnSpc>
            </a:pPr>
            <a:r>
              <a:rPr lang="en-US" sz="2400" b="1" smtClean="0">
                <a:sym typeface="+mn-ea"/>
              </a:rPr>
              <a:t>2.</a:t>
            </a:r>
            <a:r>
              <a:rPr altLang="zh-CN" sz="2400" b="1" smtClean="0">
                <a:sym typeface="+mn-ea"/>
              </a:rPr>
              <a:t>消费试生产的目的和动力。</a:t>
            </a:r>
          </a:p>
          <a:p>
            <a:pPr fontAlgn="auto">
              <a:lnSpc>
                <a:spcPct val="150000"/>
              </a:lnSpc>
            </a:pPr>
            <a:r>
              <a:rPr altLang="zh-CN" sz="2400" b="1" smtClean="0">
                <a:sym typeface="+mn-ea"/>
              </a:rPr>
              <a:t>消费需求的升级，能带动冰产业的发展，催生新的消费热点，促进冰雪企业提高创新能力，促进其转型升级，构建冰雪全产业链；举办冬奥会</a:t>
            </a:r>
            <a:r>
              <a:rPr lang="zh-CN" sz="2400" b="1" smtClean="0">
                <a:sym typeface="+mn-ea"/>
              </a:rPr>
              <a:t>，发展冰雪经济</a:t>
            </a:r>
            <a:r>
              <a:rPr altLang="zh-CN" sz="2400" b="1" smtClean="0">
                <a:sym typeface="+mn-ea"/>
              </a:rPr>
              <a:t>为加强中外冰雪经济合作提供了机遇和平台，有利于引进资金、技术和管理经验，提高了冰雪经济的开放水平。</a:t>
            </a:r>
            <a:endParaRPr altLang="zh-CN" sz="2400" b="1" smtClean="0"/>
          </a:p>
          <a:p>
            <a:pPr fontAlgn="auto">
              <a:lnSpc>
                <a:spcPct val="150000"/>
              </a:lnSpc>
            </a:pPr>
            <a:endParaRPr lang="zh-CN" altLang="en-US" sz="2400" b="1">
              <a:solidFill>
                <a:srgbClr val="C00000"/>
              </a:solidFill>
            </a:endParaRPr>
          </a:p>
        </p:txBody>
      </p:sp>
    </p:spTree>
    <p:custDataLst>
      <p:tags r:id="rId2"/>
    </p:custDataLst>
  </p:cSld>
  <p:clrMapOvr>
    <a:masterClrMapping/>
  </p:clrMapOvr>
  <p:transition/>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195580" y="335915"/>
            <a:ext cx="11800205" cy="6185535"/>
          </a:xfrm>
          <a:prstGeom prst="rect">
            <a:avLst/>
          </a:prstGeom>
          <a:noFill/>
        </p:spPr>
        <p:txBody>
          <a:bodyPr wrap="square" rtlCol="0">
            <a:spAutoFit/>
          </a:bodyPr>
          <a:lstStyle/>
          <a:p>
            <a:pPr fontAlgn="auto">
              <a:lnSpc>
                <a:spcPct val="150000"/>
              </a:lnSpc>
            </a:pPr>
            <a:r>
              <a:rPr lang="en-US" sz="2400" b="1">
                <a:solidFill>
                  <a:schemeClr val="tx1"/>
                </a:solidFill>
                <a:latin typeface="微软雅黑" panose="020b0503020204020204" charset="-122"/>
                <a:ea typeface="微软雅黑" panose="020b0503020204020204" charset="-122"/>
              </a:rPr>
              <a:t>3.</a:t>
            </a:r>
            <a:r>
              <a:rPr lang="zh-CN" altLang="en-US" sz="2400" b="1">
                <a:solidFill>
                  <a:schemeClr val="tx1"/>
                </a:solidFill>
                <a:latin typeface="微软雅黑" panose="020b0503020204020204" charset="-122"/>
                <a:ea typeface="微软雅黑" panose="020b0503020204020204" charset="-122"/>
              </a:rPr>
              <a:t>发展冰雪产业、促进冰雪旅游</a:t>
            </a:r>
          </a:p>
          <a:p>
            <a:pPr fontAlgn="auto">
              <a:lnSpc>
                <a:spcPct val="150000"/>
              </a:lnSpc>
            </a:pPr>
            <a:r>
              <a:rPr lang="en-US" altLang="zh-CN" sz="2400" b="1">
                <a:solidFill>
                  <a:schemeClr val="tx1"/>
                </a:solidFill>
                <a:latin typeface="微软雅黑" panose="020b0503020204020204" charset="-122"/>
                <a:ea typeface="微软雅黑" panose="020b0503020204020204" charset="-122"/>
              </a:rPr>
              <a:t>A.</a:t>
            </a:r>
            <a:r>
              <a:rPr lang="zh-CN" altLang="en-US" sz="2400" b="1">
                <a:solidFill>
                  <a:schemeClr val="tx1"/>
                </a:solidFill>
                <a:latin typeface="微软雅黑" panose="020b0503020204020204" charset="-122"/>
                <a:ea typeface="微软雅黑" panose="020b0503020204020204" charset="-122"/>
              </a:rPr>
              <a:t>怎么做？</a:t>
            </a:r>
          </a:p>
          <a:p>
            <a:pPr fontAlgn="auto">
              <a:lnSpc>
                <a:spcPct val="150000"/>
              </a:lnSpc>
            </a:pPr>
            <a:r>
              <a:rPr lang="zh-CN" altLang="en-US" sz="2400" b="1">
                <a:solidFill>
                  <a:schemeClr val="tx1"/>
                </a:solidFill>
                <a:latin typeface="微软雅黑" panose="020b0503020204020204" charset="-122"/>
                <a:ea typeface="微软雅黑" panose="020b0503020204020204" charset="-122"/>
              </a:rPr>
              <a:t>（</a:t>
            </a:r>
            <a:r>
              <a:rPr lang="en-US" altLang="zh-CN" sz="2400" b="1">
                <a:solidFill>
                  <a:schemeClr val="tx1"/>
                </a:solidFill>
                <a:latin typeface="微软雅黑" panose="020b0503020204020204" charset="-122"/>
                <a:ea typeface="微软雅黑" panose="020b0503020204020204" charset="-122"/>
              </a:rPr>
              <a:t>1</a:t>
            </a:r>
            <a:r>
              <a:rPr lang="zh-CN" altLang="en-US" sz="2400" b="1">
                <a:solidFill>
                  <a:schemeClr val="tx1"/>
                </a:solidFill>
                <a:latin typeface="微软雅黑" panose="020b0503020204020204" charset="-122"/>
                <a:ea typeface="微软雅黑" panose="020b0503020204020204" charset="-122"/>
              </a:rPr>
              <a:t>）深化供给侧结构性改革，加快推动冰雪旅游和夜经济发展，让城市更有活力,让群众生活更加美好,为高质量发展提供重要支撑。</a:t>
            </a:r>
          </a:p>
          <a:p>
            <a:pPr fontAlgn="auto">
              <a:lnSpc>
                <a:spcPct val="150000"/>
              </a:lnSpc>
            </a:pPr>
            <a:r>
              <a:rPr lang="zh-CN" altLang="en-US" sz="2400" b="1">
                <a:solidFill>
                  <a:schemeClr val="tx1"/>
                </a:solidFill>
                <a:latin typeface="微软雅黑" panose="020b0503020204020204" charset="-122"/>
                <a:ea typeface="微软雅黑" panose="020b0503020204020204" charset="-122"/>
              </a:rPr>
              <a:t>（</a:t>
            </a:r>
            <a:r>
              <a:rPr lang="en-US" altLang="zh-CN" sz="2400" b="1">
                <a:solidFill>
                  <a:schemeClr val="tx1"/>
                </a:solidFill>
                <a:latin typeface="微软雅黑" panose="020b0503020204020204" charset="-122"/>
                <a:ea typeface="微软雅黑" panose="020b0503020204020204" charset="-122"/>
              </a:rPr>
              <a:t>2</a:t>
            </a:r>
            <a:r>
              <a:rPr lang="zh-CN" altLang="en-US" sz="2400" b="1">
                <a:solidFill>
                  <a:schemeClr val="tx1"/>
                </a:solidFill>
                <a:latin typeface="微软雅黑" panose="020b0503020204020204" charset="-122"/>
                <a:ea typeface="微软雅黑" panose="020b0503020204020204" charset="-122"/>
              </a:rPr>
              <a:t>）进一步提高冰雪产业创新、创意能力，突出文创发展、文旅融合、科教研发，开发一批科技含量高、市场前景好的产品，不断增强冰雪产业竞争力。</a:t>
            </a:r>
          </a:p>
          <a:p>
            <a:pPr fontAlgn="auto">
              <a:lnSpc>
                <a:spcPct val="150000"/>
              </a:lnSpc>
            </a:pPr>
            <a:r>
              <a:rPr lang="zh-CN" altLang="en-US" sz="2400" b="1">
                <a:solidFill>
                  <a:schemeClr val="tx1"/>
                </a:solidFill>
                <a:latin typeface="微软雅黑" panose="020b0503020204020204" charset="-122"/>
                <a:ea typeface="微软雅黑" panose="020b0503020204020204" charset="-122"/>
              </a:rPr>
              <a:t>（</a:t>
            </a:r>
            <a:r>
              <a:rPr lang="en-US" altLang="zh-CN" sz="2400" b="1">
                <a:solidFill>
                  <a:schemeClr val="tx1"/>
                </a:solidFill>
                <a:latin typeface="微软雅黑" panose="020b0503020204020204" charset="-122"/>
                <a:ea typeface="微软雅黑" panose="020b0503020204020204" charset="-122"/>
              </a:rPr>
              <a:t>3</a:t>
            </a:r>
            <a:r>
              <a:rPr lang="zh-CN" altLang="en-US" sz="2400" b="1">
                <a:solidFill>
                  <a:schemeClr val="tx1"/>
                </a:solidFill>
                <a:latin typeface="微软雅黑" panose="020b0503020204020204" charset="-122"/>
                <a:ea typeface="微软雅黑" panose="020b0503020204020204" charset="-122"/>
              </a:rPr>
              <a:t>）大力发展寒地冰雪经济，构建以“冰雪旅游、冰雪体育、冰雪文化”为核心的冰雪产业发展体系，为高质量发展提供重要支撑。</a:t>
            </a:r>
          </a:p>
          <a:p>
            <a:pPr fontAlgn="auto">
              <a:lnSpc>
                <a:spcPct val="150000"/>
              </a:lnSpc>
            </a:pPr>
            <a:r>
              <a:rPr lang="zh-CN" altLang="en-US" sz="2400" b="1">
                <a:solidFill>
                  <a:schemeClr val="tx1"/>
                </a:solidFill>
                <a:latin typeface="微软雅黑" panose="020b0503020204020204" charset="-122"/>
                <a:ea typeface="微软雅黑" panose="020b0503020204020204" charset="-122"/>
              </a:rPr>
              <a:t>（</a:t>
            </a:r>
            <a:r>
              <a:rPr lang="en-US" altLang="zh-CN" sz="2400" b="1">
                <a:solidFill>
                  <a:schemeClr val="tx1"/>
                </a:solidFill>
                <a:latin typeface="微软雅黑" panose="020b0503020204020204" charset="-122"/>
                <a:ea typeface="微软雅黑" panose="020b0503020204020204" charset="-122"/>
              </a:rPr>
              <a:t>4</a:t>
            </a:r>
            <a:r>
              <a:rPr lang="zh-CN" altLang="en-US" sz="2400" b="1">
                <a:solidFill>
                  <a:schemeClr val="tx1"/>
                </a:solidFill>
                <a:latin typeface="微软雅黑" panose="020b0503020204020204" charset="-122"/>
                <a:ea typeface="微软雅黑" panose="020b0503020204020204" charset="-122"/>
              </a:rPr>
              <a:t>）要坚持以人民为中心的发展思想，着眼丰富人民群众生活，加快推动冰雪旅游和夜经济发展，谋划建设更多可去、可看、可玩的好产品好项目，持续优化供给，拉动消费增长，促进消费升级。</a:t>
            </a:r>
          </a:p>
        </p:txBody>
      </p:sp>
    </p:spTree>
    <p:custDataLst>
      <p:tags r:id="rId2"/>
    </p:custDataLst>
  </p:cSld>
  <p:clrMapOvr>
    <a:masterClrMapping/>
  </p:clrMapOvr>
  <p:transition/>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195580" y="335915"/>
            <a:ext cx="11800205" cy="4523105"/>
          </a:xfrm>
          <a:prstGeom prst="rect">
            <a:avLst/>
          </a:prstGeom>
          <a:noFill/>
        </p:spPr>
        <p:txBody>
          <a:bodyPr wrap="square" rtlCol="0">
            <a:spAutoFit/>
          </a:bodyPr>
          <a:lstStyle/>
          <a:p>
            <a:pPr fontAlgn="auto">
              <a:lnSpc>
                <a:spcPct val="150000"/>
              </a:lnSpc>
            </a:pPr>
            <a:r>
              <a:rPr lang="en-US" sz="2400" b="1">
                <a:solidFill>
                  <a:schemeClr val="tx1"/>
                </a:solidFill>
                <a:latin typeface="微软雅黑" panose="020b0503020204020204" charset="-122"/>
                <a:ea typeface="微软雅黑" panose="020b0503020204020204" charset="-122"/>
              </a:rPr>
              <a:t>3.</a:t>
            </a:r>
            <a:r>
              <a:rPr lang="zh-CN" altLang="en-US" sz="2400" b="1">
                <a:solidFill>
                  <a:schemeClr val="tx1"/>
                </a:solidFill>
                <a:latin typeface="微软雅黑" panose="020b0503020204020204" charset="-122"/>
                <a:ea typeface="微软雅黑" panose="020b0503020204020204" charset="-122"/>
              </a:rPr>
              <a:t>发展冰雪产业、促进冰雪旅游</a:t>
            </a:r>
          </a:p>
          <a:p>
            <a:pPr fontAlgn="auto">
              <a:lnSpc>
                <a:spcPct val="150000"/>
              </a:lnSpc>
            </a:pPr>
            <a:r>
              <a:rPr lang="en-US" altLang="zh-CN" sz="2400" b="1">
                <a:solidFill>
                  <a:schemeClr val="tx1"/>
                </a:solidFill>
                <a:latin typeface="微软雅黑" panose="020b0503020204020204" charset="-122"/>
                <a:ea typeface="微软雅黑" panose="020b0503020204020204" charset="-122"/>
              </a:rPr>
              <a:t>B.</a:t>
            </a:r>
            <a:r>
              <a:rPr lang="zh-CN" altLang="en-US" sz="2400" b="1">
                <a:solidFill>
                  <a:schemeClr val="tx1"/>
                </a:solidFill>
                <a:latin typeface="微软雅黑" panose="020b0503020204020204" charset="-122"/>
                <a:ea typeface="微软雅黑" panose="020b0503020204020204" charset="-122"/>
              </a:rPr>
              <a:t>意义</a:t>
            </a:r>
          </a:p>
          <a:p>
            <a:pPr fontAlgn="auto">
              <a:lnSpc>
                <a:spcPct val="150000"/>
              </a:lnSpc>
            </a:pPr>
            <a:r>
              <a:rPr lang="zh-CN" altLang="en-US" sz="2400" b="1">
                <a:solidFill>
                  <a:schemeClr val="tx1"/>
                </a:solidFill>
                <a:latin typeface="微软雅黑" panose="020b0503020204020204" charset="-122"/>
                <a:ea typeface="微软雅黑" panose="020b0503020204020204" charset="-122"/>
              </a:rPr>
              <a:t>（</a:t>
            </a:r>
            <a:r>
              <a:rPr lang="en-US" altLang="zh-CN" sz="2400" b="1">
                <a:solidFill>
                  <a:schemeClr val="tx1"/>
                </a:solidFill>
                <a:latin typeface="微软雅黑" panose="020b0503020204020204" charset="-122"/>
                <a:ea typeface="微软雅黑" panose="020b0503020204020204" charset="-122"/>
              </a:rPr>
              <a:t>1</a:t>
            </a:r>
            <a:r>
              <a:rPr lang="zh-CN" altLang="en-US" sz="2400" b="1">
                <a:solidFill>
                  <a:schemeClr val="tx1"/>
                </a:solidFill>
                <a:latin typeface="微软雅黑" panose="020b0503020204020204" charset="-122"/>
                <a:ea typeface="微软雅黑" panose="020b0503020204020204" charset="-122"/>
              </a:rPr>
              <a:t>）加快回笼货币，增加国家和地方财政收入。</a:t>
            </a:r>
          </a:p>
          <a:p>
            <a:pPr fontAlgn="auto">
              <a:lnSpc>
                <a:spcPct val="150000"/>
              </a:lnSpc>
            </a:pPr>
            <a:r>
              <a:rPr lang="zh-CN" altLang="en-US" sz="2400" b="1">
                <a:solidFill>
                  <a:schemeClr val="tx1"/>
                </a:solidFill>
                <a:latin typeface="微软雅黑" panose="020b0503020204020204" charset="-122"/>
                <a:ea typeface="微软雅黑" panose="020b0503020204020204" charset="-122"/>
              </a:rPr>
              <a:t>（</a:t>
            </a:r>
            <a:r>
              <a:rPr lang="en-US" altLang="zh-CN" sz="2400" b="1">
                <a:solidFill>
                  <a:schemeClr val="tx1"/>
                </a:solidFill>
                <a:latin typeface="微软雅黑" panose="020b0503020204020204" charset="-122"/>
                <a:ea typeface="微软雅黑" panose="020b0503020204020204" charset="-122"/>
              </a:rPr>
              <a:t>2</a:t>
            </a:r>
            <a:r>
              <a:rPr lang="zh-CN" altLang="en-US" sz="2400" b="1">
                <a:solidFill>
                  <a:schemeClr val="tx1"/>
                </a:solidFill>
                <a:latin typeface="微软雅黑" panose="020b0503020204020204" charset="-122"/>
                <a:ea typeface="微软雅黑" panose="020b0503020204020204" charset="-122"/>
              </a:rPr>
              <a:t>）为社会提供大量的就业机会，带动相关产业发展</a:t>
            </a:r>
          </a:p>
          <a:p>
            <a:pPr fontAlgn="auto">
              <a:lnSpc>
                <a:spcPct val="150000"/>
              </a:lnSpc>
            </a:pPr>
            <a:r>
              <a:rPr lang="zh-CN" altLang="en-US" sz="2400" b="1">
                <a:solidFill>
                  <a:schemeClr val="tx1"/>
                </a:solidFill>
                <a:latin typeface="微软雅黑" panose="020b0503020204020204" charset="-122"/>
                <a:ea typeface="微软雅黑" panose="020b0503020204020204" charset="-122"/>
              </a:rPr>
              <a:t>（</a:t>
            </a:r>
            <a:r>
              <a:rPr lang="en-US" altLang="zh-CN" sz="2400" b="1">
                <a:solidFill>
                  <a:schemeClr val="tx1"/>
                </a:solidFill>
                <a:latin typeface="微软雅黑" panose="020b0503020204020204" charset="-122"/>
                <a:ea typeface="微软雅黑" panose="020b0503020204020204" charset="-122"/>
              </a:rPr>
              <a:t>3</a:t>
            </a:r>
            <a:r>
              <a:rPr lang="zh-CN" altLang="en-US" sz="2400" b="1">
                <a:solidFill>
                  <a:schemeClr val="tx1"/>
                </a:solidFill>
                <a:latin typeface="微软雅黑" panose="020b0503020204020204" charset="-122"/>
                <a:ea typeface="微软雅黑" panose="020b0503020204020204" charset="-122"/>
              </a:rPr>
              <a:t>）扩大国际交流，增进国际间的友好合作，促进经济发展</a:t>
            </a:r>
          </a:p>
          <a:p>
            <a:pPr fontAlgn="auto">
              <a:lnSpc>
                <a:spcPct val="150000"/>
              </a:lnSpc>
            </a:pPr>
            <a:r>
              <a:rPr lang="zh-CN" altLang="en-US" sz="2400" b="1">
                <a:solidFill>
                  <a:schemeClr val="tx1"/>
                </a:solidFill>
                <a:latin typeface="微软雅黑" panose="020b0503020204020204" charset="-122"/>
                <a:ea typeface="微软雅黑" panose="020b0503020204020204" charset="-122"/>
              </a:rPr>
              <a:t>（</a:t>
            </a:r>
            <a:r>
              <a:rPr lang="en-US" altLang="zh-CN" sz="2400" b="1">
                <a:solidFill>
                  <a:schemeClr val="tx1"/>
                </a:solidFill>
                <a:latin typeface="微软雅黑" panose="020b0503020204020204" charset="-122"/>
                <a:ea typeface="微软雅黑" panose="020b0503020204020204" charset="-122"/>
              </a:rPr>
              <a:t>4</a:t>
            </a:r>
            <a:r>
              <a:rPr lang="zh-CN" altLang="en-US" sz="2400" b="1">
                <a:solidFill>
                  <a:schemeClr val="tx1"/>
                </a:solidFill>
                <a:latin typeface="微软雅黑" panose="020b0503020204020204" charset="-122"/>
                <a:ea typeface="微软雅黑" panose="020b0503020204020204" charset="-122"/>
              </a:rPr>
              <a:t>）拓宽居民的消费领域，优化居民的消费结构，改善人民的生活质量，提高人民的身心健康</a:t>
            </a:r>
          </a:p>
          <a:p>
            <a:pPr fontAlgn="auto">
              <a:lnSpc>
                <a:spcPct val="150000"/>
              </a:lnSpc>
            </a:pPr>
            <a:r>
              <a:rPr lang="zh-CN" altLang="en-US" sz="2400" b="1">
                <a:solidFill>
                  <a:schemeClr val="tx1"/>
                </a:solidFill>
                <a:latin typeface="微软雅黑" panose="020b0503020204020204" charset="-122"/>
                <a:ea typeface="微软雅黑" panose="020b0503020204020204" charset="-122"/>
              </a:rPr>
              <a:t>（</a:t>
            </a:r>
            <a:r>
              <a:rPr lang="en-US" altLang="zh-CN" sz="2400" b="1">
                <a:solidFill>
                  <a:schemeClr val="tx1"/>
                </a:solidFill>
                <a:latin typeface="微软雅黑" panose="020b0503020204020204" charset="-122"/>
                <a:ea typeface="微软雅黑" panose="020b0503020204020204" charset="-122"/>
              </a:rPr>
              <a:t>5</a:t>
            </a:r>
            <a:r>
              <a:rPr lang="zh-CN" altLang="en-US" sz="2400" b="1">
                <a:solidFill>
                  <a:schemeClr val="tx1"/>
                </a:solidFill>
                <a:latin typeface="微软雅黑" panose="020b0503020204020204" charset="-122"/>
                <a:ea typeface="微软雅黑" panose="020b0503020204020204" charset="-122"/>
              </a:rPr>
              <a:t>）有利于民族传统文化的弘扬和资源的充分利用，增强文化自信</a:t>
            </a:r>
          </a:p>
        </p:txBody>
      </p:sp>
    </p:spTree>
    <p:custDataLst>
      <p:tags r:id="rId2"/>
    </p:custDataLst>
  </p:cSld>
  <p:clrMapOvr>
    <a:masterClrMapping/>
  </p:clrMapOvr>
  <p:transition/>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203200" y="337820"/>
            <a:ext cx="11703685" cy="6185535"/>
          </a:xfrm>
          <a:prstGeom prst="rect">
            <a:avLst/>
          </a:prstGeom>
          <a:noFill/>
        </p:spPr>
        <p:txBody>
          <a:bodyPr wrap="square" rtlCol="0">
            <a:spAutoFit/>
          </a:bodyPr>
          <a:lstStyle/>
          <a:p>
            <a:pPr fontAlgn="auto">
              <a:lnSpc>
                <a:spcPct val="150000"/>
              </a:lnSpc>
            </a:pPr>
            <a:r>
              <a:rPr lang="en-US" sz="2400" b="1" smtClean="0">
                <a:latin typeface="微软雅黑" panose="020b0503020204020204" charset="-122"/>
                <a:ea typeface="微软雅黑" panose="020b0503020204020204" charset="-122"/>
                <a:cs typeface="微软雅黑" panose="020b0503020204020204" charset="-122"/>
                <a:sym typeface="+mn-ea"/>
              </a:rPr>
              <a:t>4.</a:t>
            </a:r>
            <a:r>
              <a:rPr altLang="zh-CN" sz="2400" b="1" smtClean="0">
                <a:latin typeface="微软雅黑" panose="020b0503020204020204" charset="-122"/>
                <a:ea typeface="微软雅黑" panose="020b0503020204020204" charset="-122"/>
                <a:cs typeface="微软雅黑" panose="020b0503020204020204" charset="-122"/>
                <a:sym typeface="+mn-ea"/>
              </a:rPr>
              <a:t>贯彻新发展理念创新、协调、绿色、开放、共享五大发展理念。习近平强调，认真贯彻新发展理念，把绿色办奥、共享办奥、开放办奥、廉洁办奥贯穿筹办工作全过程。践行“冰天雪地也是金山银山”的理念；促进京津冀协同发展，区域协调发展；推动国内国际双循环，促进对外开放；建设体育强国、健康中国，有利于全面建设社会主义现代化国家。</a:t>
            </a:r>
            <a:endParaRPr altLang="zh-CN" sz="2400" b="1" smtClean="0">
              <a:latin typeface="微软雅黑" panose="020b0503020204020204" charset="-122"/>
              <a:ea typeface="微软雅黑" panose="020b0503020204020204" charset="-122"/>
              <a:cs typeface="微软雅黑" panose="020b0503020204020204" charset="-122"/>
            </a:endParaRPr>
          </a:p>
          <a:p>
            <a:pPr fontAlgn="auto">
              <a:lnSpc>
                <a:spcPct val="150000"/>
              </a:lnSpc>
            </a:pPr>
            <a:r>
              <a:rPr lang="en-US" sz="2400" b="1" smtClean="0">
                <a:latin typeface="微软雅黑" panose="020b0503020204020204" charset="-122"/>
                <a:ea typeface="微软雅黑" panose="020b0503020204020204" charset="-122"/>
                <a:cs typeface="微软雅黑" panose="020b0503020204020204" charset="-122"/>
              </a:rPr>
              <a:t>5.</a:t>
            </a:r>
            <a:r>
              <a:rPr lang="en-US" sz="2400" b="1" smtClean="0">
                <a:latin typeface="微软雅黑" panose="020b0503020204020204" charset="-122"/>
                <a:ea typeface="微软雅黑" panose="020b0503020204020204" charset="-122"/>
                <a:cs typeface="微软雅黑" panose="020b0503020204020204" charset="-122"/>
                <a:sym typeface="+mn-ea"/>
              </a:rPr>
              <a:t>创新是引领发展的第一动力，是建设现代化经济体系的战略支撑，是发展的基点。加强技术创新，学习借鉴国外先进理念和技术，不断提高训练和比赛水平。</a:t>
            </a:r>
            <a:endParaRPr lang="en-US" sz="2400" b="1" smtClean="0">
              <a:latin typeface="微软雅黑" panose="020b0503020204020204" charset="-122"/>
              <a:ea typeface="微软雅黑" panose="020b0503020204020204" charset="-122"/>
              <a:cs typeface="微软雅黑" panose="020b0503020204020204" charset="-122"/>
            </a:endParaRPr>
          </a:p>
          <a:p>
            <a:pPr fontAlgn="auto">
              <a:lnSpc>
                <a:spcPct val="150000"/>
              </a:lnSpc>
            </a:pPr>
            <a:r>
              <a:rPr lang="en-US" sz="2400" b="1" smtClean="0">
                <a:latin typeface="微软雅黑" panose="020b0503020204020204" charset="-122"/>
                <a:ea typeface="微软雅黑" panose="020b0503020204020204" charset="-122"/>
                <a:cs typeface="微软雅黑" panose="020b0503020204020204" charset="-122"/>
              </a:rPr>
              <a:t>6.</a:t>
            </a:r>
            <a:r>
              <a:rPr lang="en-US" sz="2400" b="1" smtClean="0">
                <a:latin typeface="微软雅黑" panose="020b0503020204020204" charset="-122"/>
                <a:ea typeface="微软雅黑" panose="020b0503020204020204" charset="-122"/>
                <a:cs typeface="微软雅黑" panose="020b0503020204020204" charset="-122"/>
                <a:sym typeface="+mn-ea"/>
              </a:rPr>
              <a:t>社会主义市场经济能够实施科学的宏观调控。冬奥会所有场馆建设提前一年完成，我国很多冰雪项目在两年多时间里实现从无到有，有的项目达到了世界先进水平，充分体现了党的领导和举国体制、集中力量办大事的制度优势。</a:t>
            </a:r>
            <a:endParaRPr lang="en-US" sz="2400" b="1" smtClean="0">
              <a:latin typeface="微软雅黑" panose="020b0503020204020204" charset="-122"/>
              <a:ea typeface="微软雅黑" panose="020b0503020204020204" charset="-122"/>
              <a:cs typeface="微软雅黑" panose="020b0503020204020204" charset="-122"/>
            </a:endParaRPr>
          </a:p>
          <a:p>
            <a:pPr fontAlgn="auto">
              <a:lnSpc>
                <a:spcPct val="150000"/>
              </a:lnSpc>
            </a:pPr>
            <a:endParaRPr lang="en-US" sz="2400" b="1" smtClean="0">
              <a:latin typeface="微软雅黑" panose="020b0503020204020204" charset="-122"/>
              <a:ea typeface="微软雅黑" panose="020b0503020204020204" charset="-122"/>
              <a:cs typeface="微软雅黑" panose="020b0503020204020204" charset="-122"/>
            </a:endParaRPr>
          </a:p>
        </p:txBody>
      </p:sp>
    </p:spTree>
    <p:custDataLst>
      <p:tags r:id="rId2"/>
    </p:custDataLst>
  </p:cSld>
  <p:clrMapOvr>
    <a:masterClrMapping/>
  </p:clrMapOvr>
  <p:transition/>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203200" y="337820"/>
            <a:ext cx="11703685" cy="2861310"/>
          </a:xfrm>
          <a:prstGeom prst="rect">
            <a:avLst/>
          </a:prstGeom>
          <a:noFill/>
        </p:spPr>
        <p:txBody>
          <a:bodyPr wrap="square" rtlCol="0">
            <a:spAutoFit/>
          </a:bodyPr>
          <a:lstStyle/>
          <a:p>
            <a:pPr fontAlgn="auto">
              <a:lnSpc>
                <a:spcPct val="150000"/>
              </a:lnSpc>
            </a:pPr>
            <a:r>
              <a:rPr lang="en-US" sz="2400" b="1" smtClean="0">
                <a:latin typeface="微软雅黑" panose="020b0503020204020204" charset="-122"/>
                <a:ea typeface="微软雅黑" panose="020b0503020204020204" charset="-122"/>
                <a:cs typeface="微软雅黑" panose="020b0503020204020204" charset="-122"/>
                <a:sym typeface="+mn-ea"/>
              </a:rPr>
              <a:t>7.</a:t>
            </a:r>
            <a:r>
              <a:rPr altLang="zh-CN" sz="2400" b="1" smtClean="0">
                <a:sym typeface="+mn-ea"/>
              </a:rPr>
              <a:t>构建新发展格局。政府财政支出，激发市场投资活力，扩大运动场馆和设施的供给，有效供给的扩大，刺激居民冰雪消费需求，提升消费质量，扩大消费规模。消费需求的升级，能带动冰产业的发展，催生新的消费热点，促进冰雪企业提高创新能力，促进其转型升级，构建冰雪全产业链。把扩大内需战略同深化供给侧结构性改革有机结合，促进国内供给与需求良性互动，畅通国内经济大循环。</a:t>
            </a:r>
            <a:endParaRPr lang="en-US" sz="2400">
              <a:latin typeface="微软雅黑" panose="020b0503020204020204" charset="-122"/>
              <a:ea typeface="微软雅黑" panose="020b0503020204020204" charset="-122"/>
              <a:cs typeface="微软雅黑" panose="020b0503020204020204" charset="-122"/>
            </a:endParaRPr>
          </a:p>
        </p:txBody>
      </p:sp>
    </p:spTree>
    <p:custDataLst>
      <p:tags r:id="rId2"/>
    </p:custDataLst>
  </p:cSld>
  <p:clrMapOvr>
    <a:masterClrMapping/>
  </p:clrMapOvr>
  <p:transition/>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122555" y="257175"/>
            <a:ext cx="6586220" cy="6000750"/>
          </a:xfrm>
          <a:prstGeom prst="rect">
            <a:avLst/>
          </a:prstGeom>
          <a:noFill/>
        </p:spPr>
        <p:txBody>
          <a:bodyPr wrap="square" rtlCol="0">
            <a:spAutoFit/>
          </a:bodyPr>
          <a:lstStyle/>
          <a:p>
            <a:r>
              <a:rPr lang="zh-CN" altLang="en-US" sz="2400" b="1">
                <a:solidFill>
                  <a:srgbClr val="C00000"/>
                </a:solidFill>
              </a:rPr>
              <a:t>【典型例题</a:t>
            </a:r>
            <a:r>
              <a:rPr lang="en-US" altLang="zh-CN" sz="2400" b="1">
                <a:solidFill>
                  <a:srgbClr val="C00000"/>
                </a:solidFill>
              </a:rPr>
              <a:t>1</a:t>
            </a:r>
            <a:r>
              <a:rPr lang="zh-CN" altLang="en-US" sz="2400" b="1">
                <a:solidFill>
                  <a:srgbClr val="C00000"/>
                </a:solidFill>
              </a:rPr>
              <a:t>】</a:t>
            </a:r>
          </a:p>
          <a:p>
            <a:r>
              <a:rPr lang="zh-CN" altLang="en-US" sz="2000" b="1"/>
              <a:t>“带动三亿人参与冰雪运动”从愿景变为现实</a:t>
            </a:r>
          </a:p>
          <a:p>
            <a:r>
              <a:rPr lang="zh-CN" altLang="en-US" sz="2000" b="1"/>
              <a:t>党的十八大以来，以习近平同志为核心的党中央高度重视发展体育事业，提升全民健康水平。“带动三亿人参与冰雪运动”，是我们申办冬奥会的最大目的，是中国向国际社会做出的郑重承诺。</a:t>
            </a:r>
          </a:p>
          <a:p>
            <a:r>
              <a:rPr lang="zh-CN" altLang="en-US" sz="2000" b="1"/>
              <a:t>由于自然条件限制，中国“上冰上雪”人群长期主要集中在北方少数省区市。为了实现这一承诺和目标，我国政府相关部门发布《冰雪运动发展规划（2016-2025年）》《“带动三亿人参与冰雪运动”实施纲要（2018-2022年）》等文件，全面实施冰雪运动“南展西扩东进”和“四季拓展”战略，大力推动冰雪运动进校园、进社区、进商圈。如今，伴随冬季体育产业发展，冰场雪场数量激增，银白色的速度与激情纵横大江南北。据统计，北京冬奥会开幕之际，全国参与冰雪运动人数达3.46亿人，实现了“带动三亿人参与冰雪运动”的目标，开启了全球冰雪运动的新时代。</a:t>
            </a:r>
          </a:p>
          <a:p>
            <a:r>
              <a:rPr lang="zh-CN" altLang="en-US" sz="2000" b="1"/>
              <a:t>结合材料，运用经济与社会的知识，说明为什么“带动三亿人参与冰雪运动”能够从愿景变为现实。</a:t>
            </a:r>
          </a:p>
        </p:txBody>
      </p:sp>
      <p:pic>
        <p:nvPicPr>
          <p:cNvPr id="2" name="图片 -2147482623"/>
          <p:cNvPicPr>
            <a:picLocks noChangeAspect="1"/>
          </p:cNvPicPr>
          <p:nvPr/>
        </p:nvPicPr>
        <p:blipFill>
          <a:blip r:embed="rId2"/>
          <a:stretch>
            <a:fillRect/>
          </a:stretch>
        </p:blipFill>
        <p:spPr>
          <a:xfrm>
            <a:off x="6868160" y="554990"/>
            <a:ext cx="5147310" cy="4259580"/>
          </a:xfrm>
          <a:prstGeom prst="rect">
            <a:avLst/>
          </a:prstGeom>
          <a:noFill/>
          <a:ln w="9525">
            <a:noFill/>
          </a:ln>
        </p:spPr>
      </p:pic>
    </p:spTree>
    <p:custDataLst>
      <p:tags r:id="rId3"/>
    </p:custDataLst>
  </p:cSld>
  <p:clrMapOvr>
    <a:masterClrMapping/>
  </p:clrMapOvr>
  <p:transition/>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187960" y="321945"/>
            <a:ext cx="11816080" cy="2306955"/>
          </a:xfrm>
          <a:prstGeom prst="rect">
            <a:avLst/>
          </a:prstGeom>
          <a:noFill/>
        </p:spPr>
        <p:txBody>
          <a:bodyPr wrap="square" rtlCol="0">
            <a:spAutoFit/>
          </a:bodyPr>
          <a:lstStyle/>
          <a:p>
            <a:pPr fontAlgn="auto">
              <a:lnSpc>
                <a:spcPct val="150000"/>
              </a:lnSpc>
            </a:pPr>
            <a:r>
              <a:rPr lang="zh-CN" altLang="en-US" sz="2400" b="1"/>
              <a:t>【参考答案】</a:t>
            </a:r>
          </a:p>
          <a:p>
            <a:pPr fontAlgn="auto">
              <a:lnSpc>
                <a:spcPct val="150000"/>
              </a:lnSpc>
            </a:pPr>
            <a:r>
              <a:rPr lang="zh-CN" altLang="en-US" sz="2400" b="1"/>
              <a:t>①进入新时代，我国社会主要矛盾发生变化，人民群众参与冰雪运动的意愿日益增强。②我国政府坚持党的领导，以人民为中心，切实履行宏观调控和公共服务职能，规划引导，加强设施建设，推动冰雪产业发展，保障冰雪运动产品和服务供给。</a:t>
            </a:r>
          </a:p>
        </p:txBody>
      </p:sp>
      <p:sp>
        <p:nvSpPr>
          <p:cNvPr id="5" name="文本框 4"/>
          <p:cNvSpPr txBox="1"/>
          <p:nvPr/>
        </p:nvSpPr>
        <p:spPr>
          <a:xfrm>
            <a:off x="187960" y="2800985"/>
            <a:ext cx="11623040" cy="3322955"/>
          </a:xfrm>
          <a:prstGeom prst="rect">
            <a:avLst/>
          </a:prstGeom>
          <a:solidFill>
            <a:srgbClr val="FFFF00"/>
          </a:solidFill>
        </p:spPr>
        <p:txBody>
          <a:bodyPr wrap="square" rtlCol="0">
            <a:spAutoFit/>
          </a:bodyPr>
          <a:lstStyle/>
          <a:p>
            <a:pPr indent="457200" algn="l" fontAlgn="auto">
              <a:lnSpc>
                <a:spcPct val="150000"/>
              </a:lnSpc>
            </a:pPr>
            <a:r>
              <a:rPr lang="zh-CN" altLang="en-US" sz="2000" b="1"/>
              <a:t>【知识总结】</a:t>
            </a:r>
            <a:r>
              <a:rPr lang="zh-CN" altLang="en-US" sz="2000" b="1">
                <a:sym typeface="+mn-ea"/>
              </a:rPr>
              <a:t>运用经济生活知识，分析冰雪经济快速发展的驱动因素</a:t>
            </a:r>
          </a:p>
          <a:p>
            <a:pPr indent="457200" algn="l" fontAlgn="auto">
              <a:lnSpc>
                <a:spcPct val="150000"/>
              </a:lnSpc>
            </a:pPr>
            <a:r>
              <a:rPr lang="zh-CN" altLang="en-US" sz="2000" b="1">
                <a:sym typeface="+mn-ea"/>
              </a:rPr>
              <a:t>①收入是消费的前提和基础，我国经济快速发展，居民收入增加，消费结构升级推动冰雪经济需求增加；</a:t>
            </a:r>
            <a:endParaRPr lang="zh-CN" altLang="en-US" sz="2000" b="1"/>
          </a:p>
          <a:p>
            <a:pPr indent="457200" algn="l" fontAlgn="auto">
              <a:lnSpc>
                <a:spcPct val="150000"/>
              </a:lnSpc>
            </a:pPr>
            <a:r>
              <a:rPr lang="zh-CN" altLang="en-US" sz="2000" b="1">
                <a:latin typeface="Calibri" panose="020f0502020204030204" charset="0"/>
                <a:sym typeface="+mn-ea"/>
              </a:rPr>
              <a:t>②</a:t>
            </a:r>
            <a:r>
              <a:rPr lang="zh-CN" altLang="en-US" sz="2000" b="1">
                <a:sym typeface="+mn-ea"/>
              </a:rPr>
              <a:t>冰雪经济市场规模巨大，商业价值大，经济效益高，刺激冰雪经济供给；</a:t>
            </a:r>
            <a:endParaRPr lang="zh-CN" altLang="en-US" sz="2000" b="1"/>
          </a:p>
          <a:p>
            <a:pPr indent="457200" algn="l" fontAlgn="auto">
              <a:lnSpc>
                <a:spcPct val="150000"/>
              </a:lnSpc>
            </a:pPr>
            <a:r>
              <a:rPr lang="zh-CN" altLang="en-US" sz="2000" b="1">
                <a:sym typeface="+mn-ea"/>
              </a:rPr>
              <a:t>③冰雪经济具有很强的带动作用，对产业链上下游的等服务产业有巨大的带动作用，服务业发展反过来推动冰雪经济发展；</a:t>
            </a:r>
            <a:endParaRPr lang="zh-CN" altLang="en-US" sz="2000" b="1"/>
          </a:p>
          <a:p>
            <a:pPr indent="457200" algn="l" fontAlgn="auto">
              <a:lnSpc>
                <a:spcPct val="150000"/>
              </a:lnSpc>
            </a:pPr>
            <a:r>
              <a:rPr lang="zh-CN" altLang="en-US" sz="2000" b="1">
                <a:latin typeface="微软雅黑" panose="020b0503020204020204" charset="-122"/>
                <a:ea typeface="微软雅黑" panose="020b0503020204020204" charset="-122"/>
                <a:sym typeface="+mn-ea"/>
              </a:rPr>
              <a:t>④</a:t>
            </a:r>
            <a:r>
              <a:rPr lang="zh-CN" altLang="en-US" sz="2000" b="1">
                <a:sym typeface="+mn-ea"/>
              </a:rPr>
              <a:t>冬奥会热度带动，国家政策大力支持，经济结构转型升级，支持冰雪经济发展。</a:t>
            </a:r>
            <a:endParaRPr lang="zh-CN" altLang="en-US" sz="2000"/>
          </a:p>
        </p:txBody>
      </p:sp>
    </p:spTree>
    <p:custDataLst>
      <p:tags r:id="rId2"/>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3729" name="Rectangle 1"/>
          <p:cNvSpPr>
            <a:spLocks noChangeArrowheads="1"/>
          </p:cNvSpPr>
          <p:nvPr/>
        </p:nvSpPr>
        <p:spPr bwMode="auto">
          <a:xfrm>
            <a:off x="96520" y="189462"/>
            <a:ext cx="12192000" cy="5631180"/>
          </a:xfrm>
          <a:prstGeom prst="rect">
            <a:avLst/>
          </a:prstGeom>
          <a:noFill/>
          <a:ln w="9525">
            <a:noFill/>
            <a:miter lim="800000"/>
          </a:ln>
          <a:effectLst/>
        </p:spPr>
        <p:txBody>
          <a:bodyPr vert="horz" wrap="square" lIns="91440" tIns="45720" rIns="91440" bIns="45720" numCol="1" anchor="ctr" anchorCtr="0" compatLnSpc="1">
            <a:spAutoFit/>
          </a:bodyPr>
          <a:lstStyle/>
          <a:p>
            <a:pPr indent="457200" fontAlgn="ctr">
              <a:lnSpc>
                <a:spcPct val="150000"/>
              </a:lnSpc>
            </a:pPr>
            <a:r>
              <a:rPr lang="zh-CN" altLang="en-US" sz="2000" b="1">
                <a:solidFill>
                  <a:srgbClr val="C00000"/>
                </a:solidFill>
                <a:sym typeface="+mn-ea"/>
              </a:rPr>
              <a:t>【典型例题</a:t>
            </a:r>
            <a:r>
              <a:rPr lang="en-US" altLang="zh-CN" sz="2000" b="1">
                <a:solidFill>
                  <a:srgbClr val="C00000"/>
                </a:solidFill>
                <a:sym typeface="+mn-ea"/>
              </a:rPr>
              <a:t>2</a:t>
            </a:r>
            <a:r>
              <a:rPr lang="zh-CN" altLang="en-US" sz="2000" b="1">
                <a:solidFill>
                  <a:srgbClr val="C00000"/>
                </a:solidFill>
                <a:sym typeface="+mn-ea"/>
              </a:rPr>
              <a:t>】</a:t>
            </a:r>
            <a:r>
              <a:rPr kumimoji="0" sz="2000" b="1" i="0" u="none" strike="noStrike" cap="none" normalizeH="0" baseline="0" smtClean="0"/>
              <a:t>阅读材料，完成下列要求。</a:t>
            </a:r>
          </a:p>
          <a:p>
            <a:pPr indent="457200" fontAlgn="ctr">
              <a:lnSpc>
                <a:spcPct val="150000"/>
              </a:lnSpc>
            </a:pPr>
            <a:r>
              <a:rPr kumimoji="0" sz="2000" b="1" i="0" u="none" strike="noStrike" cap="none" normalizeH="0" baseline="0" smtClean="0"/>
              <a:t>2022年北京冬奥会场馆建设财政预算投入资金约为15.1亿美元，其中65%来源于社会投资。张家口是本届冬奥会雪上项目的主办城市，随着运动场馆和设施的不断建成，近年来冰雪运动和冰雪旅游不断升温，不仅直接拉动了住宿、餐饮、交通等领域的消费，还吸引了大批冰雪运动装备研发企业入驻，产生了一批以滑雪为服务内容的教育培训、旅游租隽等新兴行业，构建了集冰雪装备研发制造、冰雪体育运动、冰雪文化旅游、冰雪人才教育培训冰雪现代服务于一体的冰雪全产业链，并积极探索小型国际循环，努力与传统冰雪体育强国接洽交流，加强招商引资。截至2020年底，该市累计签约冰雪产业项目81项，落地项目69项，总投资334.34亿元。</a:t>
            </a:r>
          </a:p>
          <a:p>
            <a:pPr indent="457200" fontAlgn="ctr">
              <a:lnSpc>
                <a:spcPct val="150000"/>
              </a:lnSpc>
            </a:pPr>
            <a:r>
              <a:rPr kumimoji="0" sz="2000" b="1" i="0" u="none" strike="noStrike" cap="none" normalizeH="0" baseline="0" smtClean="0"/>
              <a:t>2020年7月，中共中央提出，要加快形成国内经济大循环，实现需求牵引供给，供给创造需求的更高水平动态平衡，以提升国民经济体系整体效能。伴随2022年北京冬奥会的临近，冬奥会的筹办必将对畅通国内经济大循环提供有力的支撑。</a:t>
            </a:r>
          </a:p>
          <a:p>
            <a:pPr indent="457200" fontAlgn="ctr">
              <a:lnSpc>
                <a:spcPct val="150000"/>
              </a:lnSpc>
            </a:pPr>
            <a:r>
              <a:rPr kumimoji="0" sz="2000" b="1" i="0" u="none" strike="noStrike" cap="none" normalizeH="0" baseline="0" smtClean="0"/>
              <a:t>结合材料和所学经济生活知识，分析冬奥会的筹办对畅通国内经济大循环的作用。</a:t>
            </a:r>
          </a:p>
        </p:txBody>
      </p:sp>
    </p:spTree>
    <p:custDataLst>
      <p:tags r:id="rId2"/>
    </p:custDataLst>
  </p:cSld>
  <p:clrMapOvr>
    <a:masterClrMapping/>
  </p:clrMapOvr>
  <p:transition/>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219075" y="772160"/>
            <a:ext cx="11639550" cy="3969385"/>
          </a:xfrm>
          <a:prstGeom prst="rect">
            <a:avLst/>
          </a:prstGeom>
          <a:noFill/>
        </p:spPr>
        <p:txBody>
          <a:bodyPr wrap="square" rtlCol="0">
            <a:spAutoFit/>
          </a:bodyPr>
          <a:lstStyle/>
          <a:p>
            <a:pPr fontAlgn="auto">
              <a:lnSpc>
                <a:spcPct val="150000"/>
              </a:lnSpc>
            </a:pPr>
            <a:r>
              <a:rPr lang="zh-CN" sz="2400" b="1" smtClean="0">
                <a:solidFill>
                  <a:schemeClr val="tx1"/>
                </a:solidFill>
                <a:latin typeface="微软雅黑" panose="020b0503020204020204" charset="-122"/>
                <a:ea typeface="微软雅黑" panose="020b0503020204020204" charset="-122"/>
                <a:cs typeface="微软雅黑" panose="020b0503020204020204" charset="-122"/>
                <a:sym typeface="+mn-ea"/>
              </a:rPr>
              <a:t>【参考答案】</a:t>
            </a:r>
            <a:endParaRPr sz="2400" b="1" smtClean="0">
              <a:solidFill>
                <a:schemeClr val="tx1"/>
              </a:solidFill>
              <a:latin typeface="微软雅黑" panose="020b0503020204020204" charset="-122"/>
              <a:ea typeface="微软雅黑" panose="020b0503020204020204" charset="-122"/>
              <a:cs typeface="微软雅黑" panose="020b0503020204020204" charset="-122"/>
              <a:sym typeface="+mn-ea"/>
            </a:endParaRPr>
          </a:p>
          <a:p>
            <a:pPr fontAlgn="auto">
              <a:lnSpc>
                <a:spcPct val="150000"/>
              </a:lnSpc>
            </a:pPr>
            <a:r>
              <a:rPr sz="2400" b="1" smtClean="0">
                <a:solidFill>
                  <a:schemeClr val="tx1"/>
                </a:solidFill>
                <a:latin typeface="微软雅黑" panose="020b0503020204020204" charset="-122"/>
                <a:ea typeface="微软雅黑" panose="020b0503020204020204" charset="-122"/>
                <a:cs typeface="微软雅黑" panose="020b0503020204020204" charset="-122"/>
                <a:sym typeface="+mn-ea"/>
              </a:rPr>
              <a:t>政府财政支出，激发市场投资活力，扩大运动场馆和设施的供给，有效供给的扩大，刺激居民冰雪消费需求，提升消费质量，扩大消费规模。消费需求的升级，能带动冰产业的发展/催生新的消费热点,促进冰雪企业提高创新能力,促进其转型升级，构建冰雪全产业链。增加冰雪运动培训产业的就业机会。把扩大内需战略同深化供给侧结构性改革有机结合，促进国内供给与需求良性互动，畅通国内经济大循环。</a:t>
            </a:r>
          </a:p>
          <a:p>
            <a:pPr fontAlgn="auto">
              <a:lnSpc>
                <a:spcPct val="150000"/>
              </a:lnSpc>
            </a:pPr>
            <a:endParaRPr lang="zh-CN" altLang="en-US" sz="2400" b="1" smtClean="0">
              <a:solidFill>
                <a:schemeClr val="tx1"/>
              </a:solidFill>
              <a:latin typeface="微软雅黑" panose="020b0503020204020204" charset="-122"/>
              <a:ea typeface="微软雅黑" panose="020b0503020204020204" charset="-122"/>
              <a:cs typeface="微软雅黑" panose="020b0503020204020204" charset="-122"/>
              <a:sym typeface="+mn-ea"/>
            </a:endParaRPr>
          </a:p>
        </p:txBody>
      </p:sp>
    </p:spTree>
    <p:custDataLst>
      <p:tags r:id="rId2"/>
    </p:custDataLst>
  </p:cSld>
  <p:clrMapOvr>
    <a:masterClrMapping/>
  </p:clrMapOvr>
  <p:transition/>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128270" y="273050"/>
            <a:ext cx="11730355" cy="6277610"/>
          </a:xfrm>
          <a:prstGeom prst="rect">
            <a:avLst/>
          </a:prstGeom>
          <a:noFill/>
        </p:spPr>
        <p:txBody>
          <a:bodyPr wrap="square" rtlCol="0">
            <a:spAutoFit/>
          </a:bodyPr>
          <a:lstStyle/>
          <a:p>
            <a:pPr fontAlgn="auto">
              <a:lnSpc>
                <a:spcPct val="150000"/>
              </a:lnSpc>
            </a:pPr>
            <a:r>
              <a:rPr lang="zh-CN" altLang="en-US" sz="2800" b="1">
                <a:solidFill>
                  <a:srgbClr val="FF0000"/>
                </a:solidFill>
              </a:rPr>
              <a:t>关键词二</a:t>
            </a:r>
            <a:r>
              <a:rPr lang="en-US" altLang="zh-CN" sz="2800" b="1">
                <a:solidFill>
                  <a:srgbClr val="FF0000"/>
                </a:solidFill>
              </a:rPr>
              <a:t>    </a:t>
            </a:r>
            <a:r>
              <a:rPr lang="zh-CN" altLang="en-US" sz="2800" b="1">
                <a:solidFill>
                  <a:srgbClr val="FF0000"/>
                </a:solidFill>
              </a:rPr>
              <a:t>中国元素</a:t>
            </a:r>
            <a:endParaRPr lang="en-US" altLang="zh-CN" sz="2800" b="1">
              <a:solidFill>
                <a:srgbClr val="FF0000"/>
              </a:solidFill>
            </a:endParaRPr>
          </a:p>
          <a:p>
            <a:pPr fontAlgn="auto">
              <a:lnSpc>
                <a:spcPct val="150000"/>
              </a:lnSpc>
            </a:pPr>
            <a:r>
              <a:rPr lang="zh-CN" altLang="en-US" sz="2400" b="1"/>
              <a:t>【立春】冬奥会开幕当天，恰逢“二十四节气”当中的“立春”，也是一年“二十四节气”的第一个。“二十四节气”代表着一年的时光轮回，也代表人与自然和世界相处的方式，用它来倒计时，体现中国人对时间的理解。“立春”之日，冬奥会开幕，也寓意着各国朋友共同迎接一个新的春天。“立春”这个节气，从诞生开始，就一直是一个在冰天雪地的季节里庆祝春天即将到来的节日。将一个天寒地冻的日子命名为春天的起点，是因为中国人认为，极寒中常常孕育着新的生机。</a:t>
            </a:r>
          </a:p>
          <a:p>
            <a:pPr fontAlgn="auto">
              <a:lnSpc>
                <a:spcPct val="150000"/>
              </a:lnSpc>
            </a:pPr>
            <a:r>
              <a:rPr lang="zh-CN" altLang="en-US" sz="2400" b="1"/>
              <a:t>【《冰雪五环》】一滴水变成冰。一滴冰蓝色的水墨从天而降，幻化为黄河之水，倾泻而下。整个画面的意境，来自中国古老的诗句“黄河之水天上来”，这是对中国母亲河的浪漫想象和赞美。翻腾的浪涛最终凝结为一片晶莹剔透的冰雪天地，也好像是凝固了时光。</a:t>
            </a:r>
          </a:p>
        </p:txBody>
      </p:sp>
    </p:spTree>
    <p:custDataLst>
      <p:tags r:id="rId2"/>
    </p:custDataLst>
  </p:cSld>
  <p:clrMapOvr>
    <a:masterClrMapping/>
  </p:clrMapOvr>
  <p:transition/>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128270" y="273050"/>
            <a:ext cx="11730355" cy="6185535"/>
          </a:xfrm>
          <a:prstGeom prst="rect">
            <a:avLst/>
          </a:prstGeom>
          <a:noFill/>
        </p:spPr>
        <p:txBody>
          <a:bodyPr wrap="square" rtlCol="0">
            <a:spAutoFit/>
          </a:bodyPr>
          <a:lstStyle/>
          <a:p>
            <a:pPr fontAlgn="auto">
              <a:lnSpc>
                <a:spcPct val="150000"/>
              </a:lnSpc>
            </a:pPr>
            <a:r>
              <a:rPr lang="zh-CN" altLang="en-US" sz="2400" b="1"/>
              <a:t>【中国门、中国窗】运动员走过的冰雪雕刻的“中国门”和“中国窗”，全部取材于中国各地的经典传统门窗图案。运动员走过的“中国门”，寓意中国人民敞开大门、欢迎全世界的朋友相聚冬奥。运动员脚下的“中国窗”，窗外是中国各地的大好河山、自然景观，表达“打开窗口看中国”的美好意向。</a:t>
            </a:r>
          </a:p>
          <a:p>
            <a:pPr fontAlgn="auto">
              <a:lnSpc>
                <a:spcPct val="150000"/>
              </a:lnSpc>
            </a:pPr>
            <a:r>
              <a:rPr lang="zh-CN" altLang="en-US" sz="2400" b="1"/>
              <a:t>【</a:t>
            </a:r>
            <a:r>
              <a:rPr lang="zh-CN" altLang="en-US" sz="2400" b="1">
                <a:sym typeface="+mn-ea"/>
              </a:rPr>
              <a:t>雪花引导牌</a:t>
            </a:r>
            <a:r>
              <a:rPr lang="zh-CN" altLang="en-US" sz="2400" b="1"/>
              <a:t>】雪花引导牌。根据《开幕式媒体指南》，按照“一朵雪花”贯穿始终的设计理念，引导员手持的引导牌，采用了发光的雪花造型。设计灵感来自“中国结”的图案。中国结是中国古老的手工编织工艺，一个结从头到尾用一根线编成，寓意团结吉祥。</a:t>
            </a:r>
          </a:p>
          <a:p>
            <a:pPr fontAlgn="auto">
              <a:lnSpc>
                <a:spcPct val="150000"/>
              </a:lnSpc>
            </a:pPr>
            <a:r>
              <a:rPr lang="zh-CN" altLang="en-US" sz="2400" b="1"/>
              <a:t>【虎头帽】根据《开幕式媒体指南》，引导员的服装设计采用冰雪图案和中国国画的风格。值得一提的是，所有引导员佩戴的小礼帽，均采用来自河北民间的传统虎头图案。2022年是中国农历的“虎年”，传统中人们习惯在虎年给孩子们戴虎头帽。</a:t>
            </a:r>
          </a:p>
        </p:txBody>
      </p:sp>
    </p:spTree>
    <p:custDataLst>
      <p:tags r:id="rId2"/>
    </p:custDataLst>
  </p:cSld>
  <p:clrMapOvr>
    <a:masterClrMapping/>
  </p:clrMapOvr>
  <p:transition/>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187325" y="353695"/>
            <a:ext cx="11800205" cy="6369685"/>
          </a:xfrm>
          <a:prstGeom prst="rect">
            <a:avLst/>
          </a:prstGeom>
          <a:noFill/>
        </p:spPr>
        <p:txBody>
          <a:bodyPr wrap="square" rtlCol="0">
            <a:spAutoFit/>
          </a:bodyPr>
          <a:lstStyle/>
          <a:p>
            <a:r>
              <a:rPr lang="zh-CN" altLang="en-US" sz="2400" b="1">
                <a:solidFill>
                  <a:srgbClr val="C00000"/>
                </a:solidFill>
              </a:rPr>
              <a:t>【理论评析】</a:t>
            </a:r>
          </a:p>
          <a:p>
            <a:r>
              <a:rPr lang="zh-CN" altLang="en-US" sz="2400" b="1">
                <a:solidFill>
                  <a:srgbClr val="C00000"/>
                </a:solidFill>
              </a:rPr>
              <a:t>《文化生活》</a:t>
            </a:r>
          </a:p>
          <a:p>
            <a:pPr fontAlgn="auto">
              <a:lnSpc>
                <a:spcPct val="150000"/>
              </a:lnSpc>
            </a:pPr>
            <a:r>
              <a:rPr altLang="zh-CN" sz="2400" b="1" smtClean="0">
                <a:sym typeface="+mn-ea"/>
              </a:rPr>
              <a:t>1.</a:t>
            </a:r>
            <a:r>
              <a:rPr sz="2400" b="1" smtClean="0">
                <a:sym typeface="+mn-ea"/>
              </a:rPr>
              <a:t>经济政治决定文化，</a:t>
            </a:r>
            <a:r>
              <a:rPr lang="zh-CN" sz="2400" b="1" smtClean="0">
                <a:sym typeface="+mn-ea"/>
              </a:rPr>
              <a:t>文化是经济政治的反映</a:t>
            </a:r>
            <a:r>
              <a:rPr sz="2400" b="1" smtClean="0">
                <a:sym typeface="+mn-ea"/>
              </a:rPr>
              <a:t>。</a:t>
            </a:r>
            <a:r>
              <a:rPr lang="zh-CN" sz="2400" b="1" smtClean="0">
                <a:sym typeface="+mn-ea"/>
              </a:rPr>
              <a:t>经济发展是文化发展的基础，</a:t>
            </a:r>
            <a:r>
              <a:rPr sz="2400" b="1" smtClean="0">
                <a:sym typeface="+mn-ea"/>
              </a:rPr>
              <a:t>冬奥会的成功申办，折射出我国经济稳步发展社会持续进步的美好景象，</a:t>
            </a:r>
            <a:r>
              <a:rPr lang="zh-CN" sz="2400" b="1" smtClean="0">
                <a:sym typeface="+mn-ea"/>
              </a:rPr>
              <a:t>体现了我国综合国力的日益提升。</a:t>
            </a:r>
          </a:p>
          <a:p>
            <a:pPr fontAlgn="auto">
              <a:lnSpc>
                <a:spcPct val="150000"/>
              </a:lnSpc>
            </a:pPr>
            <a:r>
              <a:rPr lang="en-US" altLang="zh-CN" sz="2400" b="1" smtClean="0">
                <a:sym typeface="+mn-ea"/>
              </a:rPr>
              <a:t>2.中华优秀传统文化</a:t>
            </a:r>
            <a:r>
              <a:rPr lang="zh-CN" altLang="en-US" sz="2400" b="1" smtClean="0">
                <a:sym typeface="+mn-ea"/>
              </a:rPr>
              <a:t>源远流长、博大精深，</a:t>
            </a:r>
            <a:r>
              <a:rPr lang="en-US" altLang="zh-CN" sz="2400" b="1" smtClean="0">
                <a:sym typeface="+mn-ea"/>
              </a:rPr>
              <a:t>是中华民族的文化根脉，其蕴含的思想观念、人文精神、道德规范，不仅是我们中国人思想和精神的内核，对解决人类问题也有重要价值。开幕式上，倾泻而下的黄河之水、破冰而出的奥运五环、大如席片的燕山之雪，将文化元素和体育赛事完美结合，一点一滴尽显中华优秀传统文化魅力和精髓。</a:t>
            </a:r>
          </a:p>
          <a:p>
            <a:pPr fontAlgn="auto">
              <a:lnSpc>
                <a:spcPct val="150000"/>
              </a:lnSpc>
            </a:pPr>
            <a:r>
              <a:rPr lang="en-US" altLang="zh-CN" sz="2400" b="1" smtClean="0">
                <a:sym typeface="+mn-ea"/>
              </a:rPr>
              <a:t>3.</a:t>
            </a:r>
            <a:r>
              <a:rPr sz="2400" b="1" smtClean="0">
                <a:sym typeface="+mn-ea"/>
              </a:rPr>
              <a:t>文化是民族的，又是世界的，“中国风”既彰显了中华民族独特的精神风貌和价值追求，又促进了世界文化的多样性，使世界文化更加丰富多彩，充满生机与活力。中国以坚定的文化自信，架起同世界各国文明交流互鉴的桥梁。</a:t>
            </a:r>
            <a:endParaRPr lang="en-US" altLang="zh-CN" sz="2400" b="1" smtClean="0">
              <a:sym typeface="+mn-ea"/>
            </a:endParaRPr>
          </a:p>
        </p:txBody>
      </p:sp>
    </p:spTree>
    <p:custDataLst>
      <p:tags r:id="rId2"/>
    </p:custDataLst>
  </p:cSld>
  <p:clrMapOvr>
    <a:masterClrMapping/>
  </p:clrMapOvr>
  <p:transition/>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187325" y="289560"/>
            <a:ext cx="11719560" cy="6739255"/>
          </a:xfrm>
          <a:prstGeom prst="rect">
            <a:avLst/>
          </a:prstGeom>
          <a:noFill/>
        </p:spPr>
        <p:txBody>
          <a:bodyPr wrap="square" rtlCol="0">
            <a:spAutoFit/>
          </a:bodyPr>
          <a:lstStyle/>
          <a:p>
            <a:pPr fontAlgn="auto">
              <a:lnSpc>
                <a:spcPct val="150000"/>
              </a:lnSpc>
            </a:pPr>
            <a:r>
              <a:rPr lang="en-US" altLang="zh-CN" sz="2400" b="1">
                <a:latin typeface="微软雅黑" panose="020b0503020204020204" charset="-122"/>
                <a:ea typeface="微软雅黑" panose="020b0503020204020204" charset="-122"/>
                <a:cs typeface="微软雅黑" panose="020b0503020204020204" charset="-122"/>
              </a:rPr>
              <a:t>4.</a:t>
            </a:r>
            <a:r>
              <a:rPr lang="zh-CN" altLang="en-US" sz="2400" b="1">
                <a:latin typeface="微软雅黑" panose="020b0503020204020204" charset="-122"/>
                <a:ea typeface="微软雅黑" panose="020b0503020204020204" charset="-122"/>
                <a:cs typeface="微软雅黑" panose="020b0503020204020204" charset="-122"/>
              </a:rPr>
              <a:t>中华优秀传统文化，涵养着深厚的文化自信。作为中华民族的突出优势和最深厚的文化软实力，中华优秀传统文化积淀着民族最深沉的精神追求，蕴含着民族最根本的思想基因，深藏着民族最丰富的道德资源，是中华民族的“根”和“魂”。</a:t>
            </a:r>
          </a:p>
          <a:p>
            <a:pPr fontAlgn="auto">
              <a:lnSpc>
                <a:spcPct val="150000"/>
              </a:lnSpc>
            </a:pPr>
            <a:r>
              <a:rPr lang="en-US" altLang="zh-CN" sz="2400" b="1">
                <a:latin typeface="微软雅黑" panose="020b0503020204020204" charset="-122"/>
                <a:ea typeface="微软雅黑" panose="020b0503020204020204" charset="-122"/>
                <a:cs typeface="微软雅黑" panose="020b0503020204020204" charset="-122"/>
              </a:rPr>
              <a:t>5.</a:t>
            </a:r>
            <a:r>
              <a:rPr lang="zh-CN" altLang="en-US" sz="2400" b="1">
                <a:latin typeface="微软雅黑" panose="020b0503020204020204" charset="-122"/>
                <a:ea typeface="微软雅黑" panose="020b0503020204020204" charset="-122"/>
                <a:cs typeface="微软雅黑" panose="020b0503020204020204" charset="-122"/>
              </a:rPr>
              <a:t>文化自信是更基础、更广泛、更深厚的自信，是一个国家、一个民族发展中最基本、最深沉、最持久的力量，没有高度文化自信、没有文化繁荣兴盛就没有中华民族伟大复兴。坚定文化自信，建设社会主义文化强国，必须深入了解中华优秀传统文化，在继承与传承传统思想精华和文化智慧的基础上，坚持创造性转化、创新性发展，激发全民族文化创新创造的活力，不断铸就中华文化新的繁荣。</a:t>
            </a:r>
          </a:p>
          <a:p>
            <a:pPr fontAlgn="auto">
              <a:lnSpc>
                <a:spcPct val="150000"/>
              </a:lnSpc>
            </a:pPr>
            <a:r>
              <a:rPr lang="en-US" sz="2400" b="1" smtClean="0">
                <a:sym typeface="+mn-ea"/>
              </a:rPr>
              <a:t>6.</a:t>
            </a:r>
            <a:r>
              <a:rPr sz="2400" b="1" smtClean="0">
                <a:sym typeface="+mn-ea"/>
              </a:rPr>
              <a:t>文化在交流中传播。冬奥会为中华文明和世界各国文明交流互鉴搭建了平台，加强了文化交流，不仅有利于展示中华文化的魅力，提升中华文化的影响力，也有利于推动世界体育文化的发展和繁荣。</a:t>
            </a:r>
            <a:endParaRPr sz="2400" b="1" smtClean="0"/>
          </a:p>
          <a:p>
            <a:pPr fontAlgn="auto">
              <a:lnSpc>
                <a:spcPct val="150000"/>
              </a:lnSpc>
            </a:pPr>
            <a:endParaRPr lang="zh-CN" altLang="en-US" sz="2400" b="1">
              <a:latin typeface="微软雅黑" panose="020b0503020204020204" charset="-122"/>
              <a:ea typeface="微软雅黑" panose="020b0503020204020204" charset="-122"/>
              <a:cs typeface="微软雅黑" panose="020b0503020204020204" charset="-122"/>
            </a:endParaRPr>
          </a:p>
        </p:txBody>
      </p:sp>
    </p:spTree>
    <p:custDataLst>
      <p:tags r:id="rId2"/>
    </p:custDataLst>
  </p:cSld>
  <p:clrMapOvr>
    <a:masterClrMapping/>
  </p:clrMapOvr>
  <p:transition/>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187325" y="289560"/>
            <a:ext cx="11719560" cy="6185535"/>
          </a:xfrm>
          <a:prstGeom prst="rect">
            <a:avLst/>
          </a:prstGeom>
          <a:noFill/>
        </p:spPr>
        <p:txBody>
          <a:bodyPr wrap="square" rtlCol="0">
            <a:spAutoFit/>
          </a:bodyPr>
          <a:lstStyle/>
          <a:p>
            <a:pPr fontAlgn="auto">
              <a:lnSpc>
                <a:spcPct val="150000"/>
              </a:lnSpc>
            </a:pPr>
            <a:r>
              <a:rPr lang="en-US" sz="2400" b="1">
                <a:latin typeface="微软雅黑" panose="020b0503020204020204" charset="-122"/>
                <a:ea typeface="微软雅黑" panose="020b0503020204020204" charset="-122"/>
                <a:cs typeface="微软雅黑" panose="020b0503020204020204" charset="-122"/>
              </a:rPr>
              <a:t>7.</a:t>
            </a:r>
            <a:r>
              <a:rPr sz="2400" b="1" smtClean="0">
                <a:sym typeface="+mn-ea"/>
              </a:rPr>
              <a:t>文化发展的基本路径。北京冬奥会、冬残奥会火炬的设计立足我国实际，展现具有中国特色的设计样式，同时也充分展现了冬奥会精神和理念，体现时代特色。是对中华优秀传统文化</a:t>
            </a:r>
            <a:r>
              <a:rPr lang="zh-CN" sz="2400" b="1" smtClean="0">
                <a:sym typeface="+mn-ea"/>
              </a:rPr>
              <a:t>的创造性转化与创新性发展。</a:t>
            </a:r>
          </a:p>
          <a:p>
            <a:pPr fontAlgn="auto">
              <a:lnSpc>
                <a:spcPct val="150000"/>
              </a:lnSpc>
            </a:pPr>
            <a:r>
              <a:rPr lang="en-US" altLang="zh-CN" sz="2400" b="1" smtClean="0">
                <a:latin typeface="微软雅黑" panose="020b0503020204020204" charset="-122"/>
                <a:ea typeface="微软雅黑" panose="020b0503020204020204" charset="-122"/>
                <a:cs typeface="微软雅黑" panose="020b0503020204020204" charset="-122"/>
                <a:sym typeface="+mn-ea"/>
              </a:rPr>
              <a:t>8.</a:t>
            </a:r>
            <a:r>
              <a:rPr lang="zh-CN" altLang="en-US" sz="2400" b="1" smtClean="0">
                <a:latin typeface="微软雅黑" panose="020b0503020204020204" charset="-122"/>
                <a:ea typeface="微软雅黑" panose="020b0503020204020204" charset="-122"/>
                <a:cs typeface="微软雅黑" panose="020b0503020204020204" charset="-122"/>
                <a:sym typeface="+mn-ea"/>
              </a:rPr>
              <a:t>坚定理想信念，坚持以人民为中心。人民是文化发展的主体，文化发展要依靠人民。</a:t>
            </a:r>
          </a:p>
          <a:p>
            <a:pPr fontAlgn="auto">
              <a:lnSpc>
                <a:spcPct val="150000"/>
              </a:lnSpc>
            </a:pPr>
            <a:r>
              <a:rPr lang="en-US" altLang="zh-CN" sz="2400" b="1" smtClean="0">
                <a:latin typeface="微软雅黑" panose="020b0503020204020204" charset="-122"/>
                <a:ea typeface="微软雅黑" panose="020b0503020204020204" charset="-122"/>
                <a:cs typeface="微软雅黑" panose="020b0503020204020204" charset="-122"/>
                <a:sym typeface="+mn-ea"/>
              </a:rPr>
              <a:t>9.</a:t>
            </a:r>
            <a:r>
              <a:rPr lang="zh-CN" altLang="en-US" sz="2400" b="1" smtClean="0">
                <a:latin typeface="微软雅黑" panose="020b0503020204020204" charset="-122"/>
                <a:ea typeface="微软雅黑" panose="020b0503020204020204" charset="-122"/>
                <a:cs typeface="微软雅黑" panose="020b0503020204020204" charset="-122"/>
                <a:sym typeface="+mn-ea"/>
              </a:rPr>
              <a:t>立足时代之基，回答时代问题。</a:t>
            </a:r>
          </a:p>
          <a:p>
            <a:pPr fontAlgn="auto">
              <a:lnSpc>
                <a:spcPct val="150000"/>
              </a:lnSpc>
            </a:pPr>
            <a:r>
              <a:rPr lang="zh-CN" altLang="en-US" sz="2400" b="1" smtClean="0">
                <a:latin typeface="微软雅黑" panose="020b0503020204020204" charset="-122"/>
                <a:ea typeface="微软雅黑" panose="020b0503020204020204" charset="-122"/>
                <a:cs typeface="微软雅黑" panose="020b0503020204020204" charset="-122"/>
                <a:sym typeface="+mn-ea"/>
              </a:rPr>
              <a:t>文化作品只有符合人类历史前进的时代潮流，具有鲜明的时代特色，才能具有恒久的魅力；</a:t>
            </a:r>
          </a:p>
          <a:p>
            <a:pPr fontAlgn="auto">
              <a:lnSpc>
                <a:spcPct val="150000"/>
              </a:lnSpc>
            </a:pPr>
            <a:r>
              <a:rPr lang="en-US" altLang="zh-CN" sz="2400" b="1" smtClean="0">
                <a:latin typeface="微软雅黑" panose="020b0503020204020204" charset="-122"/>
                <a:ea typeface="微软雅黑" panose="020b0503020204020204" charset="-122"/>
                <a:cs typeface="微软雅黑" panose="020b0503020204020204" charset="-122"/>
                <a:sym typeface="+mn-ea"/>
              </a:rPr>
              <a:t>10.</a:t>
            </a:r>
            <a:r>
              <a:rPr lang="zh-CN" altLang="en-US" sz="2400" b="1" smtClean="0">
                <a:latin typeface="微软雅黑" panose="020b0503020204020204" charset="-122"/>
                <a:ea typeface="微软雅黑" panose="020b0503020204020204" charset="-122"/>
                <a:cs typeface="微软雅黑" panose="020b0503020204020204" charset="-122"/>
                <a:sym typeface="+mn-ea"/>
              </a:rPr>
              <a:t>融通不同资源，实现综合创新。要融通古今中外文化资源，特别是要把握好中华优秀传统文化，国外优秀文化资源。坚持不忘本来、吸收外来、面向未来。中华意蕴融合现代科技，审美价值与实用价值有机结合，充满“文化味”的场馆彰显出更加深厚的人文色彩和时代内涵</a:t>
            </a:r>
          </a:p>
        </p:txBody>
      </p:sp>
    </p:spTree>
    <p:custDataLst>
      <p:tags r:id="rId2"/>
    </p:custDataLst>
  </p:cSld>
  <p:clrMapOvr>
    <a:masterClrMapping/>
  </p:clrMapOvr>
  <p:transition/>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235585" y="241300"/>
            <a:ext cx="11542395" cy="6185535"/>
          </a:xfrm>
          <a:prstGeom prst="rect">
            <a:avLst/>
          </a:prstGeom>
          <a:noFill/>
        </p:spPr>
        <p:txBody>
          <a:bodyPr wrap="square" rtlCol="0">
            <a:spAutoFit/>
          </a:bodyPr>
          <a:lstStyle/>
          <a:p>
            <a:pPr fontAlgn="auto">
              <a:lnSpc>
                <a:spcPct val="150000"/>
              </a:lnSpc>
            </a:pPr>
            <a:r>
              <a:rPr lang="en-US" altLang="zh-CN" sz="2400" b="1"/>
              <a:t>11.</a:t>
            </a:r>
            <a:r>
              <a:rPr lang="zh-CN" altLang="en-US" sz="2400" b="1"/>
              <a:t>开幕式上，二十四节气倒计时将中华文化的瑰丽与智慧展现得淋漓尽致，饱含冬去春来、欣欣向荣的诗意，投射出中国人的生命观、价值观和宇宙观，刚一亮相就瞬间刷屏。</a:t>
            </a:r>
          </a:p>
          <a:p>
            <a:pPr fontAlgn="auto">
              <a:lnSpc>
                <a:spcPct val="150000"/>
              </a:lnSpc>
            </a:pPr>
            <a:r>
              <a:rPr lang="zh-CN" altLang="en-US" sz="2400" b="1"/>
              <a:t>火炬“飞扬”取自“道法自然，天人合一”的哲学理念，“黄河之水”倾泻而下极具浪漫色彩，五环“破冰而出”彰显心系天下的博大胸怀……</a:t>
            </a:r>
          </a:p>
          <a:p>
            <a:pPr fontAlgn="auto">
              <a:lnSpc>
                <a:spcPct val="150000"/>
              </a:lnSpc>
            </a:pPr>
            <a:r>
              <a:rPr lang="zh-CN" altLang="en-US" sz="2400" b="1"/>
              <a:t>充满新意的开幕式以直抵心灵的人文情怀，让世界领略着中华文化和奥林匹克的和合共生，感受着新时代中国自信开放的大国气象。</a:t>
            </a:r>
          </a:p>
          <a:p>
            <a:pPr fontAlgn="auto">
              <a:lnSpc>
                <a:spcPct val="150000"/>
              </a:lnSpc>
            </a:pPr>
            <a:r>
              <a:rPr lang="en-US" altLang="zh-CN" sz="2400" b="1"/>
              <a:t>12.</a:t>
            </a:r>
            <a:r>
              <a:rPr sz="2400" b="1" smtClean="0">
                <a:sym typeface="+mn-ea"/>
              </a:rPr>
              <a:t>文化的交流与文化交融。筹办冬奥会的过程是中国人梳理、传承自身冰雪文化的过程，有利于增强对传统冰雪文化的认同。将会推动传统冰雪文化同其他民族文化交流、借鉴与融合，进一步推动传统冰雪文化的创新，丰富传统冰雪文化的内涵，增强传统冰雪文化的生命力和活力。</a:t>
            </a:r>
            <a:endParaRPr lang="en-US" altLang="zh-CN" sz="2400" b="1"/>
          </a:p>
        </p:txBody>
      </p:sp>
    </p:spTree>
    <p:custDataLst>
      <p:tags r:id="rId2"/>
    </p:custDataLst>
  </p:cSld>
  <p:clrMapOvr>
    <a:masterClrMapping/>
  </p:clrMapOvr>
  <p:transition/>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227965" y="237490"/>
            <a:ext cx="11736070" cy="6092825"/>
          </a:xfrm>
          <a:prstGeom prst="rect">
            <a:avLst/>
          </a:prstGeom>
          <a:noFill/>
        </p:spPr>
        <p:txBody>
          <a:bodyPr wrap="square" rtlCol="0">
            <a:spAutoFit/>
          </a:bodyPr>
          <a:lstStyle/>
          <a:p>
            <a:pPr fontAlgn="auto">
              <a:lnSpc>
                <a:spcPct val="150000"/>
              </a:lnSpc>
            </a:pPr>
            <a:r>
              <a:rPr lang="zh-CN" altLang="en-US" sz="2000" b="1">
                <a:solidFill>
                  <a:srgbClr val="C00000"/>
                </a:solidFill>
              </a:rPr>
              <a:t>【典型例题】</a:t>
            </a:r>
          </a:p>
          <a:p>
            <a:pPr fontAlgn="auto">
              <a:lnSpc>
                <a:spcPct val="150000"/>
              </a:lnSpc>
            </a:pPr>
            <a:r>
              <a:rPr lang="zh-CN" altLang="en-US" sz="2000" b="1"/>
              <a:t>冬奥会开幕式彰显深层次的文化自信</a:t>
            </a:r>
          </a:p>
          <a:p>
            <a:pPr fontAlgn="auto">
              <a:lnSpc>
                <a:spcPct val="150000"/>
              </a:lnSpc>
            </a:pPr>
            <a:r>
              <a:rPr lang="zh-CN" altLang="en-US" sz="2000" b="1"/>
              <a:t>从“雨水”开始倒数，行至“立春”定格，北京2022年冬奥会开幕式倒计时展现着中华文明独特的宇宙观和中国人独有的浪漫。开幕式上，“黄河之水天上来”，表达着14亿中国人民对博大豪迈母亲河的赞美；“破冰”而出的奥运五环、代表世界各国的小雪花构成“燕山雪花大如席”的动人景观，诉说着“一起向未来”的美好愿景；小小火炬、灼灼其华，传递绿色低碳环保的理念，实现了奥运历史上的点火创新；“马兰花儿童声合唱团”40多名纯朴的孩子放声歌唱，展示着中国打赢脱贫攻坚战的自豪感和人民幸福感；巨型“冰面”地屏、闪亮“冰雪五环”、AR效果雪花等数字光影特效打造出欢乐与激情的独特美感。</a:t>
            </a:r>
          </a:p>
          <a:p>
            <a:pPr fontAlgn="auto">
              <a:lnSpc>
                <a:spcPct val="150000"/>
              </a:lnSpc>
            </a:pPr>
            <a:r>
              <a:rPr lang="zh-CN" altLang="en-US" sz="2000" b="1"/>
              <a:t>从2008到2022,从“我”到“我们”，从“讲历史”到“向未来”，中国的文化自信在这种真实、立体和全面的展示中不断深刻和发展。虽然时长缩短、人数减少，虽然不穿古装、不讲5000年的故事，北京冬奥会开幕式的创意和创新却彰显着更深层次的文化自信。</a:t>
            </a:r>
          </a:p>
          <a:p>
            <a:pPr fontAlgn="auto">
              <a:lnSpc>
                <a:spcPct val="150000"/>
              </a:lnSpc>
            </a:pPr>
            <a:r>
              <a:rPr lang="en-US" altLang="zh-CN" sz="2000" b="1"/>
              <a:t>  </a:t>
            </a:r>
            <a:r>
              <a:rPr lang="zh-CN" altLang="en-US" sz="2000" b="1"/>
              <a:t>结合材料和所学知识，谈谈你对“冬奥会开幕式的创意和创新彰显着更深层次文化自信”的理解。</a:t>
            </a:r>
          </a:p>
        </p:txBody>
      </p:sp>
    </p:spTree>
    <p:custDataLst>
      <p:tags r:id="rId2"/>
    </p:custDataLst>
  </p:cSld>
  <p:clrMapOvr>
    <a:masterClrMapping/>
  </p:clrMapOvr>
  <p:transition/>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187325" y="659765"/>
            <a:ext cx="11751945" cy="3969385"/>
          </a:xfrm>
          <a:prstGeom prst="rect">
            <a:avLst/>
          </a:prstGeom>
          <a:noFill/>
        </p:spPr>
        <p:txBody>
          <a:bodyPr wrap="square" rtlCol="0">
            <a:spAutoFit/>
          </a:bodyPr>
          <a:lstStyle/>
          <a:p>
            <a:pPr fontAlgn="auto">
              <a:lnSpc>
                <a:spcPct val="150000"/>
              </a:lnSpc>
            </a:pPr>
            <a:r>
              <a:rPr lang="zh-CN" altLang="en-US" sz="2400" b="1"/>
              <a:t>【参考答案】</a:t>
            </a:r>
          </a:p>
          <a:p>
            <a:pPr fontAlgn="auto">
              <a:lnSpc>
                <a:spcPct val="150000"/>
              </a:lnSpc>
            </a:pPr>
            <a:r>
              <a:rPr lang="zh-CN" altLang="en-US" sz="2400" b="1"/>
              <a:t>①文化自信是一个国家、一个民族发展中更基本、更深沉、更持久的力量，文化自信不仅是对中华优秀传统文化的自信。</a:t>
            </a:r>
          </a:p>
          <a:p>
            <a:pPr fontAlgn="auto">
              <a:lnSpc>
                <a:spcPct val="150000"/>
              </a:lnSpc>
            </a:pPr>
            <a:r>
              <a:rPr lang="zh-CN" altLang="en-US" sz="2400" b="1"/>
              <a:t>②简约、精彩的奥运会开幕式体现了我国经济社会的发展、科技创新能力增强、国际地位不断提高，彰显我国文化自信的底气。</a:t>
            </a:r>
          </a:p>
          <a:p>
            <a:pPr fontAlgn="auto">
              <a:lnSpc>
                <a:spcPct val="150000"/>
              </a:lnSpc>
            </a:pPr>
            <a:r>
              <a:rPr lang="zh-CN" altLang="en-US" sz="2400" b="1"/>
              <a:t>③开幕式尽显中华优秀传统文化魅力，更体现着中国人的哲学思想和价值观念、绿色低碳的理念和新时代中国对人类命运共同体的理解与展望。    </a:t>
            </a:r>
          </a:p>
        </p:txBody>
      </p:sp>
    </p:spTree>
    <p:custDataLst>
      <p:tags r:id="rId2"/>
    </p:custDataLst>
  </p:cSld>
  <p:clrMapOvr>
    <a:masterClrMapping/>
  </p:clrMapOvr>
  <p:transition/>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171450" y="241300"/>
            <a:ext cx="11913235" cy="6739255"/>
          </a:xfrm>
          <a:prstGeom prst="rect">
            <a:avLst/>
          </a:prstGeom>
          <a:noFill/>
        </p:spPr>
        <p:txBody>
          <a:bodyPr wrap="square" rtlCol="0">
            <a:spAutoFit/>
          </a:bodyPr>
          <a:lstStyle/>
          <a:p>
            <a:pPr indent="0" fontAlgn="auto">
              <a:lnSpc>
                <a:spcPct val="150000"/>
              </a:lnSpc>
            </a:pPr>
            <a:r>
              <a:rPr lang="zh-CN" altLang="en-US" sz="2400" b="1">
                <a:solidFill>
                  <a:srgbClr val="C00000"/>
                </a:solidFill>
              </a:rPr>
              <a:t>《哲学》</a:t>
            </a:r>
          </a:p>
          <a:p>
            <a:pPr indent="0" algn="l" fontAlgn="auto">
              <a:lnSpc>
                <a:spcPct val="150000"/>
              </a:lnSpc>
            </a:pPr>
            <a:r>
              <a:rPr lang="zh-CN" altLang="zh-CN" sz="2400" b="1" smtClean="0">
                <a:sym typeface="+mn-ea"/>
              </a:rPr>
              <a:t>1.物质决定意识，意识是对客观存在的反映。要求一切从实际出发，实事求是。</a:t>
            </a:r>
          </a:p>
          <a:p>
            <a:pPr indent="0" algn="l" fontAlgn="auto">
              <a:lnSpc>
                <a:spcPct val="150000"/>
              </a:lnSpc>
            </a:pPr>
            <a:r>
              <a:rPr lang="zh-CN" altLang="zh-CN" sz="2400" b="1" smtClean="0">
                <a:sym typeface="+mn-ea"/>
              </a:rPr>
              <a:t>冬奥会的举办立足我国国情，举办现代奥运，展现出中华文化的独特文化和精神风貌、时代特征；透过这些，展现中华文化的魅力和综合国力的提升。</a:t>
            </a:r>
            <a:endParaRPr lang="zh-CN" altLang="zh-CN" sz="2400" b="1" smtClean="0">
              <a:solidFill>
                <a:schemeClr val="tx1"/>
              </a:solidFill>
            </a:endParaRPr>
          </a:p>
          <a:p>
            <a:pPr indent="0" algn="l" fontAlgn="auto">
              <a:lnSpc>
                <a:spcPct val="150000"/>
              </a:lnSpc>
            </a:pPr>
            <a:r>
              <a:rPr lang="zh-CN" altLang="zh-CN" sz="2400" b="1" smtClean="0">
                <a:sym typeface="+mn-ea"/>
              </a:rPr>
              <a:t>2.意识具有能动作用，意识具有目的性、自觉选择性和主动创造性。</a:t>
            </a:r>
          </a:p>
          <a:p>
            <a:pPr indent="0" algn="l" fontAlgn="auto">
              <a:lnSpc>
                <a:spcPct val="150000"/>
              </a:lnSpc>
            </a:pPr>
            <a:r>
              <a:rPr lang="zh-CN" altLang="zh-CN" sz="2400" b="1" smtClean="0">
                <a:sym typeface="+mn-ea"/>
              </a:rPr>
              <a:t>北京冬奥会和冬残奥会吉祥物设计创意精心选择最具代表性的中国元素，向世界展示中华文化的独特魅力;通过对世界公认的“中国元素”的艺术化造型赋予其深刻寓意;吉祥物设计创意代表了北京冬奥会和冬残奥会的愿景，用独特的方式把现代与传统融合在一起。</a:t>
            </a:r>
          </a:p>
          <a:p>
            <a:pPr indent="0" algn="l" fontAlgn="auto">
              <a:lnSpc>
                <a:spcPct val="150000"/>
              </a:lnSpc>
            </a:pPr>
            <a:r>
              <a:rPr lang="en-US" altLang="zh-CN" sz="2400"/>
              <a:t>3</a:t>
            </a:r>
            <a:r>
              <a:rPr lang="zh-CN" altLang="zh-CN" sz="2400" b="1" smtClean="0">
                <a:sym typeface="+mn-ea"/>
              </a:rPr>
              <a:t>.运用正确发挥主观能动性。在北京冬奥会场馆设计中，秉承“绿色办奥”的理念，突出绿色设计，正确把握了人与自然的关系。实现100%绿电供应，采用世界上最先进、最环保、最节能的制冷技术，充分利用可再生资源。</a:t>
            </a:r>
            <a:endParaRPr lang="en-US" altLang="zh-CN" sz="2400"/>
          </a:p>
        </p:txBody>
      </p:sp>
    </p:spTree>
    <p:custDataLst>
      <p:tags r:id="rId2"/>
    </p:custDataLst>
  </p:cSld>
  <p:clrMapOvr>
    <a:masterClrMapping/>
  </p:clrMapOvr>
  <p:transition/>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227965" y="303530"/>
            <a:ext cx="11736070" cy="5631180"/>
          </a:xfrm>
          <a:prstGeom prst="rect">
            <a:avLst/>
          </a:prstGeom>
          <a:noFill/>
        </p:spPr>
        <p:txBody>
          <a:bodyPr wrap="square" rtlCol="0">
            <a:spAutoFit/>
          </a:bodyPr>
          <a:lstStyle/>
          <a:p>
            <a:pPr indent="0" algn="l" fontAlgn="auto">
              <a:lnSpc>
                <a:spcPct val="150000"/>
              </a:lnSpc>
            </a:pPr>
            <a:r>
              <a:rPr lang="en-US" altLang="zh-CN" sz="2400" b="1" smtClean="0">
                <a:sym typeface="+mn-ea"/>
              </a:rPr>
              <a:t>4.</a:t>
            </a:r>
            <a:r>
              <a:rPr lang="zh-CN" altLang="zh-CN" sz="2400" b="1" smtClean="0">
                <a:sym typeface="+mn-ea"/>
              </a:rPr>
              <a:t>尊重客观规律是正确发挥主观能动性的前提条件。北京冬奥会场馆建设过程中，充分尊重自然，采用多种措施，实现了与自然环境原貌的和谐相融，最终使场馆建设达到预期目标。</a:t>
            </a:r>
            <a:endParaRPr lang="zh-CN" altLang="zh-CN" sz="2400" b="1" smtClean="0">
              <a:solidFill>
                <a:schemeClr val="tx1"/>
              </a:solidFill>
            </a:endParaRPr>
          </a:p>
          <a:p>
            <a:pPr indent="0" algn="l" fontAlgn="auto">
              <a:lnSpc>
                <a:spcPct val="150000"/>
              </a:lnSpc>
            </a:pPr>
            <a:r>
              <a:rPr lang="en-US" altLang="zh-CN" sz="2400" b="1" smtClean="0">
                <a:sym typeface="+mn-ea"/>
              </a:rPr>
              <a:t>5</a:t>
            </a:r>
            <a:r>
              <a:rPr lang="zh-CN" altLang="zh-CN" sz="2400" b="1" smtClean="0">
                <a:sym typeface="+mn-ea"/>
              </a:rPr>
              <a:t>.实践是认识的基础。项目观测研究团队为了做好冬奥气象服务保障，充分依靠团队，充分发挥主观能动性，抓住首个冬季关键期，通过加密观测试验，取得一系列成果，提高了精确气象预报水平。</a:t>
            </a:r>
            <a:endParaRPr lang="zh-CN" altLang="zh-CN" sz="2400" b="1" smtClean="0"/>
          </a:p>
          <a:p>
            <a:pPr fontAlgn="auto">
              <a:lnSpc>
                <a:spcPct val="150000"/>
              </a:lnSpc>
            </a:pPr>
            <a:r>
              <a:rPr lang="zh-CN" altLang="zh-CN" sz="2400" b="1" smtClean="0"/>
              <a:t>6.</a:t>
            </a:r>
            <a:r>
              <a:rPr lang="zh-CN" altLang="zh-CN" sz="2400" b="1" smtClean="0">
                <a:sym typeface="+mn-ea"/>
              </a:rPr>
              <a:t>事物是普遍联系的，要用联系的观点看问题。北京2022年奥会将提供由航空、高速铁路、高速公路、地方道路等多种交通基础设施组成的立体互补的交通服务。我们还专门修建了京张高铁、地铁以密切相关馆所。</a:t>
            </a:r>
            <a:endParaRPr lang="zh-CN" altLang="zh-CN" sz="2400" b="1" smtClean="0">
              <a:solidFill>
                <a:schemeClr val="tx1"/>
              </a:solidFill>
            </a:endParaRPr>
          </a:p>
          <a:p>
            <a:pPr fontAlgn="auto">
              <a:lnSpc>
                <a:spcPct val="150000"/>
              </a:lnSpc>
            </a:pPr>
            <a:endParaRPr lang="zh-CN" altLang="zh-CN" sz="2400" b="1" smtClean="0"/>
          </a:p>
        </p:txBody>
      </p:sp>
    </p:spTree>
    <p:custDataLst>
      <p:tags r:id="rId2"/>
    </p:custDataLst>
  </p:cSld>
  <p:clrMapOvr>
    <a:masterClrMapping/>
  </p:clrMapOvr>
  <p:transition/>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227965" y="118745"/>
            <a:ext cx="11736070" cy="6739255"/>
          </a:xfrm>
          <a:prstGeom prst="rect">
            <a:avLst/>
          </a:prstGeom>
          <a:noFill/>
        </p:spPr>
        <p:txBody>
          <a:bodyPr wrap="square" rtlCol="0">
            <a:spAutoFit/>
          </a:bodyPr>
          <a:lstStyle/>
          <a:p>
            <a:pPr fontAlgn="auto">
              <a:lnSpc>
                <a:spcPct val="150000"/>
              </a:lnSpc>
            </a:pPr>
            <a:r>
              <a:rPr lang="en-US" sz="2400" b="1" smtClean="0">
                <a:sym typeface="+mn-ea"/>
              </a:rPr>
              <a:t>7.</a:t>
            </a:r>
            <a:r>
              <a:rPr lang="zh-CN" altLang="zh-CN" sz="2400" b="1" smtClean="0">
                <a:sym typeface="+mn-ea"/>
              </a:rPr>
              <a:t>用综合的思维方法来认识事物。作为我国十四五初期举办的重大标志性活动，北京冬奥会、冬残奥会就是一件需要系统谋划、统筹推进的国之大事。</a:t>
            </a:r>
            <a:endParaRPr lang="zh-CN" altLang="zh-CN" sz="2400" b="1" smtClean="0">
              <a:solidFill>
                <a:schemeClr val="tx1"/>
              </a:solidFill>
            </a:endParaRPr>
          </a:p>
          <a:p>
            <a:pPr fontAlgn="auto">
              <a:lnSpc>
                <a:spcPct val="150000"/>
              </a:lnSpc>
            </a:pPr>
            <a:r>
              <a:rPr lang="en-US" sz="2400" b="1" smtClean="0"/>
              <a:t>8.</a:t>
            </a:r>
            <a:r>
              <a:rPr lang="zh-CN" altLang="zh-CN" sz="2400" b="1" smtClean="0">
                <a:sym typeface="+mn-ea"/>
              </a:rPr>
              <a:t>事物对的发展是量变与质变的统一，发展要重视量的积累。我国成功举办2022年北京冬奥会需要从点滴做起，做好各项准备工作。</a:t>
            </a:r>
            <a:endParaRPr lang="zh-CN" altLang="zh-CN" sz="2400" b="1" smtClean="0">
              <a:solidFill>
                <a:schemeClr val="tx1"/>
              </a:solidFill>
            </a:endParaRPr>
          </a:p>
          <a:p>
            <a:pPr fontAlgn="auto">
              <a:lnSpc>
                <a:spcPct val="150000"/>
              </a:lnSpc>
            </a:pPr>
            <a:r>
              <a:rPr lang="en-US" sz="2400" b="1" smtClean="0"/>
              <a:t>9.</a:t>
            </a:r>
            <a:r>
              <a:rPr lang="zh-CN" altLang="zh-CN" sz="2400" b="1" smtClean="0">
                <a:sym typeface="+mn-ea"/>
              </a:rPr>
              <a:t>矛盾是事物发展的源泉和动力，矛盾双方既对立又统一，由此推动事物的运动、变化和发展。突如其来的新冠肺炎疫情的挑战倒逼冬奥筹办创新工作方式，推动筹办工作有序推进。</a:t>
            </a:r>
            <a:endParaRPr lang="zh-CN" altLang="zh-CN" sz="2400" b="1" smtClean="0">
              <a:solidFill>
                <a:schemeClr val="tx1"/>
              </a:solidFill>
            </a:endParaRPr>
          </a:p>
          <a:p>
            <a:pPr fontAlgn="auto">
              <a:lnSpc>
                <a:spcPct val="150000"/>
              </a:lnSpc>
            </a:pPr>
            <a:r>
              <a:rPr lang="en-US" sz="2400" b="1" smtClean="0"/>
              <a:t>10.</a:t>
            </a:r>
            <a:r>
              <a:rPr lang="zh-CN" altLang="zh-CN" sz="2400" b="1" smtClean="0">
                <a:sym typeface="+mn-ea"/>
              </a:rPr>
              <a:t>矛盾的普遍性与特殊性是辩证统一的，两者相互联结。矛盾的普遍性寓于特殊性之中，并通过特殊性表现出来。有中国传统文化特色的标志展现出的理念蕴含着冬奥会的普遍性原理。矛盾的特殊性离不开普遍性。这一标志在体现冬奥会理念的前提下，把中国传统文化的精神融入其中，实现中国传统文化元素与奥运精神的完美结合。这一标志的设计理念体现了矛盾的普遍性与特殊性具体的历史的统一。</a:t>
            </a:r>
            <a:endParaRPr lang="en-US" sz="2400" b="1" smtClean="0"/>
          </a:p>
        </p:txBody>
      </p:sp>
    </p:spTree>
    <p:custDataLst>
      <p:tags r:id="rId2"/>
    </p:custDataLst>
  </p:cSld>
  <p:clrMapOvr>
    <a:masterClrMapping/>
  </p:clrMapOvr>
  <p:transition/>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227965" y="118745"/>
            <a:ext cx="11736070" cy="5077460"/>
          </a:xfrm>
          <a:prstGeom prst="rect">
            <a:avLst/>
          </a:prstGeom>
          <a:noFill/>
        </p:spPr>
        <p:txBody>
          <a:bodyPr wrap="square" rtlCol="0">
            <a:spAutoFit/>
          </a:bodyPr>
          <a:lstStyle/>
          <a:p>
            <a:pPr fontAlgn="auto">
              <a:lnSpc>
                <a:spcPct val="150000"/>
              </a:lnSpc>
            </a:pPr>
            <a:r>
              <a:rPr lang="en-US" sz="2400" b="1" smtClean="0">
                <a:sym typeface="+mn-ea"/>
              </a:rPr>
              <a:t>11.</a:t>
            </a:r>
            <a:r>
              <a:rPr lang="zh-CN" altLang="zh-CN" sz="2400" b="1" smtClean="0">
                <a:sym typeface="+mn-ea"/>
              </a:rPr>
              <a:t>价值观对人们认识和改造世界的活动有重要导向作用。坚持绿色办奥，把绿色发展理念贯穿筹办工作始终，这是坚持正确价值观的体现，在一定程度上能够加强管理和污染防控，实现可持续发展。</a:t>
            </a:r>
          </a:p>
          <a:p>
            <a:pPr fontAlgn="auto">
              <a:lnSpc>
                <a:spcPct val="150000"/>
              </a:lnSpc>
            </a:pPr>
            <a:r>
              <a:rPr lang="en-US" sz="2400" b="1" smtClean="0"/>
              <a:t>12.</a:t>
            </a:r>
            <a:r>
              <a:rPr lang="zh-CN" altLang="zh-CN" sz="2400" b="1" smtClean="0">
                <a:sym typeface="+mn-ea"/>
              </a:rPr>
              <a:t>作出正确的价值判断与价值选择要自觉遵循社会发展的客观规律，自觉站在最广大人民的立场上，把人民群众的利益作为最高的价值标准。申办冬奥会符合人民的根本利益，有利于推动全民健身活动的发展，使广大人民群众受益。</a:t>
            </a:r>
            <a:endParaRPr lang="zh-CN" altLang="zh-CN" sz="2400" b="1" smtClean="0">
              <a:solidFill>
                <a:schemeClr val="tx1"/>
              </a:solidFill>
            </a:endParaRPr>
          </a:p>
          <a:p>
            <a:pPr fontAlgn="auto">
              <a:lnSpc>
                <a:spcPct val="150000"/>
              </a:lnSpc>
            </a:pPr>
            <a:r>
              <a:rPr lang="en-US" sz="2400" b="1" smtClean="0"/>
              <a:t>13.</a:t>
            </a:r>
            <a:r>
              <a:rPr lang="zh-CN" altLang="zh-CN" sz="2400" b="1" smtClean="0">
                <a:sym typeface="+mn-ea"/>
              </a:rPr>
              <a:t>人民群众是社会历史的主体，是历史创造者。坚持共享办奥，积极调动社会力量参与办奥，使广大人民群众受益，体现了坚持群众观点和群众路线。</a:t>
            </a:r>
            <a:endParaRPr lang="zh-CN" altLang="zh-CN" sz="2400" b="1" smtClean="0">
              <a:solidFill>
                <a:schemeClr val="tx1"/>
              </a:solidFill>
            </a:endParaRPr>
          </a:p>
          <a:p>
            <a:pPr fontAlgn="auto">
              <a:lnSpc>
                <a:spcPct val="150000"/>
              </a:lnSpc>
            </a:pPr>
            <a:endParaRPr lang="en-US" sz="2400" b="1" smtClean="0"/>
          </a:p>
        </p:txBody>
      </p:sp>
    </p:spTree>
    <p:custDataLst>
      <p:tags r:id="rId2"/>
    </p:custDataLst>
  </p:cSld>
  <p:clrMapOvr>
    <a:masterClrMapping/>
  </p:clrMapOvr>
  <p:transition/>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267335" y="273050"/>
            <a:ext cx="11462385" cy="4615815"/>
          </a:xfrm>
          <a:prstGeom prst="rect">
            <a:avLst/>
          </a:prstGeom>
          <a:noFill/>
        </p:spPr>
        <p:txBody>
          <a:bodyPr wrap="square" rtlCol="0">
            <a:spAutoFit/>
          </a:bodyPr>
          <a:lstStyle/>
          <a:p>
            <a:pPr fontAlgn="auto">
              <a:lnSpc>
                <a:spcPct val="150000"/>
              </a:lnSpc>
            </a:pPr>
            <a:r>
              <a:rPr lang="zh-CN" altLang="en-US" sz="2800" b="1">
                <a:solidFill>
                  <a:srgbClr val="FF0000"/>
                </a:solidFill>
              </a:rPr>
              <a:t>关键词三</a:t>
            </a:r>
            <a:r>
              <a:rPr lang="en-US" altLang="zh-CN" sz="2800" b="1">
                <a:solidFill>
                  <a:srgbClr val="FF0000"/>
                </a:solidFill>
              </a:rPr>
              <a:t>  </a:t>
            </a:r>
            <a:r>
              <a:rPr lang="zh-CN" altLang="en-US" sz="2800" b="1">
                <a:solidFill>
                  <a:srgbClr val="FF0000"/>
                </a:solidFill>
              </a:rPr>
              <a:t>冬奥精神</a:t>
            </a:r>
          </a:p>
          <a:p>
            <a:pPr fontAlgn="auto">
              <a:lnSpc>
                <a:spcPct val="150000"/>
              </a:lnSpc>
            </a:pPr>
            <a:r>
              <a:rPr lang="zh-CN" altLang="en-US" sz="2400" b="1">
                <a:solidFill>
                  <a:srgbClr val="C00000"/>
                </a:solidFill>
              </a:rPr>
              <a:t>【时政链接】</a:t>
            </a:r>
          </a:p>
          <a:p>
            <a:pPr fontAlgn="auto">
              <a:lnSpc>
                <a:spcPct val="150000"/>
              </a:lnSpc>
            </a:pPr>
            <a:r>
              <a:rPr lang="en-US" altLang="zh-CN" sz="2400" b="1"/>
              <a:t>    2022</a:t>
            </a:r>
            <a:r>
              <a:rPr lang="zh-CN" altLang="en-US" sz="2400" b="1"/>
              <a:t>年4月8日，北京冬奥会、冬残奥会总结表彰大会在北京人民大会堂隆重举行。习近平在大会上发表重要讲话。他指出，历经7年艰辛努力，北京冬奥会、冬残奥会胜利举办，举国关注，举世瞩目。中国人民同各国人民一道，克服各种困难挑战，再一次共创了一场载入史册的奥运盛会，再一次共享奥林匹克的荣光。</a:t>
            </a:r>
          </a:p>
          <a:p>
            <a:pPr fontAlgn="auto">
              <a:lnSpc>
                <a:spcPct val="150000"/>
              </a:lnSpc>
            </a:pPr>
            <a:r>
              <a:rPr lang="en-US" altLang="zh-CN" sz="2400" b="1"/>
              <a:t>   </a:t>
            </a:r>
            <a:r>
              <a:rPr lang="zh-CN" altLang="en-US" sz="2400" b="1"/>
              <a:t>事实再次证明，中国人民有意愿、有决心为促进奥林匹克运动发展、促进世界人民团结友谊作出贡献，而且有能力、有热情继续作出新的更大的贡献！</a:t>
            </a:r>
          </a:p>
        </p:txBody>
      </p:sp>
    </p:spTree>
    <p:custDataLst>
      <p:tags r:id="rId2"/>
    </p:custDataLst>
  </p:cSld>
  <p:clrMapOvr>
    <a:masterClrMapping/>
  </p:clrMapOvr>
  <p:transition/>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267335" y="273050"/>
            <a:ext cx="11462385" cy="4615815"/>
          </a:xfrm>
          <a:prstGeom prst="rect">
            <a:avLst/>
          </a:prstGeom>
          <a:noFill/>
        </p:spPr>
        <p:txBody>
          <a:bodyPr wrap="square" rtlCol="0">
            <a:spAutoFit/>
          </a:bodyPr>
          <a:lstStyle/>
          <a:p>
            <a:pPr fontAlgn="auto">
              <a:lnSpc>
                <a:spcPct val="150000"/>
              </a:lnSpc>
            </a:pPr>
            <a:r>
              <a:rPr lang="zh-CN" altLang="en-US" sz="2800" b="1">
                <a:solidFill>
                  <a:srgbClr val="FF0000"/>
                </a:solidFill>
              </a:rPr>
              <a:t>关键词三</a:t>
            </a:r>
            <a:r>
              <a:rPr lang="en-US" altLang="zh-CN" sz="2800" b="1">
                <a:solidFill>
                  <a:srgbClr val="FF0000"/>
                </a:solidFill>
              </a:rPr>
              <a:t>  </a:t>
            </a:r>
            <a:r>
              <a:rPr lang="zh-CN" altLang="en-US" sz="2800" b="1">
                <a:solidFill>
                  <a:srgbClr val="FF0000"/>
                </a:solidFill>
              </a:rPr>
              <a:t>冬奥精神</a:t>
            </a:r>
          </a:p>
          <a:p>
            <a:pPr fontAlgn="auto">
              <a:lnSpc>
                <a:spcPct val="150000"/>
              </a:lnSpc>
            </a:pPr>
            <a:r>
              <a:rPr lang="zh-CN" altLang="en-US" sz="2400" b="1">
                <a:solidFill>
                  <a:srgbClr val="C00000"/>
                </a:solidFill>
              </a:rPr>
              <a:t>【时政链接】</a:t>
            </a:r>
          </a:p>
          <a:p>
            <a:pPr fontAlgn="auto">
              <a:lnSpc>
                <a:spcPct val="150000"/>
              </a:lnSpc>
            </a:pPr>
            <a:r>
              <a:rPr lang="en-US" altLang="zh-CN" sz="2400" b="1"/>
              <a:t>    2022</a:t>
            </a:r>
            <a:r>
              <a:rPr lang="zh-CN" altLang="en-US" sz="2400" b="1"/>
              <a:t>年4月8日，北京冬奥会、冬残奥会总结表彰大会在北京人民大会堂隆重举行。习近平在大会上发表重要讲话。他指出，历经7年艰辛努力，北京冬奥会、冬残奥会胜利举办，举国关注，举世瞩目。中国人民同各国人民一道，克服各种困难挑战，再一次共创了一场载入史册的奥运盛会，再一次共享奥林匹克的荣光。</a:t>
            </a:r>
          </a:p>
          <a:p>
            <a:pPr fontAlgn="auto">
              <a:lnSpc>
                <a:spcPct val="150000"/>
              </a:lnSpc>
            </a:pPr>
            <a:r>
              <a:rPr lang="en-US" altLang="zh-CN" sz="2400" b="1"/>
              <a:t>   </a:t>
            </a:r>
            <a:r>
              <a:rPr lang="zh-CN" altLang="en-US" sz="2400" b="1"/>
              <a:t>事实再次证明，中国人民有意愿、有决心为促进奥林匹克运动发展、促进世界人民团结友谊作出贡献，而且有能力、有热情继续作出新的更大的贡献！</a:t>
            </a:r>
          </a:p>
        </p:txBody>
      </p:sp>
    </p:spTree>
    <p:custDataLst>
      <p:tags r:id="rId2"/>
    </p:custDataLst>
  </p:cSld>
  <p:clrMapOvr>
    <a:masterClrMapping/>
  </p:clrMapOvr>
  <p:transition/>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267335" y="273050"/>
            <a:ext cx="11462385" cy="4615815"/>
          </a:xfrm>
          <a:prstGeom prst="rect">
            <a:avLst/>
          </a:prstGeom>
          <a:noFill/>
        </p:spPr>
        <p:txBody>
          <a:bodyPr wrap="square" rtlCol="0">
            <a:spAutoFit/>
          </a:bodyPr>
          <a:lstStyle/>
          <a:p>
            <a:pPr fontAlgn="auto">
              <a:lnSpc>
                <a:spcPct val="150000"/>
              </a:lnSpc>
            </a:pPr>
            <a:r>
              <a:rPr lang="zh-CN" altLang="en-US" sz="2800" b="1">
                <a:solidFill>
                  <a:srgbClr val="FF0000"/>
                </a:solidFill>
              </a:rPr>
              <a:t>关键词三</a:t>
            </a:r>
            <a:r>
              <a:rPr lang="en-US" altLang="zh-CN" sz="2800" b="1">
                <a:solidFill>
                  <a:srgbClr val="FF0000"/>
                </a:solidFill>
              </a:rPr>
              <a:t>  </a:t>
            </a:r>
            <a:r>
              <a:rPr lang="zh-CN" altLang="en-US" sz="2800" b="1">
                <a:solidFill>
                  <a:srgbClr val="FF0000"/>
                </a:solidFill>
              </a:rPr>
              <a:t>冬奥精神</a:t>
            </a:r>
          </a:p>
          <a:p>
            <a:pPr fontAlgn="auto">
              <a:lnSpc>
                <a:spcPct val="150000"/>
              </a:lnSpc>
            </a:pPr>
            <a:r>
              <a:rPr lang="zh-CN" altLang="en-US" sz="2400" b="1">
                <a:solidFill>
                  <a:srgbClr val="C00000"/>
                </a:solidFill>
              </a:rPr>
              <a:t>【时政链接】</a:t>
            </a:r>
          </a:p>
          <a:p>
            <a:pPr fontAlgn="auto">
              <a:lnSpc>
                <a:spcPct val="150000"/>
              </a:lnSpc>
            </a:pPr>
            <a:r>
              <a:rPr lang="en-US" altLang="zh-CN" sz="2400" b="1"/>
              <a:t>    2022</a:t>
            </a:r>
            <a:r>
              <a:rPr lang="zh-CN" altLang="en-US" sz="2400" b="1"/>
              <a:t>年4月8日，北京冬奥会、冬残奥会总结表彰大会在北京人民大会堂隆重举行。习近平在大会上发表重要讲话。他指出，历经7年艰辛努力，北京冬奥会、冬残奥会胜利举办，举国关注，举世瞩目。中国人民同各国人民一道，克服各种困难挑战，再一次共创了一场载入史册的奥运盛会，再一次共享奥林匹克的荣光。</a:t>
            </a:r>
          </a:p>
          <a:p>
            <a:pPr fontAlgn="auto">
              <a:lnSpc>
                <a:spcPct val="150000"/>
              </a:lnSpc>
            </a:pPr>
            <a:r>
              <a:rPr lang="en-US" altLang="zh-CN" sz="2400" b="1"/>
              <a:t>   </a:t>
            </a:r>
            <a:r>
              <a:rPr lang="zh-CN" altLang="en-US" sz="2400" b="1"/>
              <a:t>事实再次证明，中国人民有意愿、有决心为促进奥林匹克运动发展、促进世界人民团结友谊作出贡献，而且有能力、有热情继续作出新的更大的贡献！</a:t>
            </a:r>
          </a:p>
        </p:txBody>
      </p:sp>
    </p:spTree>
    <p:custDataLst>
      <p:tags r:id="rId2"/>
    </p:custDataLst>
  </p:cSld>
  <p:clrMapOvr>
    <a:masterClrMapping/>
  </p:clrMapOvr>
  <p:transition/>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139065" y="401955"/>
            <a:ext cx="11735435" cy="3969385"/>
          </a:xfrm>
          <a:prstGeom prst="rect">
            <a:avLst/>
          </a:prstGeom>
          <a:noFill/>
        </p:spPr>
        <p:txBody>
          <a:bodyPr wrap="square" rtlCol="0">
            <a:spAutoFit/>
          </a:bodyPr>
          <a:lstStyle/>
          <a:p>
            <a:pPr fontAlgn="auto">
              <a:lnSpc>
                <a:spcPct val="150000"/>
              </a:lnSpc>
            </a:pPr>
            <a:r>
              <a:rPr lang="zh-CN" altLang="en-US" sz="2400" b="1">
                <a:solidFill>
                  <a:srgbClr val="C00000"/>
                </a:solidFill>
              </a:rPr>
              <a:t>冬奥成就</a:t>
            </a:r>
          </a:p>
          <a:p>
            <a:pPr fontAlgn="auto">
              <a:lnSpc>
                <a:spcPct val="150000"/>
              </a:lnSpc>
            </a:pPr>
            <a:r>
              <a:rPr lang="zh-CN" altLang="en-US" sz="2400" b="1">
                <a:solidFill>
                  <a:schemeClr val="tx1"/>
                </a:solidFill>
              </a:rPr>
              <a:t>冬奥赛事精彩纷呈，国际社会积极评价。</a:t>
            </a:r>
          </a:p>
          <a:p>
            <a:pPr fontAlgn="auto">
              <a:lnSpc>
                <a:spcPct val="150000"/>
              </a:lnSpc>
            </a:pPr>
            <a:r>
              <a:rPr lang="zh-CN" altLang="en-US" sz="2400" b="1">
                <a:solidFill>
                  <a:schemeClr val="tx1"/>
                </a:solidFill>
              </a:rPr>
              <a:t>爱国情怀充分彰显，汇聚起实现中华民族伟大复兴的强大力量。</a:t>
            </a:r>
          </a:p>
          <a:p>
            <a:pPr fontAlgn="auto">
              <a:lnSpc>
                <a:spcPct val="150000"/>
              </a:lnSpc>
            </a:pPr>
            <a:r>
              <a:rPr lang="zh-CN" altLang="en-US" sz="2400" b="1">
                <a:solidFill>
                  <a:schemeClr val="tx1"/>
                </a:solidFill>
              </a:rPr>
              <a:t>“三亿人参与冰雪运动”成为现实，人民群众获得感显著增强。</a:t>
            </a:r>
          </a:p>
          <a:p>
            <a:pPr fontAlgn="auto">
              <a:lnSpc>
                <a:spcPct val="150000"/>
              </a:lnSpc>
            </a:pPr>
            <a:r>
              <a:rPr lang="zh-CN" altLang="en-US" sz="2400" b="1">
                <a:solidFill>
                  <a:schemeClr val="tx1"/>
                </a:solidFill>
              </a:rPr>
              <a:t>冬奥遗产成果丰硕，实现成功办奥和区域发展双丰收。</a:t>
            </a:r>
          </a:p>
          <a:p>
            <a:pPr fontAlgn="auto">
              <a:lnSpc>
                <a:spcPct val="150000"/>
              </a:lnSpc>
            </a:pPr>
            <a:r>
              <a:rPr lang="zh-CN" altLang="en-US" sz="2400" b="1">
                <a:solidFill>
                  <a:schemeClr val="tx1"/>
                </a:solidFill>
              </a:rPr>
              <a:t>疫情防控精准有效，确保了冬奥安全顺利。</a:t>
            </a:r>
          </a:p>
          <a:p>
            <a:pPr fontAlgn="auto">
              <a:lnSpc>
                <a:spcPct val="150000"/>
              </a:lnSpc>
            </a:pPr>
            <a:r>
              <a:rPr lang="zh-CN" altLang="en-US" sz="2400" b="1">
                <a:solidFill>
                  <a:schemeClr val="tx1"/>
                </a:solidFill>
              </a:rPr>
              <a:t>团结合作走向未来，为人类战胜挑战作出了中国贡献。</a:t>
            </a:r>
          </a:p>
        </p:txBody>
      </p:sp>
    </p:spTree>
    <p:custDataLst>
      <p:tags r:id="rId2"/>
    </p:custDataLst>
  </p:cSld>
  <p:clrMapOvr>
    <a:masterClrMapping/>
  </p:clrMapOvr>
  <p:transition/>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131445" y="118745"/>
            <a:ext cx="11735435" cy="6739255"/>
          </a:xfrm>
          <a:prstGeom prst="rect">
            <a:avLst/>
          </a:prstGeom>
          <a:noFill/>
        </p:spPr>
        <p:txBody>
          <a:bodyPr wrap="square" rtlCol="0">
            <a:spAutoFit/>
          </a:bodyPr>
          <a:lstStyle/>
          <a:p>
            <a:pPr fontAlgn="auto">
              <a:lnSpc>
                <a:spcPct val="150000"/>
              </a:lnSpc>
            </a:pPr>
            <a:r>
              <a:rPr lang="zh-CN" altLang="en-US" sz="2400" b="1">
                <a:solidFill>
                  <a:srgbClr val="C00000"/>
                </a:solidFill>
              </a:rPr>
              <a:t>办奥经验</a:t>
            </a:r>
          </a:p>
          <a:p>
            <a:pPr fontAlgn="auto">
              <a:lnSpc>
                <a:spcPct val="150000"/>
              </a:lnSpc>
            </a:pPr>
            <a:r>
              <a:rPr lang="zh-CN" altLang="en-US" sz="2400" b="1">
                <a:solidFill>
                  <a:schemeClr val="tx1"/>
                </a:solidFill>
              </a:rPr>
              <a:t>第一，坚持党的集中统一领导。</a:t>
            </a:r>
          </a:p>
          <a:p>
            <a:pPr fontAlgn="auto">
              <a:lnSpc>
                <a:spcPct val="150000"/>
              </a:lnSpc>
            </a:pPr>
            <a:r>
              <a:rPr lang="zh-CN" altLang="en-US" sz="2400" b="1">
                <a:solidFill>
                  <a:schemeClr val="tx1"/>
                </a:solidFill>
              </a:rPr>
              <a:t>从国家层面统筹力量、协调推进筹办工作。筹办之初，党中央就明确提出绿色、共享、开放、廉洁的办奥理念。广大党员、干部牢记初心使命，以行动践行了“急难险重任务，我在第一线”的誓言。事实充分证明，中国共产党是我们成就伟业最可靠的主心骨，只要始终不渝坚持党的领导，就一定能够战胜前进道路上的任何艰难险阻，就一定能够办成我们想办的任何事情！</a:t>
            </a:r>
          </a:p>
          <a:p>
            <a:pPr fontAlgn="auto">
              <a:lnSpc>
                <a:spcPct val="150000"/>
              </a:lnSpc>
            </a:pPr>
            <a:r>
              <a:rPr lang="zh-CN" altLang="en-US" sz="2400" b="1">
                <a:solidFill>
                  <a:schemeClr val="tx1"/>
                </a:solidFill>
              </a:rPr>
              <a:t>第二，坚持集中力量办大事。冬奥筹办是一项复杂的系统工程。</a:t>
            </a:r>
          </a:p>
          <a:p>
            <a:pPr fontAlgn="auto">
              <a:lnSpc>
                <a:spcPct val="150000"/>
              </a:lnSpc>
            </a:pPr>
            <a:r>
              <a:rPr lang="zh-CN" altLang="en-US" sz="2400" b="1">
                <a:solidFill>
                  <a:schemeClr val="tx1"/>
                </a:solidFill>
              </a:rPr>
              <a:t>在党中央坚强领导下，冬奥会工作领导小组和18个专项工作议事协调机构搭建起冬奥筹办的四梁八柱，北京冬奥组委、北京市、河北省与中央部门、各省区市、人民解放军和武警部队、企业、高校院所等方面紧密合作、全力攻坚，社会各界和人民群众热情参与，共同完成了各阶段筹办任务。</a:t>
            </a:r>
          </a:p>
        </p:txBody>
      </p:sp>
    </p:spTree>
    <p:custDataLst>
      <p:tags r:id="rId2"/>
    </p:custDataLst>
  </p:cSld>
  <p:clrMapOvr>
    <a:masterClrMapping/>
  </p:clrMapOvr>
  <p:transition/>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99695" y="328295"/>
            <a:ext cx="11735435" cy="4523105"/>
          </a:xfrm>
          <a:prstGeom prst="rect">
            <a:avLst/>
          </a:prstGeom>
          <a:noFill/>
        </p:spPr>
        <p:txBody>
          <a:bodyPr wrap="square" rtlCol="0">
            <a:spAutoFit/>
          </a:bodyPr>
          <a:lstStyle/>
          <a:p>
            <a:pPr fontAlgn="auto">
              <a:lnSpc>
                <a:spcPct val="150000"/>
              </a:lnSpc>
            </a:pPr>
            <a:r>
              <a:rPr lang="zh-CN" altLang="en-US" sz="2400" b="1">
                <a:solidFill>
                  <a:schemeClr val="tx1"/>
                </a:solidFill>
              </a:rPr>
              <a:t>第三，坚持主动防范应对各种风险挑战。</a:t>
            </a:r>
          </a:p>
          <a:p>
            <a:pPr fontAlgn="auto">
              <a:lnSpc>
                <a:spcPct val="150000"/>
              </a:lnSpc>
            </a:pPr>
            <a:r>
              <a:rPr lang="zh-CN" altLang="en-US" sz="2400" b="1">
                <a:solidFill>
                  <a:schemeClr val="tx1"/>
                </a:solidFill>
              </a:rPr>
              <a:t>我们坚持底线思维、问题导向，增强忧患意识，把防范化解风险挑战摆在突出位置</a:t>
            </a:r>
          </a:p>
          <a:p>
            <a:pPr fontAlgn="auto">
              <a:lnSpc>
                <a:spcPct val="150000"/>
              </a:lnSpc>
            </a:pPr>
            <a:r>
              <a:rPr lang="zh-CN" altLang="en-US" sz="2400" b="1">
                <a:solidFill>
                  <a:schemeClr val="tx1"/>
                </a:solidFill>
              </a:rPr>
              <a:t>第四，坚持办赛和服务人民、促进发展相结合。</a:t>
            </a:r>
          </a:p>
          <a:p>
            <a:pPr fontAlgn="auto">
              <a:lnSpc>
                <a:spcPct val="150000"/>
              </a:lnSpc>
            </a:pPr>
            <a:r>
              <a:rPr lang="zh-CN" altLang="en-US" sz="2400" b="1">
                <a:solidFill>
                  <a:schemeClr val="tx1"/>
                </a:solidFill>
              </a:rPr>
              <a:t>北京冬奥会、冬残奥会的成功不仅在于赛事的成功，更在于通过筹办举办冬奥会、冬残奥会带动了各方面建设，为经济社会发展带来了深远的积极影响。我们坚持冬奥成果人民共享，通过推广普及冰雪运动带动全民健身走向纵深，通过产业发展助力脱贫攻坚，通过提升公共服务水平改善人民生活品质，让人民身心更健康、就业更充分、生活更美好，实现共同参与、共同尽力、共同享有。</a:t>
            </a:r>
          </a:p>
        </p:txBody>
      </p:sp>
    </p:spTree>
    <p:custDataLst>
      <p:tags r:id="rId2"/>
    </p:custDataLst>
  </p:cSld>
  <p:clrMapOvr>
    <a:masterClrMapping/>
  </p:clrMapOvr>
  <p:transition/>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187325" y="386080"/>
            <a:ext cx="11800205" cy="5631180"/>
          </a:xfrm>
          <a:prstGeom prst="rect">
            <a:avLst/>
          </a:prstGeom>
          <a:noFill/>
        </p:spPr>
        <p:txBody>
          <a:bodyPr wrap="square" rtlCol="0">
            <a:spAutoFit/>
          </a:bodyPr>
          <a:lstStyle/>
          <a:p>
            <a:pPr fontAlgn="auto">
              <a:lnSpc>
                <a:spcPct val="150000"/>
              </a:lnSpc>
            </a:pPr>
            <a:r>
              <a:rPr lang="zh-CN" altLang="en-US" sz="2400" b="1">
                <a:solidFill>
                  <a:srgbClr val="C00000"/>
                </a:solidFill>
              </a:rPr>
              <a:t>北京冬奥精神</a:t>
            </a:r>
          </a:p>
          <a:p>
            <a:pPr fontAlgn="auto">
              <a:lnSpc>
                <a:spcPct val="150000"/>
              </a:lnSpc>
            </a:pPr>
            <a:r>
              <a:rPr lang="zh-CN" altLang="en-US" sz="2400" b="1"/>
              <a:t>一、胸怀大局，就是心系祖国、志存高远，把筹办举办北京冬奥会、冬残奥会作为“国之大者”，以为国争光为己任，以为国建功为光荣，勇于承担使命责任，为了祖国和人民团结一心、奋力拼搏。</a:t>
            </a:r>
          </a:p>
          <a:p>
            <a:pPr fontAlgn="auto">
              <a:lnSpc>
                <a:spcPct val="150000"/>
              </a:lnSpc>
            </a:pPr>
            <a:r>
              <a:rPr lang="zh-CN" altLang="en-US" sz="2400" b="1"/>
              <a:t>二、自信开放，就是雍容大度、开放包容，坚持中国特色社会主义道路自信、理论自信、制度自信、文化自信，以创造性转化、创新性发展传递深厚文化底蕴，以大道至简彰显悠久文明理念，以热情好客展现中国人民的真诚友善，以文明交流促进世界各国人民相互理解和友谊。</a:t>
            </a:r>
          </a:p>
          <a:p>
            <a:pPr fontAlgn="auto">
              <a:lnSpc>
                <a:spcPct val="150000"/>
              </a:lnSpc>
            </a:pPr>
            <a:r>
              <a:rPr lang="zh-CN" altLang="en-US" sz="2400" b="1"/>
              <a:t>三、迎难而上，就是苦干实干、坚韧不拔，保持知重负重、直面挑战的昂扬斗志，百折不挠克服困难、战胜风险，为了胜利勇往直前。</a:t>
            </a:r>
          </a:p>
        </p:txBody>
      </p:sp>
    </p:spTree>
    <p:custDataLst>
      <p:tags r:id="rId2"/>
    </p:custDataLst>
  </p:cSld>
  <p:clrMapOvr>
    <a:masterClrMapping/>
  </p:clrMapOvr>
  <p:transition/>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187325" y="386080"/>
            <a:ext cx="11800205" cy="2861310"/>
          </a:xfrm>
          <a:prstGeom prst="rect">
            <a:avLst/>
          </a:prstGeom>
          <a:noFill/>
        </p:spPr>
        <p:txBody>
          <a:bodyPr wrap="square" rtlCol="0">
            <a:spAutoFit/>
          </a:bodyPr>
          <a:lstStyle/>
          <a:p>
            <a:pPr fontAlgn="auto">
              <a:lnSpc>
                <a:spcPct val="150000"/>
              </a:lnSpc>
            </a:pPr>
            <a:r>
              <a:rPr lang="zh-CN" altLang="en-US" sz="2400" b="1"/>
              <a:t>四、追求卓越，就是执着专注、一丝不苟，坚持最高标准、最严要求，精心规划设计，精心雕琢打磨，精心磨合演练，不断突破和创造奇迹。</a:t>
            </a:r>
          </a:p>
          <a:p>
            <a:pPr fontAlgn="auto">
              <a:lnSpc>
                <a:spcPct val="150000"/>
              </a:lnSpc>
            </a:pPr>
            <a:r>
              <a:rPr lang="zh-CN" altLang="en-US" sz="2400" b="1"/>
              <a:t>五、共创未来，就是协同联动、紧密携手，坚持“一起向未来”和“更团结”相互呼应，面朝中国发展未来，面向人类发展未来，向世界发出携手构建人类命运共同体的热情呼唤。</a:t>
            </a:r>
          </a:p>
        </p:txBody>
      </p:sp>
    </p:spTree>
    <p:custDataLst>
      <p:tags r:id="rId2"/>
    </p:custDataLst>
  </p:cSld>
  <p:clrMapOvr>
    <a:masterClrMapping/>
  </p:clrMapOvr>
  <p:transition/>
  <p:timing/>
</p:sld>
</file>

<file path=ppt/slides/slide3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219710" y="160655"/>
            <a:ext cx="11751945" cy="6739255"/>
          </a:xfrm>
          <a:prstGeom prst="rect">
            <a:avLst/>
          </a:prstGeom>
          <a:noFill/>
        </p:spPr>
        <p:txBody>
          <a:bodyPr wrap="square" rtlCol="0">
            <a:spAutoFit/>
          </a:bodyPr>
          <a:lstStyle/>
          <a:p>
            <a:pPr fontAlgn="auto">
              <a:lnSpc>
                <a:spcPct val="150000"/>
              </a:lnSpc>
            </a:pPr>
            <a:r>
              <a:rPr lang="zh-CN" altLang="en-US" sz="2400" b="1">
                <a:solidFill>
                  <a:srgbClr val="C00000"/>
                </a:solidFill>
              </a:rPr>
              <a:t>【理论评析】</a:t>
            </a:r>
          </a:p>
          <a:p>
            <a:pPr fontAlgn="auto">
              <a:lnSpc>
                <a:spcPct val="150000"/>
              </a:lnSpc>
            </a:pPr>
            <a:r>
              <a:rPr lang="zh-CN" altLang="en-US" sz="2400" b="1">
                <a:solidFill>
                  <a:srgbClr val="C00000"/>
                </a:solidFill>
              </a:rPr>
              <a:t>《政治生活》</a:t>
            </a:r>
          </a:p>
          <a:p>
            <a:pPr indent="0" fontAlgn="auto">
              <a:lnSpc>
                <a:spcPct val="150000"/>
              </a:lnSpc>
            </a:pPr>
            <a:r>
              <a:rPr lang="en-US" altLang="zh-CN" sz="2400" b="1">
                <a:solidFill>
                  <a:schemeClr val="tx1"/>
                </a:solidFill>
              </a:rPr>
              <a:t>1.</a:t>
            </a:r>
            <a:r>
              <a:rPr sz="2400" b="1" smtClean="0">
                <a:sym typeface="+mn-ea"/>
              </a:rPr>
              <a:t>中国特色社会主义最本质的特点是中国共产党的领导，中国特色社会主义制度的最大优势是中国共产党的领导，党是最高政治领导力量。冬残奥会所有场馆建设提前一年完成，我国很多冰雪项目在两年多时间里实现从无到有，有的项目达到了世界先进水平，充分体现了党的领导和举国体制、集中力量办大事的制度优势。</a:t>
            </a:r>
            <a:endParaRPr sz="2400" b="1" smtClean="0"/>
          </a:p>
          <a:p>
            <a:pPr indent="0" fontAlgn="auto">
              <a:lnSpc>
                <a:spcPct val="150000"/>
              </a:lnSpc>
            </a:pPr>
            <a:r>
              <a:rPr sz="2400" b="1" smtClean="0">
                <a:sym typeface="+mn-ea"/>
              </a:rPr>
              <a:t>2.政府应履行保障人民民主和维护国家长治久安的职能，为冬奥会的举办创造良好的社会秩序。政府应履行组织社会主义文化建设的职能，发展科学、教育、文化、卫生和体育等事业，推动文化建设，提升城市品位。</a:t>
            </a:r>
            <a:endParaRPr sz="2400" b="1" smtClean="0"/>
          </a:p>
          <a:p>
            <a:pPr indent="0" fontAlgn="auto">
              <a:lnSpc>
                <a:spcPct val="150000"/>
              </a:lnSpc>
            </a:pPr>
            <a:r>
              <a:rPr sz="2400" b="1" smtClean="0">
                <a:sym typeface="+mn-ea"/>
              </a:rPr>
              <a:t>3.政府应履行加强社会建设和推进生态文明建设的职能，加强冬奥会基础设施和公共设施建设，加强生态建设和环境保护。创造优良的体育运动环境、自然生态环境和社会人文环境。</a:t>
            </a:r>
            <a:endParaRPr lang="en-US" altLang="zh-CN" sz="2400" b="1">
              <a:solidFill>
                <a:schemeClr val="tx1"/>
              </a:solidFill>
            </a:endParaRPr>
          </a:p>
        </p:txBody>
      </p:sp>
    </p:spTree>
    <p:custDataLst>
      <p:tags r:id="rId2"/>
    </p:custDataLst>
  </p:cSld>
  <p:clrMapOvr>
    <a:masterClrMapping/>
  </p:clrMapOvr>
  <p:transition/>
  <p:timing/>
</p:sld>
</file>

<file path=ppt/slides/slide3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219075" y="401955"/>
            <a:ext cx="11558905" cy="3969385"/>
          </a:xfrm>
          <a:prstGeom prst="rect">
            <a:avLst/>
          </a:prstGeom>
          <a:noFill/>
        </p:spPr>
        <p:txBody>
          <a:bodyPr wrap="square" rtlCol="0">
            <a:spAutoFit/>
          </a:bodyPr>
          <a:lstStyle/>
          <a:p>
            <a:pPr indent="0" algn="l" fontAlgn="auto">
              <a:lnSpc>
                <a:spcPct val="150000"/>
              </a:lnSpc>
            </a:pPr>
            <a:r>
              <a:rPr sz="2400" b="1" smtClean="0">
                <a:latin typeface="微软雅黑" panose="020b0503020204020204" charset="-122"/>
                <a:ea typeface="微软雅黑" panose="020b0503020204020204" charset="-122"/>
                <a:cs typeface="微软雅黑" panose="020b0503020204020204" charset="-122"/>
                <a:sym typeface="+mn-ea"/>
              </a:rPr>
              <a:t>4.政府应履行组织社会主义经济建设的职能，将举办冬奥会纳入京津冀协同发展重大战略中，与经济发展，社会进步、生态建设等融汇为一张蓝图，努力促进经济发展，改善和提高人民生活水平。</a:t>
            </a:r>
            <a:endParaRPr sz="2400" b="1" smtClean="0">
              <a:latin typeface="微软雅黑" panose="020b0503020204020204" charset="-122"/>
              <a:ea typeface="微软雅黑" panose="020b0503020204020204" charset="-122"/>
              <a:cs typeface="微软雅黑" panose="020b0503020204020204" charset="-122"/>
            </a:endParaRPr>
          </a:p>
          <a:p>
            <a:pPr indent="0" algn="l" fontAlgn="auto">
              <a:lnSpc>
                <a:spcPct val="150000"/>
              </a:lnSpc>
            </a:pPr>
            <a:r>
              <a:rPr sz="2400" b="1" smtClean="0">
                <a:latin typeface="微软雅黑" panose="020b0503020204020204" charset="-122"/>
                <a:ea typeface="微软雅黑" panose="020b0503020204020204" charset="-122"/>
                <a:cs typeface="微软雅黑" panose="020b0503020204020204" charset="-122"/>
                <a:sym typeface="+mn-ea"/>
              </a:rPr>
              <a:t>5.政府应坚持对人民负责的基本原则和为人民服务的宗旨。坚持共享办奥，积极调动社会力量参与办奥，使广大人民群众受益，体现了坚持群众观点和群众路线。</a:t>
            </a:r>
            <a:endParaRPr sz="2400" b="1" smtClean="0">
              <a:latin typeface="微软雅黑" panose="020b0503020204020204" charset="-122"/>
              <a:ea typeface="微软雅黑" panose="020b0503020204020204" charset="-122"/>
              <a:cs typeface="微软雅黑" panose="020b0503020204020204" charset="-122"/>
            </a:endParaRPr>
          </a:p>
          <a:p>
            <a:pPr algn="l" fontAlgn="auto">
              <a:lnSpc>
                <a:spcPct val="150000"/>
              </a:lnSpc>
              <a:buClrTx/>
              <a:buSzTx/>
              <a:buNone/>
            </a:pPr>
            <a:r>
              <a:rPr sz="2400" b="1" smtClean="0">
                <a:latin typeface="微软雅黑" panose="020b0503020204020204" charset="-122"/>
                <a:ea typeface="微软雅黑" panose="020b0503020204020204" charset="-122"/>
                <a:cs typeface="微软雅黑" panose="020b0503020204020204" charset="-122"/>
              </a:rPr>
              <a:t>6.</a:t>
            </a:r>
            <a:r>
              <a:rPr sz="2400" b="1" smtClean="0">
                <a:latin typeface="微软雅黑" panose="020b0503020204020204" charset="-122"/>
                <a:ea typeface="微软雅黑" panose="020b0503020204020204" charset="-122"/>
                <a:cs typeface="微软雅黑" panose="020b0503020204020204" charset="-122"/>
                <a:sym typeface="+mn-ea"/>
              </a:rPr>
              <a:t>.构建人类命运共同体。北京冬奥会将在有效防控疫情的基础上，展现人类向更美好的未来进发的期望和理想，展现出全球合作的良好精神状态。</a:t>
            </a:r>
          </a:p>
        </p:txBody>
      </p:sp>
    </p:spTree>
    <p:custDataLst>
      <p:tags r:id="rId2"/>
    </p:custDataLst>
  </p:cSld>
  <p:clrMapOvr>
    <a:masterClrMapping/>
  </p:clrMapOvr>
  <p:transition/>
  <p:timing/>
</p:sld>
</file>

<file path=ppt/slides/slide3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154940" y="257175"/>
            <a:ext cx="11864340" cy="6308725"/>
          </a:xfrm>
          <a:prstGeom prst="rect">
            <a:avLst/>
          </a:prstGeom>
          <a:noFill/>
        </p:spPr>
        <p:txBody>
          <a:bodyPr wrap="square" rtlCol="0">
            <a:spAutoFit/>
          </a:bodyPr>
          <a:lstStyle/>
          <a:p>
            <a:r>
              <a:rPr lang="zh-CN" altLang="en-US" sz="2400" b="1">
                <a:solidFill>
                  <a:srgbClr val="C00000"/>
                </a:solidFill>
              </a:rPr>
              <a:t>【原创试题】</a:t>
            </a:r>
          </a:p>
          <a:p>
            <a:r>
              <a:rPr lang="zh-CN" altLang="en-US" sz="2000" b="1"/>
              <a:t>2022年4月8日，北京冬奥会、冬残奥会总结表彰大会在北京人民大会堂隆重举行。习近平在大会上发表重要讲话。他指出，历经7年艰辛努力，北京冬奥会、冬残奥会胜利举办，举国关注，举世瞩目。中国人民同各国人民一道，克服各种困难挑战，再一次共创了一场载入史册的奥运盛会，再一次共享奥林匹克的荣光。</a:t>
            </a:r>
          </a:p>
          <a:p>
            <a:r>
              <a:rPr lang="zh-CN" altLang="en-US" sz="2000" b="1"/>
              <a:t>办奥经验</a:t>
            </a:r>
          </a:p>
          <a:p>
            <a:r>
              <a:rPr lang="zh-CN" altLang="en-US" sz="2000" b="1"/>
              <a:t>第一，坚持党的集中统一领导。党中央高度重视北京冬奥会、冬残奥会，成立冬奥会工作领导小组，从国家层面统筹力量、协调推进筹办工作。</a:t>
            </a:r>
          </a:p>
          <a:p>
            <a:r>
              <a:rPr lang="zh-CN" altLang="en-US" sz="2000" b="1"/>
              <a:t>第二，坚持集中力量办大事。冬奥筹办是一项复杂的系统工程。在党中央坚强领导下，冬奥会工作领导小组和18个专项工作议事协调机构搭建起冬奥筹办的四梁八柱，北京冬奥组委、北京市、河北省与中央部门、各省区市、人民解放军和武警部队、企业、高校院所等方面紧密合作、全力攻坚，社会各界和人民群众热情参与，共同完成了各阶段筹办任务。</a:t>
            </a:r>
          </a:p>
          <a:p>
            <a:r>
              <a:rPr lang="zh-CN" altLang="en-US" sz="2000" b="1"/>
              <a:t>第三，坚持主动防范应对各种风险挑战。</a:t>
            </a:r>
          </a:p>
          <a:p>
            <a:r>
              <a:rPr lang="zh-CN" altLang="en-US" sz="2000" b="1"/>
              <a:t>我们坚持底线思维、问题导向，增强忧患意识，把防范化解风险挑战摆在突出位置</a:t>
            </a:r>
          </a:p>
          <a:p>
            <a:r>
              <a:rPr lang="zh-CN" altLang="en-US" sz="2000" b="1"/>
              <a:t>第四，坚持办赛和服务人民、促进发展相结合。</a:t>
            </a:r>
          </a:p>
          <a:p>
            <a:r>
              <a:rPr lang="zh-CN" altLang="en-US" sz="2000" b="1"/>
              <a:t>北京冬奥会、冬残奥会的成功不仅在于赛事的成功，更在于通过筹办举办冬奥会、冬残奥会带动了各方面建设，为经济社会发展带来了深远的积极影响。我们坚持冬奥成果人民共享，通过推广普及冰雪运动带动全民健身走向纵深，通过产业发展助力脱贫攻坚，通过提升公共服务水平改善人民生活品质，让人民身心更健康、就业更充分、生活更美好，实现共同参与、共同尽力、共同享有。</a:t>
            </a:r>
          </a:p>
          <a:p>
            <a:r>
              <a:rPr lang="zh-CN" altLang="en-US" sz="2000" b="1"/>
              <a:t>运用所学知识，说明冬奥会举办体现的哲学思维。</a:t>
            </a:r>
          </a:p>
        </p:txBody>
      </p:sp>
    </p:spTree>
    <p:custDataLst>
      <p:tags r:id="rId2"/>
    </p:custDataLst>
  </p:cSld>
  <p:clrMapOvr>
    <a:masterClrMapping/>
  </p:clrMapOvr>
  <p:transition/>
  <p:timing/>
</p:sld>
</file>

<file path=ppt/slides/slide3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252095" y="370205"/>
            <a:ext cx="11687810" cy="5169535"/>
          </a:xfrm>
          <a:prstGeom prst="rect">
            <a:avLst/>
          </a:prstGeom>
          <a:noFill/>
        </p:spPr>
        <p:txBody>
          <a:bodyPr wrap="square" rtlCol="0">
            <a:spAutoFit/>
          </a:bodyPr>
          <a:lstStyle/>
          <a:p>
            <a:pPr fontAlgn="auto">
              <a:lnSpc>
                <a:spcPct val="150000"/>
              </a:lnSpc>
            </a:pPr>
            <a:r>
              <a:rPr lang="zh-CN" altLang="en-US" sz="2000" b="1">
                <a:solidFill>
                  <a:srgbClr val="C00000"/>
                </a:solidFill>
              </a:rPr>
              <a:t>【参考答案】</a:t>
            </a:r>
          </a:p>
          <a:p>
            <a:pPr fontAlgn="auto">
              <a:lnSpc>
                <a:spcPct val="150000"/>
              </a:lnSpc>
            </a:pPr>
            <a:r>
              <a:rPr lang="zh-CN" altLang="en-US" sz="2000" b="1"/>
              <a:t>①冬奥会筹办是一项复杂的系统工程，要坚持系统优化的方法，调动各部门和人民群众的积极参与，优化配置，合理布局，协调推进，圆满完成了筹办任务。</a:t>
            </a:r>
          </a:p>
          <a:p>
            <a:pPr fontAlgn="auto">
              <a:lnSpc>
                <a:spcPct val="150000"/>
              </a:lnSpc>
            </a:pPr>
            <a:r>
              <a:rPr lang="zh-CN" altLang="en-US" sz="2000" b="1"/>
              <a:t>②矛盾双方在一定条件下向自己的对立面转化，我们要树立底线思维、居安思危，要有风险意识，把防范化解风险挑战摆在突出位置，防止不利局面的出现，保证冬奥会圆满完成。</a:t>
            </a:r>
          </a:p>
          <a:p>
            <a:pPr fontAlgn="auto">
              <a:lnSpc>
                <a:spcPct val="150000"/>
              </a:lnSpc>
            </a:pPr>
            <a:r>
              <a:rPr lang="zh-CN" altLang="en-US" sz="2000" b="1"/>
              <a:t>③尊重客观规律和发挥主观能动性的结合。尊重客观规律是正确发挥主观能动性的前提条件。北京冬奥会场馆建设过程中，充分尊重自然，采用多种措施，实现了与自然环境原貌的和谐相融，最终使场馆建设达到预期目标。</a:t>
            </a:r>
          </a:p>
          <a:p>
            <a:pPr fontAlgn="auto">
              <a:lnSpc>
                <a:spcPct val="150000"/>
              </a:lnSpc>
            </a:pPr>
            <a:r>
              <a:rPr lang="zh-CN" altLang="en-US" sz="2000" b="1"/>
              <a:t>④人民群众是社会历史的主体，要坚持群众观点和群众路线。我们坚持冬奥成果人民共享，通过推广普及冰雪运动带动全民健身走向纵深，通过产业发展助力脱贫攻坚，通过提升公共服务水平改善人民生活品质，让人民身心更健康、就业更充分、生活更美好，实现共同参与、共同尽力、共同享有。</a:t>
            </a:r>
          </a:p>
        </p:txBody>
      </p:sp>
      <p:pic>
        <p:nvPicPr>
          <p:cNvPr id="5" name="New picture"/>
          <p:cNvPicPr/>
          <p:nvPr/>
        </p:nvPicPr>
        <p:blipFill>
          <a:blip r:embed="rId2"/>
          <a:stretch>
            <a:fillRect/>
          </a:stretch>
        </p:blipFill>
        <p:spPr>
          <a:xfrm>
            <a:off x="11760200" y="12268200"/>
            <a:ext cx="342900" cy="241300"/>
          </a:xfrm>
          <a:prstGeom prst="cube">
            <a:avLst/>
          </a:prstGeom>
        </p:spPr>
      </p:pic>
    </p:spTree>
    <p:custDataLst>
      <p:tags r:id="rId3"/>
    </p:custDataLst>
  </p:cSld>
  <p:clrMapOvr>
    <a:masterClrMapping/>
  </p:clrMapOvr>
  <p:transition/>
  <p:timing/>
</p:sld>
</file>

<file path=ppt/tags/tag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1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1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6.xml><?xml version="1.0" encoding="utf-8"?>
<p:tagLst xmlns:p="http://schemas.openxmlformats.org/presentationml/2006/main">
  <p:tag name="KSO_WM_BEAUTIFY_FLAG" val="#wm#"/>
  <p:tag name="KSO_WM_TAG_VERSION" val="1.0"/>
  <p:tag name="KSO_WM_TEMPLATE_CATEGORY" val="custom"/>
  <p:tag name="KSO_WM_TEMPLATE_INDEX" val="20205176"/>
  <p:tag name="KSO_WM_UNIT_COMPATIBLE" val="0"/>
  <p:tag name="KSO_WM_UNIT_DIAGRAM_ISNUMVISUAL" val="0"/>
  <p:tag name="KSO_WM_UNIT_DIAGRAM_ISREFERUNIT" val="0"/>
  <p:tag name="KSO_WM_UNIT_HIGHLIGHT" val="0"/>
  <p:tag name="KSO_WM_UNIT_ID" val="custom20205176_1*a*1"/>
  <p:tag name="KSO_WM_UNIT_INDEX" val="1"/>
  <p:tag name="KSO_WM_UNIT_ISCONTENTSTITLE" val="0"/>
  <p:tag name="KSO_WM_UNIT_ISNUMDGMTITLE" val="0"/>
  <p:tag name="KSO_WM_UNIT_LAYERLEVEL" val="1"/>
  <p:tag name="KSO_WM_UNIT_NOCLEAR" val="0"/>
  <p:tag name="KSO_WM_UNIT_PRESET_TEXT" val="空白演示"/>
  <p:tag name="KSO_WM_UNIT_SHOW_EDIT_AREA_INDICATION" val="1"/>
  <p:tag name="KSO_WM_UNIT_TYPE" val="a"/>
  <p:tag name="KSO_WM_UNIT_VALUE" val="28"/>
</p:tagLst>
</file>

<file path=ppt/tags/tag17.xml><?xml version="1.0" encoding="utf-8"?>
<p:tagLst xmlns:p="http://schemas.openxmlformats.org/presentationml/2006/main">
  <p:tag name="KSO_WM_BEAUTIFY_FLAG" val="#wm#"/>
  <p:tag name="KSO_WM_SLIDE_ID" val="custom20205176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176"/>
  <p:tag name="KSO_WM_TEMPLATE_MASTER_TYPE" val="0"/>
  <p:tag name="KSO_WM_TEMPLATE_SUBCATEGORY" val="19"/>
  <p:tag name="KSO_WM_TEMPLATE_THUMBS_INDEX" val="1、4、7、12、13、14、15、16、17、18、20、24、25、28、33、36、40、43、44"/>
  <p:tag name="KSO_WM_UNIT_SHOW_EDIT_AREA_INDICATION" val="1"/>
</p:tagLst>
</file>

<file path=ppt/tags/tag18.xml><?xml version="1.0" encoding="utf-8"?>
<p:tagLst xmlns:p="http://schemas.openxmlformats.org/presentationml/2006/main">
  <p:tag name="KSO_WM_BEAUTIFY_FLAG" val="#wm#"/>
  <p:tag name="KSO_WM_TEMPLATE_CATEGORY" val="custom"/>
  <p:tag name="KSO_WM_TEMPLATE_INDEX" val="20205176"/>
</p:tagLst>
</file>

<file path=ppt/tags/tag19.xml><?xml version="1.0" encoding="utf-8"?>
<p:tagLst xmlns:p="http://schemas.openxmlformats.org/presentationml/2006/main">
  <p:tag name="KSO_WM_UNIT_PLACING_PICTURE_USER_VIEWPORT" val="{&quot;height&quot;:5400,&quot;width&quot;:5550}"/>
</p:tagLst>
</file>

<file path=ppt/tags/tag20.xml><?xml version="1.0" encoding="utf-8"?>
<p:tagLst xmlns:p="http://schemas.openxmlformats.org/presentationml/2006/main">
  <p:tag name="KSO_WM_BEAUTIFY_FLAG" val="#wm#"/>
  <p:tag name="KSO_WM_TEMPLATE_CATEGORY" val="custom"/>
  <p:tag name="KSO_WM_TEMPLATE_INDEX" val="20205176"/>
</p:tagLst>
</file>

<file path=ppt/tags/tag21.xml><?xml version="1.0" encoding="utf-8"?>
<p:tagLst xmlns:p="http://schemas.openxmlformats.org/presentationml/2006/main">
  <p:tag name="KSO_WM_BEAUTIFY_FLAG" val="#wm#"/>
  <p:tag name="KSO_WM_TEMPLATE_CATEGORY" val="custom"/>
  <p:tag name="KSO_WM_TEMPLATE_INDEX" val="20205176"/>
</p:tagLst>
</file>

<file path=ppt/tags/tag22.xml><?xml version="1.0" encoding="utf-8"?>
<p:tagLst xmlns:p="http://schemas.openxmlformats.org/presentationml/2006/main">
  <p:tag name="KSO_WM_BEAUTIFY_FLAG" val="#wm#"/>
  <p:tag name="KSO_WM_TEMPLATE_CATEGORY" val="custom"/>
  <p:tag name="KSO_WM_TEMPLATE_INDEX" val="20205176"/>
</p:tagLst>
</file>

<file path=ppt/tags/tag23.xml><?xml version="1.0" encoding="utf-8"?>
<p:tagLst xmlns:p="http://schemas.openxmlformats.org/presentationml/2006/main">
  <p:tag name="KSO_WM_BEAUTIFY_FLAG" val="#wm#"/>
  <p:tag name="KSO_WM_TEMPLATE_CATEGORY" val="custom"/>
  <p:tag name="KSO_WM_TEMPLATE_INDEX" val="20205176"/>
</p:tagLst>
</file>

<file path=ppt/tags/tag24.xml><?xml version="1.0" encoding="utf-8"?>
<p:tagLst xmlns:p="http://schemas.openxmlformats.org/presentationml/2006/main">
  <p:tag name="KSO_WM_BEAUTIFY_FLAG" val="#wm#"/>
  <p:tag name="KSO_WM_TEMPLATE_CATEGORY" val="custom"/>
  <p:tag name="KSO_WM_TEMPLATE_INDEX" val="20205176"/>
</p:tagLst>
</file>

<file path=ppt/tags/tag25.xml><?xml version="1.0" encoding="utf-8"?>
<p:tagLst xmlns:p="http://schemas.openxmlformats.org/presentationml/2006/main">
  <p:tag name="KSO_WM_BEAUTIFY_FLAG" val="#wm#"/>
  <p:tag name="KSO_WM_TEMPLATE_CATEGORY" val="custom"/>
  <p:tag name="KSO_WM_TEMPLATE_INDEX" val="20205176"/>
</p:tagLst>
</file>

<file path=ppt/tags/tag26.xml><?xml version="1.0" encoding="utf-8"?>
<p:tagLst xmlns:p="http://schemas.openxmlformats.org/presentationml/2006/main">
  <p:tag name="KSO_WM_BEAUTIFY_FLAG" val="#wm#"/>
  <p:tag name="KSO_WM_TEMPLATE_CATEGORY" val="custom"/>
  <p:tag name="KSO_WM_TEMPLATE_INDEX" val="20205176"/>
</p:tagLst>
</file>

<file path=ppt/tags/tag27.xml><?xml version="1.0" encoding="utf-8"?>
<p:tagLst xmlns:p="http://schemas.openxmlformats.org/presentationml/2006/main">
  <p:tag name="KSO_WM_BEAUTIFY_FLAG" val="#wm#"/>
  <p:tag name="KSO_WM_TEMPLATE_CATEGORY" val="custom"/>
  <p:tag name="KSO_WM_TEMPLATE_INDEX" val="20205176"/>
</p:tagLst>
</file>

<file path=ppt/tags/tag28.xml><?xml version="1.0" encoding="utf-8"?>
<p:tagLst xmlns:p="http://schemas.openxmlformats.org/presentationml/2006/main">
  <p:tag name="KSO_WM_BEAUTIFY_FLAG" val="#wm#"/>
  <p:tag name="KSO_WM_TEMPLATE_CATEGORY" val="custom"/>
  <p:tag name="KSO_WM_TEMPLATE_INDEX" val="20205176"/>
</p:tagLst>
</file>

<file path=ppt/tags/tag29.xml><?xml version="1.0" encoding="utf-8"?>
<p:tagLst xmlns:p="http://schemas.openxmlformats.org/presentationml/2006/main">
  <p:tag name="KSO_WM_BEAUTIFY_FLAG" val="#wm#"/>
  <p:tag name="KSO_WM_TEMPLATE_CATEGORY" val="custom"/>
  <p:tag name="KSO_WM_TEMPLATE_INDEX" val="20205176"/>
</p:tagLst>
</file>

<file path=ppt/tags/tag30.xml><?xml version="1.0" encoding="utf-8"?>
<p:tagLst xmlns:p="http://schemas.openxmlformats.org/presentationml/2006/main">
  <p:tag name="KSO_WM_BEAUTIFY_FLAG" val="#wm#"/>
  <p:tag name="KSO_WM_TEMPLATE_CATEGORY" val="custom"/>
  <p:tag name="KSO_WM_TEMPLATE_INDEX" val="20205176"/>
</p:tagLst>
</file>

<file path=ppt/tags/tag31.xml><?xml version="1.0" encoding="utf-8"?>
<p:tagLst xmlns:p="http://schemas.openxmlformats.org/presentationml/2006/main">
  <p:tag name="KSO_WM_BEAUTIFY_FLAG" val="#wm#"/>
  <p:tag name="KSO_WM_TEMPLATE_CATEGORY" val="custom"/>
  <p:tag name="KSO_WM_TEMPLATE_INDEX" val="20205176"/>
</p:tagLst>
</file>

<file path=ppt/tags/tag32.xml><?xml version="1.0" encoding="utf-8"?>
<p:tagLst xmlns:p="http://schemas.openxmlformats.org/presentationml/2006/main">
  <p:tag name="KSO_WM_BEAUTIFY_FLAG" val="#wm#"/>
  <p:tag name="KSO_WM_TEMPLATE_CATEGORY" val="custom"/>
  <p:tag name="KSO_WM_TEMPLATE_INDEX" val="20205176"/>
</p:tagLst>
</file>

<file path=ppt/tags/tag33.xml><?xml version="1.0" encoding="utf-8"?>
<p:tagLst xmlns:p="http://schemas.openxmlformats.org/presentationml/2006/main">
  <p:tag name="KSO_WM_BEAUTIFY_FLAG" val="#wm#"/>
  <p:tag name="KSO_WM_TEMPLATE_CATEGORY" val="custom"/>
  <p:tag name="KSO_WM_TEMPLATE_INDEX" val="20205176"/>
</p:tagLst>
</file>

<file path=ppt/tags/tag34.xml><?xml version="1.0" encoding="utf-8"?>
<p:tagLst xmlns:p="http://schemas.openxmlformats.org/presentationml/2006/main">
  <p:tag name="KSO_WM_BEAUTIFY_FLAG" val="#wm#"/>
  <p:tag name="KSO_WM_TEMPLATE_CATEGORY" val="custom"/>
  <p:tag name="KSO_WM_TEMPLATE_INDEX" val="20205176"/>
</p:tagLst>
</file>

<file path=ppt/tags/tag35.xml><?xml version="1.0" encoding="utf-8"?>
<p:tagLst xmlns:p="http://schemas.openxmlformats.org/presentationml/2006/main">
  <p:tag name="KSO_WM_BEAUTIFY_FLAG" val="#wm#"/>
  <p:tag name="KSO_WM_TEMPLATE_CATEGORY" val="custom"/>
  <p:tag name="KSO_WM_TEMPLATE_INDEX" val="20205176"/>
</p:tagLst>
</file>

<file path=ppt/tags/tag36.xml><?xml version="1.0" encoding="utf-8"?>
<p:tagLst xmlns:p="http://schemas.openxmlformats.org/presentationml/2006/main">
  <p:tag name="KSO_WM_BEAUTIFY_FLAG" val="#wm#"/>
  <p:tag name="KSO_WM_TEMPLATE_CATEGORY" val="custom"/>
  <p:tag name="KSO_WM_TEMPLATE_INDEX" val="20205176"/>
</p:tagLst>
</file>

<file path=ppt/tags/tag37.xml><?xml version="1.0" encoding="utf-8"?>
<p:tagLst xmlns:p="http://schemas.openxmlformats.org/presentationml/2006/main">
  <p:tag name="KSO_WM_BEAUTIFY_FLAG" val="#wm#"/>
  <p:tag name="KSO_WM_TEMPLATE_CATEGORY" val="custom"/>
  <p:tag name="KSO_WM_TEMPLATE_INDEX" val="20205176"/>
</p:tagLst>
</file>

<file path=ppt/tags/tag38.xml><?xml version="1.0" encoding="utf-8"?>
<p:tagLst xmlns:p="http://schemas.openxmlformats.org/presentationml/2006/main">
  <p:tag name="KSO_WM_BEAUTIFY_FLAG" val="#wm#"/>
  <p:tag name="KSO_WM_TEMPLATE_CATEGORY" val="custom"/>
  <p:tag name="KSO_WM_TEMPLATE_INDEX" val="20205176"/>
</p:tagLst>
</file>

<file path=ppt/tags/tag39.xml><?xml version="1.0" encoding="utf-8"?>
<p:tagLst xmlns:p="http://schemas.openxmlformats.org/presentationml/2006/main">
  <p:tag name="KSO_WM_BEAUTIFY_FLAG" val="#wm#"/>
  <p:tag name="KSO_WM_TEMPLATE_CATEGORY" val="custom"/>
  <p:tag name="KSO_WM_TEMPLATE_INDEX" val="20205176"/>
</p:tagLst>
</file>

<file path=ppt/tags/tag40.xml><?xml version="1.0" encoding="utf-8"?>
<p:tagLst xmlns:p="http://schemas.openxmlformats.org/presentationml/2006/main">
  <p:tag name="KSO_WM_BEAUTIFY_FLAG" val="#wm#"/>
  <p:tag name="KSO_WM_TEMPLATE_CATEGORY" val="custom"/>
  <p:tag name="KSO_WM_TEMPLATE_INDEX" val="20205176"/>
</p:tagLst>
</file>

<file path=ppt/tags/tag41.xml><?xml version="1.0" encoding="utf-8"?>
<p:tagLst xmlns:p="http://schemas.openxmlformats.org/presentationml/2006/main">
  <p:tag name="KSO_WM_BEAUTIFY_FLAG" val="#wm#"/>
  <p:tag name="KSO_WM_TEMPLATE_CATEGORY" val="custom"/>
  <p:tag name="KSO_WM_TEMPLATE_INDEX" val="20205176"/>
</p:tagLst>
</file>

<file path=ppt/tags/tag42.xml><?xml version="1.0" encoding="utf-8"?>
<p:tagLst xmlns:p="http://schemas.openxmlformats.org/presentationml/2006/main">
  <p:tag name="KSO_WM_BEAUTIFY_FLAG" val="#wm#"/>
  <p:tag name="KSO_WM_TEMPLATE_CATEGORY" val="custom"/>
  <p:tag name="KSO_WM_TEMPLATE_INDEX" val="20205176"/>
</p:tagLst>
</file>

<file path=ppt/tags/tag43.xml><?xml version="1.0" encoding="utf-8"?>
<p:tagLst xmlns:p="http://schemas.openxmlformats.org/presentationml/2006/main">
  <p:tag name="KSO_WM_BEAUTIFY_FLAG" val="#wm#"/>
  <p:tag name="KSO_WM_TEMPLATE_CATEGORY" val="custom"/>
  <p:tag name="KSO_WM_TEMPLATE_INDEX" val="20205176"/>
</p:tagLst>
</file>

<file path=ppt/tags/tag44.xml><?xml version="1.0" encoding="utf-8"?>
<p:tagLst xmlns:p="http://schemas.openxmlformats.org/presentationml/2006/main">
  <p:tag name="KSO_WM_BEAUTIFY_FLAG" val="#wm#"/>
  <p:tag name="KSO_WM_TEMPLATE_CATEGORY" val="custom"/>
  <p:tag name="KSO_WM_TEMPLATE_INDEX" val="20205176"/>
</p:tagLst>
</file>

<file path=ppt/tags/tag45.xml><?xml version="1.0" encoding="utf-8"?>
<p:tagLst xmlns:p="http://schemas.openxmlformats.org/presentationml/2006/main">
  <p:tag name="KSO_WM_BEAUTIFY_FLAG" val="#wm#"/>
  <p:tag name="KSO_WM_TEMPLATE_CATEGORY" val="custom"/>
  <p:tag name="KSO_WM_TEMPLATE_INDEX" val="20205176"/>
</p:tagLst>
</file>

<file path=ppt/tags/tag46.xml><?xml version="1.0" encoding="utf-8"?>
<p:tagLst xmlns:p="http://schemas.openxmlformats.org/presentationml/2006/main">
  <p:tag name="KSO_WM_BEAUTIFY_FLAG" val="#wm#"/>
  <p:tag name="KSO_WM_TEMPLATE_CATEGORY" val="custom"/>
  <p:tag name="KSO_WM_TEMPLATE_INDEX" val="20205176"/>
</p:tagLst>
</file>

<file path=ppt/tags/tag47.xml><?xml version="1.0" encoding="utf-8"?>
<p:tagLst xmlns:p="http://schemas.openxmlformats.org/presentationml/2006/main">
  <p:tag name="KSO_WM_BEAUTIFY_FLAG" val="#wm#"/>
  <p:tag name="KSO_WM_TEMPLATE_CATEGORY" val="custom"/>
  <p:tag name="KSO_WM_TEMPLATE_INDEX" val="20205176"/>
</p:tagLst>
</file>

<file path=ppt/tags/tag48.xml><?xml version="1.0" encoding="utf-8"?>
<p:tagLst xmlns:p="http://schemas.openxmlformats.org/presentationml/2006/main">
  <p:tag name="KSO_WM_BEAUTIFY_FLAG" val="#wm#"/>
  <p:tag name="KSO_WM_TEMPLATE_CATEGORY" val="custom"/>
  <p:tag name="KSO_WM_TEMPLATE_INDEX" val="20205176"/>
</p:tagLst>
</file>

<file path=ppt/tags/tag49.xml><?xml version="1.0" encoding="utf-8"?>
<p:tagLst xmlns:p="http://schemas.openxmlformats.org/presentationml/2006/main">
  <p:tag name="KSO_WM_BEAUTIFY_FLAG" val="#wm#"/>
  <p:tag name="KSO_WM_TEMPLATE_CATEGORY" val="custom"/>
  <p:tag name="KSO_WM_TEMPLATE_INDEX" val="20205176"/>
</p:tagLst>
</file>

<file path=ppt/tags/tag50.xml><?xml version="1.0" encoding="utf-8"?>
<p:tagLst xmlns:p="http://schemas.openxmlformats.org/presentationml/2006/main">
  <p:tag name="KSO_WM_BEAUTIFY_FLAG" val="#wm#"/>
  <p:tag name="KSO_WM_TEMPLATE_CATEGORY" val="custom"/>
  <p:tag name="KSO_WM_TEMPLATE_INDEX" val="20205176"/>
</p:tagLst>
</file>

<file path=ppt/tags/tag51.xml><?xml version="1.0" encoding="utf-8"?>
<p:tagLst xmlns:p="http://schemas.openxmlformats.org/presentationml/2006/main">
  <p:tag name="KSO_WM_BEAUTIFY_FLAG" val="#wm#"/>
  <p:tag name="KSO_WM_TEMPLATE_CATEGORY" val="custom"/>
  <p:tag name="KSO_WM_TEMPLATE_INDEX" val="20205176"/>
</p:tagLst>
</file>

<file path=ppt/tags/tag52.xml><?xml version="1.0" encoding="utf-8"?>
<p:tagLst xmlns:p="http://schemas.openxmlformats.org/presentationml/2006/main">
  <p:tag name="KSO_WM_BEAUTIFY_FLAG" val="#wm#"/>
  <p:tag name="KSO_WM_TEMPLATE_CATEGORY" val="custom"/>
  <p:tag name="KSO_WM_TEMPLATE_INDEX" val="20205176"/>
</p:tagLst>
</file>

<file path=ppt/tags/tag53.xml><?xml version="1.0" encoding="utf-8"?>
<p:tagLst xmlns:p="http://schemas.openxmlformats.org/presentationml/2006/main">
  <p:tag name="KSO_WM_BEAUTIFY_FLAG" val="#wm#"/>
  <p:tag name="KSO_WM_TEMPLATE_CATEGORY" val="custom"/>
  <p:tag name="KSO_WM_TEMPLATE_INDEX" val="20205176"/>
</p:tagLst>
</file>

<file path=ppt/tags/tag54.xml><?xml version="1.0" encoding="utf-8"?>
<p:tagLst xmlns:p="http://schemas.openxmlformats.org/presentationml/2006/main">
  <p:tag name="KSO_WM_BEAUTIFY_FLAG" val="#wm#"/>
  <p:tag name="KSO_WM_TEMPLATE_CATEGORY" val="custom"/>
  <p:tag name="KSO_WM_TEMPLATE_INDEX" val="20205176"/>
</p:tagLst>
</file>

<file path=ppt/tags/tag55.xml><?xml version="1.0" encoding="utf-8"?>
<p:tagLst xmlns:p="http://schemas.openxmlformats.org/presentationml/2006/main">
  <p:tag name="KSO_WM_BEAUTIFY_FLAG" val="#wm#"/>
  <p:tag name="KSO_WM_TEMPLATE_CATEGORY" val="custom"/>
  <p:tag name="KSO_WM_TEMPLATE_INDEX" val="20205176"/>
</p:tagLst>
</file>

<file path=ppt/tags/tag56.xml><?xml version="1.0" encoding="utf-8"?>
<p:tagLst xmlns:p="http://schemas.openxmlformats.org/presentationml/2006/main">
  <p:tag name="AS_OS" val="Unix 3.10 unknown"/>
  <p:tag name="AS_RELEASE_DATE" val="2020.11.30"/>
  <p:tag name="AS_TITLE" val="Aspose.Slides for Java"/>
  <p:tag name="AS_VERSION" val="20.11"/>
</p:tagLst>
</file>

<file path=ppt/theme/theme1.xml><?xml version="1.0" encoding="utf-8"?>
<a:theme xmlns:r="http://schemas.openxmlformats.org/officeDocument/2006/relationships" xmlns:a="http://schemas.openxmlformats.org/drawingml/2006/main" name="丝状">
  <a:themeElements>
    <a:clrScheme name="丝状">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丝状">
      <a:majorFont>
        <a:latin typeface="Century Gothic" panose="020b0502020202020204"/>
        <a:ea typeface="Arial"/>
        <a:cs typeface="Arial"/>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Arial"/>
        <a:cs typeface="Arial"/>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丝状">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vt="http://schemas.openxmlformats.org/officeDocument/2006/docPropsVTypes" xmlns="http://schemas.openxmlformats.org/officeDocument/2006/extended-properties">
  <Company>学科网</Company>
  <Paragraphs>160</Paragraphs>
  <Slides>38</Slides>
  <Notes>0</Notes>
  <TotalTime>0</TotalTime>
  <HiddenSlides>0</HiddenSlides>
  <MMClips>0</MMClips>
  <ScaleCrop>0</ScaleCrop>
  <HeadingPairs>
    <vt:vector baseType="variant" size="6">
      <vt:variant>
        <vt:lpstr>Fonts used</vt:lpstr>
      </vt:variant>
      <vt:variant>
        <vt:i4>5</vt:i4>
      </vt:variant>
      <vt:variant>
        <vt:lpstr>Theme</vt:lpstr>
      </vt:variant>
      <vt:variant>
        <vt:i4>1</vt:i4>
      </vt:variant>
      <vt:variant>
        <vt:lpstr>Slide Titles</vt:lpstr>
      </vt:variant>
      <vt:variant>
        <vt:i4>38</vt:i4>
      </vt:variant>
    </vt:vector>
  </HeadingPairs>
  <TitlesOfParts>
    <vt:vector baseType="lpstr" size="44">
      <vt:lpstr>Arial</vt:lpstr>
      <vt:lpstr>Century Gothic</vt:lpstr>
      <vt:lpstr>Wingdings 3</vt:lpstr>
      <vt:lpstr>微软雅黑</vt:lpstr>
      <vt:lpstr>Calibri</vt:lpstr>
      <vt:lpstr>丝状</vt:lpstr>
      <vt:lpstr>圆梦冬奥会 ， 一起向未来</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Java</Application>
  <AppVersion>20.1100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2022-04-11T16:19:52.508</cp:lastPrinted>
  <dcterms:created xsi:type="dcterms:W3CDTF">2022-04-11T16:19:52Z</dcterms:created>
  <dcterms:modified xsi:type="dcterms:W3CDTF">2022-04-11T08:19:52Z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