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2"/>
  </p:notesMasterIdLst>
  <p:sldIdLst>
    <p:sldId id="256" r:id="rId2"/>
    <p:sldId id="269" r:id="rId3"/>
    <p:sldId id="261" r:id="rId4"/>
    <p:sldId id="257" r:id="rId5"/>
    <p:sldId id="276" r:id="rId6"/>
    <p:sldId id="271" r:id="rId7"/>
    <p:sldId id="272" r:id="rId8"/>
    <p:sldId id="265" r:id="rId9"/>
    <p:sldId id="275" r:id="rId10"/>
    <p:sldId id="267" r:id="rId11"/>
    <p:sldId id="268" r:id="rId12"/>
    <p:sldId id="274" r:id="rId13"/>
    <p:sldId id="259" r:id="rId14"/>
    <p:sldId id="278" r:id="rId15"/>
    <p:sldId id="260" r:id="rId16"/>
    <p:sldId id="262" r:id="rId17"/>
    <p:sldId id="273" r:id="rId18"/>
    <p:sldId id="264" r:id="rId19"/>
    <p:sldId id="277" r:id="rId20"/>
    <p:sldId id="270" r:id="rId2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78"/>
      </p:cViewPr>
      <p:guideLst>
        <p:guide orient="horz" pos="2160"/>
        <p:guide pos="2880"/>
      </p:guideLst>
    </p:cSldViewPr>
  </p:slideViewPr>
  <p:notesTextViewPr>
    <p:cViewPr>
      <p:scale>
        <a:sx n="1" d="1"/>
        <a:sy n="1" d="1"/>
      </p:scale>
      <p:origin x="0" y="0"/>
    </p:cViewPr>
  </p:notesTextViewPr>
  <p:sorterViewPr>
    <p:cViewPr>
      <p:scale>
        <a:sx n="168" d="100"/>
        <a:sy n="168"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8E9543-5954-4649-8953-8B43FF940D4F}" type="datetimeFigureOut">
              <a:rPr lang="zh-CN" altLang="en-US" smtClean="0"/>
              <a:t>2018/7/19</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E5673A-5DCE-4C64-A2A9-1CA0718DFBF0}" type="slidenum">
              <a:rPr lang="zh-CN" altLang="en-US" smtClean="0"/>
              <a:t>‹#›</a:t>
            </a:fld>
            <a:endParaRPr lang="zh-CN" altLang="en-US"/>
          </a:p>
        </p:txBody>
      </p:sp>
    </p:spTree>
    <p:extLst>
      <p:ext uri="{BB962C8B-B14F-4D97-AF65-F5344CB8AC3E}">
        <p14:creationId xmlns:p14="http://schemas.microsoft.com/office/powerpoint/2010/main" val="2866210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7E5673A-5DCE-4C64-A2A9-1CA0718DFBF0}" type="slidenum">
              <a:rPr lang="zh-CN" altLang="en-US" smtClean="0"/>
              <a:t>8</a:t>
            </a:fld>
            <a:endParaRPr lang="zh-CN" altLang="en-US"/>
          </a:p>
        </p:txBody>
      </p:sp>
    </p:spTree>
    <p:extLst>
      <p:ext uri="{BB962C8B-B14F-4D97-AF65-F5344CB8AC3E}">
        <p14:creationId xmlns:p14="http://schemas.microsoft.com/office/powerpoint/2010/main" val="321999752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2"/>
      </p:bgRef>
    </p:bg>
    <p:spTree>
      <p:nvGrpSpPr>
        <p:cNvPr id="1" name=""/>
        <p:cNvGrpSpPr/>
        <p:nvPr/>
      </p:nvGrpSpPr>
      <p:grpSpPr>
        <a:xfrm>
          <a:off x="0" y="0"/>
          <a:ext cx="0" cy="0"/>
          <a:chOff x="0" y="0"/>
          <a:chExt cx="0" cy="0"/>
        </a:xfrm>
      </p:grpSpPr>
      <p:grpSp>
        <p:nvGrpSpPr>
          <p:cNvPr id="7" name="组合 6"/>
          <p:cNvGrpSpPr/>
          <p:nvPr userDrawn="1"/>
        </p:nvGrpSpPr>
        <p:grpSpPr>
          <a:xfrm>
            <a:off x="0" y="0"/>
            <a:ext cx="9144000" cy="6888546"/>
            <a:chOff x="0" y="0"/>
            <a:chExt cx="9144000" cy="6888546"/>
          </a:xfrm>
        </p:grpSpPr>
        <p:pic>
          <p:nvPicPr>
            <p:cNvPr id="8" name="Picture 4"/>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0"/>
              <a:ext cx="9144000" cy="6888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220072" y="13394"/>
              <a:ext cx="3923928" cy="3415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84"/>
            <a:ext cx="8229600" cy="1143000"/>
          </a:xfrm>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grpSp>
        <p:nvGrpSpPr>
          <p:cNvPr id="7" name="组合 6"/>
          <p:cNvGrpSpPr/>
          <p:nvPr userDrawn="1"/>
        </p:nvGrpSpPr>
        <p:grpSpPr>
          <a:xfrm>
            <a:off x="0" y="0"/>
            <a:ext cx="9144000" cy="6888546"/>
            <a:chOff x="0" y="0"/>
            <a:chExt cx="9144000" cy="6888546"/>
          </a:xfrm>
        </p:grpSpPr>
        <p:pic>
          <p:nvPicPr>
            <p:cNvPr id="8" name="Picture 4"/>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0"/>
              <a:ext cx="9144000" cy="6888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3"/>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5220072" y="13394"/>
              <a:ext cx="3923928" cy="3415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84"/>
            <a:ext cx="8229600" cy="1143000"/>
          </a:xfrm>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84"/>
            <a:ext cx="8229600" cy="1143000"/>
          </a:xfrm>
        </p:spPr>
        <p:txBody>
          <a:bodyPr/>
          <a:lstStyle>
            <a:lvl1pPr>
              <a:defRPr/>
            </a:lvl1pPr>
          </a:lstStyle>
          <a:p>
            <a:r>
              <a:rPr kumimoji="0" lang="zh-CN" altLang="en-US" dirty="0" smtClean="0"/>
              <a:t>单击此处编辑母版标题样式</a:t>
            </a:r>
            <a:endParaRPr kumimoji="0" lang="en-US" dirty="0"/>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84"/>
            <a:ext cx="8229600" cy="1143000"/>
          </a:xfrm>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A7CFA9-2DEF-4BF0-9B63-2583E18A8E28}" type="slidenum">
              <a:rPr lang="zh-CN" altLang="en-US" smtClean="0"/>
              <a:t>‹#›</a:t>
            </a:fld>
            <a:endParaRPr lang="zh-CN" altLang="en-US"/>
          </a:p>
        </p:txBody>
      </p:sp>
      <p:sp>
        <p:nvSpPr>
          <p:cNvPr id="2" name="标题 1"/>
          <p:cNvSpPr>
            <a:spLocks noGrp="1"/>
          </p:cNvSpPr>
          <p:nvPr>
            <p:ph type="title"/>
          </p:nvPr>
        </p:nvSpPr>
        <p:spPr>
          <a:xfrm>
            <a:off x="457205" y="-27384"/>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36726EB1-A6A6-4DB7-8655-318BEE366E12}" type="datetimeFigureOut">
              <a:rPr lang="zh-CN" altLang="en-US" smtClean="0"/>
              <a:t>2018/7/19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A7CFA9-2DEF-4BF0-9B63-2583E18A8E28}"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5.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2" name="组合 11"/>
          <p:cNvGrpSpPr/>
          <p:nvPr userDrawn="1"/>
        </p:nvGrpSpPr>
        <p:grpSpPr>
          <a:xfrm>
            <a:off x="0" y="0"/>
            <a:ext cx="9144000" cy="6888546"/>
            <a:chOff x="0" y="0"/>
            <a:chExt cx="9144000" cy="6888546"/>
          </a:xfrm>
        </p:grpSpPr>
        <p:pic>
          <p:nvPicPr>
            <p:cNvPr id="13" name="Picture 4"/>
            <p:cNvPicPr>
              <a:picLocks noChangeAspect="1" noChangeArrowheads="1"/>
            </p:cNvPicPr>
            <p:nvPr/>
          </p:nvPicPr>
          <p:blipFill rotWithShape="1">
            <a:blip r:embed="rId13" cstate="email">
              <a:extLst>
                <a:ext uri="{28A0092B-C50C-407E-A947-70E740481C1C}">
                  <a14:useLocalDpi xmlns:a14="http://schemas.microsoft.com/office/drawing/2010/main"/>
                </a:ext>
              </a:extLst>
            </a:blip>
            <a:srcRect/>
            <a:stretch/>
          </p:blipFill>
          <p:spPr bwMode="auto">
            <a:xfrm>
              <a:off x="0" y="0"/>
              <a:ext cx="9144000" cy="6888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3"/>
            <p:cNvPicPr>
              <a:picLocks noChangeAspect="1" noChangeArrowheads="1"/>
            </p:cNvPicPr>
            <p:nvPr/>
          </p:nvPicPr>
          <p:blipFill rotWithShape="1">
            <a:blip r:embed="rId14" cstate="email">
              <a:extLst>
                <a:ext uri="{28A0092B-C50C-407E-A947-70E740481C1C}">
                  <a14:useLocalDpi xmlns:a14="http://schemas.microsoft.com/office/drawing/2010/main"/>
                </a:ext>
              </a:extLst>
            </a:blip>
            <a:srcRect/>
            <a:stretch/>
          </p:blipFill>
          <p:spPr bwMode="auto">
            <a:xfrm>
              <a:off x="5220072" y="13394"/>
              <a:ext cx="3923928" cy="34156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5" cstate="email">
            <a:duotone>
              <a:schemeClr val="accent1"/>
              <a:srgbClr val="FFFFFF"/>
            </a:duotone>
            <a:lum bright="35000" contrast="40000"/>
            <a:extLst>
              <a:ext uri="{28A0092B-C50C-407E-A947-70E740481C1C}">
                <a14:useLocalDpi xmlns:a14="http://schemas.microsoft.com/office/drawing/2010/main"/>
              </a:ext>
            </a:extLst>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36726EB1-A6A6-4DB7-8655-318BEE366E12}" type="datetimeFigureOut">
              <a:rPr lang="zh-CN" altLang="en-US" smtClean="0"/>
              <a:t>2018/7/19</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A7A7CFA9-2DEF-4BF0-9B63-2583E18A8E2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jpeg"/><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slide" Target="slide9.xml"/><Relationship Id="rId4" Type="http://schemas.openxmlformats.org/officeDocument/2006/relationships/image" Target="../media/image37.jpeg"/></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tiff"/><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1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0.jpeg"/></Relationships>
</file>

<file path=ppt/slides/_rels/slide1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slide" Target="slide9.xml"/></Relationships>
</file>

<file path=ppt/slides/_rels/slide1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l="14524"/>
          <a:stretch/>
        </p:blipFill>
        <p:spPr bwMode="auto">
          <a:xfrm>
            <a:off x="0" y="0"/>
            <a:ext cx="914399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标题 1"/>
          <p:cNvSpPr>
            <a:spLocks noGrp="1"/>
          </p:cNvSpPr>
          <p:nvPr>
            <p:ph type="ctrTitle"/>
          </p:nvPr>
        </p:nvSpPr>
        <p:spPr>
          <a:xfrm>
            <a:off x="899592" y="3853407"/>
            <a:ext cx="7772400" cy="871737"/>
          </a:xfrm>
        </p:spPr>
        <p:txBody>
          <a:bodyPr/>
          <a:lstStyle/>
          <a:p>
            <a:pPr algn="ctr"/>
            <a:r>
              <a:rPr lang="zh-CN" altLang="zh-CN" dirty="0">
                <a:solidFill>
                  <a:schemeClr val="accent1">
                    <a:lumMod val="50000"/>
                  </a:schemeClr>
                </a:solidFill>
              </a:rPr>
              <a:t>为</a:t>
            </a:r>
            <a:r>
              <a:rPr lang="zh-CN" altLang="zh-CN" dirty="0" smtClean="0">
                <a:solidFill>
                  <a:schemeClr val="accent1">
                    <a:lumMod val="50000"/>
                  </a:schemeClr>
                </a:solidFill>
              </a:rPr>
              <a:t>学生撑起另</a:t>
            </a:r>
            <a:r>
              <a:rPr lang="zh-CN" altLang="zh-CN" dirty="0">
                <a:solidFill>
                  <a:schemeClr val="accent1">
                    <a:lumMod val="50000"/>
                  </a:schemeClr>
                </a:solidFill>
              </a:rPr>
              <a:t>一片蓝天！</a:t>
            </a:r>
            <a:endParaRPr lang="zh-CN" altLang="en-US" dirty="0">
              <a:solidFill>
                <a:schemeClr val="accent1">
                  <a:lumMod val="50000"/>
                </a:schemeClr>
              </a:solidFill>
            </a:endParaRPr>
          </a:p>
        </p:txBody>
      </p:sp>
      <p:sp>
        <p:nvSpPr>
          <p:cNvPr id="3" name="副标题 2"/>
          <p:cNvSpPr>
            <a:spLocks noGrp="1"/>
          </p:cNvSpPr>
          <p:nvPr>
            <p:ph type="subTitle" idx="1"/>
          </p:nvPr>
        </p:nvSpPr>
        <p:spPr>
          <a:xfrm>
            <a:off x="2555776" y="4797153"/>
            <a:ext cx="4536504" cy="576064"/>
          </a:xfrm>
        </p:spPr>
        <p:txBody>
          <a:bodyPr>
            <a:normAutofit/>
          </a:bodyPr>
          <a:lstStyle/>
          <a:p>
            <a:r>
              <a:rPr lang="zh-CN" altLang="zh-CN" sz="2400" dirty="0">
                <a:solidFill>
                  <a:schemeClr val="tx1">
                    <a:lumMod val="95000"/>
                    <a:lumOff val="5000"/>
                  </a:schemeClr>
                </a:solidFill>
                <a:latin typeface="黑体" pitchFamily="49" charset="-122"/>
                <a:ea typeface="黑体" pitchFamily="49" charset="-122"/>
              </a:rPr>
              <a:t>——中大附中科技教育特色印记</a:t>
            </a:r>
            <a:endParaRPr lang="zh-CN" altLang="en-US" sz="2400" dirty="0">
              <a:solidFill>
                <a:schemeClr val="tx1">
                  <a:lumMod val="95000"/>
                  <a:lumOff val="5000"/>
                </a:schemeClr>
              </a:solidFill>
              <a:latin typeface="黑体" pitchFamily="49" charset="-122"/>
              <a:ea typeface="黑体" pitchFamily="49" charset="-122"/>
            </a:endParaRPr>
          </a:p>
        </p:txBody>
      </p:sp>
    </p:spTree>
    <p:extLst>
      <p:ext uri="{BB962C8B-B14F-4D97-AF65-F5344CB8AC3E}">
        <p14:creationId xmlns:p14="http://schemas.microsoft.com/office/powerpoint/2010/main" val="135398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smtClean="0"/>
              <a:t>为学生撑起另一片蓝天！</a:t>
            </a:r>
            <a:endParaRPr lang="zh-CN" altLang="en-US" dirty="0"/>
          </a:p>
        </p:txBody>
      </p:sp>
      <p:sp>
        <p:nvSpPr>
          <p:cNvPr id="3" name="内容占位符 2"/>
          <p:cNvSpPr>
            <a:spLocks noGrp="1"/>
          </p:cNvSpPr>
          <p:nvPr>
            <p:ph idx="1"/>
          </p:nvPr>
        </p:nvSpPr>
        <p:spPr>
          <a:xfrm>
            <a:off x="457200" y="1412776"/>
            <a:ext cx="8229600" cy="4525963"/>
          </a:xfrm>
        </p:spPr>
        <p:txBody>
          <a:bodyPr/>
          <a:lstStyle/>
          <a:p>
            <a:r>
              <a:rPr lang="zh-CN" altLang="zh-CN" dirty="0">
                <a:latin typeface="宋体" pitchFamily="2" charset="-122"/>
                <a:ea typeface="宋体" pitchFamily="2" charset="-122"/>
              </a:rPr>
              <a:t>附中科技教育以</a:t>
            </a:r>
            <a:r>
              <a:rPr lang="en-US" altLang="zh-CN" dirty="0">
                <a:latin typeface="宋体" pitchFamily="2" charset="-122"/>
                <a:ea typeface="宋体" pitchFamily="2" charset="-122"/>
              </a:rPr>
              <a:t>“</a:t>
            </a:r>
            <a:r>
              <a:rPr lang="zh-CN" altLang="zh-CN" sz="3600" dirty="0">
                <a:solidFill>
                  <a:srgbClr val="FF0000"/>
                </a:solidFill>
                <a:latin typeface="+mj-ea"/>
                <a:ea typeface="+mj-ea"/>
              </a:rPr>
              <a:t>全面展开，形成特色，人人实践，个个受益</a:t>
            </a:r>
            <a:r>
              <a:rPr lang="en-US" altLang="zh-CN" dirty="0">
                <a:latin typeface="宋体" pitchFamily="2" charset="-122"/>
                <a:ea typeface="宋体" pitchFamily="2" charset="-122"/>
              </a:rPr>
              <a:t>”</a:t>
            </a:r>
            <a:r>
              <a:rPr lang="zh-CN" altLang="zh-CN" dirty="0">
                <a:latin typeface="宋体" pitchFamily="2" charset="-122"/>
                <a:ea typeface="宋体" pitchFamily="2" charset="-122"/>
              </a:rPr>
              <a:t>为宗旨，已形成了“</a:t>
            </a:r>
            <a:r>
              <a:rPr lang="zh-CN" altLang="zh-CN" sz="3600" dirty="0">
                <a:solidFill>
                  <a:srgbClr val="FF0000"/>
                </a:solidFill>
                <a:latin typeface="+mj-ea"/>
                <a:ea typeface="+mj-ea"/>
              </a:rPr>
              <a:t>依托中大、整合资源、基于课程、平台打造、项目支撑、成果提升、以点带面、全面开花</a:t>
            </a:r>
            <a:r>
              <a:rPr lang="zh-CN" altLang="zh-CN" dirty="0">
                <a:latin typeface="宋体" pitchFamily="2" charset="-122"/>
                <a:ea typeface="宋体" pitchFamily="2" charset="-122"/>
              </a:rPr>
              <a:t>”的金字塔形有效实施模式，成绩斐然，效果卓著，在国家、省市各级青少年科技赛场发出了中大附中有力的声音。</a:t>
            </a:r>
            <a:endParaRPr lang="zh-CN" altLang="en-US" dirty="0">
              <a:latin typeface="宋体" pitchFamily="2" charset="-122"/>
              <a:ea typeface="宋体" pitchFamily="2" charset="-122"/>
            </a:endParaRPr>
          </a:p>
        </p:txBody>
      </p:sp>
    </p:spTree>
    <p:extLst>
      <p:ext uri="{BB962C8B-B14F-4D97-AF65-F5344CB8AC3E}">
        <p14:creationId xmlns:p14="http://schemas.microsoft.com/office/powerpoint/2010/main" val="28574676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sz="3600" dirty="0">
                <a:solidFill>
                  <a:schemeClr val="tx1"/>
                </a:solidFill>
                <a:latin typeface="Arial Black" pitchFamily="34" charset="0"/>
                <a:ea typeface="Adobe Myungjo Std M" pitchFamily="18" charset="-128"/>
                <a:cs typeface="+mn-cs"/>
              </a:rPr>
              <a:t>MIT</a:t>
            </a:r>
            <a:r>
              <a:rPr lang="zh-CN" altLang="en-US" dirty="0" smtClean="0"/>
              <a:t>科技</a:t>
            </a:r>
            <a:r>
              <a:rPr lang="zh-CN" altLang="zh-CN" dirty="0" smtClean="0"/>
              <a:t>夏令营</a:t>
            </a:r>
            <a:endParaRPr lang="zh-CN" altLang="en-US" dirty="0"/>
          </a:p>
        </p:txBody>
      </p:sp>
      <p:sp>
        <p:nvSpPr>
          <p:cNvPr id="4" name="TextBox 3"/>
          <p:cNvSpPr txBox="1"/>
          <p:nvPr/>
        </p:nvSpPr>
        <p:spPr>
          <a:xfrm>
            <a:off x="448207" y="1268760"/>
            <a:ext cx="8280920" cy="1938992"/>
          </a:xfrm>
          <a:prstGeom prst="rect">
            <a:avLst/>
          </a:prstGeom>
          <a:noFill/>
        </p:spPr>
        <p:txBody>
          <a:bodyPr wrap="square" rtlCol="0">
            <a:spAutoFit/>
          </a:bodyPr>
          <a:lstStyle/>
          <a:p>
            <a:r>
              <a:rPr lang="en-US" altLang="zh-CN" sz="2400" dirty="0" smtClean="0"/>
              <a:t>          </a:t>
            </a:r>
            <a:r>
              <a:rPr lang="en-US" altLang="zh-CN" sz="2400" dirty="0">
                <a:latin typeface="Arial Black" pitchFamily="34" charset="0"/>
                <a:ea typeface="Adobe Myungjo Std M" pitchFamily="18" charset="-128"/>
              </a:rPr>
              <a:t>MIT</a:t>
            </a:r>
            <a:r>
              <a:rPr lang="zh-CN" altLang="en-US" sz="2400" dirty="0" smtClean="0"/>
              <a:t>科技夏令营是我校与美国麻省理工学</a:t>
            </a:r>
            <a:r>
              <a:rPr lang="en-US" altLang="zh-CN" sz="2400" dirty="0" smtClean="0">
                <a:latin typeface="Arial Black" pitchFamily="34" charset="0"/>
                <a:ea typeface="Adobe Myungjo Std M" pitchFamily="18" charset="-128"/>
              </a:rPr>
              <a:t>(MIT)</a:t>
            </a:r>
            <a:r>
              <a:rPr lang="zh-CN" altLang="en-US" sz="2400" dirty="0" smtClean="0"/>
              <a:t>院联合举办的科技类教学及联谊活动</a:t>
            </a:r>
            <a:r>
              <a:rPr lang="zh-CN" altLang="zh-CN" sz="2400" dirty="0"/>
              <a:t>，是中大附中每年一度的科技特色项目，全英文会话环境，以科技活动为主要内容。</a:t>
            </a:r>
            <a:r>
              <a:rPr lang="en-US" altLang="zh-CN" sz="2400" dirty="0"/>
              <a:t>2017</a:t>
            </a:r>
            <a:r>
              <a:rPr lang="zh-CN" altLang="en-US" sz="2400" dirty="0"/>
              <a:t>年的夏令营内容包括</a:t>
            </a:r>
            <a:r>
              <a:rPr lang="zh-CN" altLang="zh-CN" sz="2400" dirty="0"/>
              <a:t>城市规划、生物学、疾病预防、化学、电路设计、声波传导、</a:t>
            </a:r>
            <a:r>
              <a:rPr lang="en-US" altLang="zh-CN" sz="2400" dirty="0"/>
              <a:t>GPS</a:t>
            </a:r>
            <a:r>
              <a:rPr lang="zh-CN" altLang="zh-CN" sz="2400" dirty="0"/>
              <a:t>导航等</a:t>
            </a:r>
            <a:r>
              <a:rPr lang="zh-CN" altLang="en-US" sz="2400" dirty="0"/>
              <a:t>活动体验</a:t>
            </a:r>
            <a:r>
              <a:rPr lang="zh-CN" altLang="zh-CN" sz="2400" dirty="0"/>
              <a:t>。</a:t>
            </a:r>
            <a:endParaRPr lang="zh-CN" altLang="en-US" sz="2400" dirty="0"/>
          </a:p>
        </p:txBody>
      </p:sp>
      <p:grpSp>
        <p:nvGrpSpPr>
          <p:cNvPr id="3" name="组合 2"/>
          <p:cNvGrpSpPr/>
          <p:nvPr/>
        </p:nvGrpSpPr>
        <p:grpSpPr>
          <a:xfrm>
            <a:off x="611559" y="3375555"/>
            <a:ext cx="3983599" cy="2953510"/>
            <a:chOff x="611559" y="3375555"/>
            <a:chExt cx="3983599" cy="2953510"/>
          </a:xfrm>
        </p:grpSpPr>
        <p:pic>
          <p:nvPicPr>
            <p:cNvPr id="5123" name="Picture 3" descr="I:\信息中心\2017-2018学年第二学期\科技教育招生宣传PPT\科技宣传材料\校报（科技教育）\中大附中暑假科技活动展板资料（调整）\第一块板\2.2017年MIT夏令营\08-MIT夏令营探究玉米淀粉的奥秘.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11559" y="3375555"/>
              <a:ext cx="3983599" cy="264573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259632" y="6021288"/>
              <a:ext cx="2813385" cy="307777"/>
            </a:xfrm>
            <a:prstGeom prst="rect">
              <a:avLst/>
            </a:prstGeom>
            <a:noFill/>
          </p:spPr>
          <p:txBody>
            <a:bodyPr wrap="square" rtlCol="0">
              <a:spAutoFit/>
            </a:bodyPr>
            <a:lstStyle/>
            <a:p>
              <a:pPr algn="ctr"/>
              <a:r>
                <a:rPr lang="zh-CN" altLang="en-US" sz="1400" dirty="0" smtClean="0">
                  <a:latin typeface="宋体" pitchFamily="2" charset="-122"/>
                  <a:ea typeface="宋体" pitchFamily="2" charset="-122"/>
                </a:rPr>
                <a:t>↑橡皮糖和牙签搭建桥</a:t>
              </a:r>
              <a:endParaRPr lang="zh-CN" altLang="en-US" sz="1400" dirty="0">
                <a:latin typeface="宋体" pitchFamily="2" charset="-122"/>
                <a:ea typeface="宋体" pitchFamily="2" charset="-122"/>
              </a:endParaRPr>
            </a:p>
          </p:txBody>
        </p:sp>
      </p:grpSp>
      <p:grpSp>
        <p:nvGrpSpPr>
          <p:cNvPr id="5" name="组合 4"/>
          <p:cNvGrpSpPr/>
          <p:nvPr/>
        </p:nvGrpSpPr>
        <p:grpSpPr>
          <a:xfrm>
            <a:off x="4716016" y="3375554"/>
            <a:ext cx="3983600" cy="2953511"/>
            <a:chOff x="4716016" y="3375554"/>
            <a:chExt cx="3983600" cy="2953511"/>
          </a:xfrm>
        </p:grpSpPr>
        <p:pic>
          <p:nvPicPr>
            <p:cNvPr id="5122" name="Picture 2" descr="I:\信息中心\2017-2018学年第二学期\科技教育招生宣传PPT\科技宣传材料\校报（科技教育）\中大附中暑假科技活动展板资料（调整）\第一块板\2.2017年MIT夏令营\09-MIT夏令营橡皮糖和牙签搭建桥.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16016" y="3375554"/>
              <a:ext cx="3983600" cy="264573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364088" y="6021288"/>
              <a:ext cx="2813385" cy="307777"/>
            </a:xfrm>
            <a:prstGeom prst="rect">
              <a:avLst/>
            </a:prstGeom>
            <a:noFill/>
          </p:spPr>
          <p:txBody>
            <a:bodyPr wrap="square" rtlCol="0">
              <a:spAutoFit/>
            </a:bodyPr>
            <a:lstStyle/>
            <a:p>
              <a:pPr algn="ctr"/>
              <a:r>
                <a:rPr lang="zh-CN" altLang="en-US" sz="1400" dirty="0" smtClean="0">
                  <a:latin typeface="宋体" pitchFamily="2" charset="-122"/>
                  <a:ea typeface="宋体" pitchFamily="2" charset="-122"/>
                </a:rPr>
                <a:t>↑探究玉米淀粉的奥秘</a:t>
              </a:r>
              <a:endParaRPr lang="zh-CN" altLang="en-US" sz="1400" dirty="0">
                <a:latin typeface="宋体" pitchFamily="2" charset="-122"/>
                <a:ea typeface="宋体" pitchFamily="2" charset="-122"/>
              </a:endParaRPr>
            </a:p>
          </p:txBody>
        </p:sp>
      </p:grpSp>
    </p:spTree>
    <p:extLst>
      <p:ext uri="{BB962C8B-B14F-4D97-AF65-F5344CB8AC3E}">
        <p14:creationId xmlns:p14="http://schemas.microsoft.com/office/powerpoint/2010/main" val="80859824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云梯计划</a:t>
            </a:r>
            <a:endParaRPr lang="zh-CN" altLang="en-US" dirty="0"/>
          </a:p>
        </p:txBody>
      </p:sp>
      <p:sp>
        <p:nvSpPr>
          <p:cNvPr id="4" name="TextBox 3"/>
          <p:cNvSpPr txBox="1"/>
          <p:nvPr/>
        </p:nvSpPr>
        <p:spPr>
          <a:xfrm>
            <a:off x="467544" y="1365473"/>
            <a:ext cx="2520280" cy="4893647"/>
          </a:xfrm>
          <a:prstGeom prst="rect">
            <a:avLst/>
          </a:prstGeom>
          <a:noFill/>
        </p:spPr>
        <p:txBody>
          <a:bodyPr wrap="square" rtlCol="0">
            <a:spAutoFit/>
          </a:bodyPr>
          <a:lstStyle/>
          <a:p>
            <a:r>
              <a:rPr lang="en-US" altLang="zh-CN" sz="2400" dirty="0" smtClean="0"/>
              <a:t>       </a:t>
            </a:r>
            <a:r>
              <a:rPr lang="zh-CN" altLang="zh-CN" sz="2400" dirty="0" smtClean="0"/>
              <a:t>“云梯计划”</a:t>
            </a:r>
            <a:r>
              <a:rPr lang="zh-CN" altLang="zh-CN" sz="2400" dirty="0"/>
              <a:t>是中大附中与中山大学信息科学与技术学院合作开展的一项学生课外科技活动训练</a:t>
            </a:r>
            <a:r>
              <a:rPr lang="zh-CN" altLang="zh-CN" sz="2400" dirty="0" smtClean="0"/>
              <a:t>课程</a:t>
            </a:r>
            <a:r>
              <a:rPr lang="zh-CN" altLang="en-US" sz="2400" dirty="0" smtClean="0"/>
              <a:t>，</a:t>
            </a:r>
            <a:r>
              <a:rPr lang="zh-CN" altLang="zh-CN" sz="2400" dirty="0"/>
              <a:t>内容包括科技制作、培训、讲座、参观和交流，由中大信息学院选派优秀的大学生主持开展。</a:t>
            </a:r>
            <a:endParaRPr lang="zh-CN" altLang="en-US" sz="2400" dirty="0"/>
          </a:p>
        </p:txBody>
      </p:sp>
      <p:grpSp>
        <p:nvGrpSpPr>
          <p:cNvPr id="3" name="组合 2"/>
          <p:cNvGrpSpPr/>
          <p:nvPr/>
        </p:nvGrpSpPr>
        <p:grpSpPr>
          <a:xfrm>
            <a:off x="3419872" y="1340768"/>
            <a:ext cx="5296229" cy="2204690"/>
            <a:chOff x="3419872" y="1340768"/>
            <a:chExt cx="5296229" cy="2204690"/>
          </a:xfrm>
        </p:grpSpPr>
        <p:pic>
          <p:nvPicPr>
            <p:cNvPr id="4098" name="Picture 2" descr="C:\Users\mingko\AppData\Local\Temp\Rar$DRa0.856\校报资料_云梯计划\智能模型车的测试.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156176" y="1340768"/>
              <a:ext cx="2559925" cy="191994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ingko\AppData\Local\Temp\Rar$DRa0.855\校报资料_云梯计划\智能模型车的焊接组装.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419872" y="1340768"/>
              <a:ext cx="2592288" cy="19442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38935" y="3237681"/>
              <a:ext cx="2813385" cy="307777"/>
            </a:xfrm>
            <a:prstGeom prst="rect">
              <a:avLst/>
            </a:prstGeom>
            <a:noFill/>
          </p:spPr>
          <p:txBody>
            <a:bodyPr wrap="square" rtlCol="0">
              <a:spAutoFit/>
            </a:bodyPr>
            <a:lstStyle/>
            <a:p>
              <a:r>
                <a:rPr lang="zh-CN" altLang="en-US" sz="1400" dirty="0" smtClean="0">
                  <a:latin typeface="宋体" pitchFamily="2" charset="-122"/>
                  <a:ea typeface="宋体" pitchFamily="2" charset="-122"/>
                </a:rPr>
                <a:t>↑智能模型车的焊接组装</a:t>
              </a:r>
              <a:r>
                <a:rPr lang="zh-CN" altLang="en-US" sz="1400" dirty="0">
                  <a:latin typeface="宋体" pitchFamily="2" charset="-122"/>
                  <a:ea typeface="宋体" pitchFamily="2" charset="-122"/>
                </a:rPr>
                <a:t>和</a:t>
              </a:r>
              <a:r>
                <a:rPr lang="zh-CN" altLang="en-US" sz="1400" dirty="0" smtClean="0">
                  <a:latin typeface="宋体" pitchFamily="2" charset="-122"/>
                  <a:ea typeface="宋体" pitchFamily="2" charset="-122"/>
                </a:rPr>
                <a:t>测试</a:t>
              </a:r>
              <a:endParaRPr lang="zh-CN" altLang="en-US" sz="1400" dirty="0">
                <a:latin typeface="宋体" pitchFamily="2" charset="-122"/>
                <a:ea typeface="宋体" pitchFamily="2" charset="-122"/>
              </a:endParaRPr>
            </a:p>
          </p:txBody>
        </p:sp>
      </p:grpSp>
      <p:grpSp>
        <p:nvGrpSpPr>
          <p:cNvPr id="7" name="组合 6"/>
          <p:cNvGrpSpPr/>
          <p:nvPr/>
        </p:nvGrpSpPr>
        <p:grpSpPr>
          <a:xfrm>
            <a:off x="3347865" y="3812296"/>
            <a:ext cx="5381035" cy="2449721"/>
            <a:chOff x="3347865" y="3812296"/>
            <a:chExt cx="5381035" cy="2449721"/>
          </a:xfrm>
        </p:grpSpPr>
        <p:pic>
          <p:nvPicPr>
            <p:cNvPr id="4100" name="Picture 4" descr="C:\Users\mingko\AppData\Local\Temp\Rar$DRa0.629\校报资料_云梯计划\中大学长指导学生“等离子扬声器”项目.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63461" y="3812296"/>
              <a:ext cx="3665439" cy="2434508"/>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347865" y="5307910"/>
              <a:ext cx="1656184" cy="954107"/>
            </a:xfrm>
            <a:prstGeom prst="rect">
              <a:avLst/>
            </a:prstGeom>
          </p:spPr>
          <p:txBody>
            <a:bodyPr wrap="square">
              <a:spAutoFit/>
            </a:bodyPr>
            <a:lstStyle/>
            <a:p>
              <a:pPr algn="r"/>
              <a:r>
                <a:rPr lang="zh-CN" altLang="en-US" sz="1400" dirty="0" smtClean="0">
                  <a:latin typeface="宋体" pitchFamily="2" charset="-122"/>
                  <a:ea typeface="宋体" pitchFamily="2" charset="-122"/>
                </a:rPr>
                <a:t>→</a:t>
              </a:r>
              <a:endParaRPr lang="zh-CN" altLang="en-US" sz="1400" dirty="0">
                <a:solidFill>
                  <a:prstClr val="black"/>
                </a:solidFill>
                <a:latin typeface="宋体" pitchFamily="2" charset="-122"/>
                <a:ea typeface="宋体" pitchFamily="2" charset="-122"/>
              </a:endParaRPr>
            </a:p>
            <a:p>
              <a:pPr lvl="0" algn="r"/>
              <a:r>
                <a:rPr lang="zh-CN" altLang="en-US" sz="1400" dirty="0" smtClean="0">
                  <a:solidFill>
                    <a:prstClr val="black"/>
                  </a:solidFill>
                  <a:latin typeface="宋体" pitchFamily="2" charset="-122"/>
                  <a:ea typeface="宋体" pitchFamily="2" charset="-122"/>
                </a:rPr>
                <a:t>中</a:t>
              </a:r>
              <a:r>
                <a:rPr lang="zh-CN" altLang="en-US" sz="1400" dirty="0">
                  <a:solidFill>
                    <a:prstClr val="black"/>
                  </a:solidFill>
                  <a:latin typeface="宋体" pitchFamily="2" charset="-122"/>
                  <a:ea typeface="宋体" pitchFamily="2" charset="-122"/>
                </a:rPr>
                <a:t>大学长指导学生“等离子扬声器”</a:t>
              </a:r>
              <a:r>
                <a:rPr lang="zh-CN" altLang="en-US" sz="1400" dirty="0" smtClean="0">
                  <a:solidFill>
                    <a:prstClr val="black"/>
                  </a:solidFill>
                  <a:latin typeface="宋体" pitchFamily="2" charset="-122"/>
                  <a:ea typeface="宋体" pitchFamily="2" charset="-122"/>
                </a:rPr>
                <a:t>项目</a:t>
              </a:r>
              <a:endParaRPr lang="zh-CN" altLang="en-US" sz="1400" dirty="0">
                <a:solidFill>
                  <a:prstClr val="black"/>
                </a:solidFill>
                <a:latin typeface="宋体" pitchFamily="2" charset="-122"/>
                <a:ea typeface="宋体" pitchFamily="2" charset="-122"/>
              </a:endParaRPr>
            </a:p>
          </p:txBody>
        </p:sp>
      </p:grpSp>
    </p:spTree>
    <p:extLst>
      <p:ext uri="{BB962C8B-B14F-4D97-AF65-F5344CB8AC3E}">
        <p14:creationId xmlns:p14="http://schemas.microsoft.com/office/powerpoint/2010/main" val="177499458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a:t>菁苗工程</a:t>
            </a:r>
          </a:p>
        </p:txBody>
      </p:sp>
      <p:sp>
        <p:nvSpPr>
          <p:cNvPr id="4" name="TextBox 3"/>
          <p:cNvSpPr txBox="1"/>
          <p:nvPr/>
        </p:nvSpPr>
        <p:spPr>
          <a:xfrm>
            <a:off x="4348518" y="1350965"/>
            <a:ext cx="3967898" cy="1938992"/>
          </a:xfrm>
          <a:prstGeom prst="rect">
            <a:avLst/>
          </a:prstGeom>
          <a:noFill/>
        </p:spPr>
        <p:txBody>
          <a:bodyPr wrap="square" rtlCol="0">
            <a:spAutoFit/>
          </a:bodyPr>
          <a:lstStyle/>
          <a:p>
            <a:pPr algn="just"/>
            <a:r>
              <a:rPr lang="en-US" altLang="zh-CN" sz="2400" dirty="0" smtClean="0"/>
              <a:t>       </a:t>
            </a:r>
            <a:r>
              <a:rPr lang="zh-CN" altLang="zh-CN" sz="2400" dirty="0" smtClean="0"/>
              <a:t>“</a:t>
            </a:r>
            <a:r>
              <a:rPr lang="zh-CN" altLang="en-US" sz="2400" dirty="0"/>
              <a:t>菁苗工程</a:t>
            </a:r>
            <a:r>
              <a:rPr lang="zh-CN" altLang="zh-CN" sz="2400" dirty="0" smtClean="0"/>
              <a:t>”</a:t>
            </a:r>
            <a:r>
              <a:rPr lang="zh-CN" altLang="zh-CN" sz="2400" dirty="0"/>
              <a:t>是中大附中与</a:t>
            </a:r>
            <a:r>
              <a:rPr lang="zh-CN" altLang="zh-CN" sz="2400" dirty="0" smtClean="0"/>
              <a:t>中山大学</a:t>
            </a:r>
            <a:r>
              <a:rPr lang="zh-CN" altLang="en-US" sz="2400" dirty="0" smtClean="0"/>
              <a:t>测试中心的</a:t>
            </a:r>
            <a:r>
              <a:rPr lang="zh-CN" altLang="zh-CN" sz="2400" dirty="0" smtClean="0"/>
              <a:t>合作</a:t>
            </a:r>
            <a:r>
              <a:rPr lang="zh-CN" altLang="zh-CN" sz="2400" dirty="0"/>
              <a:t>开展的一项学生课外科技活动训练</a:t>
            </a:r>
            <a:r>
              <a:rPr lang="zh-CN" altLang="zh-CN" sz="2400" dirty="0" smtClean="0"/>
              <a:t>课程</a:t>
            </a:r>
            <a:r>
              <a:rPr lang="zh-CN" altLang="en-US" sz="2400" dirty="0" smtClean="0"/>
              <a:t>，让学生走进</a:t>
            </a:r>
            <a:r>
              <a:rPr lang="zh-CN" altLang="en-US" sz="2400" dirty="0"/>
              <a:t>测量世界，打开微观之门</a:t>
            </a:r>
            <a:r>
              <a:rPr lang="zh-CN" altLang="zh-CN" sz="2400" dirty="0" smtClean="0"/>
              <a:t>。</a:t>
            </a:r>
            <a:endParaRPr lang="zh-CN" altLang="en-US" sz="2400" dirty="0"/>
          </a:p>
        </p:txBody>
      </p:sp>
      <p:pic>
        <p:nvPicPr>
          <p:cNvPr id="9" name="Picture 2" descr="http://www.sysuschool.com/Government/Documents/xydt/xyxw/2015-11-30-15534812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1207" y="1350965"/>
            <a:ext cx="37147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http://www.sysuschool.com/Government/Documents/xydt/xyxw/2015-12-18-075905859.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1207" y="3909400"/>
            <a:ext cx="371475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www.sysuschool.com/Government/Documents/xydt/xyxw/2016-11-14-153013185.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355976" y="3861048"/>
            <a:ext cx="3744416" cy="2496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7100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smtClean="0"/>
              <a:t>野外科考</a:t>
            </a:r>
            <a:endParaRPr lang="zh-CN" altLang="en-US" dirty="0"/>
          </a:p>
        </p:txBody>
      </p:sp>
      <p:sp>
        <p:nvSpPr>
          <p:cNvPr id="4" name="TextBox 3"/>
          <p:cNvSpPr txBox="1"/>
          <p:nvPr/>
        </p:nvSpPr>
        <p:spPr>
          <a:xfrm>
            <a:off x="448207" y="1268760"/>
            <a:ext cx="8280920" cy="1569660"/>
          </a:xfrm>
          <a:prstGeom prst="rect">
            <a:avLst/>
          </a:prstGeom>
          <a:noFill/>
        </p:spPr>
        <p:txBody>
          <a:bodyPr wrap="square" rtlCol="0">
            <a:spAutoFit/>
          </a:bodyPr>
          <a:lstStyle/>
          <a:p>
            <a:r>
              <a:rPr lang="en-US" altLang="zh-CN" sz="2400" dirty="0" smtClean="0"/>
              <a:t>          </a:t>
            </a:r>
            <a:r>
              <a:rPr lang="zh-CN" altLang="zh-CN" sz="2400" dirty="0" smtClean="0"/>
              <a:t>野外</a:t>
            </a:r>
            <a:r>
              <a:rPr lang="zh-CN" altLang="zh-CN" sz="2400" dirty="0"/>
              <a:t>科考</a:t>
            </a:r>
            <a:r>
              <a:rPr lang="zh-CN" altLang="zh-CN" sz="2400" dirty="0" smtClean="0"/>
              <a:t>平台主要</a:t>
            </a:r>
            <a:r>
              <a:rPr lang="zh-CN" altLang="zh-CN" sz="2400" dirty="0"/>
              <a:t>依托中山大学和中国科学院南海所雄厚的科技及教育资源，利用学生假期时间进行野外科学考察实践以及课题研究</a:t>
            </a:r>
            <a:r>
              <a:rPr lang="zh-CN" altLang="zh-CN" sz="2400" dirty="0" smtClean="0"/>
              <a:t>，</a:t>
            </a:r>
            <a:r>
              <a:rPr lang="en-US" altLang="zh-CN" sz="2400" dirty="0" smtClean="0"/>
              <a:t>2017</a:t>
            </a:r>
            <a:r>
              <a:rPr lang="zh-CN" altLang="en-US" sz="2400" dirty="0" smtClean="0"/>
              <a:t>年主要</a:t>
            </a:r>
            <a:r>
              <a:rPr lang="zh-CN" altLang="zh-CN" sz="2400" dirty="0" smtClean="0"/>
              <a:t>考察</a:t>
            </a:r>
            <a:r>
              <a:rPr lang="zh-CN" altLang="en-US" sz="2400" dirty="0" smtClean="0"/>
              <a:t>了</a:t>
            </a:r>
            <a:r>
              <a:rPr lang="zh-CN" altLang="zh-CN" sz="2400" dirty="0" smtClean="0"/>
              <a:t>丹霞</a:t>
            </a:r>
            <a:r>
              <a:rPr lang="zh-CN" altLang="zh-CN" sz="2400" dirty="0"/>
              <a:t>山、罗浮山、大亚湾及珠三角周边地区的自然</a:t>
            </a:r>
            <a:r>
              <a:rPr lang="zh-CN" altLang="zh-CN" sz="2400" dirty="0" smtClean="0"/>
              <a:t>生态环境</a:t>
            </a:r>
            <a:r>
              <a:rPr lang="zh-CN" altLang="en-US" sz="2400" dirty="0" smtClean="0"/>
              <a:t>。</a:t>
            </a:r>
            <a:endParaRPr lang="zh-CN" altLang="en-US" sz="2400" dirty="0"/>
          </a:p>
        </p:txBody>
      </p:sp>
      <p:grpSp>
        <p:nvGrpSpPr>
          <p:cNvPr id="3" name="组合 2"/>
          <p:cNvGrpSpPr/>
          <p:nvPr/>
        </p:nvGrpSpPr>
        <p:grpSpPr>
          <a:xfrm>
            <a:off x="107504" y="3018656"/>
            <a:ext cx="9039540" cy="3597280"/>
            <a:chOff x="107504" y="3018656"/>
            <a:chExt cx="9039540" cy="3597280"/>
          </a:xfrm>
        </p:grpSpPr>
        <p:sp>
          <p:nvSpPr>
            <p:cNvPr id="9" name="TextBox 8"/>
            <p:cNvSpPr txBox="1"/>
            <p:nvPr/>
          </p:nvSpPr>
          <p:spPr>
            <a:xfrm>
              <a:off x="107504" y="4077072"/>
              <a:ext cx="1406692" cy="738664"/>
            </a:xfrm>
            <a:prstGeom prst="rect">
              <a:avLst/>
            </a:prstGeom>
            <a:noFill/>
          </p:spPr>
          <p:txBody>
            <a:bodyPr wrap="square" rtlCol="0">
              <a:spAutoFit/>
            </a:bodyPr>
            <a:lstStyle/>
            <a:p>
              <a:pPr algn="r"/>
              <a:r>
                <a:rPr lang="zh-CN" altLang="en-US" sz="1400" dirty="0" smtClean="0">
                  <a:latin typeface="宋体" pitchFamily="2" charset="-122"/>
                  <a:ea typeface="宋体" pitchFamily="2" charset="-122"/>
                </a:rPr>
                <a:t>罗浮山调查植被群落</a:t>
              </a:r>
              <a:endParaRPr lang="en-US" altLang="zh-CN" sz="1400" dirty="0" smtClean="0">
                <a:latin typeface="宋体" pitchFamily="2" charset="-122"/>
                <a:ea typeface="宋体" pitchFamily="2" charset="-122"/>
              </a:endParaRPr>
            </a:p>
            <a:p>
              <a:pPr algn="r"/>
              <a:r>
                <a:rPr lang="zh-CN" altLang="en-US" sz="1400" dirty="0" smtClean="0">
                  <a:latin typeface="宋体" pitchFamily="2" charset="-122"/>
                  <a:ea typeface="宋体" pitchFamily="2" charset="-122"/>
                </a:rPr>
                <a:t>→</a:t>
              </a:r>
              <a:endParaRPr lang="zh-CN" altLang="en-US" sz="1400" dirty="0">
                <a:latin typeface="宋体" pitchFamily="2" charset="-122"/>
                <a:ea typeface="宋体" pitchFamily="2" charset="-122"/>
              </a:endParaRPr>
            </a:p>
          </p:txBody>
        </p:sp>
        <p:pic>
          <p:nvPicPr>
            <p:cNvPr id="6146" name="Picture 2" descr="C:\Users\mingko\AppData\Local\Temp\Rar$DRa0.319\科考平台简介2017.11\图1 罗浮山调查植被群落.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47664" y="3018656"/>
              <a:ext cx="3060000" cy="1718308"/>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mingko\AppData\Local\Temp\Rar$DRa0.228\科考平台简介2017.11\图2 丹霞山采集水样.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47664" y="4818240"/>
              <a:ext cx="3060000" cy="171830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mingko\AppData\Local\Temp\Rar$DRa0.437\科考平台简介2017.11\图3-1 大亚湾采集潮间带海洋生物.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658619" y="3018656"/>
              <a:ext cx="3060000" cy="1718308"/>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C:\Users\mingko\AppData\Local\Temp\Rar$DRa0.130\科考平台简介2017.11\图3-4  大亚湾海洋生物标本处理.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58619" y="4813458"/>
              <a:ext cx="3060000" cy="1718308"/>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107504" y="6004114"/>
              <a:ext cx="1494711" cy="523220"/>
            </a:xfrm>
            <a:prstGeom prst="rect">
              <a:avLst/>
            </a:prstGeom>
            <a:noFill/>
          </p:spPr>
          <p:txBody>
            <a:bodyPr wrap="square" rtlCol="0">
              <a:spAutoFit/>
            </a:bodyPr>
            <a:lstStyle/>
            <a:p>
              <a:pPr algn="r"/>
              <a:r>
                <a:rPr lang="zh-CN" altLang="en-US" sz="1400" dirty="0" smtClean="0">
                  <a:latin typeface="宋体" pitchFamily="2" charset="-122"/>
                  <a:ea typeface="宋体" pitchFamily="2" charset="-122"/>
                </a:rPr>
                <a:t>丹霞山采集水样→</a:t>
              </a:r>
              <a:endParaRPr lang="zh-CN" altLang="en-US" sz="1400" dirty="0">
                <a:latin typeface="宋体" pitchFamily="2" charset="-122"/>
                <a:ea typeface="宋体" pitchFamily="2" charset="-122"/>
              </a:endParaRPr>
            </a:p>
          </p:txBody>
        </p:sp>
        <p:sp>
          <p:nvSpPr>
            <p:cNvPr id="14" name="TextBox 13"/>
            <p:cNvSpPr txBox="1"/>
            <p:nvPr/>
          </p:nvSpPr>
          <p:spPr>
            <a:xfrm>
              <a:off x="7740352" y="4057944"/>
              <a:ext cx="1406692" cy="738664"/>
            </a:xfrm>
            <a:prstGeom prst="rect">
              <a:avLst/>
            </a:prstGeom>
            <a:noFill/>
          </p:spPr>
          <p:txBody>
            <a:bodyPr wrap="square" rtlCol="0">
              <a:spAutoFit/>
            </a:bodyPr>
            <a:lstStyle/>
            <a:p>
              <a:r>
                <a:rPr lang="zh-CN" altLang="en-US" sz="1400" dirty="0" smtClean="0">
                  <a:latin typeface="宋体" pitchFamily="2" charset="-122"/>
                  <a:ea typeface="宋体" pitchFamily="2" charset="-122"/>
                </a:rPr>
                <a:t>大亚湾采集潮间带海洋生物←</a:t>
              </a:r>
              <a:endParaRPr lang="zh-CN" altLang="en-US" sz="1400" dirty="0">
                <a:latin typeface="宋体" pitchFamily="2" charset="-122"/>
                <a:ea typeface="宋体" pitchFamily="2" charset="-122"/>
              </a:endParaRPr>
            </a:p>
          </p:txBody>
        </p:sp>
        <p:sp>
          <p:nvSpPr>
            <p:cNvPr id="15" name="TextBox 14"/>
            <p:cNvSpPr txBox="1"/>
            <p:nvPr/>
          </p:nvSpPr>
          <p:spPr>
            <a:xfrm>
              <a:off x="7718619" y="5877272"/>
              <a:ext cx="1406692" cy="738664"/>
            </a:xfrm>
            <a:prstGeom prst="rect">
              <a:avLst/>
            </a:prstGeom>
            <a:noFill/>
          </p:spPr>
          <p:txBody>
            <a:bodyPr wrap="square" rtlCol="0">
              <a:spAutoFit/>
            </a:bodyPr>
            <a:lstStyle/>
            <a:p>
              <a:r>
                <a:rPr lang="zh-CN" altLang="en-US" sz="1400" dirty="0" smtClean="0">
                  <a:latin typeface="宋体" pitchFamily="2" charset="-122"/>
                  <a:ea typeface="宋体" pitchFamily="2" charset="-122"/>
                </a:rPr>
                <a:t>大亚湾样品处理与实验</a:t>
              </a:r>
              <a:endParaRPr lang="en-US" altLang="zh-CN" sz="1400" dirty="0" smtClean="0">
                <a:latin typeface="宋体" pitchFamily="2" charset="-122"/>
                <a:ea typeface="宋体" pitchFamily="2" charset="-122"/>
              </a:endParaRPr>
            </a:p>
            <a:p>
              <a:r>
                <a:rPr lang="zh-CN" altLang="en-US" sz="1400" dirty="0" smtClean="0">
                  <a:latin typeface="宋体" pitchFamily="2" charset="-122"/>
                  <a:ea typeface="宋体" pitchFamily="2" charset="-122"/>
                </a:rPr>
                <a:t>←</a:t>
              </a:r>
              <a:endParaRPr lang="zh-CN" altLang="en-US" sz="1400" dirty="0">
                <a:latin typeface="宋体" pitchFamily="2" charset="-122"/>
                <a:ea typeface="宋体" pitchFamily="2" charset="-122"/>
              </a:endParaRPr>
            </a:p>
          </p:txBody>
        </p:sp>
      </p:grpSp>
    </p:spTree>
    <p:extLst>
      <p:ext uri="{BB962C8B-B14F-4D97-AF65-F5344CB8AC3E}">
        <p14:creationId xmlns:p14="http://schemas.microsoft.com/office/powerpoint/2010/main" val="107464713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b="1" dirty="0" smtClean="0"/>
              <a:t>科技创新</a:t>
            </a:r>
            <a:r>
              <a:rPr lang="zh-CN" altLang="en-US" b="1" dirty="0" smtClean="0"/>
              <a:t>实验室</a:t>
            </a:r>
            <a:endParaRPr lang="zh-CN" altLang="en-US" dirty="0"/>
          </a:p>
        </p:txBody>
      </p:sp>
      <p:sp>
        <p:nvSpPr>
          <p:cNvPr id="4" name="矩形 3"/>
          <p:cNvSpPr/>
          <p:nvPr/>
        </p:nvSpPr>
        <p:spPr>
          <a:xfrm>
            <a:off x="5796136" y="1352957"/>
            <a:ext cx="2952328" cy="4524315"/>
          </a:xfrm>
          <a:prstGeom prst="rect">
            <a:avLst/>
          </a:prstGeom>
        </p:spPr>
        <p:txBody>
          <a:bodyPr wrap="square">
            <a:spAutoFit/>
          </a:bodyPr>
          <a:lstStyle/>
          <a:p>
            <a:pPr algn="just"/>
            <a:r>
              <a:rPr lang="en-US" altLang="zh-CN" sz="2400" dirty="0" smtClean="0"/>
              <a:t>          </a:t>
            </a:r>
            <a:r>
              <a:rPr lang="zh-CN" altLang="zh-CN" sz="2400" dirty="0" smtClean="0"/>
              <a:t>近年</a:t>
            </a:r>
            <a:r>
              <a:rPr lang="zh-CN" altLang="zh-CN" sz="2400" dirty="0"/>
              <a:t>先后</a:t>
            </a:r>
            <a:r>
              <a:rPr lang="zh-CN" altLang="zh-CN" sz="2400" dirty="0" smtClean="0"/>
              <a:t>与测试</a:t>
            </a:r>
            <a:r>
              <a:rPr lang="zh-CN" altLang="zh-CN" sz="2400" dirty="0"/>
              <a:t>中心实施“</a:t>
            </a:r>
            <a:r>
              <a:rPr lang="zh-CN" altLang="zh-CN" sz="2400" dirty="0">
                <a:solidFill>
                  <a:srgbClr val="FF0000"/>
                </a:solidFill>
              </a:rPr>
              <a:t>菁苗工程</a:t>
            </a:r>
            <a:r>
              <a:rPr lang="zh-CN" altLang="zh-CN" sz="2400" dirty="0"/>
              <a:t>”、逸仙学院开展“</a:t>
            </a:r>
            <a:r>
              <a:rPr lang="zh-CN" altLang="zh-CN" sz="2400" dirty="0">
                <a:solidFill>
                  <a:srgbClr val="FF0000"/>
                </a:solidFill>
              </a:rPr>
              <a:t>科技特训营</a:t>
            </a:r>
            <a:r>
              <a:rPr lang="zh-CN" altLang="zh-CN" sz="2400" dirty="0"/>
              <a:t>”、工学院合作“</a:t>
            </a:r>
            <a:r>
              <a:rPr lang="zh-CN" altLang="zh-CN" sz="2400" dirty="0">
                <a:solidFill>
                  <a:srgbClr val="FF0000"/>
                </a:solidFill>
              </a:rPr>
              <a:t>无人机与航拍</a:t>
            </a:r>
            <a:r>
              <a:rPr lang="zh-CN" altLang="zh-CN" sz="2400" dirty="0"/>
              <a:t>”项目、与生科院和地环学院走进“</a:t>
            </a:r>
            <a:r>
              <a:rPr lang="zh-CN" altLang="zh-CN" sz="2400" dirty="0">
                <a:solidFill>
                  <a:srgbClr val="FF0000"/>
                </a:solidFill>
              </a:rPr>
              <a:t>中大生物、地质博物馆</a:t>
            </a:r>
            <a:r>
              <a:rPr lang="zh-CN" altLang="zh-CN" sz="2400" dirty="0"/>
              <a:t>”等，与中科院南海所“</a:t>
            </a:r>
            <a:r>
              <a:rPr lang="zh-CN" altLang="zh-CN" sz="2400" dirty="0">
                <a:solidFill>
                  <a:srgbClr val="FF0000"/>
                </a:solidFill>
              </a:rPr>
              <a:t>科普基地与创新</a:t>
            </a:r>
            <a:r>
              <a:rPr lang="zh-CN" altLang="zh-CN" sz="2400" dirty="0"/>
              <a:t>”合作，共建中附科技创新实验室</a:t>
            </a:r>
            <a:r>
              <a:rPr lang="zh-CN" altLang="en-US" sz="2400" dirty="0" smtClean="0"/>
              <a:t>。</a:t>
            </a:r>
            <a:endParaRPr lang="zh-CN" altLang="en-US" sz="2400" dirty="0"/>
          </a:p>
        </p:txBody>
      </p:sp>
      <p:pic>
        <p:nvPicPr>
          <p:cNvPr id="7170" name="Picture 2" descr="I:\信息中心\2017-2018学年第二学期\科技教育招生宣传PPT\科技宣传材料\校报（科技教育）\12大科技活动平台\创新实验室\实验室成员在中科院南海所重点实验室实验.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7544" y="1303294"/>
            <a:ext cx="4848431" cy="2722579"/>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I:\信息中心\2017-2018学年第二学期\科技教育招生宣传PPT\科技宣传材料\校报（科技教育）\12大科技活动平台\创新实验室\叶皓天同学与辅导老师讨论实时荧光PCR反应结果.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6904" y="4078698"/>
            <a:ext cx="2784310" cy="208823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信息中心\2017-2018学年第二学期\科技教育招生宣传PPT\科技宣传材料\校报（科技教育）\12大科技活动平台\创新实验室\郑凯中同学在南海所实验室制作下层平板.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l="-235"/>
          <a:stretch/>
        </p:blipFill>
        <p:spPr bwMode="auto">
          <a:xfrm>
            <a:off x="3311860" y="4077072"/>
            <a:ext cx="1999442" cy="208985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911539" y="6118175"/>
            <a:ext cx="3960440" cy="307777"/>
          </a:xfrm>
          <a:prstGeom prst="rect">
            <a:avLst/>
          </a:prstGeom>
          <a:noFill/>
        </p:spPr>
        <p:txBody>
          <a:bodyPr wrap="square" rtlCol="0">
            <a:spAutoFit/>
          </a:bodyPr>
          <a:lstStyle/>
          <a:p>
            <a:r>
              <a:rPr lang="zh-CN" altLang="en-US" sz="1400" dirty="0" smtClean="0">
                <a:latin typeface="宋体" pitchFamily="2" charset="-122"/>
                <a:ea typeface="宋体" pitchFamily="2" charset="-122"/>
              </a:rPr>
              <a:t>↑实验室成员在中科院南海所重点实验室实验</a:t>
            </a:r>
            <a:endParaRPr lang="zh-CN" altLang="en-US" sz="1400" dirty="0">
              <a:latin typeface="宋体" pitchFamily="2" charset="-122"/>
              <a:ea typeface="宋体" pitchFamily="2" charset="-122"/>
            </a:endParaRPr>
          </a:p>
        </p:txBody>
      </p:sp>
    </p:spTree>
    <p:extLst>
      <p:ext uri="{BB962C8B-B14F-4D97-AF65-F5344CB8AC3E}">
        <p14:creationId xmlns:p14="http://schemas.microsoft.com/office/powerpoint/2010/main" val="14063942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b="1" dirty="0"/>
              <a:t>青少年科技创新大赛</a:t>
            </a:r>
            <a:endParaRPr lang="zh-CN" altLang="en-US" dirty="0"/>
          </a:p>
        </p:txBody>
      </p:sp>
      <p:sp>
        <p:nvSpPr>
          <p:cNvPr id="4" name="矩形 3"/>
          <p:cNvSpPr/>
          <p:nvPr/>
        </p:nvSpPr>
        <p:spPr>
          <a:xfrm>
            <a:off x="467544" y="1124744"/>
            <a:ext cx="8208912" cy="1569660"/>
          </a:xfrm>
          <a:prstGeom prst="rect">
            <a:avLst/>
          </a:prstGeom>
        </p:spPr>
        <p:txBody>
          <a:bodyPr wrap="square">
            <a:spAutoFit/>
          </a:bodyPr>
          <a:lstStyle/>
          <a:p>
            <a:pPr algn="just"/>
            <a:r>
              <a:rPr lang="en-US" altLang="zh-CN" sz="2400" dirty="0" smtClean="0"/>
              <a:t>          </a:t>
            </a:r>
            <a:r>
              <a:rPr lang="zh-CN" altLang="zh-CN" sz="2400" dirty="0" smtClean="0"/>
              <a:t>我</a:t>
            </a:r>
            <a:r>
              <a:rPr lang="zh-CN" altLang="zh-CN" sz="2400" dirty="0"/>
              <a:t>校是青少年创新大赛传统学校</a:t>
            </a:r>
            <a:r>
              <a:rPr lang="zh-CN" altLang="zh-CN" sz="2400" dirty="0" smtClean="0"/>
              <a:t>，成绩斐然</a:t>
            </a:r>
            <a:r>
              <a:rPr lang="zh-CN" altLang="zh-CN" sz="2400" dirty="0"/>
              <a:t>，尤其在学生竞赛单元，仅近</a:t>
            </a:r>
            <a:r>
              <a:rPr lang="en-US" altLang="zh-CN" sz="2400" dirty="0"/>
              <a:t>5</a:t>
            </a:r>
            <a:r>
              <a:rPr lang="zh-CN" altLang="zh-CN" sz="2400" dirty="0"/>
              <a:t>年，我校学生在参赛的论文、发明作品和实践活动，获得全国奖</a:t>
            </a:r>
            <a:r>
              <a:rPr lang="en-US" altLang="zh-CN" sz="2400" dirty="0"/>
              <a:t>6</a:t>
            </a:r>
            <a:r>
              <a:rPr lang="zh-CN" altLang="zh-CN" sz="2400" dirty="0"/>
              <a:t>项，省级奖</a:t>
            </a:r>
            <a:r>
              <a:rPr lang="en-US" altLang="zh-CN" sz="2400" dirty="0"/>
              <a:t>10</a:t>
            </a:r>
            <a:r>
              <a:rPr lang="zh-CN" altLang="zh-CN" sz="2400" dirty="0"/>
              <a:t>项，市级奖</a:t>
            </a:r>
            <a:r>
              <a:rPr lang="en-US" altLang="zh-CN" sz="2400" dirty="0"/>
              <a:t>32</a:t>
            </a:r>
            <a:r>
              <a:rPr lang="zh-CN" altLang="zh-CN" sz="2400" dirty="0"/>
              <a:t>项，从第</a:t>
            </a:r>
            <a:r>
              <a:rPr lang="en-US" altLang="zh-CN" sz="2400" dirty="0"/>
              <a:t>29</a:t>
            </a:r>
            <a:r>
              <a:rPr lang="zh-CN" altLang="zh-CN" sz="2400" dirty="0"/>
              <a:t>届到第</a:t>
            </a:r>
            <a:r>
              <a:rPr lang="en-US" altLang="zh-CN" sz="2400" dirty="0"/>
              <a:t>32</a:t>
            </a:r>
            <a:r>
              <a:rPr lang="zh-CN" altLang="zh-CN" sz="2400" dirty="0"/>
              <a:t>届连续</a:t>
            </a:r>
            <a:r>
              <a:rPr lang="en-US" altLang="zh-CN" sz="2400" dirty="0"/>
              <a:t>4</a:t>
            </a:r>
            <a:r>
              <a:rPr lang="zh-CN" altLang="zh-CN" sz="2400" dirty="0"/>
              <a:t>届有项目入围全国</a:t>
            </a:r>
            <a:r>
              <a:rPr lang="zh-CN" altLang="zh-CN" sz="2400" dirty="0" smtClean="0"/>
              <a:t>赛</a:t>
            </a:r>
            <a:r>
              <a:rPr lang="zh-CN" altLang="en-US" sz="2400" dirty="0" smtClean="0"/>
              <a:t>。</a:t>
            </a:r>
            <a:endParaRPr lang="zh-CN" altLang="en-US" sz="2400" dirty="0"/>
          </a:p>
        </p:txBody>
      </p:sp>
      <p:grpSp>
        <p:nvGrpSpPr>
          <p:cNvPr id="3" name="组合 2"/>
          <p:cNvGrpSpPr/>
          <p:nvPr/>
        </p:nvGrpSpPr>
        <p:grpSpPr>
          <a:xfrm>
            <a:off x="611560" y="2852936"/>
            <a:ext cx="3228973" cy="3758305"/>
            <a:chOff x="611560" y="2852936"/>
            <a:chExt cx="3228973" cy="3758305"/>
          </a:xfrm>
        </p:grpSpPr>
        <p:pic>
          <p:nvPicPr>
            <p:cNvPr id="8" name="图片 12" descr="1第31届全国青少年科技创新大赛一等奖.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1560" y="2852936"/>
              <a:ext cx="3228972" cy="173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a:spLocks noChangeArrowheads="1"/>
            </p:cNvSpPr>
            <p:nvPr/>
          </p:nvSpPr>
          <p:spPr bwMode="auto">
            <a:xfrm>
              <a:off x="631151" y="4304129"/>
              <a:ext cx="3209382" cy="276999"/>
            </a:xfrm>
            <a:prstGeom prst="rect">
              <a:avLst/>
            </a:prstGeom>
            <a:ln>
              <a:headEnd/>
              <a:tailEnd/>
            </a:ln>
          </p:spPr>
          <p:style>
            <a:lnRef idx="3">
              <a:schemeClr val="lt1"/>
            </a:lnRef>
            <a:fillRef idx="1">
              <a:schemeClr val="accent1"/>
            </a:fillRef>
            <a:effectRef idx="1">
              <a:schemeClr val="accent1"/>
            </a:effectRef>
            <a:fontRef idx="minor">
              <a:schemeClr val="lt1"/>
            </a:fontRef>
          </p:style>
          <p:txBody>
            <a:bodyPr wrap="square">
              <a:spAutoFit/>
            </a:bodyPr>
            <a:lstStyle/>
            <a:p>
              <a:pPr>
                <a:defRPr/>
              </a:pPr>
              <a:r>
                <a:rPr lang="zh-CN" altLang="en-US" sz="1200" b="1" dirty="0" smtClean="0">
                  <a:latin typeface="宋体" pitchFamily="2" charset="-122"/>
                  <a:ea typeface="宋体" pitchFamily="2" charset="-122"/>
                </a:rPr>
                <a:t>全国</a:t>
              </a:r>
              <a:r>
                <a:rPr lang="zh-CN" altLang="en-US" sz="1200" b="1" dirty="0">
                  <a:latin typeface="宋体" pitchFamily="2" charset="-122"/>
                  <a:ea typeface="宋体" pitchFamily="2" charset="-122"/>
                </a:rPr>
                <a:t>第</a:t>
              </a:r>
              <a:r>
                <a:rPr lang="en-US" altLang="zh-CN" sz="1200" b="1" dirty="0">
                  <a:latin typeface="宋体" pitchFamily="2" charset="-122"/>
                  <a:ea typeface="宋体" pitchFamily="2" charset="-122"/>
                </a:rPr>
                <a:t>31</a:t>
              </a:r>
              <a:r>
                <a:rPr lang="zh-CN" altLang="en-US" sz="1200" b="1" dirty="0">
                  <a:latin typeface="宋体" pitchFamily="2" charset="-122"/>
                  <a:ea typeface="宋体" pitchFamily="2" charset="-122"/>
                </a:rPr>
                <a:t>届科技创新大赛获全国二等奖</a:t>
              </a:r>
              <a:r>
                <a:rPr lang="en-US" altLang="zh-CN" sz="1200" b="1" dirty="0">
                  <a:latin typeface="宋体" pitchFamily="2" charset="-122"/>
                  <a:ea typeface="宋体" pitchFamily="2" charset="-122"/>
                </a:rPr>
                <a:t>2</a:t>
              </a:r>
              <a:r>
                <a:rPr lang="zh-CN" altLang="en-US" sz="1200" b="1" dirty="0" smtClean="0">
                  <a:latin typeface="宋体" pitchFamily="2" charset="-122"/>
                  <a:ea typeface="宋体" pitchFamily="2" charset="-122"/>
                </a:rPr>
                <a:t>项</a:t>
              </a:r>
              <a:endParaRPr lang="zh-CN" altLang="en-US" sz="1200" b="1" dirty="0">
                <a:latin typeface="宋体" pitchFamily="2" charset="-122"/>
                <a:ea typeface="宋体" pitchFamily="2" charset="-122"/>
              </a:endParaRPr>
            </a:p>
          </p:txBody>
        </p:sp>
        <p:pic>
          <p:nvPicPr>
            <p:cNvPr id="10" name="图片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1560" y="4638051"/>
              <a:ext cx="3228972" cy="197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8"/>
            <p:cNvSpPr txBox="1">
              <a:spLocks noChangeArrowheads="1"/>
            </p:cNvSpPr>
            <p:nvPr/>
          </p:nvSpPr>
          <p:spPr bwMode="auto">
            <a:xfrm>
              <a:off x="631151" y="6320353"/>
              <a:ext cx="3209381" cy="276999"/>
            </a:xfrm>
            <a:prstGeom prst="rect">
              <a:avLst/>
            </a:prstGeom>
            <a:ln>
              <a:headEnd/>
              <a:tailEnd/>
            </a:ln>
          </p:spPr>
          <p:style>
            <a:lnRef idx="3">
              <a:schemeClr val="lt1"/>
            </a:lnRef>
            <a:fillRef idx="1">
              <a:schemeClr val="accent1"/>
            </a:fillRef>
            <a:effectRef idx="1">
              <a:schemeClr val="accent1"/>
            </a:effectRef>
            <a:fontRef idx="minor">
              <a:schemeClr val="lt1"/>
            </a:fontRef>
          </p:style>
          <p:txBody>
            <a:bodyPr wrap="square">
              <a:spAutoFit/>
            </a:bodyPr>
            <a:lstStyle/>
            <a:p>
              <a:pPr>
                <a:defRPr/>
              </a:pPr>
              <a:r>
                <a:rPr lang="zh-CN" altLang="en-US" sz="1200" b="1" dirty="0" smtClean="0">
                  <a:latin typeface="宋体" pitchFamily="2" charset="-122"/>
                  <a:ea typeface="宋体" pitchFamily="2" charset="-122"/>
                </a:rPr>
                <a:t>全国</a:t>
              </a:r>
              <a:r>
                <a:rPr lang="zh-CN" altLang="en-US" sz="1200" b="1" dirty="0">
                  <a:latin typeface="宋体" pitchFamily="2" charset="-122"/>
                  <a:ea typeface="宋体" pitchFamily="2" charset="-122"/>
                </a:rPr>
                <a:t>第</a:t>
              </a:r>
              <a:r>
                <a:rPr lang="en-US" altLang="zh-CN" sz="1200" b="1" dirty="0">
                  <a:latin typeface="宋体" pitchFamily="2" charset="-122"/>
                  <a:ea typeface="宋体" pitchFamily="2" charset="-122"/>
                </a:rPr>
                <a:t>32</a:t>
              </a:r>
              <a:r>
                <a:rPr lang="zh-CN" altLang="en-US" sz="1200" b="1" dirty="0">
                  <a:latin typeface="宋体" pitchFamily="2" charset="-122"/>
                  <a:ea typeface="宋体" pitchFamily="2" charset="-122"/>
                </a:rPr>
                <a:t>届青少年科技创新大赛全国</a:t>
              </a:r>
              <a:r>
                <a:rPr lang="zh-CN" altLang="en-US" sz="1200" b="1" dirty="0" smtClean="0">
                  <a:latin typeface="宋体" pitchFamily="2" charset="-122"/>
                  <a:ea typeface="宋体" pitchFamily="2" charset="-122"/>
                </a:rPr>
                <a:t>三等奖</a:t>
              </a:r>
              <a:endParaRPr lang="zh-CN" altLang="en-US" sz="1200" b="1" dirty="0">
                <a:latin typeface="宋体" pitchFamily="2" charset="-122"/>
                <a:ea typeface="宋体" pitchFamily="2" charset="-122"/>
              </a:endParaRPr>
            </a:p>
          </p:txBody>
        </p:sp>
      </p:grpSp>
      <p:pic>
        <p:nvPicPr>
          <p:cNvPr id="12" name="图片 11" descr="10"/>
          <p:cNvPicPr>
            <a:picLocks noGrp="1" noChangeAspect="1"/>
          </p:cNvPicPr>
          <p:nvPr isPhoto="1"/>
        </p:nvPicPr>
        <p:blipFill>
          <a:blip r:embed="rId5" cstate="email">
            <a:lum/>
            <a:extLst>
              <a:ext uri="{28A0092B-C50C-407E-A947-70E740481C1C}">
                <a14:useLocalDpi xmlns:a14="http://schemas.microsoft.com/office/drawing/2010/main"/>
              </a:ext>
            </a:extLst>
          </a:blip>
          <a:stretch>
            <a:fillRect/>
          </a:stretch>
        </p:blipFill>
        <p:spPr>
          <a:xfrm>
            <a:off x="3995936" y="2852935"/>
            <a:ext cx="4680520" cy="3120347"/>
          </a:xfrm>
          <a:prstGeom prst="rect">
            <a:avLst/>
          </a:prstGeom>
          <a:noFill/>
          <a:ln>
            <a:noFill/>
          </a:ln>
        </p:spPr>
      </p:pic>
      <p:sp>
        <p:nvSpPr>
          <p:cNvPr id="13" name="TextBox 12"/>
          <p:cNvSpPr txBox="1"/>
          <p:nvPr/>
        </p:nvSpPr>
        <p:spPr>
          <a:xfrm>
            <a:off x="3995936" y="6012576"/>
            <a:ext cx="4752528" cy="523220"/>
          </a:xfrm>
          <a:prstGeom prst="rect">
            <a:avLst/>
          </a:prstGeom>
          <a:noFill/>
        </p:spPr>
        <p:txBody>
          <a:bodyPr wrap="square" rtlCol="0">
            <a:spAutoFit/>
          </a:bodyPr>
          <a:lstStyle/>
          <a:p>
            <a:r>
              <a:rPr lang="zh-CN" altLang="en-US" sz="1400" dirty="0" smtClean="0">
                <a:latin typeface="宋体" pitchFamily="2" charset="-122"/>
                <a:ea typeface="宋体" pitchFamily="2" charset="-122"/>
              </a:rPr>
              <a:t>↑</a:t>
            </a:r>
            <a:r>
              <a:rPr lang="zh-CN" altLang="en-US" sz="1400" dirty="0" smtClean="0"/>
              <a:t>我校师生创历史最好市赛成绩：共计</a:t>
            </a:r>
            <a:r>
              <a:rPr lang="en-US" altLang="zh-CN" sz="1400" dirty="0" smtClean="0"/>
              <a:t>19</a:t>
            </a:r>
            <a:r>
              <a:rPr lang="zh-CN" altLang="en-US" sz="1400" dirty="0" smtClean="0"/>
              <a:t>项，</a:t>
            </a:r>
            <a:r>
              <a:rPr lang="en-US" altLang="zh-CN" sz="1400" dirty="0" smtClean="0"/>
              <a:t>6</a:t>
            </a:r>
            <a:r>
              <a:rPr lang="zh-CN" altLang="en-US" sz="1400" dirty="0" smtClean="0"/>
              <a:t>项一等奖、</a:t>
            </a:r>
            <a:r>
              <a:rPr lang="en-US" altLang="zh-CN" sz="1400" dirty="0" smtClean="0"/>
              <a:t>7</a:t>
            </a:r>
            <a:r>
              <a:rPr lang="zh-CN" altLang="en-US" sz="1400" dirty="0" smtClean="0"/>
              <a:t>项二等奖、</a:t>
            </a:r>
            <a:r>
              <a:rPr lang="en-US" altLang="zh-CN" sz="1400" dirty="0" smtClean="0"/>
              <a:t>6</a:t>
            </a:r>
            <a:r>
              <a:rPr lang="zh-CN" altLang="en-US" sz="1400" dirty="0" smtClean="0"/>
              <a:t>项三等奖，</a:t>
            </a:r>
            <a:r>
              <a:rPr lang="en-US" altLang="zh-CN" sz="1400" dirty="0" smtClean="0"/>
              <a:t>5</a:t>
            </a:r>
            <a:r>
              <a:rPr lang="zh-CN" altLang="en-US" sz="1400" dirty="0" smtClean="0"/>
              <a:t>项送省赛，学校获优秀组织奖。</a:t>
            </a:r>
            <a:endParaRPr lang="zh-CN" altLang="en-US" sz="1400" dirty="0">
              <a:latin typeface="宋体" pitchFamily="2" charset="-122"/>
              <a:ea typeface="宋体" pitchFamily="2" charset="-122"/>
            </a:endParaRPr>
          </a:p>
        </p:txBody>
      </p:sp>
    </p:spTree>
    <p:extLst>
      <p:ext uri="{BB962C8B-B14F-4D97-AF65-F5344CB8AC3E}">
        <p14:creationId xmlns:p14="http://schemas.microsoft.com/office/powerpoint/2010/main" val="7941993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2500"/>
                            </p:stCondLst>
                            <p:childTnLst>
                              <p:par>
                                <p:cTn id="15" presetID="10"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6" name="图片 2"/>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55545" y="3843289"/>
            <a:ext cx="4958255" cy="28457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0" name="图片 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589329" y="149679"/>
            <a:ext cx="3387480" cy="222895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32771" name="图片 3"/>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51520" y="149679"/>
            <a:ext cx="2199821" cy="32131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2772" name="图片 4"/>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2915816" y="177800"/>
            <a:ext cx="2233612" cy="27114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51520" y="4293096"/>
            <a:ext cx="3366656" cy="22457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
        <p:nvSpPr>
          <p:cNvPr id="9" name="Text Box 141"/>
          <p:cNvSpPr txBox="1">
            <a:spLocks noChangeArrowheads="1"/>
          </p:cNvSpPr>
          <p:nvPr/>
        </p:nvSpPr>
        <p:spPr bwMode="blackWhite">
          <a:xfrm>
            <a:off x="2940414" y="3140968"/>
            <a:ext cx="5592026" cy="707886"/>
          </a:xfrm>
          <a:prstGeom prst="rect">
            <a:avLst/>
          </a:prstGeom>
          <a:noFill/>
          <a:ln w="25400" algn="ctr">
            <a:noFill/>
            <a:miter lim="800000"/>
            <a:headEnd/>
            <a:tailEnd/>
          </a:ln>
        </p:spPr>
        <p:txBody>
          <a:bodyPr wrap="square">
            <a:spAutoFit/>
          </a:bodyPr>
          <a:lstStyle/>
          <a:p>
            <a:pPr algn="ctr">
              <a:defRPr/>
            </a:pPr>
            <a:r>
              <a:rPr lang="zh-CN" altLang="en-US" sz="2000" dirty="0" smtClean="0">
                <a:effectLst>
                  <a:outerShdw blurRad="50800" dist="38100" dir="18900000" algn="bl" rotWithShape="0">
                    <a:prstClr val="black">
                      <a:alpha val="40000"/>
                    </a:prstClr>
                  </a:outerShdw>
                </a:effectLst>
                <a:latin typeface="黑体" pitchFamily="49" charset="-122"/>
                <a:ea typeface="黑体" pitchFamily="49" charset="-122"/>
              </a:rPr>
              <a:t>我校师生参加全国</a:t>
            </a:r>
            <a:r>
              <a:rPr lang="zh-CN" altLang="en-US" sz="2000" dirty="0">
                <a:effectLst>
                  <a:outerShdw blurRad="50800" dist="38100" dir="18900000" algn="bl" rotWithShape="0">
                    <a:prstClr val="black">
                      <a:alpha val="40000"/>
                    </a:prstClr>
                  </a:outerShdw>
                </a:effectLst>
                <a:latin typeface="黑体" pitchFamily="49" charset="-122"/>
                <a:ea typeface="黑体" pitchFamily="49" charset="-122"/>
              </a:rPr>
              <a:t>第</a:t>
            </a:r>
            <a:r>
              <a:rPr lang="en-US" altLang="zh-CN" sz="2000" dirty="0">
                <a:effectLst>
                  <a:outerShdw blurRad="50800" dist="38100" dir="18900000" algn="bl" rotWithShape="0">
                    <a:prstClr val="black">
                      <a:alpha val="40000"/>
                    </a:prstClr>
                  </a:outerShdw>
                </a:effectLst>
                <a:latin typeface="黑体" pitchFamily="49" charset="-122"/>
                <a:ea typeface="黑体" pitchFamily="49" charset="-122"/>
              </a:rPr>
              <a:t>32</a:t>
            </a:r>
            <a:r>
              <a:rPr lang="zh-CN" altLang="en-US" sz="2000" dirty="0">
                <a:effectLst>
                  <a:outerShdw blurRad="50800" dist="38100" dir="18900000" algn="bl" rotWithShape="0">
                    <a:prstClr val="black">
                      <a:alpha val="40000"/>
                    </a:prstClr>
                  </a:outerShdw>
                </a:effectLst>
                <a:latin typeface="黑体" pitchFamily="49" charset="-122"/>
                <a:ea typeface="黑体" pitchFamily="49" charset="-122"/>
              </a:rPr>
              <a:t>届青少年科技创新</a:t>
            </a:r>
            <a:r>
              <a:rPr lang="zh-CN" altLang="en-US" sz="2000" dirty="0" smtClean="0">
                <a:effectLst>
                  <a:outerShdw blurRad="50800" dist="38100" dir="18900000" algn="bl" rotWithShape="0">
                    <a:prstClr val="black">
                      <a:alpha val="40000"/>
                    </a:prstClr>
                  </a:outerShdw>
                </a:effectLst>
                <a:latin typeface="黑体" pitchFamily="49" charset="-122"/>
                <a:ea typeface="黑体" pitchFamily="49" charset="-122"/>
              </a:rPr>
              <a:t>大赛，决战白马湖畔（杭州）</a:t>
            </a:r>
            <a:endParaRPr lang="zh-CN" altLang="en-US" sz="2000" dirty="0">
              <a:effectLst>
                <a:outerShdw blurRad="50800" dist="38100" dir="18900000" algn="bl" rotWithShape="0">
                  <a:prstClr val="black">
                    <a:alpha val="40000"/>
                  </a:prstClr>
                </a:outerShdw>
              </a:effectLst>
              <a:latin typeface="黑体" pitchFamily="49" charset="-122"/>
              <a:ea typeface="黑体" pitchFamily="49" charset="-122"/>
            </a:endParaRPr>
          </a:p>
        </p:txBody>
      </p:sp>
    </p:spTree>
    <p:extLst>
      <p:ext uri="{BB962C8B-B14F-4D97-AF65-F5344CB8AC3E}">
        <p14:creationId xmlns:p14="http://schemas.microsoft.com/office/powerpoint/2010/main" val="412879955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数学思维与建模平台</a:t>
            </a:r>
            <a:endParaRPr lang="zh-CN" altLang="en-US" dirty="0"/>
          </a:p>
        </p:txBody>
      </p:sp>
      <p:sp>
        <p:nvSpPr>
          <p:cNvPr id="4" name="矩形 3"/>
          <p:cNvSpPr/>
          <p:nvPr/>
        </p:nvSpPr>
        <p:spPr>
          <a:xfrm>
            <a:off x="395536" y="980728"/>
            <a:ext cx="8280920" cy="1200329"/>
          </a:xfrm>
          <a:prstGeom prst="rect">
            <a:avLst/>
          </a:prstGeom>
        </p:spPr>
        <p:txBody>
          <a:bodyPr wrap="square">
            <a:spAutoFit/>
          </a:bodyPr>
          <a:lstStyle/>
          <a:p>
            <a:r>
              <a:rPr lang="en-US" altLang="zh-CN" sz="2400" dirty="0" smtClean="0"/>
              <a:t>          </a:t>
            </a:r>
            <a:r>
              <a:rPr lang="zh-CN" altLang="zh-CN" sz="2400" dirty="0" smtClean="0"/>
              <a:t>数学</a:t>
            </a:r>
            <a:r>
              <a:rPr lang="zh-CN" altLang="zh-CN" sz="2400" dirty="0"/>
              <a:t>思维与建模平台主要面对我校初中生，尤其数学拓展班的学生。一般采取数学讲座、知识竞赛、数学活动等形式开展活动。</a:t>
            </a:r>
            <a:endParaRPr lang="zh-CN" altLang="en-US" sz="2400" dirty="0"/>
          </a:p>
        </p:txBody>
      </p:sp>
      <p:grpSp>
        <p:nvGrpSpPr>
          <p:cNvPr id="3" name="组合 2"/>
          <p:cNvGrpSpPr/>
          <p:nvPr/>
        </p:nvGrpSpPr>
        <p:grpSpPr>
          <a:xfrm>
            <a:off x="323528" y="2292913"/>
            <a:ext cx="5274310" cy="4272993"/>
            <a:chOff x="323528" y="2292913"/>
            <a:chExt cx="5274310" cy="4272993"/>
          </a:xfrm>
        </p:grpSpPr>
        <p:pic>
          <p:nvPicPr>
            <p:cNvPr id="5" name="图片 4" descr="F:\第二届\项目资料\认识数学建模讲座资料\IMG_5708.JPG"/>
            <p:cNvPicPr/>
            <p:nvPr/>
          </p:nvPicPr>
          <p:blipFill>
            <a:blip r:embed="rId2" cstate="email">
              <a:extLst>
                <a:ext uri="{28A0092B-C50C-407E-A947-70E740481C1C}">
                  <a14:useLocalDpi xmlns:a14="http://schemas.microsoft.com/office/drawing/2010/main"/>
                </a:ext>
              </a:extLst>
            </a:blip>
            <a:srcRect/>
            <a:stretch>
              <a:fillRect/>
            </a:stretch>
          </p:blipFill>
          <p:spPr bwMode="auto">
            <a:xfrm>
              <a:off x="323528" y="2292913"/>
              <a:ext cx="5274310" cy="3955415"/>
            </a:xfrm>
            <a:prstGeom prst="rect">
              <a:avLst/>
            </a:prstGeom>
            <a:noFill/>
            <a:ln>
              <a:noFill/>
            </a:ln>
          </p:spPr>
        </p:pic>
        <p:sp>
          <p:nvSpPr>
            <p:cNvPr id="8" name="TextBox 7"/>
            <p:cNvSpPr txBox="1"/>
            <p:nvPr/>
          </p:nvSpPr>
          <p:spPr>
            <a:xfrm>
              <a:off x="980463" y="6258129"/>
              <a:ext cx="3960440" cy="307777"/>
            </a:xfrm>
            <a:prstGeom prst="rect">
              <a:avLst/>
            </a:prstGeom>
            <a:noFill/>
          </p:spPr>
          <p:txBody>
            <a:bodyPr wrap="square" rtlCol="0">
              <a:spAutoFit/>
            </a:bodyPr>
            <a:lstStyle/>
            <a:p>
              <a:r>
                <a:rPr lang="zh-CN" altLang="en-US" sz="1400" dirty="0" smtClean="0">
                  <a:latin typeface="宋体" pitchFamily="2" charset="-122"/>
                  <a:ea typeface="宋体" pitchFamily="2" charset="-122"/>
                </a:rPr>
                <a:t>↑中山大学关彦辉教授的“认识数学建模”讲座</a:t>
              </a:r>
            </a:p>
          </p:txBody>
        </p:sp>
      </p:grpSp>
      <p:grpSp>
        <p:nvGrpSpPr>
          <p:cNvPr id="6" name="组合 5"/>
          <p:cNvGrpSpPr/>
          <p:nvPr/>
        </p:nvGrpSpPr>
        <p:grpSpPr>
          <a:xfrm>
            <a:off x="5816294" y="2314172"/>
            <a:ext cx="3004178" cy="4259373"/>
            <a:chOff x="5816294" y="2314172"/>
            <a:chExt cx="3004178" cy="4259373"/>
          </a:xfrm>
        </p:grpSpPr>
        <p:pic>
          <p:nvPicPr>
            <p:cNvPr id="7" name="图片 6"/>
            <p:cNvPicPr/>
            <p:nvPr/>
          </p:nvPicPr>
          <p:blipFill>
            <a:blip r:embed="rId3" cstate="email">
              <a:extLst>
                <a:ext uri="{28A0092B-C50C-407E-A947-70E740481C1C}">
                  <a14:useLocalDpi xmlns:a14="http://schemas.microsoft.com/office/drawing/2010/main"/>
                </a:ext>
              </a:extLst>
            </a:blip>
            <a:stretch>
              <a:fillRect/>
            </a:stretch>
          </p:blipFill>
          <p:spPr>
            <a:xfrm>
              <a:off x="5816294" y="2314172"/>
              <a:ext cx="3004178" cy="3934156"/>
            </a:xfrm>
            <a:prstGeom prst="rect">
              <a:avLst/>
            </a:prstGeom>
          </p:spPr>
        </p:pic>
        <p:sp>
          <p:nvSpPr>
            <p:cNvPr id="9" name="TextBox 8"/>
            <p:cNvSpPr txBox="1"/>
            <p:nvPr/>
          </p:nvSpPr>
          <p:spPr>
            <a:xfrm>
              <a:off x="6012160" y="6265768"/>
              <a:ext cx="2700300" cy="307777"/>
            </a:xfrm>
            <a:prstGeom prst="rect">
              <a:avLst/>
            </a:prstGeom>
            <a:noFill/>
          </p:spPr>
          <p:txBody>
            <a:bodyPr wrap="square" rtlCol="0">
              <a:spAutoFit/>
            </a:bodyPr>
            <a:lstStyle/>
            <a:p>
              <a:r>
                <a:rPr lang="zh-CN" altLang="en-US" sz="1400" dirty="0" smtClean="0">
                  <a:latin typeface="宋体" pitchFamily="2" charset="-122"/>
                  <a:ea typeface="宋体" pitchFamily="2" charset="-122"/>
                </a:rPr>
                <a:t>↑黎世伦获青创赛省一等奖作品</a:t>
              </a:r>
            </a:p>
          </p:txBody>
        </p:sp>
      </p:grpSp>
    </p:spTree>
    <p:extLst>
      <p:ext uri="{BB962C8B-B14F-4D97-AF65-F5344CB8AC3E}">
        <p14:creationId xmlns:p14="http://schemas.microsoft.com/office/powerpoint/2010/main" val="27387622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Users\mingko\AppData\Local\Temp\Rar$DRa0.779\校报新闻稿\IMG_20161222_174945.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5215122" y="1268760"/>
            <a:ext cx="3412851" cy="2320131"/>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title"/>
          </p:nvPr>
        </p:nvSpPr>
        <p:spPr/>
        <p:txBody>
          <a:bodyPr/>
          <a:lstStyle/>
          <a:p>
            <a:r>
              <a:rPr lang="zh-CN" altLang="en-US" dirty="0" smtClean="0"/>
              <a:t>模型设计</a:t>
            </a:r>
            <a:endParaRPr lang="zh-CN" altLang="en-US" dirty="0"/>
          </a:p>
        </p:txBody>
      </p:sp>
      <p:pic>
        <p:nvPicPr>
          <p:cNvPr id="6" name="图片 5"/>
          <p:cNvPicPr/>
          <p:nvPr/>
        </p:nvPicPr>
        <p:blipFill>
          <a:blip r:embed="rId3" cstate="email">
            <a:extLst>
              <a:ext uri="{28A0092B-C50C-407E-A947-70E740481C1C}">
                <a14:useLocalDpi xmlns:a14="http://schemas.microsoft.com/office/drawing/2010/main"/>
              </a:ext>
            </a:extLst>
          </a:blip>
          <a:stretch>
            <a:fillRect/>
          </a:stretch>
        </p:blipFill>
        <p:spPr>
          <a:xfrm>
            <a:off x="5210173" y="3717032"/>
            <a:ext cx="3422750" cy="2559638"/>
          </a:xfrm>
          <a:prstGeom prst="rect">
            <a:avLst/>
          </a:prstGeom>
        </p:spPr>
      </p:pic>
      <p:pic>
        <p:nvPicPr>
          <p:cNvPr id="8197" name="Picture 5" descr="http://www.sysuschool.com/Government/Documents/xydt/xyxw/2014-05-27-180826550.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2566" y="3717032"/>
            <a:ext cx="4387950" cy="2559638"/>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460530" y="1268760"/>
            <a:ext cx="4275974" cy="1569660"/>
          </a:xfrm>
          <a:prstGeom prst="rect">
            <a:avLst/>
          </a:prstGeom>
        </p:spPr>
        <p:txBody>
          <a:bodyPr wrap="square">
            <a:spAutoFit/>
          </a:bodyPr>
          <a:lstStyle/>
          <a:p>
            <a:pPr algn="just"/>
            <a:r>
              <a:rPr lang="zh-CN" altLang="en-US" sz="2400" dirty="0" smtClean="0"/>
              <a:t>我校作为科技体育传统学校，航空模型、航海模型、车辆模型在校园里受到学生们的广泛欢迎。</a:t>
            </a:r>
          </a:p>
        </p:txBody>
      </p:sp>
    </p:spTree>
    <p:extLst>
      <p:ext uri="{BB962C8B-B14F-4D97-AF65-F5344CB8AC3E}">
        <p14:creationId xmlns:p14="http://schemas.microsoft.com/office/powerpoint/2010/main" val="190858205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3" name="图片 6"/>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bwMode="auto">
          <a:xfrm>
            <a:off x="6715799" y="3716752"/>
            <a:ext cx="2115368" cy="22290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4821" name="图片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bwMode="auto">
          <a:xfrm>
            <a:off x="6715799" y="1392369"/>
            <a:ext cx="2115368" cy="21258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4818" name="图片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3528" y="1430806"/>
            <a:ext cx="6156834" cy="461818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9" name="上箭头 8">
            <a:hlinkClick r:id="rId5" action="ppaction://hlinksldjump"/>
          </p:cNvPr>
          <p:cNvSpPr/>
          <p:nvPr/>
        </p:nvSpPr>
        <p:spPr>
          <a:xfrm>
            <a:off x="8524875" y="646113"/>
            <a:ext cx="288925" cy="38893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标题 1"/>
          <p:cNvSpPr txBox="1">
            <a:spLocks/>
          </p:cNvSpPr>
          <p:nvPr/>
        </p:nvSpPr>
        <p:spPr>
          <a:xfrm>
            <a:off x="439737" y="378081"/>
            <a:ext cx="8229600" cy="765968"/>
          </a:xfrm>
          <a:prstGeom prst="rect">
            <a:avLst/>
          </a:prstGeom>
        </p:spPr>
        <p:txBody>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zh-CN" altLang="en-US" sz="3200" dirty="0"/>
              <a:t>全国第</a:t>
            </a:r>
            <a:r>
              <a:rPr lang="en-US" altLang="zh-CN" sz="3200" dirty="0"/>
              <a:t>18</a:t>
            </a:r>
            <a:r>
              <a:rPr lang="zh-CN" altLang="en-US" sz="3200" dirty="0"/>
              <a:t>届航海</a:t>
            </a:r>
            <a:r>
              <a:rPr lang="zh-CN" altLang="en-US" sz="3200" dirty="0" smtClean="0"/>
              <a:t>模型获得</a:t>
            </a:r>
            <a:r>
              <a:rPr lang="zh-CN" altLang="en-US" sz="3200" dirty="0"/>
              <a:t>四个全国一等奖</a:t>
            </a:r>
          </a:p>
        </p:txBody>
      </p:sp>
      <p:sp>
        <p:nvSpPr>
          <p:cNvPr id="12" name="TextBox 11"/>
          <p:cNvSpPr txBox="1"/>
          <p:nvPr/>
        </p:nvSpPr>
        <p:spPr>
          <a:xfrm>
            <a:off x="7085161" y="6027334"/>
            <a:ext cx="1584176" cy="307777"/>
          </a:xfrm>
          <a:prstGeom prst="rect">
            <a:avLst/>
          </a:prstGeom>
          <a:noFill/>
        </p:spPr>
        <p:txBody>
          <a:bodyPr wrap="square" rtlCol="0">
            <a:spAutoFit/>
          </a:bodyPr>
          <a:lstStyle/>
          <a:p>
            <a:r>
              <a:rPr lang="zh-CN" altLang="en-US" sz="1400" dirty="0">
                <a:latin typeface="宋体" pitchFamily="2" charset="-122"/>
                <a:ea typeface="宋体" pitchFamily="2" charset="-122"/>
              </a:rPr>
              <a:t>↑王彦博（金牌）</a:t>
            </a:r>
          </a:p>
        </p:txBody>
      </p:sp>
    </p:spTree>
    <p:extLst>
      <p:ext uri="{BB962C8B-B14F-4D97-AF65-F5344CB8AC3E}">
        <p14:creationId xmlns:p14="http://schemas.microsoft.com/office/powerpoint/2010/main" val="356090796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计算机俱乐部——电脑作品</a:t>
            </a:r>
            <a:endParaRPr lang="zh-CN" altLang="en-US" dirty="0"/>
          </a:p>
        </p:txBody>
      </p:sp>
      <p:sp>
        <p:nvSpPr>
          <p:cNvPr id="4" name="矩形 3"/>
          <p:cNvSpPr/>
          <p:nvPr/>
        </p:nvSpPr>
        <p:spPr>
          <a:xfrm>
            <a:off x="467544" y="1363806"/>
            <a:ext cx="2160240" cy="4893647"/>
          </a:xfrm>
          <a:prstGeom prst="rect">
            <a:avLst/>
          </a:prstGeom>
        </p:spPr>
        <p:txBody>
          <a:bodyPr wrap="square">
            <a:spAutoFit/>
          </a:bodyPr>
          <a:lstStyle/>
          <a:p>
            <a:pPr algn="just"/>
            <a:r>
              <a:rPr lang="en-US" altLang="zh-CN" sz="2400" dirty="0" smtClean="0"/>
              <a:t>           2002</a:t>
            </a:r>
            <a:r>
              <a:rPr lang="zh-CN" altLang="zh-CN" sz="2400" dirty="0"/>
              <a:t>年我校组织学生参加“全国中小学电脑制作活动”以来，我们取得了丰硕成果，已经有</a:t>
            </a:r>
            <a:r>
              <a:rPr lang="en-US" altLang="zh-CN" sz="2400" dirty="0"/>
              <a:t>25 </a:t>
            </a:r>
            <a:r>
              <a:rPr lang="zh-CN" altLang="zh-CN" sz="2400" dirty="0"/>
              <a:t>件作品获全国奖项，多次获得省市优秀组织奖，在省内外享有盛誉</a:t>
            </a:r>
            <a:r>
              <a:rPr lang="zh-CN" altLang="zh-CN" sz="2400" dirty="0" smtClean="0"/>
              <a:t>。</a:t>
            </a:r>
            <a:endParaRPr lang="zh-CN" altLang="en-US" sz="2400" dirty="0"/>
          </a:p>
        </p:txBody>
      </p:sp>
      <p:grpSp>
        <p:nvGrpSpPr>
          <p:cNvPr id="3" name="组合 2"/>
          <p:cNvGrpSpPr/>
          <p:nvPr/>
        </p:nvGrpSpPr>
        <p:grpSpPr>
          <a:xfrm>
            <a:off x="3059832" y="1391072"/>
            <a:ext cx="5200350" cy="3066121"/>
            <a:chOff x="3059832" y="1391072"/>
            <a:chExt cx="5200350" cy="3066121"/>
          </a:xfrm>
        </p:grpSpPr>
        <p:pic>
          <p:nvPicPr>
            <p:cNvPr id="5" name="图片 14" descr="2全国电脑制作比赛四个一等奖.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59832" y="1391072"/>
              <a:ext cx="5200350" cy="273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3463763" y="4149416"/>
              <a:ext cx="4392487" cy="307777"/>
            </a:xfrm>
            <a:prstGeom prst="rect">
              <a:avLst/>
            </a:prstGeom>
            <a:noFill/>
          </p:spPr>
          <p:txBody>
            <a:bodyPr wrap="square" rtlCol="0">
              <a:spAutoFit/>
            </a:bodyPr>
            <a:lstStyle/>
            <a:p>
              <a:r>
                <a:rPr lang="zh-CN" altLang="en-US" sz="1400" dirty="0" smtClean="0">
                  <a:latin typeface="宋体" pitchFamily="2" charset="-122"/>
                  <a:ea typeface="宋体" pitchFamily="2" charset="-122"/>
                </a:rPr>
                <a:t>↑参加全国第</a:t>
              </a:r>
              <a:r>
                <a:rPr lang="en-US" altLang="zh-CN" sz="1400" dirty="0" smtClean="0">
                  <a:latin typeface="宋体" pitchFamily="2" charset="-122"/>
                  <a:ea typeface="宋体" pitchFamily="2" charset="-122"/>
                </a:rPr>
                <a:t>17</a:t>
              </a:r>
              <a:r>
                <a:rPr lang="zh-CN" altLang="en-US" sz="1400" dirty="0" smtClean="0">
                  <a:latin typeface="宋体" pitchFamily="2" charset="-122"/>
                  <a:ea typeface="宋体" pitchFamily="2" charset="-122"/>
                </a:rPr>
                <a:t>届电脑作品制作活动获</a:t>
              </a:r>
              <a:r>
                <a:rPr lang="en-US" altLang="zh-CN" sz="1400" dirty="0" smtClean="0">
                  <a:latin typeface="宋体" pitchFamily="2" charset="-122"/>
                  <a:ea typeface="宋体" pitchFamily="2" charset="-122"/>
                </a:rPr>
                <a:t>4</a:t>
              </a:r>
              <a:r>
                <a:rPr lang="zh-CN" altLang="en-US" sz="1400" dirty="0" smtClean="0">
                  <a:latin typeface="宋体" pitchFamily="2" charset="-122"/>
                  <a:ea typeface="宋体" pitchFamily="2" charset="-122"/>
                </a:rPr>
                <a:t>项全国一等奖</a:t>
              </a:r>
            </a:p>
          </p:txBody>
        </p:sp>
      </p:grpSp>
      <p:grpSp>
        <p:nvGrpSpPr>
          <p:cNvPr id="6" name="组合 5"/>
          <p:cNvGrpSpPr/>
          <p:nvPr/>
        </p:nvGrpSpPr>
        <p:grpSpPr>
          <a:xfrm>
            <a:off x="3347865" y="4581128"/>
            <a:ext cx="4912317" cy="1893862"/>
            <a:chOff x="3347865" y="4581128"/>
            <a:chExt cx="4912317" cy="1893862"/>
          </a:xfrm>
        </p:grpSpPr>
        <p:pic>
          <p:nvPicPr>
            <p:cNvPr id="8" name="图片 4"/>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72778" y="4581128"/>
              <a:ext cx="3187404" cy="189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p:nvSpPr>
          <p:spPr>
            <a:xfrm>
              <a:off x="3347865" y="5427221"/>
              <a:ext cx="1656184" cy="954107"/>
            </a:xfrm>
            <a:prstGeom prst="rect">
              <a:avLst/>
            </a:prstGeom>
          </p:spPr>
          <p:txBody>
            <a:bodyPr wrap="square">
              <a:spAutoFit/>
            </a:bodyPr>
            <a:lstStyle/>
            <a:p>
              <a:pPr algn="r"/>
              <a:r>
                <a:rPr lang="zh-CN" altLang="en-US" sz="1400" dirty="0" smtClean="0">
                  <a:latin typeface="宋体" pitchFamily="2" charset="-122"/>
                  <a:ea typeface="宋体" pitchFamily="2" charset="-122"/>
                </a:rPr>
                <a:t>→</a:t>
              </a:r>
              <a:endParaRPr lang="zh-CN" altLang="en-US" sz="1400" dirty="0">
                <a:solidFill>
                  <a:prstClr val="black"/>
                </a:solidFill>
                <a:latin typeface="宋体" pitchFamily="2" charset="-122"/>
                <a:ea typeface="宋体" pitchFamily="2" charset="-122"/>
              </a:endParaRPr>
            </a:p>
            <a:p>
              <a:pPr lvl="0" algn="r"/>
              <a:r>
                <a:rPr lang="zh-CN" altLang="en-US" sz="1400" dirty="0">
                  <a:solidFill>
                    <a:prstClr val="black"/>
                  </a:solidFill>
                  <a:latin typeface="宋体" pitchFamily="2" charset="-122"/>
                  <a:ea typeface="宋体" pitchFamily="2" charset="-122"/>
                </a:rPr>
                <a:t>高中组</a:t>
              </a:r>
              <a:r>
                <a:rPr lang="en-US" altLang="zh-CN" sz="1400" dirty="0">
                  <a:solidFill>
                    <a:prstClr val="black"/>
                  </a:solidFill>
                  <a:latin typeface="宋体" pitchFamily="2" charset="-122"/>
                  <a:ea typeface="宋体" pitchFamily="2" charset="-122"/>
                </a:rPr>
                <a:t>3D</a:t>
              </a:r>
              <a:r>
                <a:rPr lang="zh-CN" altLang="en-US" sz="1400" dirty="0">
                  <a:solidFill>
                    <a:prstClr val="black"/>
                  </a:solidFill>
                  <a:latin typeface="宋体" pitchFamily="2" charset="-122"/>
                  <a:ea typeface="宋体" pitchFamily="2" charset="-122"/>
                </a:rPr>
                <a:t>创意设计</a:t>
              </a:r>
              <a:r>
                <a:rPr lang="en-US" altLang="zh-CN" sz="1400" dirty="0">
                  <a:solidFill>
                    <a:prstClr val="black"/>
                  </a:solidFill>
                  <a:latin typeface="宋体" pitchFamily="2" charset="-122"/>
                  <a:ea typeface="宋体" pitchFamily="2" charset="-122"/>
                </a:rPr>
                <a:t>《</a:t>
              </a:r>
              <a:r>
                <a:rPr lang="zh-CN" altLang="en-US" sz="1400" dirty="0">
                  <a:solidFill>
                    <a:prstClr val="black"/>
                  </a:solidFill>
                  <a:latin typeface="宋体" pitchFamily="2" charset="-122"/>
                  <a:ea typeface="宋体" pitchFamily="2" charset="-122"/>
                </a:rPr>
                <a:t>穿行列车</a:t>
              </a:r>
              <a:r>
                <a:rPr lang="en-US" altLang="zh-CN" sz="1400" dirty="0">
                  <a:solidFill>
                    <a:prstClr val="black"/>
                  </a:solidFill>
                  <a:latin typeface="宋体" pitchFamily="2" charset="-122"/>
                  <a:ea typeface="宋体" pitchFamily="2" charset="-122"/>
                </a:rPr>
                <a:t>》</a:t>
              </a:r>
              <a:r>
                <a:rPr lang="zh-CN" altLang="en-US" sz="1400" dirty="0" smtClean="0">
                  <a:solidFill>
                    <a:prstClr val="black"/>
                  </a:solidFill>
                  <a:latin typeface="宋体" pitchFamily="2" charset="-122"/>
                  <a:ea typeface="宋体" pitchFamily="2" charset="-122"/>
                </a:rPr>
                <a:t>获得</a:t>
              </a:r>
              <a:r>
                <a:rPr lang="zh-CN" altLang="en-US" sz="1400" dirty="0" smtClean="0">
                  <a:latin typeface="宋体" pitchFamily="2" charset="-122"/>
                  <a:ea typeface="宋体" pitchFamily="2" charset="-122"/>
                </a:rPr>
                <a:t>第</a:t>
              </a:r>
              <a:r>
                <a:rPr lang="en-US" altLang="zh-CN" sz="1400" dirty="0" smtClean="0">
                  <a:latin typeface="宋体" pitchFamily="2" charset="-122"/>
                  <a:ea typeface="宋体" pitchFamily="2" charset="-122"/>
                </a:rPr>
                <a:t>18</a:t>
              </a:r>
              <a:r>
                <a:rPr lang="zh-CN" altLang="en-US" sz="1400" dirty="0" smtClean="0">
                  <a:latin typeface="宋体" pitchFamily="2" charset="-122"/>
                  <a:ea typeface="宋体" pitchFamily="2" charset="-122"/>
                </a:rPr>
                <a:t>届</a:t>
              </a:r>
              <a:r>
                <a:rPr lang="zh-CN" altLang="en-US" sz="1400" dirty="0" smtClean="0">
                  <a:solidFill>
                    <a:prstClr val="black"/>
                  </a:solidFill>
                  <a:latin typeface="宋体" pitchFamily="2" charset="-122"/>
                  <a:ea typeface="宋体" pitchFamily="2" charset="-122"/>
                </a:rPr>
                <a:t>全国</a:t>
              </a:r>
              <a:r>
                <a:rPr lang="zh-CN" altLang="en-US" sz="1400" dirty="0">
                  <a:solidFill>
                    <a:prstClr val="black"/>
                  </a:solidFill>
                  <a:latin typeface="宋体" pitchFamily="2" charset="-122"/>
                  <a:ea typeface="宋体" pitchFamily="2" charset="-122"/>
                </a:rPr>
                <a:t>三等奖</a:t>
              </a:r>
            </a:p>
          </p:txBody>
        </p:sp>
      </p:grpSp>
    </p:spTree>
    <p:extLst>
      <p:ext uri="{BB962C8B-B14F-4D97-AF65-F5344CB8AC3E}">
        <p14:creationId xmlns:p14="http://schemas.microsoft.com/office/powerpoint/2010/main" val="449241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标题 1"/>
          <p:cNvSpPr>
            <a:spLocks noGrp="1"/>
          </p:cNvSpPr>
          <p:nvPr>
            <p:ph type="title"/>
          </p:nvPr>
        </p:nvSpPr>
        <p:spPr>
          <a:xfrm>
            <a:off x="457200" y="-27384"/>
            <a:ext cx="8229600" cy="1143000"/>
          </a:xfrm>
        </p:spPr>
        <p:txBody>
          <a:bodyPr>
            <a:normAutofit/>
          </a:bodyPr>
          <a:lstStyle/>
          <a:p>
            <a:r>
              <a:rPr lang="zh-CN" altLang="en-US" sz="3600" dirty="0"/>
              <a:t>第</a:t>
            </a:r>
            <a:r>
              <a:rPr lang="en-US" altLang="zh-CN" sz="3600" dirty="0"/>
              <a:t>17</a:t>
            </a:r>
            <a:r>
              <a:rPr lang="zh-CN" altLang="en-US" sz="3600" dirty="0" smtClean="0"/>
              <a:t>届全国一等奖</a:t>
            </a:r>
            <a:r>
              <a:rPr lang="en-US" altLang="zh-CN" sz="3600" dirty="0" smtClean="0"/>
              <a:t>4</a:t>
            </a:r>
            <a:r>
              <a:rPr lang="zh-CN" altLang="en-US" sz="3600" dirty="0" smtClean="0"/>
              <a:t>件作品</a:t>
            </a:r>
            <a:endParaRPr lang="zh-CN" altLang="en-US" sz="3600" dirty="0"/>
          </a:p>
        </p:txBody>
      </p:sp>
      <p:grpSp>
        <p:nvGrpSpPr>
          <p:cNvPr id="7" name="组合 6"/>
          <p:cNvGrpSpPr/>
          <p:nvPr/>
        </p:nvGrpSpPr>
        <p:grpSpPr>
          <a:xfrm>
            <a:off x="494176" y="2992820"/>
            <a:ext cx="5492422" cy="3475385"/>
            <a:chOff x="494176" y="2992820"/>
            <a:chExt cx="5492422" cy="3475385"/>
          </a:xfrm>
        </p:grpSpPr>
        <p:pic>
          <p:nvPicPr>
            <p:cNvPr id="2053" name="Picture 5" descr="K:\1电脑作品\2016\电脑作品活动暑假展板资料\第4块版资料：全国一等奖电脑作品截图2\全国一等奖作品--初中创意设计《多功能伞形灯具》--初二8班左颖聪\全国一等奖作品--初中创意设计《多功能伞形灯具》--初二8班左颖聪002.tif"/>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94176" y="2992820"/>
              <a:ext cx="2604608" cy="347538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3121822" y="3864570"/>
              <a:ext cx="2864776" cy="307777"/>
            </a:xfrm>
            <a:prstGeom prst="rect">
              <a:avLst/>
            </a:prstGeom>
            <a:noFill/>
          </p:spPr>
          <p:txBody>
            <a:bodyPr wrap="square" rtlCol="0">
              <a:spAutoFit/>
            </a:bodyPr>
            <a:lstStyle/>
            <a:p>
              <a:r>
                <a:rPr lang="zh-CN" altLang="en-US" sz="1400" dirty="0" smtClean="0">
                  <a:latin typeface="宋体" pitchFamily="2" charset="-122"/>
                  <a:ea typeface="宋体" pitchFamily="2" charset="-122"/>
                </a:rPr>
                <a:t>←初中</a:t>
              </a:r>
              <a:r>
                <a:rPr lang="zh-CN" altLang="en-US" sz="1400" dirty="0">
                  <a:latin typeface="宋体" pitchFamily="2" charset="-122"/>
                  <a:ea typeface="宋体" pitchFamily="2" charset="-122"/>
                </a:rPr>
                <a:t>创意设计</a:t>
              </a:r>
              <a:r>
                <a:rPr lang="en-US" altLang="zh-CN" sz="1400" dirty="0">
                  <a:latin typeface="宋体" pitchFamily="2" charset="-122"/>
                  <a:ea typeface="宋体" pitchFamily="2" charset="-122"/>
                </a:rPr>
                <a:t>《</a:t>
              </a:r>
              <a:r>
                <a:rPr lang="zh-CN" altLang="en-US" sz="1400" dirty="0">
                  <a:latin typeface="宋体" pitchFamily="2" charset="-122"/>
                  <a:ea typeface="宋体" pitchFamily="2" charset="-122"/>
                </a:rPr>
                <a:t>多功能伞形灯具</a:t>
              </a:r>
              <a:r>
                <a:rPr lang="en-US" altLang="zh-CN" sz="1400" dirty="0" smtClean="0">
                  <a:latin typeface="宋体" pitchFamily="2" charset="-122"/>
                  <a:ea typeface="宋体" pitchFamily="2" charset="-122"/>
                </a:rPr>
                <a:t>》</a:t>
              </a:r>
              <a:endParaRPr lang="en-US" altLang="zh-CN" sz="1400" dirty="0">
                <a:latin typeface="宋体" pitchFamily="2" charset="-122"/>
                <a:ea typeface="宋体" pitchFamily="2" charset="-122"/>
              </a:endParaRPr>
            </a:p>
          </p:txBody>
        </p:sp>
      </p:grpSp>
      <p:grpSp>
        <p:nvGrpSpPr>
          <p:cNvPr id="6" name="组合 5"/>
          <p:cNvGrpSpPr/>
          <p:nvPr/>
        </p:nvGrpSpPr>
        <p:grpSpPr>
          <a:xfrm>
            <a:off x="4965183" y="1076004"/>
            <a:ext cx="3471212" cy="2828057"/>
            <a:chOff x="4965183" y="1076004"/>
            <a:chExt cx="3471212" cy="2828057"/>
          </a:xfrm>
        </p:grpSpPr>
        <p:pic>
          <p:nvPicPr>
            <p:cNvPr id="2052" name="Picture 4" descr="K:\1电脑作品\2016\电脑作品活动暑假展板资料\第4块版资料：全国一等奖电脑作品截图2\全国一等奖作品--初中动画《梯子》--初一10班胡景雄\全国一等奖作品--初中动画《梯子》--初一10班胡景雄004.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65183" y="1076004"/>
              <a:ext cx="3471212" cy="252028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6569533" y="3596284"/>
              <a:ext cx="1866862" cy="307777"/>
            </a:xfrm>
            <a:prstGeom prst="rect">
              <a:avLst/>
            </a:prstGeom>
            <a:noFill/>
          </p:spPr>
          <p:txBody>
            <a:bodyPr wrap="square" rtlCol="0">
              <a:spAutoFit/>
            </a:bodyPr>
            <a:lstStyle/>
            <a:p>
              <a:pPr algn="r"/>
              <a:r>
                <a:rPr lang="zh-CN" altLang="en-US" sz="1400" dirty="0" smtClean="0">
                  <a:latin typeface="宋体" pitchFamily="2" charset="-122"/>
                  <a:ea typeface="宋体" pitchFamily="2" charset="-122"/>
                </a:rPr>
                <a:t>↑初中</a:t>
              </a:r>
              <a:r>
                <a:rPr lang="zh-CN" altLang="en-US" sz="1400" dirty="0">
                  <a:latin typeface="宋体" pitchFamily="2" charset="-122"/>
                  <a:ea typeface="宋体" pitchFamily="2" charset="-122"/>
                </a:rPr>
                <a:t>动画</a:t>
              </a:r>
              <a:r>
                <a:rPr lang="en-US" altLang="zh-CN" sz="1400" dirty="0">
                  <a:latin typeface="宋体" pitchFamily="2" charset="-122"/>
                  <a:ea typeface="宋体" pitchFamily="2" charset="-122"/>
                </a:rPr>
                <a:t>《</a:t>
              </a:r>
              <a:r>
                <a:rPr lang="zh-CN" altLang="en-US" sz="1400" dirty="0">
                  <a:latin typeface="宋体" pitchFamily="2" charset="-122"/>
                  <a:ea typeface="宋体" pitchFamily="2" charset="-122"/>
                </a:rPr>
                <a:t>梯子</a:t>
              </a:r>
              <a:r>
                <a:rPr lang="en-US" altLang="zh-CN" sz="1400" dirty="0" smtClean="0">
                  <a:latin typeface="宋体" pitchFamily="2" charset="-122"/>
                  <a:ea typeface="宋体" pitchFamily="2" charset="-122"/>
                </a:rPr>
                <a:t>》</a:t>
              </a:r>
              <a:endParaRPr lang="en-US" altLang="zh-CN" sz="1400" dirty="0">
                <a:latin typeface="宋体" pitchFamily="2" charset="-122"/>
                <a:ea typeface="宋体" pitchFamily="2" charset="-122"/>
              </a:endParaRPr>
            </a:p>
          </p:txBody>
        </p:sp>
      </p:grpSp>
      <p:grpSp>
        <p:nvGrpSpPr>
          <p:cNvPr id="9" name="组合 8"/>
          <p:cNvGrpSpPr/>
          <p:nvPr/>
        </p:nvGrpSpPr>
        <p:grpSpPr>
          <a:xfrm>
            <a:off x="3479357" y="3887567"/>
            <a:ext cx="4957038" cy="2580638"/>
            <a:chOff x="3479357" y="3887567"/>
            <a:chExt cx="4957038" cy="2580638"/>
          </a:xfrm>
        </p:grpSpPr>
        <p:pic>
          <p:nvPicPr>
            <p:cNvPr id="2050" name="Picture 2" descr="K:\1电脑作品\2016\电脑作品活动暑假展板资料\第3块版资料：全国一等奖电脑作品截图1\全国一等奖作品--初中网页《木云桥语》--初二4班苏晟、杨佳颖\全国一等奖作品--初中网页《木云桥语》--初二4班苏晟、杨佳颖001.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79357" y="4172347"/>
              <a:ext cx="4957038" cy="2295858"/>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12" name="TextBox 11"/>
                <p:cNvSpPr txBox="1"/>
                <p:nvPr/>
              </p:nvSpPr>
              <p:spPr>
                <a:xfrm>
                  <a:off x="6300192" y="3887567"/>
                  <a:ext cx="2025151" cy="307777"/>
                </a:xfrm>
                <a:prstGeom prst="rect">
                  <a:avLst/>
                </a:prstGeom>
                <a:noFill/>
              </p:spPr>
              <p:txBody>
                <a:bodyPr wrap="square" rtlCol="0">
                  <a:spAutoFit/>
                </a:bodyPr>
                <a:lstStyle/>
                <a:p>
                  <a14:m>
                    <m:oMath xmlns:m="http://schemas.openxmlformats.org/officeDocument/2006/math">
                      <m:r>
                        <a:rPr lang="zh-CN" altLang="en-US" sz="1400" i="1" dirty="0" smtClean="0">
                          <a:latin typeface="Cambria Math"/>
                          <a:ea typeface="宋体" pitchFamily="2" charset="-122"/>
                        </a:rPr>
                        <m:t>↓</m:t>
                      </m:r>
                    </m:oMath>
                  </a14:m>
                  <a:r>
                    <a:rPr lang="zh-CN" altLang="en-US" sz="1400" dirty="0" smtClean="0">
                      <a:latin typeface="宋体" pitchFamily="2" charset="-122"/>
                      <a:ea typeface="宋体" pitchFamily="2" charset="-122"/>
                    </a:rPr>
                    <a:t>初中</a:t>
                  </a:r>
                  <a:r>
                    <a:rPr lang="zh-CN" altLang="en-US" sz="1400" dirty="0">
                      <a:latin typeface="宋体" pitchFamily="2" charset="-122"/>
                      <a:ea typeface="宋体" pitchFamily="2" charset="-122"/>
                    </a:rPr>
                    <a:t>网页</a:t>
                  </a:r>
                  <a:r>
                    <a:rPr lang="en-US" altLang="zh-CN" sz="1400" dirty="0">
                      <a:latin typeface="宋体" pitchFamily="2" charset="-122"/>
                      <a:ea typeface="宋体" pitchFamily="2" charset="-122"/>
                    </a:rPr>
                    <a:t>《</a:t>
                  </a:r>
                  <a:r>
                    <a:rPr lang="zh-CN" altLang="en-US" sz="1400" dirty="0">
                      <a:latin typeface="宋体" pitchFamily="2" charset="-122"/>
                      <a:ea typeface="宋体" pitchFamily="2" charset="-122"/>
                    </a:rPr>
                    <a:t>木云桥语</a:t>
                  </a:r>
                  <a:r>
                    <a:rPr lang="en-US" altLang="zh-CN" sz="1400" dirty="0" smtClean="0">
                      <a:latin typeface="宋体" pitchFamily="2" charset="-122"/>
                      <a:ea typeface="宋体" pitchFamily="2" charset="-122"/>
                    </a:rPr>
                    <a:t>》</a:t>
                  </a:r>
                  <a:endParaRPr lang="en-US" altLang="zh-CN" sz="1400" dirty="0">
                    <a:latin typeface="宋体" pitchFamily="2" charset="-122"/>
                    <a:ea typeface="宋体" pitchFamily="2" charset="-122"/>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6300192" y="3887567"/>
                  <a:ext cx="2025151" cy="307777"/>
                </a:xfrm>
                <a:prstGeom prst="rect">
                  <a:avLst/>
                </a:prstGeom>
                <a:blipFill rotWithShape="1">
                  <a:blip r:embed="rId5"/>
                  <a:stretch>
                    <a:fillRect t="-4000" r="-9910" b="-18000"/>
                  </a:stretch>
                </a:blipFill>
              </p:spPr>
              <p:txBody>
                <a:bodyPr/>
                <a:lstStyle/>
                <a:p>
                  <a:r>
                    <a:rPr lang="zh-CN" altLang="en-US">
                      <a:noFill/>
                    </a:rPr>
                    <a:t> </a:t>
                  </a:r>
                </a:p>
              </p:txBody>
            </p:sp>
          </mc:Fallback>
        </mc:AlternateContent>
      </p:grpSp>
      <p:grpSp>
        <p:nvGrpSpPr>
          <p:cNvPr id="5" name="组合 4"/>
          <p:cNvGrpSpPr/>
          <p:nvPr/>
        </p:nvGrpSpPr>
        <p:grpSpPr>
          <a:xfrm>
            <a:off x="528967" y="1076002"/>
            <a:ext cx="4331066" cy="2128514"/>
            <a:chOff x="528967" y="1076002"/>
            <a:chExt cx="4331066" cy="2128514"/>
          </a:xfrm>
        </p:grpSpPr>
        <p:pic>
          <p:nvPicPr>
            <p:cNvPr id="2051" name="Picture 3" descr="K:\1电脑作品\2016\电脑作品活动暑假展板资料\第3块版资料：全国一等奖电脑作品截图1\全国一等奖作品--初中网页《南海“忧”鱼》--初二7班李劲尤\全国一等奖作品--初中网页《南海“忧”鱼》--初二7班李劲尤001.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528967" y="1076002"/>
              <a:ext cx="4331065" cy="1820737"/>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3121823" y="2896739"/>
              <a:ext cx="1738210" cy="307777"/>
            </a:xfrm>
            <a:prstGeom prst="rect">
              <a:avLst/>
            </a:prstGeom>
            <a:noFill/>
          </p:spPr>
          <p:txBody>
            <a:bodyPr wrap="square" rtlCol="0">
              <a:spAutoFit/>
            </a:bodyPr>
            <a:lstStyle/>
            <a:p>
              <a:r>
                <a:rPr lang="zh-CN" altLang="en-US" sz="1400" dirty="0" smtClean="0">
                  <a:latin typeface="宋体" pitchFamily="2" charset="-122"/>
                  <a:ea typeface="宋体" pitchFamily="2" charset="-122"/>
                </a:rPr>
                <a:t>↑</a:t>
              </a:r>
              <a:r>
                <a:rPr lang="en-US" altLang="zh-CN" sz="1400" dirty="0" smtClean="0">
                  <a:latin typeface="宋体" pitchFamily="2" charset="-122"/>
                  <a:ea typeface="宋体" pitchFamily="2" charset="-122"/>
                </a:rPr>
                <a:t>《</a:t>
              </a:r>
              <a:r>
                <a:rPr lang="zh-CN" altLang="en-US" sz="1400" dirty="0">
                  <a:latin typeface="宋体" pitchFamily="2" charset="-122"/>
                  <a:ea typeface="宋体" pitchFamily="2" charset="-122"/>
                </a:rPr>
                <a:t>南海“忧”鱼</a:t>
              </a:r>
              <a:r>
                <a:rPr lang="en-US" altLang="zh-CN" sz="1400" dirty="0" smtClean="0">
                  <a:latin typeface="宋体" pitchFamily="2" charset="-122"/>
                  <a:ea typeface="宋体" pitchFamily="2" charset="-122"/>
                </a:rPr>
                <a:t>》</a:t>
              </a:r>
              <a:endParaRPr lang="en-US" altLang="zh-CN" sz="1400" dirty="0">
                <a:latin typeface="宋体" pitchFamily="2" charset="-122"/>
                <a:ea typeface="宋体" pitchFamily="2" charset="-122"/>
              </a:endParaRPr>
            </a:p>
          </p:txBody>
        </p:sp>
      </p:grpSp>
    </p:spTree>
    <p:extLst>
      <p:ext uri="{BB962C8B-B14F-4D97-AF65-F5344CB8AC3E}">
        <p14:creationId xmlns:p14="http://schemas.microsoft.com/office/powerpoint/2010/main" val="58208722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智能机器人</a:t>
            </a:r>
            <a:endParaRPr lang="zh-CN" altLang="en-US" dirty="0"/>
          </a:p>
        </p:txBody>
      </p:sp>
      <p:sp>
        <p:nvSpPr>
          <p:cNvPr id="4" name="矩形 3"/>
          <p:cNvSpPr/>
          <p:nvPr/>
        </p:nvSpPr>
        <p:spPr>
          <a:xfrm>
            <a:off x="6876256" y="1196752"/>
            <a:ext cx="2016224" cy="4524315"/>
          </a:xfrm>
          <a:prstGeom prst="rect">
            <a:avLst/>
          </a:prstGeom>
        </p:spPr>
        <p:txBody>
          <a:bodyPr wrap="square">
            <a:spAutoFit/>
          </a:bodyPr>
          <a:lstStyle/>
          <a:p>
            <a:pPr algn="just"/>
            <a:r>
              <a:rPr lang="en-US" altLang="zh-CN" sz="2400" dirty="0" smtClean="0"/>
              <a:t>         </a:t>
            </a:r>
            <a:r>
              <a:rPr lang="zh-CN" altLang="zh-CN" sz="2400" dirty="0" smtClean="0"/>
              <a:t>智能机器人</a:t>
            </a:r>
            <a:r>
              <a:rPr lang="zh-CN" altLang="zh-CN" sz="2400" dirty="0"/>
              <a:t>制作实验是一项集电子、信息技术、自动控制和创新设计于一体的科技实践</a:t>
            </a:r>
            <a:r>
              <a:rPr lang="zh-CN" altLang="zh-CN" sz="2400" dirty="0" smtClean="0"/>
              <a:t>活动</a:t>
            </a:r>
            <a:r>
              <a:rPr lang="zh-CN" altLang="en-US" sz="2400" dirty="0" smtClean="0"/>
              <a:t>。</a:t>
            </a:r>
            <a:r>
              <a:rPr lang="zh-CN" altLang="zh-CN" sz="2400" dirty="0" smtClean="0"/>
              <a:t>几年来</a:t>
            </a:r>
            <a:r>
              <a:rPr lang="zh-CN" altLang="en-US" sz="2400" dirty="0" smtClean="0"/>
              <a:t>参加各类比赛</a:t>
            </a:r>
            <a:r>
              <a:rPr lang="zh-CN" altLang="zh-CN" sz="2400" dirty="0" smtClean="0"/>
              <a:t>，硕果累累，获</a:t>
            </a:r>
            <a:r>
              <a:rPr lang="zh-CN" altLang="zh-CN" sz="2400" dirty="0"/>
              <a:t>国家级奖</a:t>
            </a:r>
            <a:r>
              <a:rPr lang="en-US" altLang="zh-CN" sz="2400" dirty="0"/>
              <a:t>15</a:t>
            </a:r>
            <a:r>
              <a:rPr lang="zh-CN" altLang="zh-CN" sz="2400" dirty="0"/>
              <a:t>项、省级奖</a:t>
            </a:r>
            <a:r>
              <a:rPr lang="en-US" altLang="zh-CN" sz="2400" dirty="0"/>
              <a:t>141</a:t>
            </a:r>
            <a:r>
              <a:rPr lang="zh-CN" altLang="zh-CN" sz="2400" dirty="0" smtClean="0"/>
              <a:t>项</a:t>
            </a:r>
            <a:r>
              <a:rPr lang="zh-CN" altLang="en-US" sz="2400" dirty="0" smtClean="0"/>
              <a:t>。</a:t>
            </a:r>
            <a:endParaRPr lang="zh-CN" altLang="en-US" sz="2400" dirty="0"/>
          </a:p>
        </p:txBody>
      </p:sp>
      <p:pic>
        <p:nvPicPr>
          <p:cNvPr id="14338" name="Picture 2" descr="C:\Users\mingko\AppData\Local\Temp\Rar$DRa0.721\IMG_20170507_164334.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5842" y="1249297"/>
            <a:ext cx="3142672" cy="2357004"/>
          </a:xfrm>
          <a:prstGeom prst="rect">
            <a:avLst/>
          </a:prstGeom>
          <a:noFill/>
          <a:extLst>
            <a:ext uri="{909E8E84-426E-40DD-AFC4-6F175D3DCCD1}">
              <a14:hiddenFill xmlns:a14="http://schemas.microsoft.com/office/drawing/2010/main">
                <a:solidFill>
                  <a:srgbClr val="FFFFFF"/>
                </a:solidFill>
              </a14:hiddenFill>
            </a:ext>
          </a:extLst>
        </p:spPr>
      </p:pic>
      <p:pic>
        <p:nvPicPr>
          <p:cNvPr id="14339" name="Picture 3" descr="C:\Users\mingko\AppData\Local\Temp\Rar$DRa0.953\IMG_20170513_083308.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38209" y="1268309"/>
            <a:ext cx="3154948" cy="2322314"/>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C:\Users\mingko\AppData\Local\Temp\Rar$DRa0.888\IMG_20170610_085326_HDR.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5842" y="3718148"/>
            <a:ext cx="3154949" cy="2366211"/>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descr="C:\Users\mingko\AppData\Local\Temp\Rar$DRa0.842\IMG_20170610_095628_HDR.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38209" y="3693994"/>
            <a:ext cx="3154948" cy="2366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01372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“电子制作（创客）”平台</a:t>
            </a:r>
            <a:endParaRPr lang="zh-CN" altLang="en-US" dirty="0"/>
          </a:p>
        </p:txBody>
      </p:sp>
      <p:sp>
        <p:nvSpPr>
          <p:cNvPr id="4" name="矩形 3"/>
          <p:cNvSpPr/>
          <p:nvPr/>
        </p:nvSpPr>
        <p:spPr>
          <a:xfrm>
            <a:off x="395536" y="1268760"/>
            <a:ext cx="5887530" cy="1938992"/>
          </a:xfrm>
          <a:prstGeom prst="rect">
            <a:avLst/>
          </a:prstGeom>
        </p:spPr>
        <p:txBody>
          <a:bodyPr wrap="square">
            <a:spAutoFit/>
          </a:bodyPr>
          <a:lstStyle/>
          <a:p>
            <a:r>
              <a:rPr lang="en-US" altLang="zh-CN" sz="2400" dirty="0" smtClean="0"/>
              <a:t>        </a:t>
            </a:r>
            <a:r>
              <a:rPr lang="zh-CN" altLang="zh-CN" sz="2400" dirty="0" smtClean="0"/>
              <a:t>电子</a:t>
            </a:r>
            <a:r>
              <a:rPr lang="zh-CN" altLang="zh-CN" sz="2400" dirty="0"/>
              <a:t>制作俱乐部设有模拟机器人、智能寻轨器、太空探测器、遥控编码探雷器、电子百拼五大项目，同学们在比赛中需要在规定时间内完成模块搭建，线路板元件焊接，电路调试，现场运行等</a:t>
            </a:r>
            <a:r>
              <a:rPr lang="zh-CN" altLang="zh-CN" sz="2400" dirty="0" smtClean="0"/>
              <a:t>操作</a:t>
            </a:r>
            <a:r>
              <a:rPr lang="zh-CN" altLang="en-US" sz="2400" dirty="0" smtClean="0"/>
              <a:t>。</a:t>
            </a:r>
            <a:endParaRPr lang="zh-CN" altLang="en-US" sz="2400" dirty="0"/>
          </a:p>
        </p:txBody>
      </p:sp>
      <p:pic>
        <p:nvPicPr>
          <p:cNvPr id="15362" name="Picture 2" descr="C:\Users\mingko\AppData\Local\Temp\Rar$DRa0.090\电子制作俱乐部资料\微信图片_20171201165056.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flipH="1" flipV="1">
            <a:off x="395536" y="3356992"/>
            <a:ext cx="5887530" cy="2952328"/>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C:\Users\mingko\AppData\Local\Temp\Rar$DRa0.705\电子制作俱乐部资料\2017-11-20-172623866.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44208" y="3068960"/>
            <a:ext cx="2520000" cy="1680000"/>
          </a:xfrm>
          <a:prstGeom prst="rect">
            <a:avLst/>
          </a:prstGeom>
          <a:noFill/>
          <a:extLst>
            <a:ext uri="{909E8E84-426E-40DD-AFC4-6F175D3DCCD1}">
              <a14:hiddenFill xmlns:a14="http://schemas.microsoft.com/office/drawing/2010/main">
                <a:solidFill>
                  <a:srgbClr val="FFFFFF"/>
                </a:solidFill>
              </a14:hiddenFill>
            </a:ext>
          </a:extLst>
        </p:spPr>
      </p:pic>
      <p:pic>
        <p:nvPicPr>
          <p:cNvPr id="15365" name="Picture 5" descr="C:\Users\mingko\AppData\Local\Temp\Rar$DRa0.485\电子制作俱乐部资料\电子制作俱乐部 2.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29300" y="1289348"/>
            <a:ext cx="2520000" cy="168000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C:\Users\mingko\AppData\Local\Temp\Rar$DRa0.043\电子制作俱乐部资料\电子制作俱乐部3.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44208" y="4833156"/>
            <a:ext cx="2520000" cy="16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338010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15365"/>
                                        </p:tgtEl>
                                        <p:attrNameLst>
                                          <p:attrName>style.visibility</p:attrName>
                                        </p:attrNameLst>
                                      </p:cBhvr>
                                      <p:to>
                                        <p:strVal val="visible"/>
                                      </p:to>
                                    </p:set>
                                    <p:anim calcmode="lin" valueType="num">
                                      <p:cBhvr additive="base">
                                        <p:cTn id="11" dur="500" fill="hold"/>
                                        <p:tgtEl>
                                          <p:spTgt spid="15365"/>
                                        </p:tgtEl>
                                        <p:attrNameLst>
                                          <p:attrName>ppt_x</p:attrName>
                                        </p:attrNameLst>
                                      </p:cBhvr>
                                      <p:tavLst>
                                        <p:tav tm="0">
                                          <p:val>
                                            <p:strVal val="#ppt_x"/>
                                          </p:val>
                                        </p:tav>
                                        <p:tav tm="100000">
                                          <p:val>
                                            <p:strVal val="#ppt_x"/>
                                          </p:val>
                                        </p:tav>
                                      </p:tavLst>
                                    </p:anim>
                                    <p:anim calcmode="lin" valueType="num">
                                      <p:cBhvr additive="base">
                                        <p:cTn id="12" dur="500" fill="hold"/>
                                        <p:tgtEl>
                                          <p:spTgt spid="15365"/>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5364"/>
                                        </p:tgtEl>
                                        <p:attrNameLst>
                                          <p:attrName>style.visibility</p:attrName>
                                        </p:attrNameLst>
                                      </p:cBhvr>
                                      <p:to>
                                        <p:strVal val="visible"/>
                                      </p:to>
                                    </p:set>
                                    <p:anim calcmode="lin" valueType="num">
                                      <p:cBhvr additive="base">
                                        <p:cTn id="16" dur="500" fill="hold"/>
                                        <p:tgtEl>
                                          <p:spTgt spid="15364"/>
                                        </p:tgtEl>
                                        <p:attrNameLst>
                                          <p:attrName>ppt_x</p:attrName>
                                        </p:attrNameLst>
                                      </p:cBhvr>
                                      <p:tavLst>
                                        <p:tav tm="0">
                                          <p:val>
                                            <p:strVal val="#ppt_x"/>
                                          </p:val>
                                        </p:tav>
                                        <p:tav tm="100000">
                                          <p:val>
                                            <p:strVal val="#ppt_x"/>
                                          </p:val>
                                        </p:tav>
                                      </p:tavLst>
                                    </p:anim>
                                    <p:anim calcmode="lin" valueType="num">
                                      <p:cBhvr additive="base">
                                        <p:cTn id="17" dur="500" fill="hold"/>
                                        <p:tgtEl>
                                          <p:spTgt spid="15364"/>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5366"/>
                                        </p:tgtEl>
                                        <p:attrNameLst>
                                          <p:attrName>style.visibility</p:attrName>
                                        </p:attrNameLst>
                                      </p:cBhvr>
                                      <p:to>
                                        <p:strVal val="visible"/>
                                      </p:to>
                                    </p:set>
                                    <p:anim calcmode="lin" valueType="num">
                                      <p:cBhvr additive="base">
                                        <p:cTn id="21" dur="500" fill="hold"/>
                                        <p:tgtEl>
                                          <p:spTgt spid="15366"/>
                                        </p:tgtEl>
                                        <p:attrNameLst>
                                          <p:attrName>ppt_x</p:attrName>
                                        </p:attrNameLst>
                                      </p:cBhvr>
                                      <p:tavLst>
                                        <p:tav tm="0">
                                          <p:val>
                                            <p:strVal val="#ppt_x"/>
                                          </p:val>
                                        </p:tav>
                                        <p:tav tm="100000">
                                          <p:val>
                                            <p:strVal val="#ppt_x"/>
                                          </p:val>
                                        </p:tav>
                                      </p:tavLst>
                                    </p:anim>
                                    <p:anim calcmode="lin" valueType="num">
                                      <p:cBhvr additive="base">
                                        <p:cTn id="22"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图片 1"/>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4820" y="1986390"/>
            <a:ext cx="5498646" cy="4125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图片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867482" y="1988840"/>
            <a:ext cx="3094105" cy="4125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上箭头 4">
            <a:hlinkClick r:id="rId4" action="ppaction://hlinksldjump"/>
          </p:cNvPr>
          <p:cNvSpPr/>
          <p:nvPr/>
        </p:nvSpPr>
        <p:spPr>
          <a:xfrm>
            <a:off x="8382000" y="476250"/>
            <a:ext cx="287338" cy="38893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标题 1"/>
          <p:cNvSpPr txBox="1">
            <a:spLocks/>
          </p:cNvSpPr>
          <p:nvPr/>
        </p:nvSpPr>
        <p:spPr>
          <a:xfrm>
            <a:off x="457200" y="474236"/>
            <a:ext cx="8229600" cy="1143000"/>
          </a:xfrm>
          <a:prstGeom prst="rect">
            <a:avLst/>
          </a:prstGeom>
        </p:spPr>
        <p:txBody>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en-US" altLang="zh-CN" sz="4000" dirty="0"/>
              <a:t>2017</a:t>
            </a:r>
            <a:r>
              <a:rPr lang="zh-CN" altLang="en-US" sz="4000" dirty="0"/>
              <a:t>年赖海斌、张衡同学首次</a:t>
            </a:r>
            <a:r>
              <a:rPr lang="zh-CN" altLang="en-US" sz="4000" dirty="0" smtClean="0"/>
              <a:t>参加全国电子制作赛，</a:t>
            </a:r>
            <a:r>
              <a:rPr lang="zh-CN" altLang="en-US" sz="4000" dirty="0"/>
              <a:t>获全国三等奖</a:t>
            </a:r>
          </a:p>
        </p:txBody>
      </p:sp>
    </p:spTree>
    <p:extLst>
      <p:ext uri="{BB962C8B-B14F-4D97-AF65-F5344CB8AC3E}">
        <p14:creationId xmlns:p14="http://schemas.microsoft.com/office/powerpoint/2010/main" val="283085395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创意无土栽培基地</a:t>
            </a:r>
            <a:endParaRPr lang="zh-CN" altLang="en-US" dirty="0"/>
          </a:p>
        </p:txBody>
      </p:sp>
      <p:pic>
        <p:nvPicPr>
          <p:cNvPr id="4" name="图片 3" descr="G:\IMG_4210.PNG"/>
          <p:cNvPicPr/>
          <p:nvPr/>
        </p:nvPicPr>
        <p:blipFill rotWithShape="1">
          <a:blip r:embed="rId2" cstate="email">
            <a:extLst>
              <a:ext uri="{28A0092B-C50C-407E-A947-70E740481C1C}">
                <a14:useLocalDpi xmlns:a14="http://schemas.microsoft.com/office/drawing/2010/main"/>
              </a:ext>
            </a:extLst>
          </a:blip>
          <a:srcRect/>
          <a:stretch/>
        </p:blipFill>
        <p:spPr bwMode="auto">
          <a:xfrm>
            <a:off x="1363470" y="2194803"/>
            <a:ext cx="6466901" cy="4464496"/>
          </a:xfrm>
          <a:prstGeom prst="rect">
            <a:avLst/>
          </a:prstGeom>
          <a:noFill/>
          <a:ln>
            <a:noFill/>
          </a:ln>
          <a:extLst>
            <a:ext uri="{53640926-AAD7-44D8-BBD7-CCE9431645EC}">
              <a14:shadowObscured xmlns:a14="http://schemas.microsoft.com/office/drawing/2010/main"/>
            </a:ext>
          </a:extLst>
        </p:spPr>
      </p:pic>
      <p:sp>
        <p:nvSpPr>
          <p:cNvPr id="5" name="矩形 4"/>
          <p:cNvSpPr/>
          <p:nvPr/>
        </p:nvSpPr>
        <p:spPr>
          <a:xfrm>
            <a:off x="467544" y="1124744"/>
            <a:ext cx="8424936" cy="830997"/>
          </a:xfrm>
          <a:prstGeom prst="rect">
            <a:avLst/>
          </a:prstGeom>
        </p:spPr>
        <p:txBody>
          <a:bodyPr wrap="square">
            <a:spAutoFit/>
          </a:bodyPr>
          <a:lstStyle/>
          <a:p>
            <a:pPr algn="just"/>
            <a:r>
              <a:rPr lang="en-US" altLang="zh-CN" sz="2400" dirty="0" smtClean="0"/>
              <a:t>         </a:t>
            </a:r>
            <a:r>
              <a:rPr lang="zh-CN" altLang="zh-CN" sz="2400" dirty="0" smtClean="0"/>
              <a:t>无土栽培是</a:t>
            </a:r>
            <a:r>
              <a:rPr lang="zh-CN" altLang="zh-CN" sz="2400" dirty="0"/>
              <a:t>使用基质代替天然土壤进行</a:t>
            </a:r>
            <a:r>
              <a:rPr lang="zh-CN" altLang="zh-CN" sz="2400" dirty="0" smtClean="0"/>
              <a:t>栽培植物</a:t>
            </a:r>
            <a:r>
              <a:rPr lang="zh-CN" altLang="en-US" sz="2400" dirty="0"/>
              <a:t>，</a:t>
            </a:r>
            <a:r>
              <a:rPr lang="zh-CN" altLang="zh-CN" sz="2400" dirty="0" smtClean="0"/>
              <a:t>面向</a:t>
            </a:r>
            <a:r>
              <a:rPr lang="zh-CN" altLang="zh-CN" sz="2400" dirty="0"/>
              <a:t>全体学生</a:t>
            </a:r>
            <a:r>
              <a:rPr lang="zh-CN" altLang="zh-CN" sz="2400" dirty="0" smtClean="0"/>
              <a:t>，</a:t>
            </a:r>
            <a:r>
              <a:rPr lang="zh-CN" altLang="en-US" sz="2400" dirty="0" smtClean="0"/>
              <a:t>让学生体验植株生命生长的神奇</a:t>
            </a:r>
            <a:r>
              <a:rPr lang="en-US" altLang="zh-CN" sz="2400" dirty="0" smtClean="0"/>
              <a:t>……</a:t>
            </a:r>
            <a:endParaRPr lang="zh-CN" altLang="en-US" sz="2400" dirty="0"/>
          </a:p>
        </p:txBody>
      </p:sp>
    </p:spTree>
    <p:extLst>
      <p:ext uri="{BB962C8B-B14F-4D97-AF65-F5344CB8AC3E}">
        <p14:creationId xmlns:p14="http://schemas.microsoft.com/office/powerpoint/2010/main" val="15942158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a:t>博济科技</a:t>
            </a:r>
            <a:r>
              <a:rPr lang="zh-CN" altLang="en-US" dirty="0" smtClean="0"/>
              <a:t>节</a:t>
            </a:r>
            <a:endParaRPr lang="zh-CN" altLang="en-US" dirty="0"/>
          </a:p>
        </p:txBody>
      </p:sp>
      <p:sp>
        <p:nvSpPr>
          <p:cNvPr id="4" name="TextBox 6"/>
          <p:cNvSpPr txBox="1">
            <a:spLocks noChangeArrowheads="1"/>
          </p:cNvSpPr>
          <p:nvPr/>
        </p:nvSpPr>
        <p:spPr bwMode="auto">
          <a:xfrm>
            <a:off x="642938" y="1124744"/>
            <a:ext cx="8501062"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charset="0"/>
                <a:ea typeface="宋体" charset="-122"/>
              </a:defRPr>
            </a:lvl1pPr>
            <a:lvl2pPr marL="742950" indent="-285750" eaLnBrk="0" hangingPunct="0">
              <a:defRPr sz="1600">
                <a:solidFill>
                  <a:schemeClr val="tx1"/>
                </a:solidFill>
                <a:latin typeface="Arial" charset="0"/>
                <a:ea typeface="宋体" charset="-122"/>
              </a:defRPr>
            </a:lvl2pPr>
            <a:lvl3pPr marL="1143000" indent="-228600" eaLnBrk="0" hangingPunct="0">
              <a:defRPr sz="1600">
                <a:solidFill>
                  <a:schemeClr val="tx1"/>
                </a:solidFill>
                <a:latin typeface="Arial" charset="0"/>
                <a:ea typeface="宋体" charset="-122"/>
              </a:defRPr>
            </a:lvl3pPr>
            <a:lvl4pPr marL="1600200" indent="-228600" eaLnBrk="0" hangingPunct="0">
              <a:defRPr sz="1600">
                <a:solidFill>
                  <a:schemeClr val="tx1"/>
                </a:solidFill>
                <a:latin typeface="Arial" charset="0"/>
                <a:ea typeface="宋体" charset="-122"/>
              </a:defRPr>
            </a:lvl4pPr>
            <a:lvl5pPr marL="2057400" indent="-228600" eaLnBrk="0" hangingPunct="0">
              <a:defRPr sz="1600">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sz="1600">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sz="1600">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sz="1600">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sz="1600">
                <a:solidFill>
                  <a:schemeClr val="tx1"/>
                </a:solidFill>
                <a:latin typeface="Arial" charset="0"/>
                <a:ea typeface="宋体" charset="-122"/>
              </a:defRPr>
            </a:lvl9pPr>
          </a:lstStyle>
          <a:p>
            <a:pPr eaLnBrk="1" hangingPunct="1">
              <a:lnSpc>
                <a:spcPts val="3700"/>
              </a:lnSpc>
            </a:pPr>
            <a:r>
              <a:rPr lang="zh-CN" altLang="en-US" sz="2400" b="1" dirty="0" smtClean="0">
                <a:solidFill>
                  <a:srgbClr val="7030A0"/>
                </a:solidFill>
                <a:latin typeface="楷体" pitchFamily="49" charset="-122"/>
                <a:ea typeface="楷体" pitchFamily="49" charset="-122"/>
              </a:rPr>
              <a:t>第</a:t>
            </a:r>
            <a:r>
              <a:rPr lang="en-US" altLang="zh-CN" sz="2400" b="1" dirty="0" smtClean="0">
                <a:solidFill>
                  <a:srgbClr val="7030A0"/>
                </a:solidFill>
                <a:latin typeface="楷体" pitchFamily="49" charset="-122"/>
                <a:ea typeface="楷体" pitchFamily="49" charset="-122"/>
              </a:rPr>
              <a:t>10</a:t>
            </a:r>
            <a:r>
              <a:rPr lang="zh-CN" altLang="en-US" sz="2400" b="1" dirty="0">
                <a:solidFill>
                  <a:srgbClr val="7030A0"/>
                </a:solidFill>
                <a:latin typeface="楷体" pitchFamily="49" charset="-122"/>
                <a:ea typeface="楷体" pitchFamily="49" charset="-122"/>
              </a:rPr>
              <a:t>届科技节六大篇章，</a:t>
            </a:r>
            <a:r>
              <a:rPr lang="en-US" altLang="zh-CN" sz="2400" b="1" dirty="0">
                <a:solidFill>
                  <a:srgbClr val="7030A0"/>
                </a:solidFill>
                <a:latin typeface="楷体" pitchFamily="49" charset="-122"/>
                <a:ea typeface="楷体" pitchFamily="49" charset="-122"/>
              </a:rPr>
              <a:t>38</a:t>
            </a:r>
            <a:r>
              <a:rPr lang="zh-CN" altLang="en-US" sz="2400" b="1" dirty="0">
                <a:solidFill>
                  <a:srgbClr val="7030A0"/>
                </a:solidFill>
                <a:latin typeface="楷体" pitchFamily="49" charset="-122"/>
                <a:ea typeface="楷体" pitchFamily="49" charset="-122"/>
              </a:rPr>
              <a:t>项活动：</a:t>
            </a:r>
            <a:endParaRPr lang="en-US" altLang="zh-CN" sz="2400" b="1" dirty="0">
              <a:solidFill>
                <a:srgbClr val="7030A0"/>
              </a:solidFill>
              <a:latin typeface="楷体" pitchFamily="49" charset="-122"/>
              <a:ea typeface="楷体" pitchFamily="49" charset="-122"/>
            </a:endParaRPr>
          </a:p>
          <a:p>
            <a:pPr eaLnBrk="1" hangingPunct="1">
              <a:lnSpc>
                <a:spcPts val="3700"/>
              </a:lnSpc>
            </a:pPr>
            <a:r>
              <a:rPr lang="en-US" altLang="zh-CN" sz="2400" b="1" dirty="0">
                <a:solidFill>
                  <a:srgbClr val="000000"/>
                </a:solidFill>
                <a:latin typeface="楷体" pitchFamily="49" charset="-122"/>
                <a:ea typeface="楷体" pitchFamily="49" charset="-122"/>
              </a:rPr>
              <a:t>1</a:t>
            </a:r>
            <a:r>
              <a:rPr lang="zh-CN" altLang="en-US" sz="2400" b="1" dirty="0">
                <a:solidFill>
                  <a:srgbClr val="000000"/>
                </a:solidFill>
                <a:latin typeface="楷体" pitchFamily="49" charset="-122"/>
                <a:ea typeface="楷体" pitchFamily="49" charset="-122"/>
              </a:rPr>
              <a:t>、“思”之篇。         </a:t>
            </a:r>
            <a:r>
              <a:rPr lang="en-US" altLang="zh-CN" sz="2400" b="1" dirty="0">
                <a:solidFill>
                  <a:srgbClr val="000000"/>
                </a:solidFill>
                <a:latin typeface="楷体" pitchFamily="49" charset="-122"/>
                <a:ea typeface="楷体" pitchFamily="49" charset="-122"/>
              </a:rPr>
              <a:t>2</a:t>
            </a:r>
            <a:r>
              <a:rPr lang="zh-CN" altLang="en-US" sz="2400" b="1" dirty="0">
                <a:solidFill>
                  <a:srgbClr val="000000"/>
                </a:solidFill>
                <a:latin typeface="楷体" pitchFamily="49" charset="-122"/>
                <a:ea typeface="楷体" pitchFamily="49" charset="-122"/>
              </a:rPr>
              <a:t>、“行”之篇。</a:t>
            </a:r>
            <a:endParaRPr lang="en-US" altLang="zh-CN" sz="2400" b="1" dirty="0">
              <a:solidFill>
                <a:srgbClr val="000000"/>
              </a:solidFill>
              <a:latin typeface="楷体" pitchFamily="49" charset="-122"/>
              <a:ea typeface="楷体" pitchFamily="49" charset="-122"/>
            </a:endParaRPr>
          </a:p>
          <a:p>
            <a:pPr eaLnBrk="1" hangingPunct="1">
              <a:lnSpc>
                <a:spcPts val="3700"/>
              </a:lnSpc>
            </a:pPr>
            <a:r>
              <a:rPr lang="en-US" altLang="zh-CN" sz="2400" b="1" dirty="0">
                <a:solidFill>
                  <a:srgbClr val="000000"/>
                </a:solidFill>
                <a:latin typeface="楷体" pitchFamily="49" charset="-122"/>
                <a:ea typeface="楷体" pitchFamily="49" charset="-122"/>
              </a:rPr>
              <a:t>3</a:t>
            </a:r>
            <a:r>
              <a:rPr lang="zh-CN" altLang="en-US" sz="2400" b="1" dirty="0">
                <a:solidFill>
                  <a:srgbClr val="000000"/>
                </a:solidFill>
                <a:latin typeface="楷体" pitchFamily="49" charset="-122"/>
                <a:ea typeface="楷体" pitchFamily="49" charset="-122"/>
              </a:rPr>
              <a:t>、“创”之篇。         </a:t>
            </a:r>
            <a:r>
              <a:rPr lang="en-US" altLang="zh-CN" sz="2400" b="1" dirty="0">
                <a:solidFill>
                  <a:srgbClr val="000000"/>
                </a:solidFill>
                <a:latin typeface="楷体" pitchFamily="49" charset="-122"/>
                <a:ea typeface="楷体" pitchFamily="49" charset="-122"/>
              </a:rPr>
              <a:t>4</a:t>
            </a:r>
            <a:r>
              <a:rPr lang="zh-CN" altLang="en-US" sz="2400" b="1" dirty="0">
                <a:solidFill>
                  <a:srgbClr val="000000"/>
                </a:solidFill>
                <a:latin typeface="楷体" pitchFamily="49" charset="-122"/>
                <a:ea typeface="楷体" pitchFamily="49" charset="-122"/>
              </a:rPr>
              <a:t>、“专”之篇。</a:t>
            </a:r>
            <a:endParaRPr lang="en-US" altLang="zh-CN" sz="2400" b="1" dirty="0">
              <a:solidFill>
                <a:srgbClr val="000000"/>
              </a:solidFill>
              <a:latin typeface="楷体" pitchFamily="49" charset="-122"/>
              <a:ea typeface="楷体" pitchFamily="49" charset="-122"/>
            </a:endParaRPr>
          </a:p>
          <a:p>
            <a:pPr eaLnBrk="1" hangingPunct="1">
              <a:lnSpc>
                <a:spcPts val="3700"/>
              </a:lnSpc>
            </a:pPr>
            <a:r>
              <a:rPr lang="en-US" altLang="zh-CN" sz="2400" b="1" dirty="0">
                <a:solidFill>
                  <a:srgbClr val="000000"/>
                </a:solidFill>
                <a:latin typeface="楷体" pitchFamily="49" charset="-122"/>
                <a:ea typeface="楷体" pitchFamily="49" charset="-122"/>
              </a:rPr>
              <a:t>5</a:t>
            </a:r>
            <a:r>
              <a:rPr lang="zh-CN" altLang="en-US" sz="2400" b="1" dirty="0">
                <a:solidFill>
                  <a:srgbClr val="000000"/>
                </a:solidFill>
                <a:latin typeface="楷体" pitchFamily="49" charset="-122"/>
                <a:ea typeface="楷体" pitchFamily="49" charset="-122"/>
              </a:rPr>
              <a:t>、科普与传承。         </a:t>
            </a:r>
            <a:r>
              <a:rPr lang="en-US" altLang="zh-CN" sz="2400" b="1" dirty="0">
                <a:solidFill>
                  <a:srgbClr val="000000"/>
                </a:solidFill>
                <a:latin typeface="楷体" pitchFamily="49" charset="-122"/>
                <a:ea typeface="楷体" pitchFamily="49" charset="-122"/>
              </a:rPr>
              <a:t>6</a:t>
            </a:r>
            <a:r>
              <a:rPr lang="zh-CN" altLang="en-US" sz="2400" b="1" dirty="0">
                <a:solidFill>
                  <a:srgbClr val="000000"/>
                </a:solidFill>
                <a:latin typeface="楷体" pitchFamily="49" charset="-122"/>
                <a:ea typeface="楷体" pitchFamily="49" charset="-122"/>
              </a:rPr>
              <a:t>、优秀成果汇展。</a:t>
            </a:r>
          </a:p>
        </p:txBody>
      </p:sp>
      <p:grpSp>
        <p:nvGrpSpPr>
          <p:cNvPr id="8" name="组合 7"/>
          <p:cNvGrpSpPr/>
          <p:nvPr/>
        </p:nvGrpSpPr>
        <p:grpSpPr>
          <a:xfrm>
            <a:off x="323850" y="3340894"/>
            <a:ext cx="8496300" cy="2817812"/>
            <a:chOff x="323850" y="3340894"/>
            <a:chExt cx="8496300" cy="2817812"/>
          </a:xfrm>
        </p:grpSpPr>
        <p:pic>
          <p:nvPicPr>
            <p:cNvPr id="5" name="Picture 4" descr="fzp0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57188" y="3340894"/>
              <a:ext cx="4071937" cy="264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pic>
        <p:pic>
          <p:nvPicPr>
            <p:cNvPr id="6" name="Picture 8" descr="2011-06-14-113915875"/>
            <p:cNvPicPr>
              <a:picLocks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29125" y="3340894"/>
              <a:ext cx="4357688" cy="264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5"/>
            <p:cNvSpPr>
              <a:spLocks noChangeArrowheads="1"/>
            </p:cNvSpPr>
            <p:nvPr/>
          </p:nvSpPr>
          <p:spPr bwMode="auto">
            <a:xfrm>
              <a:off x="323850" y="5790406"/>
              <a:ext cx="8496300" cy="368300"/>
            </a:xfrm>
            <a:prstGeom prst="rect">
              <a:avLst/>
            </a:prstGeom>
            <a:solidFill>
              <a:srgbClr val="0099CC"/>
            </a:solidFill>
            <a:ln w="38100" algn="ctr">
              <a:solidFill>
                <a:srgbClr val="C0C0C0"/>
              </a:solidFill>
              <a:miter lim="800000"/>
              <a:headEnd/>
              <a:tailEnd/>
            </a:ln>
          </p:spPr>
          <p:style>
            <a:lnRef idx="3">
              <a:schemeClr val="lt1"/>
            </a:lnRef>
            <a:fillRef idx="1">
              <a:schemeClr val="accent1"/>
            </a:fillRef>
            <a:effectRef idx="1">
              <a:schemeClr val="accent1"/>
            </a:effectRef>
            <a:fontRef idx="minor">
              <a:schemeClr val="lt1"/>
            </a:fontRef>
          </p:style>
          <p:txBody>
            <a:bodyPr>
              <a:spAutoFit/>
            </a:bodyPr>
            <a:lstStyle/>
            <a:p>
              <a:pPr algn="ctr">
                <a:defRPr/>
              </a:pPr>
              <a:r>
                <a:rPr lang="zh-CN" altLang="en-US" sz="1800" b="1" dirty="0">
                  <a:latin typeface="楷体" pitchFamily="49" charset="-122"/>
                  <a:ea typeface="楷体" pitchFamily="49" charset="-122"/>
                </a:rPr>
                <a:t>学校科技活动两次登陆中央电视台</a:t>
              </a:r>
            </a:p>
          </p:txBody>
        </p:sp>
      </p:grpSp>
    </p:spTree>
    <p:extLst>
      <p:ext uri="{BB962C8B-B14F-4D97-AF65-F5344CB8AC3E}">
        <p14:creationId xmlns:p14="http://schemas.microsoft.com/office/powerpoint/2010/main" val="10709577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620688"/>
            <a:ext cx="6912768" cy="1143000"/>
          </a:xfrm>
        </p:spPr>
        <p:txBody>
          <a:bodyPr/>
          <a:lstStyle/>
          <a:p>
            <a:pPr algn="l"/>
            <a:r>
              <a:rPr lang="zh-CN" altLang="en-US" dirty="0" smtClean="0"/>
              <a:t>正在筹建的科技平台</a:t>
            </a:r>
            <a:endParaRPr lang="zh-CN" altLang="en-US" dirty="0"/>
          </a:p>
        </p:txBody>
      </p:sp>
      <p:sp>
        <p:nvSpPr>
          <p:cNvPr id="3" name="内容占位符 2"/>
          <p:cNvSpPr>
            <a:spLocks noGrp="1"/>
          </p:cNvSpPr>
          <p:nvPr>
            <p:ph idx="1"/>
          </p:nvPr>
        </p:nvSpPr>
        <p:spPr/>
        <p:txBody>
          <a:bodyPr/>
          <a:lstStyle/>
          <a:p>
            <a:r>
              <a:rPr lang="zh-CN" altLang="zh-CN" dirty="0" smtClean="0"/>
              <a:t>校园</a:t>
            </a:r>
            <a:r>
              <a:rPr lang="zh-CN" altLang="zh-CN" dirty="0"/>
              <a:t>气象台科普基地</a:t>
            </a:r>
            <a:r>
              <a:rPr lang="zh-CN" altLang="zh-CN" dirty="0" smtClean="0"/>
              <a:t>建设</a:t>
            </a:r>
            <a:endParaRPr lang="en-US" altLang="zh-CN" dirty="0" smtClean="0"/>
          </a:p>
          <a:p>
            <a:r>
              <a:rPr lang="en-US" altLang="zh-CN" dirty="0"/>
              <a:t>3D</a:t>
            </a:r>
            <a:r>
              <a:rPr lang="zh-CN" altLang="zh-CN" dirty="0"/>
              <a:t>打印技术校园创客教育项目</a:t>
            </a:r>
            <a:endParaRPr lang="zh-CN" altLang="en-US" dirty="0"/>
          </a:p>
        </p:txBody>
      </p:sp>
      <p:sp>
        <p:nvSpPr>
          <p:cNvPr id="4" name="标题 1"/>
          <p:cNvSpPr txBox="1">
            <a:spLocks/>
          </p:cNvSpPr>
          <p:nvPr/>
        </p:nvSpPr>
        <p:spPr>
          <a:xfrm>
            <a:off x="899592" y="3853481"/>
            <a:ext cx="6912768" cy="1143000"/>
          </a:xfrm>
          <a:prstGeom prst="rect">
            <a:avLst/>
          </a:prstGeom>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zh-CN" altLang="en-US" dirty="0" smtClean="0"/>
              <a:t>期待你的加入！</a:t>
            </a:r>
            <a:endParaRPr lang="zh-CN" altLang="en-US" dirty="0"/>
          </a:p>
        </p:txBody>
      </p:sp>
    </p:spTree>
    <p:extLst>
      <p:ext uri="{BB962C8B-B14F-4D97-AF65-F5344CB8AC3E}">
        <p14:creationId xmlns:p14="http://schemas.microsoft.com/office/powerpoint/2010/main" val="52528051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Dragon</Template>
  <TotalTime>365</TotalTime>
  <Words>1057</Words>
  <Application>Microsoft Office PowerPoint</Application>
  <PresentationFormat>全屏显示(4:3)</PresentationFormat>
  <Paragraphs>68</Paragraphs>
  <Slides>20</Slides>
  <Notes>1</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龙腾四海</vt:lpstr>
      <vt:lpstr>为学生撑起另一片蓝天！</vt:lpstr>
      <vt:lpstr>为学生撑起另一片蓝天！</vt:lpstr>
      <vt:lpstr>MIT科技夏令营</vt:lpstr>
      <vt:lpstr>云梯计划</vt:lpstr>
      <vt:lpstr>菁苗工程</vt:lpstr>
      <vt:lpstr>野外科考</vt:lpstr>
      <vt:lpstr>科技创新实验室</vt:lpstr>
      <vt:lpstr>青少年科技创新大赛</vt:lpstr>
      <vt:lpstr>PowerPoint 演示文稿</vt:lpstr>
      <vt:lpstr>数学思维与建模平台</vt:lpstr>
      <vt:lpstr>模型设计</vt:lpstr>
      <vt:lpstr>PowerPoint 演示文稿</vt:lpstr>
      <vt:lpstr>计算机俱乐部——电脑作品</vt:lpstr>
      <vt:lpstr>第17届全国一等奖4件作品</vt:lpstr>
      <vt:lpstr>智能机器人</vt:lpstr>
      <vt:lpstr>“电子制作（创客）”平台</vt:lpstr>
      <vt:lpstr>PowerPoint 演示文稿</vt:lpstr>
      <vt:lpstr>创意无土栽培基地</vt:lpstr>
      <vt:lpstr>博济科技节</vt:lpstr>
      <vt:lpstr>正在筹建的科技平台</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为学生撑起另一片蓝天！</dc:title>
  <dc:creator>mingko</dc:creator>
  <cp:lastModifiedBy>mingko</cp:lastModifiedBy>
  <cp:revision>32</cp:revision>
  <dcterms:created xsi:type="dcterms:W3CDTF">2018-03-15T00:38:07Z</dcterms:created>
  <dcterms:modified xsi:type="dcterms:W3CDTF">2018-07-19T07:44:19Z</dcterms:modified>
</cp:coreProperties>
</file>