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66" r:id="rId2"/>
    <p:sldId id="271" r:id="rId3"/>
    <p:sldId id="273" r:id="rId4"/>
    <p:sldId id="256" r:id="rId5"/>
    <p:sldId id="259" r:id="rId6"/>
    <p:sldId id="260" r:id="rId7"/>
    <p:sldId id="268" r:id="rId8"/>
    <p:sldId id="267" r:id="rId9"/>
    <p:sldId id="265" r:id="rId10"/>
    <p:sldId id="263" r:id="rId11"/>
    <p:sldId id="264" r:id="rId12"/>
    <p:sldId id="272" r:id="rId13"/>
    <p:sldId id="275" r:id="rId14"/>
    <p:sldId id="261" r:id="rId15"/>
    <p:sldId id="274" r:id="rId16"/>
    <p:sldId id="270" r:id="rId17"/>
    <p:sldId id="269" r:id="rId18"/>
    <p:sldId id="257" r:id="rId19"/>
    <p:sldId id="262" r:id="rId20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372" autoAdjust="0"/>
  </p:normalViewPr>
  <p:slideViewPr>
    <p:cSldViewPr snapToGrid="0" showGuides="1">
      <p:cViewPr varScale="1">
        <p:scale>
          <a:sx n="59" d="100"/>
          <a:sy n="59" d="100"/>
        </p:scale>
        <p:origin x="868" y="56"/>
      </p:cViewPr>
      <p:guideLst>
        <p:guide orient="horz" pos="2137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tags" Target="tags/tag1.xml" /><Relationship Id="rId22" Type="http://schemas.openxmlformats.org/officeDocument/2006/relationships/presProps" Target="presProps.xml" /><Relationship Id="rId23" Type="http://schemas.openxmlformats.org/officeDocument/2006/relationships/viewProps" Target="viewProps.xml" /><Relationship Id="rId24" Type="http://schemas.openxmlformats.org/officeDocument/2006/relationships/theme" Target="theme/theme1.xml" /><Relationship Id="rId25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CB481-08DA-4949-85D4-DDCD6441C22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92BBE-1242-4662-87EE-81C7146FD79A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jpeg" /><Relationship Id="rId5" Type="http://schemas.openxmlformats.org/officeDocument/2006/relationships/image" Target="../media/image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2.png" /><Relationship Id="rId5" Type="http://schemas.openxmlformats.org/officeDocument/2006/relationships/image" Target="../media/image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2.png" /><Relationship Id="rId5" Type="http://schemas.openxmlformats.org/officeDocument/2006/relationships/image" Target="../media/image8.png" /><Relationship Id="rId6" Type="http://schemas.openxmlformats.org/officeDocument/2006/relationships/image" Target="../media/image5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1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2.png" /><Relationship Id="rId5" Type="http://schemas.openxmlformats.org/officeDocument/2006/relationships/image" Target="../media/image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3.png" /><Relationship Id="rId5" Type="http://schemas.openxmlformats.org/officeDocument/2006/relationships/image" Target="../media/image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4.png" /><Relationship Id="rId5" Type="http://schemas.openxmlformats.org/officeDocument/2006/relationships/image" Target="../media/image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5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5.png" /><Relationship Id="rId5" Type="http://schemas.openxmlformats.org/officeDocument/2006/relationships/image" Target="../media/image1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6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5" name="组合 14"/>
          <p:cNvGrpSpPr/>
          <p:nvPr/>
        </p:nvGrpSpPr>
        <p:grpSpPr>
          <a:xfrm>
            <a:off x="273935" y="1073599"/>
            <a:ext cx="2990770" cy="819112"/>
            <a:chOff x="437850" y="1131269"/>
            <a:chExt cx="2990770" cy="819112"/>
          </a:xfrm>
        </p:grpSpPr>
        <p:sp>
          <p:nvSpPr>
            <p:cNvPr id="16" name="矩形: 棱台 15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问题导入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1" name="内容占位符 2"/>
          <p:cNvSpPr txBox="1"/>
          <p:nvPr/>
        </p:nvSpPr>
        <p:spPr>
          <a:xfrm>
            <a:off x="1030551" y="2178440"/>
            <a:ext cx="8229600" cy="381573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问题：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在四边形</a:t>
            </a:r>
            <a:r>
              <a:rPr kumimoji="0" 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G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H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分别是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0" lang="en-US" altLang="zh-CN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DA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的中点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，则四边形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是（　　）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．平行四边形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．对角线互相垂直的四边形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．矩形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．菱形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2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选自</a:t>
            </a: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2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高分突破</a:t>
            </a: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2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学案本</a:t>
            </a:r>
            <a:r>
              <a:rPr kumimoji="0" lang="en-US" altLang="zh-CN" sz="2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P46</a:t>
            </a:r>
            <a:endParaRPr kumimoji="0" lang="zh-CN" altLang="en-US" sz="2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774" y="3235051"/>
            <a:ext cx="3095032" cy="2569029"/>
          </a:xfrm>
          <a:prstGeom prst="rect">
            <a:avLst/>
          </a:prstGeom>
        </p:spPr>
      </p:pic>
      <p:cxnSp>
        <p:nvCxnSpPr>
          <p:cNvPr id="22" name="直接连接符 21"/>
          <p:cNvCxnSpPr/>
          <p:nvPr/>
        </p:nvCxnSpPr>
        <p:spPr>
          <a:xfrm flipH="1">
            <a:off x="8367522" y="3569755"/>
            <a:ext cx="1785258" cy="1621971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394307" y="1008315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问题导入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0" name="内容占位符 2"/>
          <p:cNvSpPr txBox="1"/>
          <p:nvPr/>
        </p:nvSpPr>
        <p:spPr>
          <a:xfrm>
            <a:off x="543267" y="2285370"/>
            <a:ext cx="8229600" cy="29508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解：连接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，根据中位线定理可得：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lvl="0" indent="0">
              <a:buNone/>
            </a:pP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且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GF</a:t>
            </a:r>
            <a:r>
              <a:rPr lang="en-US" altLang="zh-CN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且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EH</a:t>
            </a:r>
            <a:r>
              <a:rPr lang="en-US" altLang="zh-CN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lvl="0" indent="0">
              <a:buNone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∴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FG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且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EH</a:t>
            </a:r>
            <a:r>
              <a:rPr lang="en-US" altLang="zh-CN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FG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∴四边形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是平行四边形．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故选：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516" y="1696417"/>
            <a:ext cx="3095032" cy="2569029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 flipH="1">
            <a:off x="9002486" y="2035629"/>
            <a:ext cx="1785258" cy="1621971"/>
          </a:xfrm>
          <a:prstGeom prst="line">
            <a:avLst/>
          </a:prstGeom>
          <a:ln w="381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24" name="Picture 3" descr="菁优网-jyeoo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5242311" y="2789055"/>
            <a:ext cx="285752" cy="769332"/>
          </a:xfrm>
          <a:prstGeom prst="rect">
            <a:avLst/>
          </a:prstGeom>
          <a:noFill/>
        </p:spPr>
      </p:pic>
      <p:pic>
        <p:nvPicPr>
          <p:cNvPr id="26" name="Picture 3" descr="菁优网-jyeoo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1490368" y="2789055"/>
            <a:ext cx="285752" cy="769332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15" name="组合 14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16" name="矩形: 棱台 15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0" i="0" u="none" strike="noStrike" kern="1200" cap="none" spc="0" normalizeH="0" baseline="0" noProof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问题导入</a:t>
              </a:r>
              <a:endPara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</p:grpSp>
      <p:sp>
        <p:nvSpPr>
          <p:cNvPr id="21" name="内容占位符 2"/>
          <p:cNvSpPr txBox="1"/>
          <p:nvPr/>
        </p:nvSpPr>
        <p:spPr>
          <a:xfrm>
            <a:off x="660436" y="2065702"/>
            <a:ext cx="9452392" cy="22341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问题：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在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四边形</a:t>
            </a:r>
            <a:r>
              <a:rPr kumimoji="0" lang="en-US" sz="3200" b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ABCD</a:t>
            </a:r>
            <a:r>
              <a:rPr kumimoji="0" lang="zh-CN" altLang="en-US" sz="3200" b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中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E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G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分别是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AB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BC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DA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的中点，则四边形</a:t>
            </a: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是（　　）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．平行四边形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 B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．对角线互相垂直的四边形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．矩形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           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．菱形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2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100" y="2731797"/>
            <a:ext cx="3095032" cy="2569029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689060" y="4441557"/>
            <a:ext cx="736611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追问：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如果把四边形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改为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平行四边形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或矩形或菱形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等等一些特殊的四边形，</a:t>
            </a:r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      结论又会出现什么不同的情况呢？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6004983"/>
            <a:ext cx="12191999" cy="85301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4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" name="文本框 6"/>
          <p:cNvSpPr txBox="1"/>
          <p:nvPr/>
        </p:nvSpPr>
        <p:spPr>
          <a:xfrm>
            <a:off x="2618125" y="2598003"/>
            <a:ext cx="69557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>
                <a:solidFill>
                  <a:srgbClr val="0070C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中位线在四边形中的应用</a:t>
            </a:r>
            <a:endParaRPr lang="zh-CN" altLang="en-US" sz="4800">
              <a:solidFill>
                <a:srgbClr val="0070C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AutoShape 2"/>
          <p:cNvSpPr>
            <a:spLocks noChangeArrowheads="1"/>
          </p:cNvSpPr>
          <p:nvPr/>
        </p:nvSpPr>
        <p:spPr bwMode="auto">
          <a:xfrm flipH="1">
            <a:off x="4158435" y="1029234"/>
            <a:ext cx="3767138" cy="465138"/>
          </a:xfrm>
          <a:prstGeom prst="roundRect">
            <a:avLst>
              <a:gd name="adj" fmla="val 47681"/>
            </a:avLst>
          </a:prstGeom>
          <a:solidFill>
            <a:srgbClr val="008000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8" name="AutoShape 2"/>
          <p:cNvSpPr>
            <a:spLocks noChangeArrowheads="1"/>
          </p:cNvSpPr>
          <p:nvPr/>
        </p:nvSpPr>
        <p:spPr bwMode="auto">
          <a:xfrm flipH="1">
            <a:off x="2502672" y="1029234"/>
            <a:ext cx="1720850" cy="441325"/>
          </a:xfrm>
          <a:prstGeom prst="roundRect">
            <a:avLst>
              <a:gd name="adj" fmla="val 47681"/>
            </a:avLst>
          </a:prstGeom>
          <a:gradFill rotWithShape="1">
            <a:gsLst>
              <a:gs pos="0">
                <a:srgbClr val="FF0000"/>
              </a:gs>
              <a:gs pos="100000">
                <a:srgbClr val="FF6600"/>
              </a:gs>
            </a:gsLst>
            <a:lin ang="0" scaled="1"/>
          </a:gradFill>
          <a:ln w="9525">
            <a:noFill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9" name="AutoShape 11"/>
          <p:cNvSpPr>
            <a:spLocks noChangeArrowheads="1"/>
          </p:cNvSpPr>
          <p:nvPr/>
        </p:nvSpPr>
        <p:spPr bwMode="auto">
          <a:xfrm>
            <a:off x="3736836" y="824242"/>
            <a:ext cx="777875" cy="777875"/>
          </a:xfrm>
          <a:prstGeom prst="diamond">
            <a:avLst/>
          </a:prstGeom>
          <a:solidFill>
            <a:srgbClr val="FF6600"/>
          </a:solidFill>
          <a:ln w="38100">
            <a:solidFill>
              <a:schemeClr val="bg1"/>
            </a:solidFill>
            <a:miter lim="800000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altLang="ko-KR" sz="2800" b="1">
                <a:solidFill>
                  <a:srgbClr val="FFFFFF"/>
                </a:solidFill>
                <a:latin typeface="Calibri" panose="020f0502020204030204" pitchFamily="34" charset="0"/>
                <a:ea typeface="Gulim" pitchFamily="34" charset="-127"/>
              </a:rPr>
              <a:t>1</a:t>
            </a:r>
            <a:endParaRPr lang="en-US" altLang="ko-KR" sz="2800" b="1">
              <a:solidFill>
                <a:srgbClr val="FFFFFF"/>
              </a:solidFill>
              <a:latin typeface="Calibri" panose="020f0502020204030204" pitchFamily="34" charset="0"/>
              <a:ea typeface="Gulim" pitchFamily="34" charset="-127"/>
            </a:endParaRPr>
          </a:p>
        </p:txBody>
      </p:sp>
      <p:sp>
        <p:nvSpPr>
          <p:cNvPr id="6150" name="文本框 27"/>
          <p:cNvSpPr txBox="1">
            <a:spLocks noChangeArrowheads="1"/>
          </p:cNvSpPr>
          <p:nvPr/>
        </p:nvSpPr>
        <p:spPr bwMode="auto">
          <a:xfrm>
            <a:off x="2592704" y="995823"/>
            <a:ext cx="1184275" cy="492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知识点</a:t>
            </a:r>
            <a:endParaRPr lang="zh-CN" altLang="en-US" sz="26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1" name="文本框 28"/>
          <p:cNvSpPr txBox="1">
            <a:spLocks noChangeArrowheads="1"/>
          </p:cNvSpPr>
          <p:nvPr/>
        </p:nvSpPr>
        <p:spPr bwMode="auto">
          <a:xfrm>
            <a:off x="4514711" y="1029234"/>
            <a:ext cx="3636963" cy="492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6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三角形中位线</a:t>
            </a:r>
            <a:r>
              <a:rPr lang="zh-CN" altLang="zh-CN" sz="26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6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定义</a:t>
            </a:r>
            <a:endParaRPr lang="en-US" altLang="zh-CN" sz="2600" b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9" name="直接连接符 12"/>
          <p:cNvCxnSpPr/>
          <p:nvPr/>
        </p:nvCxnSpPr>
        <p:spPr>
          <a:xfrm>
            <a:off x="1497012" y="5837239"/>
            <a:ext cx="904876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19"/>
          <p:cNvCxnSpPr/>
          <p:nvPr/>
        </p:nvCxnSpPr>
        <p:spPr>
          <a:xfrm>
            <a:off x="2387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4" name="Picture 2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456738" y="6194425"/>
            <a:ext cx="1219200" cy="6731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9472" name="TextBox 26"/>
          <p:cNvSpPr txBox="1">
            <a:spLocks noChangeArrowheads="1"/>
          </p:cNvSpPr>
          <p:nvPr/>
        </p:nvSpPr>
        <p:spPr bwMode="auto">
          <a:xfrm>
            <a:off x="474239" y="1904340"/>
            <a:ext cx="10912340" cy="11659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2800" b="1">
                <a:latin typeface="Times New Roman" panose="02020603050405020304" pitchFamily="18" charset="0"/>
              </a:rPr>
              <a:t>如图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r>
              <a:rPr lang="zh-CN" altLang="zh-CN" sz="2800" b="1">
                <a:latin typeface="Times New Roman" panose="02020603050405020304" pitchFamily="18" charset="0"/>
              </a:rPr>
              <a:t>在</a:t>
            </a:r>
            <a:r>
              <a:rPr lang="zh-CN" altLang="en-US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zh-CN" sz="2800" b="1">
                <a:latin typeface="Times New Roman" panose="02020603050405020304" pitchFamily="18" charset="0"/>
              </a:rPr>
              <a:t>中，</a:t>
            </a:r>
            <a:r>
              <a:rPr lang="en-US" altLang="zh-CN" sz="2800" b="1" i="1">
                <a:latin typeface="Times New Roman" panose="02020603050405020304" pitchFamily="18" charset="0"/>
              </a:rPr>
              <a:t>D</a:t>
            </a:r>
            <a:r>
              <a:rPr lang="zh-CN" altLang="zh-CN" sz="2800" b="1">
                <a:latin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</a:rPr>
              <a:t>E</a:t>
            </a:r>
            <a:r>
              <a:rPr lang="zh-CN" altLang="zh-CN" sz="2800" b="1">
                <a:latin typeface="Times New Roman" panose="02020603050405020304" pitchFamily="18" charset="0"/>
              </a:rPr>
              <a:t>分别是</a:t>
            </a:r>
            <a:r>
              <a:rPr lang="en-US" altLang="zh-CN" sz="2800" b="1" i="1">
                <a:latin typeface="Times New Roman" panose="02020603050405020304" pitchFamily="18" charset="0"/>
              </a:rPr>
              <a:t>AB</a:t>
            </a:r>
            <a:r>
              <a:rPr lang="zh-CN" altLang="zh-CN" sz="2800" b="1">
                <a:latin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</a:rPr>
              <a:t>AC</a:t>
            </a:r>
            <a:r>
              <a:rPr lang="zh-CN" altLang="zh-CN" sz="2800" b="1">
                <a:latin typeface="Times New Roman" panose="02020603050405020304" pitchFamily="18" charset="0"/>
              </a:rPr>
              <a:t>的中点，连接</a:t>
            </a:r>
            <a:r>
              <a:rPr lang="en-US" altLang="zh-CN" sz="2800" b="1" i="1">
                <a:latin typeface="Times New Roman" panose="02020603050405020304" pitchFamily="18" charset="0"/>
              </a:rPr>
              <a:t>DE</a:t>
            </a:r>
            <a:r>
              <a:rPr lang="en-US" altLang="zh-CN" sz="2800" b="1">
                <a:latin typeface="Times New Roman" panose="02020603050405020304" pitchFamily="18" charset="0"/>
              </a:rPr>
              <a:t>. </a:t>
            </a:r>
            <a:r>
              <a:rPr lang="zh-CN" altLang="zh-CN" sz="2800" b="1">
                <a:latin typeface="Times New Roman" panose="02020603050405020304" pitchFamily="18" charset="0"/>
              </a:rPr>
              <a:t>像</a:t>
            </a:r>
            <a:r>
              <a:rPr lang="en-US" altLang="zh-CN" sz="2800" b="1" i="1">
                <a:latin typeface="Times New Roman" panose="02020603050405020304" pitchFamily="18" charset="0"/>
              </a:rPr>
              <a:t>DE</a:t>
            </a:r>
            <a:r>
              <a:rPr lang="zh-CN" altLang="zh-CN" sz="2800" b="1">
                <a:latin typeface="Times New Roman" panose="02020603050405020304" pitchFamily="18" charset="0"/>
              </a:rPr>
              <a:t>这样，连接三角形两边中点的线段叫做三角形的中位线.</a:t>
            </a:r>
            <a:endParaRPr lang="zh-CN" altLang="zh-CN" sz="2800" b="1">
              <a:latin typeface="Times New Roman" panose="02020603050405020304" pitchFamily="18" charset="0"/>
            </a:endParaRPr>
          </a:p>
        </p:txBody>
      </p:sp>
      <p:pic>
        <p:nvPicPr>
          <p:cNvPr id="8213" name="Picture 2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8995122" y="2710136"/>
            <a:ext cx="2621927" cy="2366530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7" name="组合 6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2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11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2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6146" name="图片 8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0"/>
            <a:ext cx="12164695" cy="76390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矩形: 棱台 4"/>
          <p:cNvSpPr/>
          <p:nvPr/>
        </p:nvSpPr>
        <p:spPr>
          <a:xfrm>
            <a:off x="451913" y="893788"/>
            <a:ext cx="2085251" cy="67212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05839" y="89001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>
                <a:solidFill>
                  <a:srgbClr val="FFFF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知识回顾</a:t>
            </a:r>
            <a:endParaRPr lang="zh-CN" altLang="en-US" sz="3600">
              <a:solidFill>
                <a:srgbClr val="FFFF00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74951" y="3453281"/>
            <a:ext cx="7904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追问</a:t>
            </a:r>
            <a:r>
              <a:rPr lang="en-US" altLang="zh-CN" sz="28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：三角形有多少条边？每边都有几个中点？</a:t>
            </a:r>
            <a:endParaRPr lang="zh-CN" altLang="en-US" sz="2800">
              <a:solidFill>
                <a:srgbClr val="FF0000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17389" y="4618940"/>
            <a:ext cx="6118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追问</a:t>
            </a:r>
            <a:r>
              <a:rPr lang="en-US" altLang="zh-CN" sz="28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：一个三角形有多少条中位线？</a:t>
            </a:r>
            <a:endParaRPr lang="zh-CN" altLang="en-US" sz="2800">
              <a:solidFill>
                <a:srgbClr val="FF0000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2" grpId="0"/>
      <p:bldP spid="10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145" name="AutoShape 2"/>
          <p:cNvSpPr>
            <a:spLocks noChangeArrowheads="1"/>
          </p:cNvSpPr>
          <p:nvPr/>
        </p:nvSpPr>
        <p:spPr bwMode="auto">
          <a:xfrm flipH="1">
            <a:off x="4303711" y="1134356"/>
            <a:ext cx="3767138" cy="465138"/>
          </a:xfrm>
          <a:prstGeom prst="roundRect">
            <a:avLst>
              <a:gd name="adj" fmla="val 47681"/>
            </a:avLst>
          </a:prstGeom>
          <a:solidFill>
            <a:srgbClr val="008000"/>
          </a:solidFill>
          <a:ln w="9525">
            <a:noFill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8" name="AutoShape 2"/>
          <p:cNvSpPr>
            <a:spLocks noChangeArrowheads="1"/>
          </p:cNvSpPr>
          <p:nvPr/>
        </p:nvSpPr>
        <p:spPr bwMode="auto">
          <a:xfrm flipH="1">
            <a:off x="2537164" y="1097187"/>
            <a:ext cx="1720850" cy="441325"/>
          </a:xfrm>
          <a:prstGeom prst="roundRect">
            <a:avLst>
              <a:gd name="adj" fmla="val 47681"/>
            </a:avLst>
          </a:prstGeom>
          <a:gradFill rotWithShape="1">
            <a:gsLst>
              <a:gs pos="0">
                <a:srgbClr val="FF0000"/>
              </a:gs>
              <a:gs pos="100000">
                <a:srgbClr val="FF6600"/>
              </a:gs>
            </a:gsLst>
            <a:lin ang="0" scaled="1"/>
          </a:gradFill>
          <a:ln w="9525">
            <a:noFill/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9" name="AutoShape 11"/>
          <p:cNvSpPr>
            <a:spLocks noChangeArrowheads="1"/>
          </p:cNvSpPr>
          <p:nvPr/>
        </p:nvSpPr>
        <p:spPr bwMode="auto">
          <a:xfrm>
            <a:off x="3869076" y="933715"/>
            <a:ext cx="777875" cy="777875"/>
          </a:xfrm>
          <a:prstGeom prst="diamond">
            <a:avLst/>
          </a:prstGeom>
          <a:solidFill>
            <a:srgbClr val="FF6600"/>
          </a:solidFill>
          <a:ln w="38100">
            <a:solidFill>
              <a:schemeClr val="bg1"/>
            </a:solidFill>
            <a:miter lim="800000"/>
          </a:ln>
          <a:effectLst>
            <a:outerShdw sy="50000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altLang="ko-KR" sz="2800" b="1">
                <a:solidFill>
                  <a:srgbClr val="FFFFFF"/>
                </a:solidFill>
                <a:latin typeface="Calibri" panose="020f0502020204030204" pitchFamily="34" charset="0"/>
                <a:ea typeface="Gulim" pitchFamily="34" charset="-127"/>
              </a:rPr>
              <a:t>2</a:t>
            </a:r>
            <a:endParaRPr lang="en-US" altLang="ko-KR" sz="2800" b="1">
              <a:solidFill>
                <a:srgbClr val="FFFFFF"/>
              </a:solidFill>
              <a:latin typeface="Calibri" panose="020f0502020204030204" pitchFamily="34" charset="0"/>
              <a:ea typeface="Gulim" pitchFamily="34" charset="-127"/>
            </a:endParaRPr>
          </a:p>
        </p:txBody>
      </p:sp>
      <p:sp>
        <p:nvSpPr>
          <p:cNvPr id="6150" name="文本框 27"/>
          <p:cNvSpPr txBox="1">
            <a:spLocks noChangeArrowheads="1"/>
          </p:cNvSpPr>
          <p:nvPr/>
        </p:nvSpPr>
        <p:spPr bwMode="auto">
          <a:xfrm>
            <a:off x="2768600" y="1041314"/>
            <a:ext cx="1184275" cy="492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6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知识点</a:t>
            </a:r>
            <a:endParaRPr lang="zh-CN" altLang="en-US" sz="26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51" name="文本框 28"/>
          <p:cNvSpPr txBox="1">
            <a:spLocks noChangeArrowheads="1"/>
          </p:cNvSpPr>
          <p:nvPr/>
        </p:nvSpPr>
        <p:spPr bwMode="auto">
          <a:xfrm>
            <a:off x="4646951" y="1081051"/>
            <a:ext cx="3636963" cy="492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600" b="1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三角形的中位线定理</a:t>
            </a:r>
            <a:endParaRPr lang="en-US" altLang="zh-CN" sz="2600" b="1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9" name="直接连接符 12"/>
          <p:cNvCxnSpPr/>
          <p:nvPr/>
        </p:nvCxnSpPr>
        <p:spPr>
          <a:xfrm>
            <a:off x="1497012" y="5837239"/>
            <a:ext cx="904876" cy="466725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19"/>
          <p:cNvCxnSpPr/>
          <p:nvPr/>
        </p:nvCxnSpPr>
        <p:spPr>
          <a:xfrm>
            <a:off x="2387600" y="6303963"/>
            <a:ext cx="737235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4" name="Picture 2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456738" y="6194425"/>
            <a:ext cx="1219200" cy="6731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8213" name="Picture 21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395511" y="2207031"/>
            <a:ext cx="2465998" cy="2225790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7" name="组合 6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2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11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2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6146" name="图片 8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0"/>
            <a:ext cx="12164695" cy="76390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矩形: 棱台 4"/>
          <p:cNvSpPr/>
          <p:nvPr/>
        </p:nvSpPr>
        <p:spPr>
          <a:xfrm>
            <a:off x="451913" y="893788"/>
            <a:ext cx="2085251" cy="67212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05839" y="890015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>
                <a:solidFill>
                  <a:srgbClr val="FFFF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知识回顾</a:t>
            </a:r>
            <a:endParaRPr lang="zh-CN" altLang="en-US" sz="3600">
              <a:solidFill>
                <a:srgbClr val="FFFF00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28" name="Rectangle 1"/>
          <p:cNvSpPr>
            <a:spLocks noChangeArrowheads="1"/>
          </p:cNvSpPr>
          <p:nvPr/>
        </p:nvSpPr>
        <p:spPr bwMode="auto">
          <a:xfrm>
            <a:off x="608454" y="1682538"/>
            <a:ext cx="10427222" cy="5922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三角形的中位线平行于三角形的第三边，并且等于第三边的一半.</a:t>
            </a:r>
            <a:endParaRPr lang="zh-CN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2" name="内容占位符 7"/>
          <p:cNvSpPr txBox="1">
            <a:spLocks noChangeArrowheads="1"/>
          </p:cNvSpPr>
          <p:nvPr/>
        </p:nvSpPr>
        <p:spPr bwMode="auto">
          <a:xfrm>
            <a:off x="203947" y="3664730"/>
            <a:ext cx="9191564" cy="26094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要点精析：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         </a:t>
            </a:r>
            <a:r>
              <a:rPr lang="zh-CN" altLang="zh-CN" sz="2800" b="1">
                <a:latin typeface="Times New Roman" panose="02020603050405020304" pitchFamily="18" charset="0"/>
              </a:rPr>
              <a:t>三角形的中位线定理反映了三角形的中位线与第三边的双重关系：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一是位置关系，</a:t>
            </a:r>
            <a:r>
              <a:rPr lang="zh-CN" altLang="zh-CN" sz="2800" b="1">
                <a:latin typeface="Times New Roman" panose="02020603050405020304" pitchFamily="18" charset="0"/>
              </a:rPr>
              <a:t>可以用来证两直线平行；</a:t>
            </a:r>
            <a:r>
              <a:rPr lang="zh-CN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二是数量关系，</a:t>
            </a:r>
            <a:r>
              <a:rPr lang="zh-CN" altLang="zh-CN" sz="2800" b="1">
                <a:latin typeface="Times New Roman" panose="02020603050405020304" pitchFamily="18" charset="0"/>
              </a:rPr>
              <a:t>可以用来证线段的倍分关系．</a:t>
            </a:r>
            <a:endParaRPr lang="zh-CN" altLang="zh-CN" sz="2800" b="1">
              <a:latin typeface="Times New Roman" panose="02020603050405020304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100654" y="2121394"/>
            <a:ext cx="7429552" cy="1852184"/>
            <a:chOff x="2100654" y="2121394"/>
            <a:chExt cx="7429552" cy="1852184"/>
          </a:xfrm>
        </p:grpSpPr>
        <p:sp>
          <p:nvSpPr>
            <p:cNvPr id="29" name="矩形 28"/>
            <p:cNvSpPr/>
            <p:nvPr/>
          </p:nvSpPr>
          <p:spPr>
            <a:xfrm>
              <a:off x="2100654" y="2121394"/>
              <a:ext cx="7429552" cy="17205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符号语言：</a:t>
              </a:r>
              <a:endPara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800" b="1">
                  <a:latin typeface="Times New Roman" panose="02020603050405020304" pitchFamily="18" charset="0"/>
                </a:rPr>
                <a:t>∵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</a:t>
              </a:r>
              <a:r>
                <a:rPr lang="zh-CN" altLang="en-US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、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E</a:t>
              </a:r>
              <a:r>
                <a:rPr lang="zh-CN" altLang="zh-CN" sz="2800" b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分别是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AB</a:t>
              </a:r>
              <a:r>
                <a:rPr lang="zh-CN" altLang="en-US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、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AC</a:t>
              </a:r>
              <a:r>
                <a:rPr lang="zh-CN" altLang="zh-CN" sz="2800" b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的中点.</a:t>
              </a:r>
              <a:endPara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2800" b="1">
                  <a:latin typeface="Times New Roman" panose="02020603050405020304" pitchFamily="18" charset="0"/>
                </a:rPr>
                <a:t>∴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DE//BC</a:t>
              </a:r>
              <a:r>
                <a:rPr lang="zh-CN" altLang="zh-CN" sz="2800" b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，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DE</a:t>
              </a:r>
              <a:r>
                <a:rPr lang="en-US" altLang="zh-CN" sz="2800" b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=    </a:t>
              </a:r>
              <a:r>
                <a:rPr lang="en-US" altLang="zh-CN" sz="2800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BC.</a:t>
              </a:r>
              <a:endPara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pic>
          <p:nvPicPr>
            <p:cNvPr id="31" name="Picture 3" descr="菁优网-jyeoo"/>
            <p:cNvPicPr>
              <a:picLocks noChangeAspect="1" noChangeArrowheads="1"/>
            </p:cNvPicPr>
            <p:nvPr/>
          </p:nvPicPr>
          <p:blipFill>
            <a:blip r:embed="rId6"/>
            <a:stretch>
              <a:fillRect/>
            </a:stretch>
          </p:blipFill>
          <p:spPr bwMode="auto">
            <a:xfrm>
              <a:off x="5013711" y="3204246"/>
              <a:ext cx="285752" cy="76933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5" name="内容占位符 7"/>
          <p:cNvSpPr txBox="1">
            <a:spLocks noChangeArrowheads="1"/>
          </p:cNvSpPr>
          <p:nvPr/>
        </p:nvSpPr>
        <p:spPr bwMode="auto">
          <a:xfrm>
            <a:off x="967457" y="2422853"/>
            <a:ext cx="7499350" cy="26094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1</a:t>
            </a:r>
            <a:r>
              <a:rPr lang="zh-CN" altLang="en-US" sz="2800" b="1">
                <a:latin typeface="Times New Roman" panose="02020603050405020304" pitchFamily="18" charset="0"/>
              </a:rPr>
              <a:t>、</a:t>
            </a:r>
            <a:r>
              <a:rPr lang="zh-CN" altLang="zh-CN" sz="2800" b="1">
                <a:latin typeface="Times New Roman" panose="02020603050405020304" pitchFamily="18" charset="0"/>
              </a:rPr>
              <a:t>如图，在</a:t>
            </a:r>
            <a:r>
              <a:rPr lang="en-US" altLang="zh-CN" sz="2800" b="1">
                <a:latin typeface="Times New Roman" panose="02020603050405020304" pitchFamily="18" charset="0"/>
              </a:rPr>
              <a:t>△</a:t>
            </a:r>
            <a:r>
              <a:rPr lang="en-US" altLang="zh-CN" sz="2800" b="1" i="1">
                <a:latin typeface="Times New Roman" panose="02020603050405020304" pitchFamily="18" charset="0"/>
              </a:rPr>
              <a:t>ABC</a:t>
            </a:r>
            <a:r>
              <a:rPr lang="zh-CN" altLang="zh-CN" sz="2800" b="1">
                <a:latin typeface="Times New Roman" panose="02020603050405020304" pitchFamily="18" charset="0"/>
              </a:rPr>
              <a:t>中，</a:t>
            </a:r>
            <a:r>
              <a:rPr lang="en-US" altLang="zh-CN" sz="2800" b="1">
                <a:latin typeface="Times New Roman" panose="02020603050405020304" pitchFamily="18" charset="0"/>
              </a:rPr>
              <a:t>∠</a:t>
            </a:r>
            <a:r>
              <a:rPr lang="en-US" altLang="zh-CN" sz="2800" b="1" i="1">
                <a:latin typeface="Times New Roman" panose="02020603050405020304" pitchFamily="18" charset="0"/>
              </a:rPr>
              <a:t>ACB</a:t>
            </a:r>
            <a:r>
              <a:rPr lang="zh-CN" altLang="zh-CN" sz="2800" b="1"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</a:rPr>
              <a:t>90°</a:t>
            </a:r>
            <a:r>
              <a:rPr lang="zh-CN" altLang="zh-CN" sz="2800" b="1">
                <a:latin typeface="Times New Roman" panose="02020603050405020304" pitchFamily="18" charset="0"/>
              </a:rPr>
              <a:t>，</a:t>
            </a:r>
            <a:endParaRPr lang="en-US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1">
                <a:latin typeface="Times New Roman" panose="02020603050405020304" pitchFamily="18" charset="0"/>
              </a:rPr>
              <a:t>      AC</a:t>
            </a:r>
            <a:r>
              <a:rPr lang="zh-CN" altLang="zh-CN" sz="2800" b="1"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</a:rPr>
              <a:t>8</a:t>
            </a:r>
            <a:r>
              <a:rPr lang="zh-CN" altLang="zh-CN" sz="2800" b="1">
                <a:latin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</a:rPr>
              <a:t>AB</a:t>
            </a:r>
            <a:r>
              <a:rPr lang="zh-CN" altLang="zh-CN" sz="2800" b="1"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</a:rPr>
              <a:t>10</a:t>
            </a:r>
            <a:r>
              <a:rPr lang="zh-CN" altLang="zh-CN" sz="2800" b="1">
                <a:latin typeface="Times New Roman" panose="02020603050405020304" pitchFamily="18" charset="0"/>
              </a:rPr>
              <a:t>，</a:t>
            </a:r>
            <a:r>
              <a:rPr lang="en-US" altLang="zh-CN" sz="2800" b="1" i="1">
                <a:latin typeface="Times New Roman" panose="02020603050405020304" pitchFamily="18" charset="0"/>
              </a:rPr>
              <a:t>DE</a:t>
            </a:r>
            <a:r>
              <a:rPr lang="zh-CN" altLang="zh-CN" sz="2800" b="1">
                <a:latin typeface="Times New Roman" panose="02020603050405020304" pitchFamily="18" charset="0"/>
              </a:rPr>
              <a:t>垂直平分</a:t>
            </a:r>
            <a:r>
              <a:rPr lang="en-US" altLang="zh-CN" sz="2800" b="1" i="1">
                <a:latin typeface="Times New Roman" panose="02020603050405020304" pitchFamily="18" charset="0"/>
              </a:rPr>
              <a:t>AC</a:t>
            </a:r>
            <a:r>
              <a:rPr lang="zh-CN" altLang="zh-CN" sz="2800" b="1">
                <a:latin typeface="Times New Roman" panose="02020603050405020304" pitchFamily="18" charset="0"/>
              </a:rPr>
              <a:t>交</a:t>
            </a:r>
            <a:r>
              <a:rPr lang="en-US" altLang="zh-CN" sz="2800" b="1" i="1">
                <a:latin typeface="Times New Roman" panose="02020603050405020304" pitchFamily="18" charset="0"/>
              </a:rPr>
              <a:t>AB</a:t>
            </a:r>
            <a:endParaRPr lang="en-US" altLang="zh-CN" sz="2800" b="1" i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i="1">
                <a:latin typeface="Times New Roman" panose="02020603050405020304" pitchFamily="18" charset="0"/>
              </a:rPr>
              <a:t>     </a:t>
            </a:r>
            <a:r>
              <a:rPr lang="zh-CN" altLang="zh-CN" sz="2800" b="1">
                <a:latin typeface="Times New Roman" panose="02020603050405020304" pitchFamily="18" charset="0"/>
              </a:rPr>
              <a:t>于点</a:t>
            </a:r>
            <a:r>
              <a:rPr lang="en-US" altLang="zh-CN" sz="2800" b="1" i="1">
                <a:latin typeface="Times New Roman" panose="02020603050405020304" pitchFamily="18" charset="0"/>
              </a:rPr>
              <a:t>E</a:t>
            </a:r>
            <a:r>
              <a:rPr lang="zh-CN" altLang="zh-CN" sz="2800" b="1">
                <a:latin typeface="Times New Roman" panose="02020603050405020304" pitchFamily="18" charset="0"/>
              </a:rPr>
              <a:t>，则</a:t>
            </a:r>
            <a:r>
              <a:rPr lang="en-US" altLang="zh-CN" sz="2800" b="1" i="1">
                <a:latin typeface="Times New Roman" panose="02020603050405020304" pitchFamily="18" charset="0"/>
              </a:rPr>
              <a:t>DE</a:t>
            </a:r>
            <a:r>
              <a:rPr lang="zh-CN" altLang="zh-CN" sz="2800" b="1">
                <a:latin typeface="Times New Roman" panose="02020603050405020304" pitchFamily="18" charset="0"/>
              </a:rPr>
              <a:t>的长为</a:t>
            </a:r>
            <a:r>
              <a:rPr lang="en-US" altLang="zh-CN" sz="2800" b="1">
                <a:latin typeface="Times New Roman" panose="02020603050405020304" pitchFamily="18" charset="0"/>
              </a:rPr>
              <a:t>(</a:t>
            </a:r>
            <a:r>
              <a:rPr lang="zh-CN" altLang="zh-CN" sz="2800" b="1">
                <a:latin typeface="Times New Roman" panose="02020603050405020304" pitchFamily="18" charset="0"/>
              </a:rPr>
              <a:t>　</a:t>
            </a:r>
            <a:r>
              <a:rPr lang="en-US" altLang="zh-CN" sz="2800" b="1">
                <a:latin typeface="Times New Roman" panose="02020603050405020304" pitchFamily="18" charset="0"/>
              </a:rPr>
              <a:t> )</a:t>
            </a:r>
            <a:endParaRPr lang="zh-CN" altLang="zh-CN" sz="2800" b="1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Times New Roman" panose="02020603050405020304" pitchFamily="18" charset="0"/>
              </a:rPr>
              <a:t>     A</a:t>
            </a:r>
            <a:r>
              <a:rPr lang="zh-CN" altLang="zh-CN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6            B</a:t>
            </a:r>
            <a:r>
              <a:rPr lang="zh-CN" altLang="zh-CN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5             C</a:t>
            </a:r>
            <a:r>
              <a:rPr lang="zh-CN" altLang="zh-CN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4             D</a:t>
            </a:r>
            <a:r>
              <a:rPr lang="zh-CN" altLang="zh-CN" sz="2800" b="1">
                <a:latin typeface="Times New Roman" panose="02020603050405020304" pitchFamily="18" charset="0"/>
              </a:rPr>
              <a:t>．</a:t>
            </a:r>
            <a:r>
              <a:rPr lang="en-US" altLang="zh-CN" sz="2800" b="1">
                <a:latin typeface="Times New Roman" panose="02020603050405020304" pitchFamily="18" charset="0"/>
              </a:rPr>
              <a:t>3</a:t>
            </a:r>
            <a:endParaRPr lang="zh-CN" altLang="zh-CN" sz="2800" b="1">
              <a:latin typeface="Times New Roman" panose="02020603050405020304" pitchFamily="18" charset="0"/>
            </a:endParaRPr>
          </a:p>
        </p:txBody>
      </p:sp>
      <p:pic>
        <p:nvPicPr>
          <p:cNvPr id="16" name="Picture 15" descr="PJ32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918656" y="2558211"/>
            <a:ext cx="2071688" cy="22574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0" name="TextBox 21"/>
          <p:cNvSpPr txBox="1"/>
          <p:nvPr/>
        </p:nvSpPr>
        <p:spPr>
          <a:xfrm>
            <a:off x="4841749" y="3808592"/>
            <a:ext cx="468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D</a:t>
            </a:r>
            <a:endParaRPr lang="zh-CN" altLang="en-US" sz="360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24" name="矩形: 棱台 23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牛刀小试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5" name="内容占位符 7"/>
          <p:cNvSpPr txBox="1">
            <a:spLocks noChangeArrowheads="1"/>
          </p:cNvSpPr>
          <p:nvPr/>
        </p:nvSpPr>
        <p:spPr bwMode="auto">
          <a:xfrm>
            <a:off x="808240" y="2558211"/>
            <a:ext cx="7435448" cy="259583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如图，在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△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中，点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分别是边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AB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BC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的中点．若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△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DBE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的周长是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，则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△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ABC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的周长是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　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  )</a:t>
            </a:r>
            <a:endParaRPr lang="zh-CN" altLang="zh-CN" sz="2800" b="1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  A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8           B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          C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12          D</a:t>
            </a:r>
            <a:r>
              <a:rPr lang="zh-CN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r>
              <a:rPr lang="en-US" altLang="zh-CN" sz="2800" b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endParaRPr lang="zh-CN" altLang="zh-CN" sz="2800" b="1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6" name="Picture 16" descr="TN51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766878" y="2763087"/>
            <a:ext cx="3151187" cy="18383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" name="文本框 1"/>
          <p:cNvSpPr txBox="1"/>
          <p:nvPr/>
        </p:nvSpPr>
        <p:spPr>
          <a:xfrm>
            <a:off x="3799010" y="3958541"/>
            <a:ext cx="4411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>
                <a:solidFill>
                  <a:srgbClr val="FF0000"/>
                </a:solidFill>
                <a:latin typeface="仿宋_GB2312" panose="02010609030101010101" pitchFamily="49" charset="-122"/>
                <a:ea typeface="仿宋_GB2312" panose="02010609030101010101" pitchFamily="49" charset="-122"/>
              </a:rPr>
              <a:t>C</a:t>
            </a:r>
            <a:endParaRPr lang="zh-CN" altLang="en-US" sz="4000">
              <a:solidFill>
                <a:srgbClr val="FF0000"/>
              </a:solidFill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4" name="矩形: 棱台 3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牛刀小试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24765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273935" y="939205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合作探究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4" name="内容占位符 2"/>
          <p:cNvSpPr txBox="1"/>
          <p:nvPr/>
        </p:nvSpPr>
        <p:spPr>
          <a:xfrm>
            <a:off x="1158235" y="1832537"/>
            <a:ext cx="8229600" cy="9737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、顺次连接梯形各边中点所组成的图形是（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．平行四边形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．梯形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．正方形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内容占位符 2"/>
          <p:cNvSpPr txBox="1"/>
          <p:nvPr/>
        </p:nvSpPr>
        <p:spPr>
          <a:xfrm>
            <a:off x="1016720" y="3021389"/>
            <a:ext cx="9657690" cy="1115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、顺次连接菱形四边中点所得的四边形一定是（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．平行四边形 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．矩形   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 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．正方形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" name="内容占位符 2"/>
          <p:cNvSpPr txBox="1"/>
          <p:nvPr/>
        </p:nvSpPr>
        <p:spPr>
          <a:xfrm>
            <a:off x="1096538" y="4384261"/>
            <a:ext cx="8229600" cy="1614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US" altLang="zh-CN" sz="280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rPr>
              <a:t>3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、如图，四边形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ABCD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中，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，顺次连接四边形各边中点得到的图形是（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．矩形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．正方形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．以上都不对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8" name="图片24" descr="菁优网：http://www.jyeoo.com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9369019" y="3633290"/>
            <a:ext cx="2531584" cy="1928826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296451" y="942727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合作探究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pic>
        <p:nvPicPr>
          <p:cNvPr id="25" name="图片24" descr="菁优网：http://www.jyeoo.com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114025" y="3376643"/>
            <a:ext cx="3020006" cy="2000264"/>
          </a:xfrm>
          <a:prstGeom prst="rect">
            <a:avLst/>
          </a:prstGeom>
          <a:noFill/>
        </p:spPr>
      </p:pic>
      <p:sp>
        <p:nvSpPr>
          <p:cNvPr id="24" name="内容占位符 2"/>
          <p:cNvSpPr txBox="1"/>
          <p:nvPr/>
        </p:nvSpPr>
        <p:spPr>
          <a:xfrm>
            <a:off x="3367948" y="1034039"/>
            <a:ext cx="8229600" cy="9737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、顺次连接梯形各边中点所组成的图形是（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．平行四边形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．梯形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．正方形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09436" y="2023294"/>
            <a:ext cx="8229600" cy="4525963"/>
            <a:chOff x="1045135" y="2023295"/>
            <a:chExt cx="8229600" cy="4525963"/>
          </a:xfrm>
        </p:grpSpPr>
        <p:sp>
          <p:nvSpPr>
            <p:cNvPr id="20" name="内容占位符 2"/>
            <p:cNvSpPr txBox="1"/>
            <p:nvPr/>
          </p:nvSpPr>
          <p:spPr>
            <a:xfrm>
              <a:off x="1045135" y="2023295"/>
              <a:ext cx="8229600" cy="4525963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lnSpcReduction="1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1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、解：连接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 ∵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是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的中点，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是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的中点，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∴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  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 同理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FG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  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∴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FG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同理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HG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∴四边形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EFGH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是平行四边形，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           故选：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．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26" name="Picture 3" descr="菁优网-jyeoo"/>
            <p:cNvPicPr>
              <a:picLocks noChangeAspect="1" noChangeArrowheads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3922266" y="3516944"/>
              <a:ext cx="285752" cy="769332"/>
            </a:xfrm>
            <a:prstGeom prst="rect">
              <a:avLst/>
            </a:prstGeom>
            <a:noFill/>
          </p:spPr>
        </p:pic>
        <p:pic>
          <p:nvPicPr>
            <p:cNvPr id="27" name="Picture 3" descr="菁优网-jyeoo"/>
            <p:cNvPicPr>
              <a:picLocks noChangeAspect="1" noChangeArrowheads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3287221" y="2960266"/>
              <a:ext cx="285752" cy="769332"/>
            </a:xfrm>
            <a:prstGeom prst="rect">
              <a:avLst/>
            </a:prstGeom>
            <a:noFill/>
          </p:spPr>
        </p:pic>
      </p:grpSp>
      <p:grpSp>
        <p:nvGrpSpPr>
          <p:cNvPr id="15" name="组合 14"/>
          <p:cNvGrpSpPr/>
          <p:nvPr/>
        </p:nvGrpSpPr>
        <p:grpSpPr>
          <a:xfrm>
            <a:off x="6556916" y="1797626"/>
            <a:ext cx="4800025" cy="1795897"/>
            <a:chOff x="7170234" y="1617846"/>
            <a:chExt cx="4369642" cy="1670595"/>
          </a:xfrm>
        </p:grpSpPr>
        <p:sp>
          <p:nvSpPr>
            <p:cNvPr id="4" name="卷形: 水平 3"/>
            <p:cNvSpPr/>
            <p:nvPr/>
          </p:nvSpPr>
          <p:spPr>
            <a:xfrm>
              <a:off x="7170234" y="1617846"/>
              <a:ext cx="4369642" cy="1670595"/>
            </a:xfrm>
            <a:prstGeom prst="horizontalScroll">
              <a:avLst/>
            </a:prstGeom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467765" y="1917819"/>
              <a:ext cx="399056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追问：如果把“梯形”</a:t>
              </a:r>
              <a:endParaRPr lang="en-US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r>
                <a:rPr lang="zh-CN" altLang="en-US" sz="320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改为“等腰梯形”呢？</a:t>
              </a:r>
              <a:endParaRPr lang="zh-CN" altLang="en-US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合作探究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pic>
        <p:nvPicPr>
          <p:cNvPr id="26" name="图片24" descr="菁优网：http://www.jyeoo.com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261615" y="3522682"/>
            <a:ext cx="3173938" cy="2249082"/>
          </a:xfrm>
          <a:prstGeom prst="rect">
            <a:avLst/>
          </a:prstGeom>
          <a:noFill/>
        </p:spPr>
      </p:pic>
      <p:sp>
        <p:nvSpPr>
          <p:cNvPr id="24" name="内容占位符 2"/>
          <p:cNvSpPr txBox="1"/>
          <p:nvPr/>
        </p:nvSpPr>
        <p:spPr>
          <a:xfrm>
            <a:off x="3460603" y="944024"/>
            <a:ext cx="9657690" cy="1115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、顺次连结菱形四边中点所得的四边形一定是（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．平行四边形 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．矩形   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  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．正方形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917572" y="2065701"/>
            <a:ext cx="8229600" cy="4525963"/>
            <a:chOff x="917572" y="2065701"/>
            <a:chExt cx="8229600" cy="4525963"/>
          </a:xfrm>
        </p:grpSpPr>
        <p:sp>
          <p:nvSpPr>
            <p:cNvPr id="20" name="内容占位符 2"/>
            <p:cNvSpPr txBox="1"/>
            <p:nvPr/>
          </p:nvSpPr>
          <p:spPr>
            <a:xfrm>
              <a:off x="917572" y="2065701"/>
              <a:ext cx="8229600" cy="4525963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 fontScale="92500" lnSpcReduction="10000"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en-US" altLang="zh-CN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2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、解：如图，四边形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ABCD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是菱形，且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G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 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分别是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AB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、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的中点，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lvl="0" indent="0">
                <a:buNone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则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EH</a:t>
              </a:r>
              <a:r>
                <a:rPr lang="en-US" altLang="zh-CN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//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FG</a:t>
              </a:r>
              <a:r>
                <a:rPr lang="en-US" altLang="zh-CN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//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FG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  </a:t>
              </a: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；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</a:t>
              </a:r>
              <a:r>
                <a:rPr lang="en-US" altLang="zh-CN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//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HG</a:t>
              </a:r>
              <a:r>
                <a:rPr lang="en-US" altLang="zh-CN" b="1" i="1">
                  <a:solidFill>
                    <a:prstClr val="black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//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HG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  </a:t>
              </a: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⊥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．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故四边形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EFGH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是平行四边形，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又∵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AC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⊥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BD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∴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⊥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，∠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HEF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＝</a:t>
              </a:r>
              <a:r>
                <a:rPr kumimoji="0" 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90</a:t>
              </a:r>
              <a:r>
                <a:rPr kumimoji="0" lang="en-US" altLang="zh-CN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°</a:t>
              </a:r>
              <a:endPara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∴边形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EFGH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是矩形．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故选：</a:t>
              </a:r>
              <a:r>
                <a:rPr kumimoji="0" lang="en-US" sz="3200" b="0" i="1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</a:t>
              </a:r>
              <a:r>
                <a: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rPr>
                <a:t>．</a:t>
              </a: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Char char="•"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pic>
          <p:nvPicPr>
            <p:cNvPr id="25" name="Picture 3" descr="菁优网-jyeoo"/>
            <p:cNvPicPr>
              <a:picLocks noChangeAspect="1" noChangeArrowheads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2592733" y="3349726"/>
              <a:ext cx="237626" cy="639763"/>
            </a:xfrm>
            <a:prstGeom prst="rect">
              <a:avLst/>
            </a:prstGeom>
            <a:noFill/>
          </p:spPr>
        </p:pic>
        <p:pic>
          <p:nvPicPr>
            <p:cNvPr id="29" name="Picture 3" descr="菁优网-jyeoo"/>
            <p:cNvPicPr>
              <a:picLocks noChangeAspect="1" noChangeArrowheads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5372304" y="2870425"/>
              <a:ext cx="280533" cy="755281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合作探究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0" name="内容占位符 2"/>
          <p:cNvSpPr txBox="1"/>
          <p:nvPr/>
        </p:nvSpPr>
        <p:spPr>
          <a:xfrm>
            <a:off x="273935" y="2488867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、解：∵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分别是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的中点，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lvl="0" indent="0">
              <a:buNone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∴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lang="en-US" altLang="zh-CN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lvl="0" indent="0">
              <a:buNone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 同理，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GH</a:t>
            </a:r>
            <a:r>
              <a:rPr lang="en-US" altLang="zh-CN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lvl="0" indent="0">
              <a:buNone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 ∴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lang="en-US" altLang="zh-CN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∴四边形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是平行四边形，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∵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∴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∴平行四边形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为菱形，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故选：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4" name="图片24" descr="菁优网：http://www.jyeoo.com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402704" y="2645363"/>
            <a:ext cx="3383290" cy="2689993"/>
          </a:xfrm>
          <a:prstGeom prst="rect">
            <a:avLst/>
          </a:prstGeom>
          <a:noFill/>
        </p:spPr>
      </p:pic>
      <p:sp>
        <p:nvSpPr>
          <p:cNvPr id="25" name="内容占位符 2"/>
          <p:cNvSpPr txBox="1"/>
          <p:nvPr/>
        </p:nvSpPr>
        <p:spPr>
          <a:xfrm>
            <a:off x="3451334" y="1050374"/>
            <a:ext cx="8229600" cy="1614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en-US" altLang="zh-CN" sz="2800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rPr>
              <a:t>3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、如图，四边形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ABCD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中，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28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，顺次连结四边形各边中点得到的图形是（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．矩形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．正方形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．以上都不对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8" name="Picture 3" descr="菁优网-jyeoo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7395566" y="3280649"/>
            <a:ext cx="252303" cy="679277"/>
          </a:xfrm>
          <a:prstGeom prst="rect">
            <a:avLst/>
          </a:prstGeom>
          <a:noFill/>
        </p:spPr>
      </p:pic>
      <p:pic>
        <p:nvPicPr>
          <p:cNvPr id="29" name="Picture 3" descr="菁优网-jyeoo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696850" y="3232953"/>
            <a:ext cx="252303" cy="679277"/>
          </a:xfrm>
          <a:prstGeom prst="rect">
            <a:avLst/>
          </a:prstGeom>
          <a:noFill/>
        </p:spPr>
      </p:pic>
      <p:pic>
        <p:nvPicPr>
          <p:cNvPr id="30" name="Picture 3" descr="菁优网-jyeoo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610810" y="2818287"/>
            <a:ext cx="252303" cy="67927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1765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0" i="0" u="none" strike="noStrike" kern="1200" cap="none" spc="0" normalizeH="0" baseline="0" noProof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归纳总结</a:t>
              </a:r>
              <a:endPara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</p:grpSp>
      <p:sp>
        <p:nvSpPr>
          <p:cNvPr id="20" name="内容占位符 2"/>
          <p:cNvSpPr txBox="1"/>
          <p:nvPr/>
        </p:nvSpPr>
        <p:spPr>
          <a:xfrm>
            <a:off x="2294174" y="4009924"/>
            <a:ext cx="9606429" cy="13694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利用三角形的中位线定理的关键在于找到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>
                <a:solidFill>
                  <a:sysClr val="windowText" lastClr="000000"/>
                </a:solidFill>
                <a:latin typeface="Calibri" panose="020f0502020204030204"/>
                <a:ea typeface="宋体" panose="02010600030101010101" pitchFamily="2" charset="-122"/>
              </a:rPr>
              <a:t>                     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三角形和中点</a:t>
            </a:r>
            <a:endParaRPr lang="en-US" altLang="zh-CN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164475" y="2558211"/>
            <a:ext cx="83920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altLang="zh-CN" sz="32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遇</a:t>
            </a: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到</a:t>
            </a:r>
            <a:r>
              <a:rPr lang="zh-CN" altLang="zh-CN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中点，联想中位线</a:t>
            </a:r>
            <a:r>
              <a:rPr lang="en-US" altLang="zh-CN" sz="32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zh-CN" sz="320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是一个解题突破口</a:t>
            </a:r>
            <a:endParaRPr lang="zh-CN" altLang="en-US" sz="32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86740" y="1212307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应用与提高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0" name="内容占位符 2"/>
          <p:cNvSpPr txBox="1"/>
          <p:nvPr/>
        </p:nvSpPr>
        <p:spPr>
          <a:xfrm>
            <a:off x="1059366" y="2142716"/>
            <a:ext cx="8229600" cy="27649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1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、任意四边形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ABCD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各边中点分别是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、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，若对角线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，则四边形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的周长是（　　）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A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         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B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endParaRPr kumimoji="0" lang="en-US" sz="3200" b="0" i="1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          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4" name="图片24" descr="菁优网：http://www.jyeoo.com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707249" y="3484132"/>
            <a:ext cx="3497713" cy="2846976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等线"/>
                  <a:ea typeface="等线" panose="02010600030101010101" charset="-122"/>
                  <a:cs typeface="+mn-cs"/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243434" y="919062"/>
            <a:ext cx="2990770" cy="819112"/>
            <a:chOff x="243434" y="919062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243434" y="919062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/>
                <a:ea typeface="等线" panose="02010600030101010101" charset="-122"/>
                <a:cs typeface="+mn-cs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92324" y="1005452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600" b="0" i="0" u="none" strike="noStrike" kern="1200" cap="none" spc="0" normalizeH="0" baseline="0" noProof="0">
                  <a:ln>
                    <a:noFill/>
                  </a:ln>
                  <a:solidFill>
                    <a:srgbClr val="FFFF00"/>
                  </a:solidFill>
                  <a:effectLst/>
                  <a:uLnTx/>
                  <a:uFillTx/>
                  <a:latin typeface="华文楷体" panose="02010600040101010101" pitchFamily="2" charset="-122"/>
                  <a:ea typeface="华文楷体" panose="02010600040101010101" pitchFamily="2" charset="-122"/>
                  <a:cs typeface="+mn-cs"/>
                </a:rPr>
                <a:t>应用与提高</a:t>
              </a:r>
              <a:endParaRPr kumimoji="0" lang="zh-CN" altLang="en-US" sz="3600" b="0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endParaRPr>
            </a:p>
          </p:txBody>
        </p:sp>
      </p:grpSp>
      <p:sp>
        <p:nvSpPr>
          <p:cNvPr id="24" name="内容占位符 2"/>
          <p:cNvSpPr txBox="1"/>
          <p:nvPr/>
        </p:nvSpPr>
        <p:spPr>
          <a:xfrm>
            <a:off x="686740" y="1824564"/>
            <a:ext cx="8186766" cy="491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解：∵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是四边形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ABCD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各边中点，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∴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HG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 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 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GF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又∵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∴四边形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EFGH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的周长是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HG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GF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</a:t>
            </a:r>
            <a:endParaRPr kumimoji="0" lang="en-US" sz="3200" b="0" i="1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                    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 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 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    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endParaRPr kumimoji="0" lang="en-US" altLang="zh-CN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                    ＝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+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BD</a:t>
            </a:r>
            <a:endParaRPr kumimoji="0" lang="en-US" sz="3200" b="0" i="1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                                   ＝</a:t>
            </a:r>
            <a:r>
              <a:rPr kumimoji="0" lang="en-US" sz="32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50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cm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故选：</a:t>
            </a:r>
            <a:r>
              <a:rPr kumimoji="0" lang="en-US" sz="3200" b="0" i="1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</a:t>
            </a:r>
            <a:r>
              <a: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t>．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5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328135" y="4108208"/>
            <a:ext cx="285752" cy="769332"/>
          </a:xfrm>
          <a:prstGeom prst="rect">
            <a:avLst/>
          </a:prstGeom>
          <a:noFill/>
        </p:spPr>
      </p:pic>
      <p:pic>
        <p:nvPicPr>
          <p:cNvPr id="26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305074" y="4108208"/>
            <a:ext cx="285752" cy="769332"/>
          </a:xfrm>
          <a:prstGeom prst="rect">
            <a:avLst/>
          </a:prstGeom>
          <a:noFill/>
        </p:spPr>
      </p:pic>
      <p:pic>
        <p:nvPicPr>
          <p:cNvPr id="27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5311933" y="4108208"/>
            <a:ext cx="285752" cy="769332"/>
          </a:xfrm>
          <a:prstGeom prst="rect">
            <a:avLst/>
          </a:prstGeom>
          <a:noFill/>
        </p:spPr>
      </p:pic>
      <p:pic>
        <p:nvPicPr>
          <p:cNvPr id="28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981049" y="2288546"/>
            <a:ext cx="285752" cy="769332"/>
          </a:xfrm>
          <a:prstGeom prst="rect">
            <a:avLst/>
          </a:prstGeom>
          <a:noFill/>
        </p:spPr>
      </p:pic>
      <p:pic>
        <p:nvPicPr>
          <p:cNvPr id="29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937590" y="2288546"/>
            <a:ext cx="285752" cy="769332"/>
          </a:xfrm>
          <a:prstGeom prst="rect">
            <a:avLst/>
          </a:prstGeom>
          <a:noFill/>
        </p:spPr>
      </p:pic>
      <p:pic>
        <p:nvPicPr>
          <p:cNvPr id="30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727562" y="2288546"/>
            <a:ext cx="285752" cy="769332"/>
          </a:xfrm>
          <a:prstGeom prst="rect">
            <a:avLst/>
          </a:prstGeom>
          <a:noFill/>
        </p:spPr>
      </p:pic>
      <p:pic>
        <p:nvPicPr>
          <p:cNvPr id="31" name="Picture 3" descr="菁优网-jyeoo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7330792" y="4108208"/>
            <a:ext cx="285752" cy="769332"/>
          </a:xfrm>
          <a:prstGeom prst="rect">
            <a:avLst/>
          </a:prstGeom>
          <a:noFill/>
        </p:spPr>
      </p:pic>
      <p:pic>
        <p:nvPicPr>
          <p:cNvPr id="32" name="图片24" descr="菁优网：http://www.jyeoo.com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8338394" y="1339343"/>
            <a:ext cx="3497713" cy="2846976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181372" y="905370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86740" y="1217659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应用与提高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08700" y="1683005"/>
            <a:ext cx="8901846" cy="4515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如图，已知四边形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分别是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上的点，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分别是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AP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RP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的中点，当点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上从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向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移动而点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不动时，那么下列结论成立的是（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）线段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的长逐渐增大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       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）线段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的长逐渐减小 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）线段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的长不变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           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indent="266700">
              <a:lnSpc>
                <a:spcPct val="150000"/>
              </a:lnSpc>
            </a:pP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）线段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的长与点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的位置有关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8658331" y="2454022"/>
            <a:ext cx="3015991" cy="3555549"/>
            <a:chOff x="8658331" y="2454022"/>
            <a:chExt cx="3015991" cy="3555549"/>
          </a:xfrm>
        </p:grpSpPr>
        <p:pic>
          <p:nvPicPr>
            <p:cNvPr id="2050" name="图片 9"/>
            <p:cNvPicPr>
              <a:picLocks noRot="1"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658331" y="2454022"/>
              <a:ext cx="3015991" cy="3555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流程图: 过程 2"/>
            <p:cNvSpPr/>
            <p:nvPr/>
          </p:nvSpPr>
          <p:spPr>
            <a:xfrm>
              <a:off x="9966114" y="5341663"/>
              <a:ext cx="799328" cy="462417"/>
            </a:xfrm>
            <a:prstGeom prst="flowChartProcess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136767" y="812090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15771" y="1208646"/>
              <a:ext cx="249299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应用与提高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65463" y="2439839"/>
            <a:ext cx="8901846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追问：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如图，已知四边形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ABCD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中，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AB</a:t>
            </a:r>
            <a:r>
              <a:rPr kumimoji="1"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⊥ 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,R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分别是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上的</a:t>
            </a:r>
            <a:r>
              <a:rPr lang="zh-CN" altLang="en-US" sz="2800" kern="100">
                <a:latin typeface="宋体" panose="02010600030101010101" pitchFamily="2" charset="-122"/>
                <a:ea typeface="宋体" panose="02010600030101010101" pitchFamily="2" charset="-122"/>
              </a:rPr>
              <a:t>动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点，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分别是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AP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RP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的中点，当点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上从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向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移动而点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R</a:t>
            </a:r>
            <a:r>
              <a:rPr lang="zh-CN" altLang="en-US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BC</a:t>
            </a:r>
            <a:r>
              <a:rPr lang="zh-CN" altLang="en-US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上</a:t>
            </a:r>
            <a:r>
              <a:rPr lang="zh-CN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</a:t>
            </a:r>
            <a:r>
              <a:rPr lang="en-US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zh-CN" sz="2800" kern="1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移动</a:t>
            </a:r>
            <a:r>
              <a:rPr lang="zh-CN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时，</a:t>
            </a:r>
            <a:r>
              <a:rPr lang="zh-CN" altLang="en-US" sz="2800" kern="100">
                <a:latin typeface="宋体" panose="02010600030101010101" pitchFamily="2" charset="-122"/>
                <a:ea typeface="宋体" panose="02010600030101010101" pitchFamily="2" charset="-122"/>
              </a:rPr>
              <a:t>问在什么时候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EF</a:t>
            </a:r>
            <a:r>
              <a:rPr lang="zh-CN" altLang="en-US" sz="2800" kern="100">
                <a:latin typeface="宋体" panose="02010600030101010101" pitchFamily="2" charset="-122"/>
                <a:ea typeface="宋体" panose="02010600030101010101" pitchFamily="2" charset="-122"/>
              </a:rPr>
              <a:t>的长度最大</a:t>
            </a:r>
            <a:r>
              <a:rPr lang="en-US" altLang="zh-CN" sz="2800" kern="10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zh-CN" sz="2800" kern="1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9104076" y="1435605"/>
            <a:ext cx="3015991" cy="3555549"/>
            <a:chOff x="8658331" y="2454022"/>
            <a:chExt cx="3015991" cy="3555549"/>
          </a:xfrm>
        </p:grpSpPr>
        <p:pic>
          <p:nvPicPr>
            <p:cNvPr id="24" name="图片 9"/>
            <p:cNvPicPr>
              <a:picLocks noRot="1"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658331" y="2454022"/>
              <a:ext cx="3015991" cy="3555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流程图: 过程 24"/>
            <p:cNvSpPr/>
            <p:nvPr/>
          </p:nvSpPr>
          <p:spPr>
            <a:xfrm>
              <a:off x="9966114" y="5341663"/>
              <a:ext cx="799328" cy="462417"/>
            </a:xfrm>
            <a:prstGeom prst="flowChartProcess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3" name="直接连接符 2"/>
          <p:cNvCxnSpPr/>
          <p:nvPr/>
        </p:nvCxnSpPr>
        <p:spPr>
          <a:xfrm flipH="1">
            <a:off x="10125307" y="2520176"/>
            <a:ext cx="0" cy="144965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4" name="流程图: 过程 3"/>
          <p:cNvSpPr/>
          <p:nvPr/>
        </p:nvSpPr>
        <p:spPr>
          <a:xfrm>
            <a:off x="9292524" y="2520176"/>
            <a:ext cx="799328" cy="2051824"/>
          </a:xfrm>
          <a:prstGeom prst="flowChartProcess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9717574" y="3892179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/>
              <a:t>B</a:t>
            </a:r>
            <a:endParaRPr lang="zh-CN" altLang="en-US" sz="2400"/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3" name="组合 22"/>
          <p:cNvGrpSpPr/>
          <p:nvPr/>
        </p:nvGrpSpPr>
        <p:grpSpPr>
          <a:xfrm>
            <a:off x="437850" y="1131269"/>
            <a:ext cx="2990770" cy="819112"/>
            <a:chOff x="437850" y="1131269"/>
            <a:chExt cx="2990770" cy="819112"/>
          </a:xfrm>
        </p:grpSpPr>
        <p:sp>
          <p:nvSpPr>
            <p:cNvPr id="24" name="矩形: 棱台 23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课后练习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0" name="内容占位符 2"/>
          <p:cNvSpPr txBox="1"/>
          <p:nvPr/>
        </p:nvSpPr>
        <p:spPr>
          <a:xfrm>
            <a:off x="1367877" y="2759858"/>
            <a:ext cx="9411793" cy="18967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若四边形的两条对角线相等且互相垂直，则顺次连接该四边形各边中点所得的四边形是（　　）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．平行四边形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	B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．矩形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	C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．菱形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	D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．正方形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" name="组合 4"/>
          <p:cNvGrpSpPr/>
          <p:nvPr/>
        </p:nvGrpSpPr>
        <p:grpSpPr>
          <a:xfrm>
            <a:off x="-8721" y="5016506"/>
            <a:ext cx="12164991" cy="1828490"/>
            <a:chOff x="-8721" y="5016506"/>
            <a:chExt cx="12164991" cy="1828490"/>
          </a:xfrm>
        </p:grpSpPr>
        <p:grpSp>
          <p:nvGrpSpPr>
            <p:cNvPr id="6" name="组合 3"/>
            <p:cNvGrpSpPr/>
            <p:nvPr/>
          </p:nvGrpSpPr>
          <p:grpSpPr>
            <a:xfrm>
              <a:off x="11356942" y="5016506"/>
              <a:ext cx="799328" cy="1326094"/>
              <a:chOff x="2000231" y="2114716"/>
              <a:chExt cx="2123898" cy="3523563"/>
            </a:xfrm>
            <a:solidFill>
              <a:srgbClr val="0070C0"/>
            </a:solidFill>
          </p:grpSpPr>
          <p:sp>
            <p:nvSpPr>
              <p:cNvPr id="8" name="Freeform 19"/>
              <p:cNvSpPr>
                <a:spLocks noEditPoints="1"/>
              </p:cNvSpPr>
              <p:nvPr/>
            </p:nvSpPr>
            <p:spPr bwMode="auto">
              <a:xfrm>
                <a:off x="3054372" y="2961932"/>
                <a:ext cx="181546" cy="140551"/>
              </a:xfrm>
              <a:custGeom>
                <a:cxnLst>
                  <a:cxn ang="0">
                    <a:pos x="28" y="8"/>
                  </a:cxn>
                  <a:cxn ang="0">
                    <a:pos x="26" y="8"/>
                  </a:cxn>
                  <a:cxn ang="0">
                    <a:pos x="13" y="13"/>
                  </a:cxn>
                  <a:cxn ang="0">
                    <a:pos x="11" y="24"/>
                  </a:cxn>
                  <a:cxn ang="0">
                    <a:pos x="12" y="24"/>
                  </a:cxn>
                  <a:cxn ang="0">
                    <a:pos x="28" y="8"/>
                  </a:cxn>
                  <a:cxn ang="0">
                    <a:pos x="26" y="27"/>
                  </a:cxn>
                  <a:cxn ang="0">
                    <a:pos x="24" y="26"/>
                  </a:cxn>
                  <a:cxn ang="0">
                    <a:pos x="27" y="27"/>
                  </a:cxn>
                  <a:cxn ang="0">
                    <a:pos x="26" y="27"/>
                  </a:cxn>
                  <a:cxn ang="0">
                    <a:pos x="33" y="24"/>
                  </a:cxn>
                  <a:cxn ang="0">
                    <a:pos x="21" y="18"/>
                  </a:cxn>
                  <a:cxn ang="0">
                    <a:pos x="38" y="19"/>
                  </a:cxn>
                  <a:cxn ang="0">
                    <a:pos x="33" y="24"/>
                  </a:cxn>
                </a:cxnLst>
                <a:rect l="0" t="0" r="r" b="b"/>
                <a:pathLst>
                  <a:path w="73" h="56">
                    <a:moveTo>
                      <a:pt x="28" y="8"/>
                    </a:moveTo>
                    <a:cubicBezTo>
                      <a:pt x="27" y="8"/>
                      <a:pt x="26" y="8"/>
                      <a:pt x="26" y="8"/>
                    </a:cubicBezTo>
                    <a:cubicBezTo>
                      <a:pt x="33" y="0"/>
                      <a:pt x="18" y="2"/>
                      <a:pt x="13" y="13"/>
                    </a:cubicBezTo>
                    <a:cubicBezTo>
                      <a:pt x="12" y="13"/>
                      <a:pt x="0" y="24"/>
                      <a:pt x="11" y="24"/>
                    </a:cubicBezTo>
                    <a:cubicBezTo>
                      <a:pt x="11" y="24"/>
                      <a:pt x="12" y="24"/>
                      <a:pt x="12" y="24"/>
                    </a:cubicBezTo>
                    <a:cubicBezTo>
                      <a:pt x="20" y="56"/>
                      <a:pt x="73" y="7"/>
                      <a:pt x="28" y="8"/>
                    </a:cubicBezTo>
                    <a:close/>
                    <a:moveTo>
                      <a:pt x="26" y="27"/>
                    </a:moveTo>
                    <a:cubicBezTo>
                      <a:pt x="25" y="27"/>
                      <a:pt x="24" y="27"/>
                      <a:pt x="24" y="26"/>
                    </a:cubicBezTo>
                    <a:cubicBezTo>
                      <a:pt x="25" y="27"/>
                      <a:pt x="26" y="27"/>
                      <a:pt x="27" y="27"/>
                    </a:cubicBezTo>
                    <a:cubicBezTo>
                      <a:pt x="26" y="27"/>
                      <a:pt x="26" y="27"/>
                      <a:pt x="26" y="27"/>
                    </a:cubicBezTo>
                    <a:close/>
                    <a:moveTo>
                      <a:pt x="33" y="24"/>
                    </a:moveTo>
                    <a:cubicBezTo>
                      <a:pt x="35" y="18"/>
                      <a:pt x="24" y="18"/>
                      <a:pt x="21" y="18"/>
                    </a:cubicBezTo>
                    <a:cubicBezTo>
                      <a:pt x="27" y="15"/>
                      <a:pt x="32" y="16"/>
                      <a:pt x="38" y="19"/>
                    </a:cubicBezTo>
                    <a:cubicBezTo>
                      <a:pt x="36" y="21"/>
                      <a:pt x="35" y="23"/>
                      <a:pt x="33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" name="Freeform 20"/>
              <p:cNvSpPr>
                <a:spLocks noEditPoints="1"/>
              </p:cNvSpPr>
              <p:nvPr/>
            </p:nvSpPr>
            <p:spPr bwMode="auto">
              <a:xfrm>
                <a:off x="2843543" y="2290406"/>
                <a:ext cx="370901" cy="579776"/>
              </a:xfrm>
              <a:custGeom>
                <a:cxnLst>
                  <a:cxn ang="0">
                    <a:pos x="76" y="1"/>
                  </a:cxn>
                  <a:cxn ang="0">
                    <a:pos x="31" y="121"/>
                  </a:cxn>
                  <a:cxn ang="0">
                    <a:pos x="6" y="190"/>
                  </a:cxn>
                  <a:cxn ang="0">
                    <a:pos x="8" y="215"/>
                  </a:cxn>
                  <a:cxn ang="0">
                    <a:pos x="27" y="200"/>
                  </a:cxn>
                  <a:cxn ang="0">
                    <a:pos x="142" y="232"/>
                  </a:cxn>
                  <a:cxn ang="0">
                    <a:pos x="143" y="224"/>
                  </a:cxn>
                  <a:cxn ang="0">
                    <a:pos x="110" y="217"/>
                  </a:cxn>
                  <a:cxn ang="0">
                    <a:pos x="42" y="199"/>
                  </a:cxn>
                  <a:cxn ang="0">
                    <a:pos x="38" y="195"/>
                  </a:cxn>
                  <a:cxn ang="0">
                    <a:pos x="31" y="195"/>
                  </a:cxn>
                  <a:cxn ang="0">
                    <a:pos x="57" y="151"/>
                  </a:cxn>
                  <a:cxn ang="0">
                    <a:pos x="60" y="181"/>
                  </a:cxn>
                  <a:cxn ang="0">
                    <a:pos x="73" y="117"/>
                  </a:cxn>
                  <a:cxn ang="0">
                    <a:pos x="97" y="47"/>
                  </a:cxn>
                  <a:cxn ang="0">
                    <a:pos x="66" y="114"/>
                  </a:cxn>
                  <a:cxn ang="0">
                    <a:pos x="29" y="182"/>
                  </a:cxn>
                  <a:cxn ang="0">
                    <a:pos x="76" y="1"/>
                  </a:cxn>
                  <a:cxn ang="0">
                    <a:pos x="26" y="156"/>
                  </a:cxn>
                  <a:cxn ang="0">
                    <a:pos x="25" y="159"/>
                  </a:cxn>
                  <a:cxn ang="0">
                    <a:pos x="26" y="156"/>
                  </a:cxn>
                  <a:cxn ang="0">
                    <a:pos x="46" y="118"/>
                  </a:cxn>
                  <a:cxn ang="0">
                    <a:pos x="38" y="127"/>
                  </a:cxn>
                  <a:cxn ang="0">
                    <a:pos x="59" y="75"/>
                  </a:cxn>
                  <a:cxn ang="0">
                    <a:pos x="46" y="118"/>
                  </a:cxn>
                </a:cxnLst>
                <a:rect l="0" t="0" r="r" b="b"/>
                <a:pathLst>
                  <a:path w="148" h="231">
                    <a:moveTo>
                      <a:pt x="76" y="1"/>
                    </a:moveTo>
                    <a:cubicBezTo>
                      <a:pt x="74" y="0"/>
                      <a:pt x="36" y="109"/>
                      <a:pt x="31" y="121"/>
                    </a:cubicBezTo>
                    <a:cubicBezTo>
                      <a:pt x="22" y="143"/>
                      <a:pt x="13" y="166"/>
                      <a:pt x="6" y="190"/>
                    </a:cubicBezTo>
                    <a:cubicBezTo>
                      <a:pt x="5" y="192"/>
                      <a:pt x="0" y="230"/>
                      <a:pt x="8" y="215"/>
                    </a:cubicBezTo>
                    <a:cubicBezTo>
                      <a:pt x="12" y="225"/>
                      <a:pt x="26" y="202"/>
                      <a:pt x="27" y="200"/>
                    </a:cubicBezTo>
                    <a:cubicBezTo>
                      <a:pt x="32" y="217"/>
                      <a:pt x="126" y="232"/>
                      <a:pt x="142" y="232"/>
                    </a:cubicBezTo>
                    <a:cubicBezTo>
                      <a:pt x="148" y="232"/>
                      <a:pt x="147" y="225"/>
                      <a:pt x="143" y="224"/>
                    </a:cubicBezTo>
                    <a:cubicBezTo>
                      <a:pt x="132" y="222"/>
                      <a:pt x="121" y="219"/>
                      <a:pt x="110" y="217"/>
                    </a:cubicBezTo>
                    <a:cubicBezTo>
                      <a:pt x="87" y="213"/>
                      <a:pt x="64" y="208"/>
                      <a:pt x="42" y="199"/>
                    </a:cubicBezTo>
                    <a:cubicBezTo>
                      <a:pt x="43" y="197"/>
                      <a:pt x="41" y="195"/>
                      <a:pt x="38" y="195"/>
                    </a:cubicBezTo>
                    <a:cubicBezTo>
                      <a:pt x="36" y="195"/>
                      <a:pt x="33" y="195"/>
                      <a:pt x="31" y="195"/>
                    </a:cubicBezTo>
                    <a:cubicBezTo>
                      <a:pt x="40" y="180"/>
                      <a:pt x="49" y="166"/>
                      <a:pt x="57" y="151"/>
                    </a:cubicBezTo>
                    <a:cubicBezTo>
                      <a:pt x="57" y="152"/>
                      <a:pt x="49" y="190"/>
                      <a:pt x="60" y="181"/>
                    </a:cubicBezTo>
                    <a:cubicBezTo>
                      <a:pt x="68" y="174"/>
                      <a:pt x="70" y="129"/>
                      <a:pt x="73" y="117"/>
                    </a:cubicBezTo>
                    <a:cubicBezTo>
                      <a:pt x="78" y="105"/>
                      <a:pt x="103" y="59"/>
                      <a:pt x="97" y="47"/>
                    </a:cubicBezTo>
                    <a:cubicBezTo>
                      <a:pt x="93" y="40"/>
                      <a:pt x="68" y="106"/>
                      <a:pt x="66" y="114"/>
                    </a:cubicBezTo>
                    <a:cubicBezTo>
                      <a:pt x="56" y="136"/>
                      <a:pt x="44" y="159"/>
                      <a:pt x="29" y="182"/>
                    </a:cubicBezTo>
                    <a:cubicBezTo>
                      <a:pt x="36" y="166"/>
                      <a:pt x="96" y="3"/>
                      <a:pt x="76" y="1"/>
                    </a:cubicBezTo>
                    <a:close/>
                    <a:moveTo>
                      <a:pt x="26" y="156"/>
                    </a:moveTo>
                    <a:cubicBezTo>
                      <a:pt x="25" y="157"/>
                      <a:pt x="25" y="158"/>
                      <a:pt x="25" y="159"/>
                    </a:cubicBezTo>
                    <a:cubicBezTo>
                      <a:pt x="25" y="158"/>
                      <a:pt x="26" y="157"/>
                      <a:pt x="26" y="156"/>
                    </a:cubicBezTo>
                    <a:close/>
                    <a:moveTo>
                      <a:pt x="46" y="118"/>
                    </a:moveTo>
                    <a:cubicBezTo>
                      <a:pt x="43" y="118"/>
                      <a:pt x="40" y="122"/>
                      <a:pt x="38" y="127"/>
                    </a:cubicBezTo>
                    <a:cubicBezTo>
                      <a:pt x="45" y="110"/>
                      <a:pt x="52" y="92"/>
                      <a:pt x="59" y="75"/>
                    </a:cubicBezTo>
                    <a:cubicBezTo>
                      <a:pt x="55" y="89"/>
                      <a:pt x="51" y="103"/>
                      <a:pt x="46" y="1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21"/>
              <p:cNvSpPr>
                <a:spLocks noEditPoints="1"/>
              </p:cNvSpPr>
              <p:nvPr/>
            </p:nvSpPr>
            <p:spPr bwMode="auto">
              <a:xfrm>
                <a:off x="3444794" y="2427054"/>
                <a:ext cx="374805" cy="542687"/>
              </a:xfrm>
              <a:custGeom>
                <a:cxnLst>
                  <a:cxn ang="0">
                    <a:pos x="94" y="46"/>
                  </a:cxn>
                  <a:cxn ang="0">
                    <a:pos x="55" y="95"/>
                  </a:cxn>
                  <a:cxn ang="0">
                    <a:pos x="8" y="158"/>
                  </a:cxn>
                  <a:cxn ang="0">
                    <a:pos x="11" y="170"/>
                  </a:cxn>
                  <a:cxn ang="0">
                    <a:pos x="35" y="158"/>
                  </a:cxn>
                  <a:cxn ang="0">
                    <a:pos x="7" y="210"/>
                  </a:cxn>
                  <a:cxn ang="0">
                    <a:pos x="10" y="217"/>
                  </a:cxn>
                  <a:cxn ang="0">
                    <a:pos x="25" y="204"/>
                  </a:cxn>
                  <a:cxn ang="0">
                    <a:pos x="70" y="152"/>
                  </a:cxn>
                  <a:cxn ang="0">
                    <a:pos x="146" y="50"/>
                  </a:cxn>
                  <a:cxn ang="0">
                    <a:pos x="148" y="42"/>
                  </a:cxn>
                  <a:cxn ang="0">
                    <a:pos x="130" y="56"/>
                  </a:cxn>
                  <a:cxn ang="0">
                    <a:pos x="119" y="58"/>
                  </a:cxn>
                  <a:cxn ang="0">
                    <a:pos x="113" y="48"/>
                  </a:cxn>
                  <a:cxn ang="0">
                    <a:pos x="122" y="39"/>
                  </a:cxn>
                  <a:cxn ang="0">
                    <a:pos x="88" y="16"/>
                  </a:cxn>
                  <a:cxn ang="0">
                    <a:pos x="60" y="5"/>
                  </a:cxn>
                  <a:cxn ang="0">
                    <a:pos x="80" y="32"/>
                  </a:cxn>
                  <a:cxn ang="0">
                    <a:pos x="98" y="46"/>
                  </a:cxn>
                  <a:cxn ang="0">
                    <a:pos x="99" y="57"/>
                  </a:cxn>
                  <a:cxn ang="0">
                    <a:pos x="88" y="64"/>
                  </a:cxn>
                  <a:cxn ang="0">
                    <a:pos x="94" y="46"/>
                  </a:cxn>
                  <a:cxn ang="0">
                    <a:pos x="76" y="20"/>
                  </a:cxn>
                  <a:cxn ang="0">
                    <a:pos x="71" y="15"/>
                  </a:cxn>
                  <a:cxn ang="0">
                    <a:pos x="78" y="19"/>
                  </a:cxn>
                  <a:cxn ang="0">
                    <a:pos x="76" y="20"/>
                  </a:cxn>
                  <a:cxn ang="0">
                    <a:pos x="85" y="26"/>
                  </a:cxn>
                  <a:cxn ang="0">
                    <a:pos x="84" y="25"/>
                  </a:cxn>
                  <a:cxn ang="0">
                    <a:pos x="86" y="24"/>
                  </a:cxn>
                  <a:cxn ang="0">
                    <a:pos x="90" y="28"/>
                  </a:cxn>
                  <a:cxn ang="0">
                    <a:pos x="85" y="26"/>
                  </a:cxn>
                  <a:cxn ang="0">
                    <a:pos x="42" y="170"/>
                  </a:cxn>
                  <a:cxn ang="0">
                    <a:pos x="20" y="196"/>
                  </a:cxn>
                  <a:cxn ang="0">
                    <a:pos x="49" y="160"/>
                  </a:cxn>
                  <a:cxn ang="0">
                    <a:pos x="42" y="170"/>
                  </a:cxn>
                  <a:cxn ang="0">
                    <a:pos x="116" y="62"/>
                  </a:cxn>
                  <a:cxn ang="0">
                    <a:pos x="116" y="62"/>
                  </a:cxn>
                  <a:cxn ang="0">
                    <a:pos x="102" y="77"/>
                  </a:cxn>
                  <a:cxn ang="0">
                    <a:pos x="106" y="63"/>
                  </a:cxn>
                  <a:cxn ang="0">
                    <a:pos x="116" y="62"/>
                  </a:cxn>
                  <a:cxn ang="0">
                    <a:pos x="107" y="55"/>
                  </a:cxn>
                  <a:cxn ang="0">
                    <a:pos x="107" y="53"/>
                  </a:cxn>
                  <a:cxn ang="0">
                    <a:pos x="108" y="55"/>
                  </a:cxn>
                  <a:cxn ang="0">
                    <a:pos x="107" y="55"/>
                  </a:cxn>
                  <a:cxn ang="0">
                    <a:pos x="112" y="39"/>
                  </a:cxn>
                  <a:cxn ang="0">
                    <a:pos x="103" y="34"/>
                  </a:cxn>
                  <a:cxn ang="0">
                    <a:pos x="99" y="27"/>
                  </a:cxn>
                  <a:cxn ang="0">
                    <a:pos x="112" y="39"/>
                  </a:cxn>
                  <a:cxn ang="0">
                    <a:pos x="104" y="87"/>
                  </a:cxn>
                  <a:cxn ang="0">
                    <a:pos x="95" y="101"/>
                  </a:cxn>
                  <a:cxn ang="0">
                    <a:pos x="72" y="123"/>
                  </a:cxn>
                  <a:cxn ang="0">
                    <a:pos x="104" y="87"/>
                  </a:cxn>
                  <a:cxn ang="0">
                    <a:pos x="97" y="67"/>
                  </a:cxn>
                  <a:cxn ang="0">
                    <a:pos x="72" y="111"/>
                  </a:cxn>
                  <a:cxn ang="0">
                    <a:pos x="22" y="157"/>
                  </a:cxn>
                  <a:cxn ang="0">
                    <a:pos x="85" y="69"/>
                  </a:cxn>
                  <a:cxn ang="0">
                    <a:pos x="87" y="73"/>
                  </a:cxn>
                  <a:cxn ang="0">
                    <a:pos x="97" y="67"/>
                  </a:cxn>
                </a:cxnLst>
                <a:rect l="0" t="0" r="r" b="b"/>
                <a:pathLst>
                  <a:path w="150" h="216">
                    <a:moveTo>
                      <a:pt x="94" y="46"/>
                    </a:moveTo>
                    <a:cubicBezTo>
                      <a:pt x="84" y="38"/>
                      <a:pt x="59" y="88"/>
                      <a:pt x="55" y="95"/>
                    </a:cubicBezTo>
                    <a:cubicBezTo>
                      <a:pt x="39" y="115"/>
                      <a:pt x="20" y="134"/>
                      <a:pt x="8" y="158"/>
                    </a:cubicBezTo>
                    <a:cubicBezTo>
                      <a:pt x="0" y="172"/>
                      <a:pt x="0" y="196"/>
                      <a:pt x="11" y="170"/>
                    </a:cubicBezTo>
                    <a:cubicBezTo>
                      <a:pt x="14" y="174"/>
                      <a:pt x="24" y="168"/>
                      <a:pt x="35" y="158"/>
                    </a:cubicBezTo>
                    <a:cubicBezTo>
                      <a:pt x="19" y="175"/>
                      <a:pt x="7" y="194"/>
                      <a:pt x="7" y="210"/>
                    </a:cubicBezTo>
                    <a:cubicBezTo>
                      <a:pt x="5" y="212"/>
                      <a:pt x="6" y="217"/>
                      <a:pt x="10" y="217"/>
                    </a:cubicBezTo>
                    <a:cubicBezTo>
                      <a:pt x="15" y="217"/>
                      <a:pt x="22" y="207"/>
                      <a:pt x="25" y="204"/>
                    </a:cubicBezTo>
                    <a:cubicBezTo>
                      <a:pt x="42" y="189"/>
                      <a:pt x="57" y="171"/>
                      <a:pt x="70" y="152"/>
                    </a:cubicBezTo>
                    <a:cubicBezTo>
                      <a:pt x="79" y="141"/>
                      <a:pt x="150" y="51"/>
                      <a:pt x="146" y="50"/>
                    </a:cubicBezTo>
                    <a:cubicBezTo>
                      <a:pt x="149" y="48"/>
                      <a:pt x="149" y="46"/>
                      <a:pt x="148" y="42"/>
                    </a:cubicBezTo>
                    <a:cubicBezTo>
                      <a:pt x="143" y="37"/>
                      <a:pt x="133" y="53"/>
                      <a:pt x="130" y="56"/>
                    </a:cubicBezTo>
                    <a:cubicBezTo>
                      <a:pt x="129" y="48"/>
                      <a:pt x="121" y="56"/>
                      <a:pt x="119" y="58"/>
                    </a:cubicBezTo>
                    <a:cubicBezTo>
                      <a:pt x="119" y="54"/>
                      <a:pt x="116" y="50"/>
                      <a:pt x="113" y="48"/>
                    </a:cubicBezTo>
                    <a:cubicBezTo>
                      <a:pt x="122" y="52"/>
                      <a:pt x="128" y="52"/>
                      <a:pt x="122" y="39"/>
                    </a:cubicBezTo>
                    <a:cubicBezTo>
                      <a:pt x="116" y="27"/>
                      <a:pt x="102" y="16"/>
                      <a:pt x="88" y="16"/>
                    </a:cubicBezTo>
                    <a:cubicBezTo>
                      <a:pt x="84" y="12"/>
                      <a:pt x="65" y="0"/>
                      <a:pt x="60" y="5"/>
                    </a:cubicBezTo>
                    <a:cubicBezTo>
                      <a:pt x="52" y="14"/>
                      <a:pt x="76" y="29"/>
                      <a:pt x="80" y="32"/>
                    </a:cubicBezTo>
                    <a:cubicBezTo>
                      <a:pt x="86" y="37"/>
                      <a:pt x="92" y="41"/>
                      <a:pt x="98" y="46"/>
                    </a:cubicBezTo>
                    <a:cubicBezTo>
                      <a:pt x="99" y="49"/>
                      <a:pt x="99" y="53"/>
                      <a:pt x="99" y="57"/>
                    </a:cubicBezTo>
                    <a:cubicBezTo>
                      <a:pt x="94" y="59"/>
                      <a:pt x="91" y="61"/>
                      <a:pt x="88" y="64"/>
                    </a:cubicBezTo>
                    <a:cubicBezTo>
                      <a:pt x="90" y="61"/>
                      <a:pt x="99" y="50"/>
                      <a:pt x="94" y="46"/>
                    </a:cubicBezTo>
                    <a:close/>
                    <a:moveTo>
                      <a:pt x="76" y="20"/>
                    </a:moveTo>
                    <a:cubicBezTo>
                      <a:pt x="75" y="18"/>
                      <a:pt x="73" y="17"/>
                      <a:pt x="71" y="15"/>
                    </a:cubicBezTo>
                    <a:cubicBezTo>
                      <a:pt x="74" y="16"/>
                      <a:pt x="76" y="17"/>
                      <a:pt x="78" y="19"/>
                    </a:cubicBezTo>
                    <a:cubicBezTo>
                      <a:pt x="78" y="19"/>
                      <a:pt x="77" y="19"/>
                      <a:pt x="76" y="20"/>
                    </a:cubicBezTo>
                    <a:close/>
                    <a:moveTo>
                      <a:pt x="85" y="26"/>
                    </a:moveTo>
                    <a:cubicBezTo>
                      <a:pt x="85" y="25"/>
                      <a:pt x="84" y="25"/>
                      <a:pt x="84" y="25"/>
                    </a:cubicBezTo>
                    <a:cubicBezTo>
                      <a:pt x="85" y="24"/>
                      <a:pt x="85" y="24"/>
                      <a:pt x="86" y="24"/>
                    </a:cubicBezTo>
                    <a:cubicBezTo>
                      <a:pt x="87" y="25"/>
                      <a:pt x="89" y="27"/>
                      <a:pt x="90" y="28"/>
                    </a:cubicBezTo>
                    <a:cubicBezTo>
                      <a:pt x="88" y="27"/>
                      <a:pt x="87" y="26"/>
                      <a:pt x="85" y="26"/>
                    </a:cubicBezTo>
                    <a:close/>
                    <a:moveTo>
                      <a:pt x="42" y="170"/>
                    </a:moveTo>
                    <a:cubicBezTo>
                      <a:pt x="35" y="179"/>
                      <a:pt x="28" y="188"/>
                      <a:pt x="20" y="196"/>
                    </a:cubicBezTo>
                    <a:cubicBezTo>
                      <a:pt x="27" y="184"/>
                      <a:pt x="38" y="171"/>
                      <a:pt x="49" y="160"/>
                    </a:cubicBezTo>
                    <a:cubicBezTo>
                      <a:pt x="47" y="163"/>
                      <a:pt x="44" y="167"/>
                      <a:pt x="42" y="170"/>
                    </a:cubicBezTo>
                    <a:close/>
                    <a:moveTo>
                      <a:pt x="116" y="62"/>
                    </a:moveTo>
                    <a:cubicBezTo>
                      <a:pt x="116" y="62"/>
                      <a:pt x="116" y="62"/>
                      <a:pt x="116" y="62"/>
                    </a:cubicBezTo>
                    <a:cubicBezTo>
                      <a:pt x="111" y="67"/>
                      <a:pt x="107" y="72"/>
                      <a:pt x="102" y="77"/>
                    </a:cubicBezTo>
                    <a:cubicBezTo>
                      <a:pt x="104" y="73"/>
                      <a:pt x="105" y="68"/>
                      <a:pt x="106" y="63"/>
                    </a:cubicBezTo>
                    <a:cubicBezTo>
                      <a:pt x="109" y="62"/>
                      <a:pt x="113" y="62"/>
                      <a:pt x="116" y="62"/>
                    </a:cubicBezTo>
                    <a:close/>
                    <a:moveTo>
                      <a:pt x="107" y="55"/>
                    </a:moveTo>
                    <a:cubicBezTo>
                      <a:pt x="107" y="54"/>
                      <a:pt x="107" y="54"/>
                      <a:pt x="107" y="53"/>
                    </a:cubicBezTo>
                    <a:cubicBezTo>
                      <a:pt x="107" y="54"/>
                      <a:pt x="108" y="54"/>
                      <a:pt x="108" y="55"/>
                    </a:cubicBezTo>
                    <a:cubicBezTo>
                      <a:pt x="108" y="55"/>
                      <a:pt x="107" y="55"/>
                      <a:pt x="107" y="55"/>
                    </a:cubicBezTo>
                    <a:close/>
                    <a:moveTo>
                      <a:pt x="112" y="39"/>
                    </a:moveTo>
                    <a:cubicBezTo>
                      <a:pt x="109" y="37"/>
                      <a:pt x="106" y="36"/>
                      <a:pt x="103" y="34"/>
                    </a:cubicBezTo>
                    <a:cubicBezTo>
                      <a:pt x="102" y="32"/>
                      <a:pt x="101" y="29"/>
                      <a:pt x="99" y="27"/>
                    </a:cubicBezTo>
                    <a:cubicBezTo>
                      <a:pt x="104" y="30"/>
                      <a:pt x="109" y="34"/>
                      <a:pt x="112" y="39"/>
                    </a:cubicBezTo>
                    <a:close/>
                    <a:moveTo>
                      <a:pt x="104" y="87"/>
                    </a:moveTo>
                    <a:cubicBezTo>
                      <a:pt x="101" y="92"/>
                      <a:pt x="98" y="96"/>
                      <a:pt x="95" y="101"/>
                    </a:cubicBezTo>
                    <a:cubicBezTo>
                      <a:pt x="89" y="107"/>
                      <a:pt x="81" y="114"/>
                      <a:pt x="72" y="123"/>
                    </a:cubicBezTo>
                    <a:cubicBezTo>
                      <a:pt x="87" y="106"/>
                      <a:pt x="101" y="91"/>
                      <a:pt x="104" y="87"/>
                    </a:cubicBezTo>
                    <a:close/>
                    <a:moveTo>
                      <a:pt x="97" y="67"/>
                    </a:moveTo>
                    <a:cubicBezTo>
                      <a:pt x="95" y="75"/>
                      <a:pt x="70" y="107"/>
                      <a:pt x="72" y="111"/>
                    </a:cubicBezTo>
                    <a:cubicBezTo>
                      <a:pt x="57" y="128"/>
                      <a:pt x="40" y="144"/>
                      <a:pt x="22" y="157"/>
                    </a:cubicBezTo>
                    <a:cubicBezTo>
                      <a:pt x="37" y="125"/>
                      <a:pt x="66" y="98"/>
                      <a:pt x="85" y="69"/>
                    </a:cubicBezTo>
                    <a:cubicBezTo>
                      <a:pt x="85" y="70"/>
                      <a:pt x="86" y="72"/>
                      <a:pt x="87" y="73"/>
                    </a:cubicBezTo>
                    <a:cubicBezTo>
                      <a:pt x="91" y="73"/>
                      <a:pt x="95" y="71"/>
                      <a:pt x="97" y="6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Freeform 22"/>
              <p:cNvSpPr>
                <a:spLocks noEditPoints="1"/>
              </p:cNvSpPr>
              <p:nvPr/>
            </p:nvSpPr>
            <p:spPr bwMode="auto">
              <a:xfrm>
                <a:off x="2417983" y="3512428"/>
                <a:ext cx="443129" cy="694951"/>
              </a:xfrm>
              <a:custGeom>
                <a:cxnLst>
                  <a:cxn ang="0">
                    <a:pos x="108" y="80"/>
                  </a:cxn>
                  <a:cxn ang="0">
                    <a:pos x="85" y="118"/>
                  </a:cxn>
                  <a:cxn ang="0">
                    <a:pos x="54" y="175"/>
                  </a:cxn>
                  <a:cxn ang="0">
                    <a:pos x="15" y="248"/>
                  </a:cxn>
                  <a:cxn ang="0">
                    <a:pos x="24" y="251"/>
                  </a:cxn>
                  <a:cxn ang="0">
                    <a:pos x="70" y="189"/>
                  </a:cxn>
                  <a:cxn ang="0">
                    <a:pos x="110" y="97"/>
                  </a:cxn>
                  <a:cxn ang="0">
                    <a:pos x="132" y="63"/>
                  </a:cxn>
                  <a:cxn ang="0">
                    <a:pos x="160" y="97"/>
                  </a:cxn>
                  <a:cxn ang="0">
                    <a:pos x="132" y="52"/>
                  </a:cxn>
                  <a:cxn ang="0">
                    <a:pos x="175" y="41"/>
                  </a:cxn>
                  <a:cxn ang="0">
                    <a:pos x="119" y="18"/>
                  </a:cxn>
                  <a:cxn ang="0">
                    <a:pos x="88" y="5"/>
                  </a:cxn>
                  <a:cxn ang="0">
                    <a:pos x="91" y="16"/>
                  </a:cxn>
                  <a:cxn ang="0">
                    <a:pos x="159" y="38"/>
                  </a:cxn>
                  <a:cxn ang="0">
                    <a:pos x="123" y="44"/>
                  </a:cxn>
                  <a:cxn ang="0">
                    <a:pos x="121" y="53"/>
                  </a:cxn>
                  <a:cxn ang="0">
                    <a:pos x="126" y="56"/>
                  </a:cxn>
                  <a:cxn ang="0">
                    <a:pos x="114" y="72"/>
                  </a:cxn>
                  <a:cxn ang="0">
                    <a:pos x="108" y="80"/>
                  </a:cxn>
                  <a:cxn ang="0">
                    <a:pos x="34" y="233"/>
                  </a:cxn>
                  <a:cxn ang="0">
                    <a:pos x="91" y="126"/>
                  </a:cxn>
                  <a:cxn ang="0">
                    <a:pos x="34" y="233"/>
                  </a:cxn>
                </a:cxnLst>
                <a:rect l="0" t="0" r="r" b="b"/>
                <a:pathLst>
                  <a:path w="177" h="278">
                    <a:moveTo>
                      <a:pt x="108" y="80"/>
                    </a:moveTo>
                    <a:cubicBezTo>
                      <a:pt x="99" y="92"/>
                      <a:pt x="92" y="105"/>
                      <a:pt x="85" y="118"/>
                    </a:cubicBezTo>
                    <a:cubicBezTo>
                      <a:pt x="81" y="126"/>
                      <a:pt x="48" y="171"/>
                      <a:pt x="54" y="175"/>
                    </a:cubicBezTo>
                    <a:cubicBezTo>
                      <a:pt x="41" y="199"/>
                      <a:pt x="28" y="224"/>
                      <a:pt x="15" y="248"/>
                    </a:cubicBezTo>
                    <a:cubicBezTo>
                      <a:pt x="0" y="277"/>
                      <a:pt x="8" y="278"/>
                      <a:pt x="24" y="251"/>
                    </a:cubicBezTo>
                    <a:cubicBezTo>
                      <a:pt x="31" y="260"/>
                      <a:pt x="67" y="196"/>
                      <a:pt x="70" y="189"/>
                    </a:cubicBezTo>
                    <a:cubicBezTo>
                      <a:pt x="76" y="177"/>
                      <a:pt x="118" y="107"/>
                      <a:pt x="110" y="97"/>
                    </a:cubicBezTo>
                    <a:cubicBezTo>
                      <a:pt x="118" y="86"/>
                      <a:pt x="125" y="74"/>
                      <a:pt x="132" y="63"/>
                    </a:cubicBezTo>
                    <a:cubicBezTo>
                      <a:pt x="135" y="67"/>
                      <a:pt x="154" y="102"/>
                      <a:pt x="160" y="97"/>
                    </a:cubicBezTo>
                    <a:cubicBezTo>
                      <a:pt x="167" y="92"/>
                      <a:pt x="136" y="56"/>
                      <a:pt x="132" y="52"/>
                    </a:cubicBezTo>
                    <a:cubicBezTo>
                      <a:pt x="138" y="51"/>
                      <a:pt x="174" y="48"/>
                      <a:pt x="175" y="41"/>
                    </a:cubicBezTo>
                    <a:cubicBezTo>
                      <a:pt x="177" y="30"/>
                      <a:pt x="126" y="20"/>
                      <a:pt x="119" y="18"/>
                    </a:cubicBezTo>
                    <a:cubicBezTo>
                      <a:pt x="108" y="15"/>
                      <a:pt x="97" y="11"/>
                      <a:pt x="88" y="5"/>
                    </a:cubicBezTo>
                    <a:cubicBezTo>
                      <a:pt x="80" y="0"/>
                      <a:pt x="85" y="13"/>
                      <a:pt x="91" y="16"/>
                    </a:cubicBezTo>
                    <a:cubicBezTo>
                      <a:pt x="113" y="27"/>
                      <a:pt x="137" y="29"/>
                      <a:pt x="159" y="38"/>
                    </a:cubicBezTo>
                    <a:cubicBezTo>
                      <a:pt x="147" y="41"/>
                      <a:pt x="135" y="44"/>
                      <a:pt x="123" y="44"/>
                    </a:cubicBezTo>
                    <a:cubicBezTo>
                      <a:pt x="97" y="29"/>
                      <a:pt x="86" y="53"/>
                      <a:pt x="121" y="53"/>
                    </a:cubicBezTo>
                    <a:cubicBezTo>
                      <a:pt x="123" y="54"/>
                      <a:pt x="124" y="55"/>
                      <a:pt x="126" y="56"/>
                    </a:cubicBezTo>
                    <a:cubicBezTo>
                      <a:pt x="122" y="62"/>
                      <a:pt x="118" y="67"/>
                      <a:pt x="114" y="72"/>
                    </a:cubicBezTo>
                    <a:cubicBezTo>
                      <a:pt x="109" y="73"/>
                      <a:pt x="107" y="75"/>
                      <a:pt x="108" y="80"/>
                    </a:cubicBezTo>
                    <a:close/>
                    <a:moveTo>
                      <a:pt x="34" y="233"/>
                    </a:moveTo>
                    <a:cubicBezTo>
                      <a:pt x="53" y="198"/>
                      <a:pt x="69" y="159"/>
                      <a:pt x="91" y="126"/>
                    </a:cubicBezTo>
                    <a:cubicBezTo>
                      <a:pt x="75" y="163"/>
                      <a:pt x="57" y="202"/>
                      <a:pt x="34" y="2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2" name="Freeform 23"/>
              <p:cNvSpPr>
                <a:spLocks noEditPoints="1"/>
              </p:cNvSpPr>
              <p:nvPr/>
            </p:nvSpPr>
            <p:spPr bwMode="auto">
              <a:xfrm>
                <a:off x="2000231" y="2114716"/>
                <a:ext cx="2123898" cy="3170227"/>
              </a:xfrm>
              <a:custGeom>
                <a:cxnLst>
                  <a:cxn ang="0">
                    <a:pos x="467" y="52"/>
                  </a:cxn>
                  <a:cxn ang="0">
                    <a:pos x="692" y="104"/>
                  </a:cxn>
                  <a:cxn ang="0">
                    <a:pos x="777" y="241"/>
                  </a:cxn>
                  <a:cxn ang="0">
                    <a:pos x="605" y="411"/>
                  </a:cxn>
                  <a:cxn ang="0">
                    <a:pos x="269" y="446"/>
                  </a:cxn>
                  <a:cxn ang="0">
                    <a:pos x="456" y="626"/>
                  </a:cxn>
                  <a:cxn ang="0">
                    <a:pos x="427" y="694"/>
                  </a:cxn>
                  <a:cxn ang="0">
                    <a:pos x="219" y="1035"/>
                  </a:cxn>
                  <a:cxn ang="0">
                    <a:pos x="133" y="740"/>
                  </a:cxn>
                  <a:cxn ang="0">
                    <a:pos x="30" y="996"/>
                  </a:cxn>
                  <a:cxn ang="0">
                    <a:pos x="230" y="1073"/>
                  </a:cxn>
                  <a:cxn ang="0">
                    <a:pos x="474" y="651"/>
                  </a:cxn>
                  <a:cxn ang="0">
                    <a:pos x="812" y="175"/>
                  </a:cxn>
                  <a:cxn ang="0">
                    <a:pos x="233" y="557"/>
                  </a:cxn>
                  <a:cxn ang="0">
                    <a:pos x="84" y="960"/>
                  </a:cxn>
                  <a:cxn ang="0">
                    <a:pos x="125" y="777"/>
                  </a:cxn>
                  <a:cxn ang="0">
                    <a:pos x="80" y="960"/>
                  </a:cxn>
                  <a:cxn ang="0">
                    <a:pos x="44" y="972"/>
                  </a:cxn>
                  <a:cxn ang="0">
                    <a:pos x="25" y="1224"/>
                  </a:cxn>
                  <a:cxn ang="0">
                    <a:pos x="43" y="1158"/>
                  </a:cxn>
                  <a:cxn ang="0">
                    <a:pos x="41" y="1230"/>
                  </a:cxn>
                  <a:cxn ang="0">
                    <a:pos x="56" y="1194"/>
                  </a:cxn>
                  <a:cxn ang="0">
                    <a:pos x="70" y="1184"/>
                  </a:cxn>
                  <a:cxn ang="0">
                    <a:pos x="26" y="1151"/>
                  </a:cxn>
                  <a:cxn ang="0">
                    <a:pos x="130" y="993"/>
                  </a:cxn>
                  <a:cxn ang="0">
                    <a:pos x="176" y="1009"/>
                  </a:cxn>
                  <a:cxn ang="0">
                    <a:pos x="264" y="992"/>
                  </a:cxn>
                  <a:cxn ang="0">
                    <a:pos x="604" y="448"/>
                  </a:cxn>
                  <a:cxn ang="0">
                    <a:pos x="575" y="403"/>
                  </a:cxn>
                  <a:cxn ang="0">
                    <a:pos x="534" y="355"/>
                  </a:cxn>
                  <a:cxn ang="0">
                    <a:pos x="404" y="324"/>
                  </a:cxn>
                  <a:cxn ang="0">
                    <a:pos x="316" y="367"/>
                  </a:cxn>
                  <a:cxn ang="0">
                    <a:pos x="302" y="401"/>
                  </a:cxn>
                  <a:cxn ang="0">
                    <a:pos x="289" y="429"/>
                  </a:cxn>
                  <a:cxn ang="0">
                    <a:pos x="289" y="460"/>
                  </a:cxn>
                  <a:cxn ang="0">
                    <a:pos x="294" y="525"/>
                  </a:cxn>
                  <a:cxn ang="0">
                    <a:pos x="445" y="653"/>
                  </a:cxn>
                  <a:cxn ang="0">
                    <a:pos x="462" y="648"/>
                  </a:cxn>
                  <a:cxn ang="0">
                    <a:pos x="262" y="503"/>
                  </a:cxn>
                  <a:cxn ang="0">
                    <a:pos x="310" y="457"/>
                  </a:cxn>
                  <a:cxn ang="0">
                    <a:pos x="469" y="528"/>
                  </a:cxn>
                  <a:cxn ang="0">
                    <a:pos x="450" y="448"/>
                  </a:cxn>
                  <a:cxn ang="0">
                    <a:pos x="542" y="458"/>
                  </a:cxn>
                  <a:cxn ang="0">
                    <a:pos x="380" y="320"/>
                  </a:cxn>
                  <a:cxn ang="0">
                    <a:pos x="543" y="419"/>
                  </a:cxn>
                  <a:cxn ang="0">
                    <a:pos x="524" y="546"/>
                  </a:cxn>
                  <a:cxn ang="0">
                    <a:pos x="317" y="488"/>
                  </a:cxn>
                  <a:cxn ang="0">
                    <a:pos x="468" y="539"/>
                  </a:cxn>
                  <a:cxn ang="0">
                    <a:pos x="560" y="423"/>
                  </a:cxn>
                  <a:cxn ang="0">
                    <a:pos x="524" y="572"/>
                  </a:cxn>
                  <a:cxn ang="0">
                    <a:pos x="605" y="421"/>
                  </a:cxn>
                  <a:cxn ang="0">
                    <a:pos x="751" y="313"/>
                  </a:cxn>
                  <a:cxn ang="0">
                    <a:pos x="790" y="245"/>
                  </a:cxn>
                  <a:cxn ang="0">
                    <a:pos x="789" y="218"/>
                  </a:cxn>
                  <a:cxn ang="0">
                    <a:pos x="485" y="43"/>
                  </a:cxn>
                  <a:cxn ang="0">
                    <a:pos x="540" y="52"/>
                  </a:cxn>
                  <a:cxn ang="0">
                    <a:pos x="605" y="66"/>
                  </a:cxn>
                  <a:cxn ang="0">
                    <a:pos x="781" y="218"/>
                  </a:cxn>
                  <a:cxn ang="0">
                    <a:pos x="693" y="86"/>
                  </a:cxn>
                  <a:cxn ang="0">
                    <a:pos x="578" y="26"/>
                  </a:cxn>
                </a:cxnLst>
                <a:rect l="0" t="0" r="r" b="b"/>
                <a:pathLst>
                  <a:path w="849" h="1268">
                    <a:moveTo>
                      <a:pt x="488" y="22"/>
                    </a:moveTo>
                    <a:cubicBezTo>
                      <a:pt x="485" y="22"/>
                      <a:pt x="458" y="23"/>
                      <a:pt x="460" y="31"/>
                    </a:cubicBezTo>
                    <a:cubicBezTo>
                      <a:pt x="443" y="32"/>
                      <a:pt x="427" y="39"/>
                      <a:pt x="413" y="48"/>
                    </a:cubicBezTo>
                    <a:cubicBezTo>
                      <a:pt x="412" y="49"/>
                      <a:pt x="400" y="60"/>
                      <a:pt x="410" y="60"/>
                    </a:cubicBezTo>
                    <a:cubicBezTo>
                      <a:pt x="415" y="60"/>
                      <a:pt x="426" y="50"/>
                      <a:pt x="430" y="48"/>
                    </a:cubicBezTo>
                    <a:cubicBezTo>
                      <a:pt x="428" y="50"/>
                      <a:pt x="428" y="52"/>
                      <a:pt x="429" y="54"/>
                    </a:cubicBezTo>
                    <a:cubicBezTo>
                      <a:pt x="424" y="56"/>
                      <a:pt x="419" y="59"/>
                      <a:pt x="415" y="63"/>
                    </a:cubicBezTo>
                    <a:cubicBezTo>
                      <a:pt x="413" y="69"/>
                      <a:pt x="415" y="71"/>
                      <a:pt x="421" y="69"/>
                    </a:cubicBezTo>
                    <a:cubicBezTo>
                      <a:pt x="430" y="60"/>
                      <a:pt x="443" y="56"/>
                      <a:pt x="455" y="54"/>
                    </a:cubicBezTo>
                    <a:cubicBezTo>
                      <a:pt x="438" y="75"/>
                      <a:pt x="460" y="60"/>
                      <a:pt x="467" y="52"/>
                    </a:cubicBezTo>
                    <a:cubicBezTo>
                      <a:pt x="467" y="52"/>
                      <a:pt x="468" y="52"/>
                      <a:pt x="468" y="52"/>
                    </a:cubicBezTo>
                    <a:cubicBezTo>
                      <a:pt x="471" y="54"/>
                      <a:pt x="482" y="57"/>
                      <a:pt x="483" y="51"/>
                    </a:cubicBezTo>
                    <a:cubicBezTo>
                      <a:pt x="489" y="51"/>
                      <a:pt x="495" y="50"/>
                      <a:pt x="501" y="50"/>
                    </a:cubicBezTo>
                    <a:cubicBezTo>
                      <a:pt x="484" y="58"/>
                      <a:pt x="468" y="69"/>
                      <a:pt x="451" y="78"/>
                    </a:cubicBezTo>
                    <a:cubicBezTo>
                      <a:pt x="428" y="90"/>
                      <a:pt x="452" y="88"/>
                      <a:pt x="464" y="81"/>
                    </a:cubicBezTo>
                    <a:cubicBezTo>
                      <a:pt x="505" y="68"/>
                      <a:pt x="555" y="86"/>
                      <a:pt x="593" y="101"/>
                    </a:cubicBezTo>
                    <a:cubicBezTo>
                      <a:pt x="608" y="108"/>
                      <a:pt x="609" y="99"/>
                      <a:pt x="596" y="94"/>
                    </a:cubicBezTo>
                    <a:cubicBezTo>
                      <a:pt x="576" y="85"/>
                      <a:pt x="554" y="78"/>
                      <a:pt x="532" y="74"/>
                    </a:cubicBezTo>
                    <a:cubicBezTo>
                      <a:pt x="580" y="79"/>
                      <a:pt x="628" y="79"/>
                      <a:pt x="676" y="92"/>
                    </a:cubicBezTo>
                    <a:cubicBezTo>
                      <a:pt x="681" y="96"/>
                      <a:pt x="687" y="100"/>
                      <a:pt x="692" y="104"/>
                    </a:cubicBezTo>
                    <a:cubicBezTo>
                      <a:pt x="692" y="104"/>
                      <a:pt x="692" y="104"/>
                      <a:pt x="692" y="104"/>
                    </a:cubicBezTo>
                    <a:cubicBezTo>
                      <a:pt x="680" y="101"/>
                      <a:pt x="628" y="85"/>
                      <a:pt x="618" y="95"/>
                    </a:cubicBezTo>
                    <a:cubicBezTo>
                      <a:pt x="610" y="104"/>
                      <a:pt x="634" y="103"/>
                      <a:pt x="632" y="103"/>
                    </a:cubicBezTo>
                    <a:cubicBezTo>
                      <a:pt x="651" y="103"/>
                      <a:pt x="670" y="107"/>
                      <a:pt x="689" y="112"/>
                    </a:cubicBezTo>
                    <a:cubicBezTo>
                      <a:pt x="678" y="119"/>
                      <a:pt x="690" y="124"/>
                      <a:pt x="697" y="114"/>
                    </a:cubicBezTo>
                    <a:cubicBezTo>
                      <a:pt x="701" y="116"/>
                      <a:pt x="705" y="117"/>
                      <a:pt x="709" y="119"/>
                    </a:cubicBezTo>
                    <a:cubicBezTo>
                      <a:pt x="728" y="137"/>
                      <a:pt x="745" y="158"/>
                      <a:pt x="757" y="181"/>
                    </a:cubicBezTo>
                    <a:cubicBezTo>
                      <a:pt x="760" y="186"/>
                      <a:pt x="779" y="233"/>
                      <a:pt x="782" y="222"/>
                    </a:cubicBezTo>
                    <a:cubicBezTo>
                      <a:pt x="782" y="223"/>
                      <a:pt x="782" y="224"/>
                      <a:pt x="782" y="225"/>
                    </a:cubicBezTo>
                    <a:cubicBezTo>
                      <a:pt x="780" y="227"/>
                      <a:pt x="769" y="238"/>
                      <a:pt x="777" y="241"/>
                    </a:cubicBezTo>
                    <a:cubicBezTo>
                      <a:pt x="748" y="283"/>
                      <a:pt x="712" y="324"/>
                      <a:pt x="675" y="359"/>
                    </a:cubicBezTo>
                    <a:cubicBezTo>
                      <a:pt x="678" y="354"/>
                      <a:pt x="702" y="326"/>
                      <a:pt x="698" y="322"/>
                    </a:cubicBezTo>
                    <a:cubicBezTo>
                      <a:pt x="691" y="314"/>
                      <a:pt x="672" y="349"/>
                      <a:pt x="669" y="353"/>
                    </a:cubicBezTo>
                    <a:cubicBezTo>
                      <a:pt x="659" y="371"/>
                      <a:pt x="630" y="418"/>
                      <a:pt x="664" y="382"/>
                    </a:cubicBezTo>
                    <a:cubicBezTo>
                      <a:pt x="670" y="386"/>
                      <a:pt x="687" y="360"/>
                      <a:pt x="690" y="356"/>
                    </a:cubicBezTo>
                    <a:cubicBezTo>
                      <a:pt x="694" y="353"/>
                      <a:pt x="698" y="349"/>
                      <a:pt x="702" y="346"/>
                    </a:cubicBezTo>
                    <a:cubicBezTo>
                      <a:pt x="689" y="361"/>
                      <a:pt x="677" y="377"/>
                      <a:pt x="666" y="392"/>
                    </a:cubicBezTo>
                    <a:cubicBezTo>
                      <a:pt x="664" y="395"/>
                      <a:pt x="637" y="433"/>
                      <a:pt x="650" y="427"/>
                    </a:cubicBezTo>
                    <a:cubicBezTo>
                      <a:pt x="645" y="433"/>
                      <a:pt x="641" y="439"/>
                      <a:pt x="637" y="444"/>
                    </a:cubicBezTo>
                    <a:cubicBezTo>
                      <a:pt x="632" y="430"/>
                      <a:pt x="618" y="419"/>
                      <a:pt x="605" y="411"/>
                    </a:cubicBezTo>
                    <a:cubicBezTo>
                      <a:pt x="588" y="400"/>
                      <a:pt x="574" y="381"/>
                      <a:pt x="559" y="366"/>
                    </a:cubicBezTo>
                    <a:cubicBezTo>
                      <a:pt x="531" y="337"/>
                      <a:pt x="490" y="322"/>
                      <a:pt x="451" y="317"/>
                    </a:cubicBezTo>
                    <a:cubicBezTo>
                      <a:pt x="442" y="315"/>
                      <a:pt x="433" y="314"/>
                      <a:pt x="424" y="314"/>
                    </a:cubicBezTo>
                    <a:cubicBezTo>
                      <a:pt x="397" y="302"/>
                      <a:pt x="355" y="307"/>
                      <a:pt x="328" y="318"/>
                    </a:cubicBezTo>
                    <a:cubicBezTo>
                      <a:pt x="325" y="314"/>
                      <a:pt x="321" y="318"/>
                      <a:pt x="320" y="321"/>
                    </a:cubicBezTo>
                    <a:cubicBezTo>
                      <a:pt x="313" y="325"/>
                      <a:pt x="291" y="349"/>
                      <a:pt x="312" y="342"/>
                    </a:cubicBezTo>
                    <a:cubicBezTo>
                      <a:pt x="307" y="356"/>
                      <a:pt x="302" y="370"/>
                      <a:pt x="297" y="384"/>
                    </a:cubicBezTo>
                    <a:cubicBezTo>
                      <a:pt x="294" y="386"/>
                      <a:pt x="288" y="390"/>
                      <a:pt x="287" y="394"/>
                    </a:cubicBezTo>
                    <a:cubicBezTo>
                      <a:pt x="280" y="395"/>
                      <a:pt x="278" y="424"/>
                      <a:pt x="277" y="430"/>
                    </a:cubicBezTo>
                    <a:cubicBezTo>
                      <a:pt x="274" y="435"/>
                      <a:pt x="271" y="440"/>
                      <a:pt x="269" y="446"/>
                    </a:cubicBezTo>
                    <a:cubicBezTo>
                      <a:pt x="267" y="446"/>
                      <a:pt x="251" y="456"/>
                      <a:pt x="264" y="456"/>
                    </a:cubicBezTo>
                    <a:cubicBezTo>
                      <a:pt x="261" y="464"/>
                      <a:pt x="258" y="471"/>
                      <a:pt x="255" y="478"/>
                    </a:cubicBezTo>
                    <a:cubicBezTo>
                      <a:pt x="248" y="484"/>
                      <a:pt x="245" y="491"/>
                      <a:pt x="249" y="500"/>
                    </a:cubicBezTo>
                    <a:cubicBezTo>
                      <a:pt x="248" y="503"/>
                      <a:pt x="245" y="512"/>
                      <a:pt x="247" y="516"/>
                    </a:cubicBezTo>
                    <a:cubicBezTo>
                      <a:pt x="209" y="543"/>
                      <a:pt x="280" y="536"/>
                      <a:pt x="294" y="533"/>
                    </a:cubicBezTo>
                    <a:cubicBezTo>
                      <a:pt x="323" y="543"/>
                      <a:pt x="354" y="545"/>
                      <a:pt x="384" y="555"/>
                    </a:cubicBezTo>
                    <a:cubicBezTo>
                      <a:pt x="400" y="565"/>
                      <a:pt x="415" y="578"/>
                      <a:pt x="425" y="594"/>
                    </a:cubicBezTo>
                    <a:cubicBezTo>
                      <a:pt x="431" y="597"/>
                      <a:pt x="433" y="595"/>
                      <a:pt x="432" y="589"/>
                    </a:cubicBezTo>
                    <a:cubicBezTo>
                      <a:pt x="428" y="582"/>
                      <a:pt x="422" y="576"/>
                      <a:pt x="416" y="570"/>
                    </a:cubicBezTo>
                    <a:cubicBezTo>
                      <a:pt x="437" y="584"/>
                      <a:pt x="448" y="603"/>
                      <a:pt x="456" y="626"/>
                    </a:cubicBezTo>
                    <a:cubicBezTo>
                      <a:pt x="456" y="627"/>
                      <a:pt x="456" y="628"/>
                      <a:pt x="455" y="628"/>
                    </a:cubicBezTo>
                    <a:cubicBezTo>
                      <a:pt x="452" y="632"/>
                      <a:pt x="448" y="636"/>
                      <a:pt x="445" y="640"/>
                    </a:cubicBezTo>
                    <a:cubicBezTo>
                      <a:pt x="444" y="637"/>
                      <a:pt x="433" y="592"/>
                      <a:pt x="428" y="606"/>
                    </a:cubicBezTo>
                    <a:cubicBezTo>
                      <a:pt x="426" y="611"/>
                      <a:pt x="435" y="627"/>
                      <a:pt x="436" y="633"/>
                    </a:cubicBezTo>
                    <a:cubicBezTo>
                      <a:pt x="438" y="644"/>
                      <a:pt x="437" y="656"/>
                      <a:pt x="435" y="668"/>
                    </a:cubicBezTo>
                    <a:cubicBezTo>
                      <a:pt x="416" y="692"/>
                      <a:pt x="392" y="712"/>
                      <a:pt x="372" y="736"/>
                    </a:cubicBezTo>
                    <a:cubicBezTo>
                      <a:pt x="371" y="740"/>
                      <a:pt x="372" y="742"/>
                      <a:pt x="375" y="742"/>
                    </a:cubicBezTo>
                    <a:cubicBezTo>
                      <a:pt x="380" y="742"/>
                      <a:pt x="388" y="730"/>
                      <a:pt x="391" y="727"/>
                    </a:cubicBezTo>
                    <a:cubicBezTo>
                      <a:pt x="404" y="714"/>
                      <a:pt x="417" y="701"/>
                      <a:pt x="430" y="686"/>
                    </a:cubicBezTo>
                    <a:cubicBezTo>
                      <a:pt x="429" y="689"/>
                      <a:pt x="428" y="691"/>
                      <a:pt x="427" y="694"/>
                    </a:cubicBezTo>
                    <a:cubicBezTo>
                      <a:pt x="423" y="700"/>
                      <a:pt x="400" y="721"/>
                      <a:pt x="401" y="728"/>
                    </a:cubicBezTo>
                    <a:cubicBezTo>
                      <a:pt x="400" y="729"/>
                      <a:pt x="399" y="731"/>
                      <a:pt x="398" y="732"/>
                    </a:cubicBezTo>
                    <a:cubicBezTo>
                      <a:pt x="396" y="733"/>
                      <a:pt x="396" y="734"/>
                      <a:pt x="395" y="735"/>
                    </a:cubicBezTo>
                    <a:cubicBezTo>
                      <a:pt x="354" y="789"/>
                      <a:pt x="315" y="845"/>
                      <a:pt x="277" y="900"/>
                    </a:cubicBezTo>
                    <a:cubicBezTo>
                      <a:pt x="267" y="915"/>
                      <a:pt x="274" y="919"/>
                      <a:pt x="284" y="905"/>
                    </a:cubicBezTo>
                    <a:cubicBezTo>
                      <a:pt x="292" y="892"/>
                      <a:pt x="301" y="879"/>
                      <a:pt x="310" y="866"/>
                    </a:cubicBezTo>
                    <a:cubicBezTo>
                      <a:pt x="331" y="836"/>
                      <a:pt x="353" y="805"/>
                      <a:pt x="375" y="775"/>
                    </a:cubicBezTo>
                    <a:cubicBezTo>
                      <a:pt x="363" y="798"/>
                      <a:pt x="220" y="1010"/>
                      <a:pt x="236" y="1019"/>
                    </a:cubicBezTo>
                    <a:cubicBezTo>
                      <a:pt x="231" y="1027"/>
                      <a:pt x="227" y="1035"/>
                      <a:pt x="224" y="1043"/>
                    </a:cubicBezTo>
                    <a:cubicBezTo>
                      <a:pt x="223" y="1040"/>
                      <a:pt x="221" y="1038"/>
                      <a:pt x="219" y="1035"/>
                    </a:cubicBezTo>
                    <a:cubicBezTo>
                      <a:pt x="214" y="1003"/>
                      <a:pt x="176" y="983"/>
                      <a:pt x="138" y="972"/>
                    </a:cubicBezTo>
                    <a:cubicBezTo>
                      <a:pt x="125" y="967"/>
                      <a:pt x="113" y="966"/>
                      <a:pt x="100" y="963"/>
                    </a:cubicBezTo>
                    <a:cubicBezTo>
                      <a:pt x="109" y="959"/>
                      <a:pt x="91" y="950"/>
                      <a:pt x="89" y="949"/>
                    </a:cubicBezTo>
                    <a:cubicBezTo>
                      <a:pt x="103" y="903"/>
                      <a:pt x="120" y="858"/>
                      <a:pt x="137" y="813"/>
                    </a:cubicBezTo>
                    <a:cubicBezTo>
                      <a:pt x="147" y="789"/>
                      <a:pt x="156" y="765"/>
                      <a:pt x="165" y="741"/>
                    </a:cubicBezTo>
                    <a:cubicBezTo>
                      <a:pt x="167" y="737"/>
                      <a:pt x="186" y="696"/>
                      <a:pt x="174" y="700"/>
                    </a:cubicBezTo>
                    <a:cubicBezTo>
                      <a:pt x="191" y="666"/>
                      <a:pt x="207" y="631"/>
                      <a:pt x="225" y="598"/>
                    </a:cubicBezTo>
                    <a:cubicBezTo>
                      <a:pt x="235" y="580"/>
                      <a:pt x="251" y="519"/>
                      <a:pt x="218" y="561"/>
                    </a:cubicBezTo>
                    <a:cubicBezTo>
                      <a:pt x="201" y="583"/>
                      <a:pt x="191" y="612"/>
                      <a:pt x="182" y="638"/>
                    </a:cubicBezTo>
                    <a:cubicBezTo>
                      <a:pt x="169" y="673"/>
                      <a:pt x="148" y="706"/>
                      <a:pt x="133" y="740"/>
                    </a:cubicBezTo>
                    <a:cubicBezTo>
                      <a:pt x="124" y="740"/>
                      <a:pt x="110" y="776"/>
                      <a:pt x="107" y="784"/>
                    </a:cubicBezTo>
                    <a:cubicBezTo>
                      <a:pt x="95" y="806"/>
                      <a:pt x="86" y="829"/>
                      <a:pt x="75" y="852"/>
                    </a:cubicBezTo>
                    <a:cubicBezTo>
                      <a:pt x="65" y="874"/>
                      <a:pt x="55" y="897"/>
                      <a:pt x="47" y="920"/>
                    </a:cubicBezTo>
                    <a:cubicBezTo>
                      <a:pt x="47" y="922"/>
                      <a:pt x="35" y="952"/>
                      <a:pt x="46" y="947"/>
                    </a:cubicBezTo>
                    <a:cubicBezTo>
                      <a:pt x="50" y="948"/>
                      <a:pt x="53" y="949"/>
                      <a:pt x="57" y="948"/>
                    </a:cubicBezTo>
                    <a:cubicBezTo>
                      <a:pt x="56" y="949"/>
                      <a:pt x="55" y="950"/>
                      <a:pt x="53" y="951"/>
                    </a:cubicBezTo>
                    <a:cubicBezTo>
                      <a:pt x="49" y="939"/>
                      <a:pt x="35" y="974"/>
                      <a:pt x="35" y="977"/>
                    </a:cubicBezTo>
                    <a:cubicBezTo>
                      <a:pt x="30" y="978"/>
                      <a:pt x="29" y="981"/>
                      <a:pt x="30" y="986"/>
                    </a:cubicBezTo>
                    <a:cubicBezTo>
                      <a:pt x="28" y="988"/>
                      <a:pt x="28" y="991"/>
                      <a:pt x="31" y="992"/>
                    </a:cubicBezTo>
                    <a:cubicBezTo>
                      <a:pt x="31" y="993"/>
                      <a:pt x="31" y="995"/>
                      <a:pt x="30" y="996"/>
                    </a:cubicBezTo>
                    <a:cubicBezTo>
                      <a:pt x="20" y="992"/>
                      <a:pt x="17" y="1046"/>
                      <a:pt x="17" y="1052"/>
                    </a:cubicBezTo>
                    <a:cubicBezTo>
                      <a:pt x="11" y="1076"/>
                      <a:pt x="12" y="1103"/>
                      <a:pt x="13" y="1127"/>
                    </a:cubicBezTo>
                    <a:cubicBezTo>
                      <a:pt x="14" y="1139"/>
                      <a:pt x="12" y="1228"/>
                      <a:pt x="20" y="1230"/>
                    </a:cubicBezTo>
                    <a:cubicBezTo>
                      <a:pt x="11" y="1241"/>
                      <a:pt x="0" y="1268"/>
                      <a:pt x="23" y="1253"/>
                    </a:cubicBezTo>
                    <a:cubicBezTo>
                      <a:pt x="49" y="1236"/>
                      <a:pt x="72" y="1216"/>
                      <a:pt x="94" y="1195"/>
                    </a:cubicBezTo>
                    <a:cubicBezTo>
                      <a:pt x="111" y="1178"/>
                      <a:pt x="128" y="1160"/>
                      <a:pt x="146" y="1145"/>
                    </a:cubicBezTo>
                    <a:cubicBezTo>
                      <a:pt x="161" y="1135"/>
                      <a:pt x="201" y="1111"/>
                      <a:pt x="206" y="1094"/>
                    </a:cubicBezTo>
                    <a:cubicBezTo>
                      <a:pt x="209" y="1093"/>
                      <a:pt x="216" y="1091"/>
                      <a:pt x="214" y="1086"/>
                    </a:cubicBezTo>
                    <a:cubicBezTo>
                      <a:pt x="217" y="1088"/>
                      <a:pt x="219" y="1084"/>
                      <a:pt x="220" y="1081"/>
                    </a:cubicBezTo>
                    <a:cubicBezTo>
                      <a:pt x="224" y="1079"/>
                      <a:pt x="228" y="1076"/>
                      <a:pt x="230" y="1073"/>
                    </a:cubicBezTo>
                    <a:cubicBezTo>
                      <a:pt x="236" y="1071"/>
                      <a:pt x="235" y="1054"/>
                      <a:pt x="234" y="1049"/>
                    </a:cubicBezTo>
                    <a:cubicBezTo>
                      <a:pt x="242" y="1036"/>
                      <a:pt x="322" y="930"/>
                      <a:pt x="316" y="927"/>
                    </a:cubicBezTo>
                    <a:cubicBezTo>
                      <a:pt x="311" y="923"/>
                      <a:pt x="290" y="958"/>
                      <a:pt x="286" y="963"/>
                    </a:cubicBezTo>
                    <a:cubicBezTo>
                      <a:pt x="288" y="959"/>
                      <a:pt x="289" y="955"/>
                      <a:pt x="291" y="951"/>
                    </a:cubicBezTo>
                    <a:cubicBezTo>
                      <a:pt x="314" y="917"/>
                      <a:pt x="335" y="880"/>
                      <a:pt x="357" y="845"/>
                    </a:cubicBezTo>
                    <a:cubicBezTo>
                      <a:pt x="370" y="826"/>
                      <a:pt x="382" y="807"/>
                      <a:pt x="394" y="788"/>
                    </a:cubicBezTo>
                    <a:cubicBezTo>
                      <a:pt x="401" y="778"/>
                      <a:pt x="408" y="767"/>
                      <a:pt x="415" y="757"/>
                    </a:cubicBezTo>
                    <a:cubicBezTo>
                      <a:pt x="415" y="756"/>
                      <a:pt x="437" y="722"/>
                      <a:pt x="424" y="729"/>
                    </a:cubicBezTo>
                    <a:cubicBezTo>
                      <a:pt x="426" y="725"/>
                      <a:pt x="428" y="721"/>
                      <a:pt x="430" y="717"/>
                    </a:cubicBezTo>
                    <a:cubicBezTo>
                      <a:pt x="444" y="697"/>
                      <a:pt x="470" y="676"/>
                      <a:pt x="474" y="651"/>
                    </a:cubicBezTo>
                    <a:cubicBezTo>
                      <a:pt x="477" y="646"/>
                      <a:pt x="481" y="641"/>
                      <a:pt x="484" y="636"/>
                    </a:cubicBezTo>
                    <a:cubicBezTo>
                      <a:pt x="489" y="645"/>
                      <a:pt x="511" y="615"/>
                      <a:pt x="514" y="611"/>
                    </a:cubicBezTo>
                    <a:cubicBezTo>
                      <a:pt x="530" y="594"/>
                      <a:pt x="547" y="578"/>
                      <a:pt x="565" y="561"/>
                    </a:cubicBezTo>
                    <a:cubicBezTo>
                      <a:pt x="580" y="546"/>
                      <a:pt x="594" y="529"/>
                      <a:pt x="603" y="510"/>
                    </a:cubicBezTo>
                    <a:cubicBezTo>
                      <a:pt x="611" y="499"/>
                      <a:pt x="646" y="463"/>
                      <a:pt x="643" y="449"/>
                    </a:cubicBezTo>
                    <a:cubicBezTo>
                      <a:pt x="675" y="406"/>
                      <a:pt x="711" y="367"/>
                      <a:pt x="748" y="328"/>
                    </a:cubicBezTo>
                    <a:cubicBezTo>
                      <a:pt x="766" y="309"/>
                      <a:pt x="778" y="285"/>
                      <a:pt x="796" y="267"/>
                    </a:cubicBezTo>
                    <a:cubicBezTo>
                      <a:pt x="802" y="261"/>
                      <a:pt x="842" y="204"/>
                      <a:pt x="815" y="221"/>
                    </a:cubicBezTo>
                    <a:cubicBezTo>
                      <a:pt x="828" y="208"/>
                      <a:pt x="781" y="151"/>
                      <a:pt x="774" y="140"/>
                    </a:cubicBezTo>
                    <a:cubicBezTo>
                      <a:pt x="788" y="150"/>
                      <a:pt x="801" y="162"/>
                      <a:pt x="812" y="175"/>
                    </a:cubicBezTo>
                    <a:cubicBezTo>
                      <a:pt x="817" y="180"/>
                      <a:pt x="832" y="209"/>
                      <a:pt x="838" y="209"/>
                    </a:cubicBezTo>
                    <a:cubicBezTo>
                      <a:pt x="849" y="209"/>
                      <a:pt x="803" y="142"/>
                      <a:pt x="797" y="134"/>
                    </a:cubicBezTo>
                    <a:cubicBezTo>
                      <a:pt x="777" y="110"/>
                      <a:pt x="752" y="90"/>
                      <a:pt x="725" y="75"/>
                    </a:cubicBezTo>
                    <a:cubicBezTo>
                      <a:pt x="694" y="59"/>
                      <a:pt x="659" y="39"/>
                      <a:pt x="626" y="31"/>
                    </a:cubicBezTo>
                    <a:cubicBezTo>
                      <a:pt x="586" y="17"/>
                      <a:pt x="529" y="0"/>
                      <a:pt x="488" y="22"/>
                    </a:cubicBezTo>
                    <a:close/>
                    <a:moveTo>
                      <a:pt x="233" y="557"/>
                    </a:moveTo>
                    <a:cubicBezTo>
                      <a:pt x="231" y="575"/>
                      <a:pt x="220" y="591"/>
                      <a:pt x="212" y="607"/>
                    </a:cubicBezTo>
                    <a:cubicBezTo>
                      <a:pt x="210" y="607"/>
                      <a:pt x="208" y="607"/>
                      <a:pt x="207" y="608"/>
                    </a:cubicBezTo>
                    <a:cubicBezTo>
                      <a:pt x="209" y="604"/>
                      <a:pt x="210" y="600"/>
                      <a:pt x="206" y="598"/>
                    </a:cubicBezTo>
                    <a:cubicBezTo>
                      <a:pt x="214" y="581"/>
                      <a:pt x="223" y="565"/>
                      <a:pt x="233" y="557"/>
                    </a:cubicBezTo>
                    <a:close/>
                    <a:moveTo>
                      <a:pt x="206" y="1022"/>
                    </a:moveTo>
                    <a:cubicBezTo>
                      <a:pt x="205" y="1022"/>
                      <a:pt x="205" y="1022"/>
                      <a:pt x="204" y="1022"/>
                    </a:cubicBezTo>
                    <a:cubicBezTo>
                      <a:pt x="201" y="1019"/>
                      <a:pt x="197" y="1015"/>
                      <a:pt x="192" y="1015"/>
                    </a:cubicBezTo>
                    <a:cubicBezTo>
                      <a:pt x="189" y="1010"/>
                      <a:pt x="186" y="1006"/>
                      <a:pt x="182" y="1003"/>
                    </a:cubicBezTo>
                    <a:cubicBezTo>
                      <a:pt x="182" y="1001"/>
                      <a:pt x="181" y="1000"/>
                      <a:pt x="180" y="999"/>
                    </a:cubicBezTo>
                    <a:cubicBezTo>
                      <a:pt x="176" y="997"/>
                      <a:pt x="176" y="997"/>
                      <a:pt x="176" y="997"/>
                    </a:cubicBezTo>
                    <a:cubicBezTo>
                      <a:pt x="176" y="996"/>
                      <a:pt x="175" y="995"/>
                      <a:pt x="174" y="995"/>
                    </a:cubicBezTo>
                    <a:cubicBezTo>
                      <a:pt x="188" y="1002"/>
                      <a:pt x="199" y="1011"/>
                      <a:pt x="206" y="1022"/>
                    </a:cubicBezTo>
                    <a:close/>
                    <a:moveTo>
                      <a:pt x="95" y="962"/>
                    </a:moveTo>
                    <a:cubicBezTo>
                      <a:pt x="91" y="961"/>
                      <a:pt x="87" y="961"/>
                      <a:pt x="84" y="960"/>
                    </a:cubicBezTo>
                    <a:cubicBezTo>
                      <a:pt x="85" y="959"/>
                      <a:pt x="86" y="958"/>
                      <a:pt x="86" y="957"/>
                    </a:cubicBezTo>
                    <a:cubicBezTo>
                      <a:pt x="89" y="958"/>
                      <a:pt x="92" y="960"/>
                      <a:pt x="95" y="962"/>
                    </a:cubicBezTo>
                    <a:close/>
                    <a:moveTo>
                      <a:pt x="167" y="715"/>
                    </a:moveTo>
                    <a:cubicBezTo>
                      <a:pt x="159" y="735"/>
                      <a:pt x="152" y="755"/>
                      <a:pt x="144" y="774"/>
                    </a:cubicBezTo>
                    <a:cubicBezTo>
                      <a:pt x="137" y="791"/>
                      <a:pt x="130" y="809"/>
                      <a:pt x="124" y="827"/>
                    </a:cubicBezTo>
                    <a:cubicBezTo>
                      <a:pt x="136" y="789"/>
                      <a:pt x="149" y="751"/>
                      <a:pt x="167" y="715"/>
                    </a:cubicBezTo>
                    <a:close/>
                    <a:moveTo>
                      <a:pt x="125" y="777"/>
                    </a:moveTo>
                    <a:cubicBezTo>
                      <a:pt x="120" y="790"/>
                      <a:pt x="115" y="803"/>
                      <a:pt x="110" y="815"/>
                    </a:cubicBezTo>
                    <a:cubicBezTo>
                      <a:pt x="110" y="814"/>
                      <a:pt x="109" y="813"/>
                      <a:pt x="109" y="812"/>
                    </a:cubicBezTo>
                    <a:cubicBezTo>
                      <a:pt x="114" y="800"/>
                      <a:pt x="119" y="788"/>
                      <a:pt x="125" y="777"/>
                    </a:cubicBezTo>
                    <a:close/>
                    <a:moveTo>
                      <a:pt x="112" y="837"/>
                    </a:moveTo>
                    <a:cubicBezTo>
                      <a:pt x="101" y="873"/>
                      <a:pt x="90" y="909"/>
                      <a:pt x="74" y="944"/>
                    </a:cubicBezTo>
                    <a:cubicBezTo>
                      <a:pt x="74" y="943"/>
                      <a:pt x="74" y="943"/>
                      <a:pt x="73" y="943"/>
                    </a:cubicBezTo>
                    <a:cubicBezTo>
                      <a:pt x="76" y="934"/>
                      <a:pt x="79" y="925"/>
                      <a:pt x="83" y="915"/>
                    </a:cubicBezTo>
                    <a:cubicBezTo>
                      <a:pt x="89" y="915"/>
                      <a:pt x="108" y="846"/>
                      <a:pt x="112" y="837"/>
                    </a:cubicBezTo>
                    <a:close/>
                    <a:moveTo>
                      <a:pt x="80" y="960"/>
                    </a:moveTo>
                    <a:cubicBezTo>
                      <a:pt x="78" y="960"/>
                      <a:pt x="77" y="960"/>
                      <a:pt x="75" y="960"/>
                    </a:cubicBezTo>
                    <a:cubicBezTo>
                      <a:pt x="76" y="958"/>
                      <a:pt x="78" y="956"/>
                      <a:pt x="79" y="953"/>
                    </a:cubicBezTo>
                    <a:cubicBezTo>
                      <a:pt x="79" y="953"/>
                      <a:pt x="79" y="953"/>
                      <a:pt x="79" y="953"/>
                    </a:cubicBezTo>
                    <a:cubicBezTo>
                      <a:pt x="78" y="956"/>
                      <a:pt x="78" y="958"/>
                      <a:pt x="80" y="960"/>
                    </a:cubicBezTo>
                    <a:close/>
                    <a:moveTo>
                      <a:pt x="95" y="845"/>
                    </a:moveTo>
                    <a:cubicBezTo>
                      <a:pt x="92" y="856"/>
                      <a:pt x="75" y="895"/>
                      <a:pt x="79" y="903"/>
                    </a:cubicBezTo>
                    <a:cubicBezTo>
                      <a:pt x="74" y="916"/>
                      <a:pt x="69" y="929"/>
                      <a:pt x="65" y="941"/>
                    </a:cubicBezTo>
                    <a:cubicBezTo>
                      <a:pt x="63" y="941"/>
                      <a:pt x="60" y="941"/>
                      <a:pt x="57" y="940"/>
                    </a:cubicBezTo>
                    <a:cubicBezTo>
                      <a:pt x="69" y="909"/>
                      <a:pt x="81" y="878"/>
                      <a:pt x="95" y="845"/>
                    </a:cubicBezTo>
                    <a:close/>
                    <a:moveTo>
                      <a:pt x="54" y="927"/>
                    </a:moveTo>
                    <a:cubicBezTo>
                      <a:pt x="57" y="917"/>
                      <a:pt x="60" y="907"/>
                      <a:pt x="64" y="896"/>
                    </a:cubicBezTo>
                    <a:cubicBezTo>
                      <a:pt x="65" y="897"/>
                      <a:pt x="65" y="897"/>
                      <a:pt x="65" y="897"/>
                    </a:cubicBezTo>
                    <a:cubicBezTo>
                      <a:pt x="61" y="907"/>
                      <a:pt x="57" y="917"/>
                      <a:pt x="54" y="927"/>
                    </a:cubicBezTo>
                    <a:close/>
                    <a:moveTo>
                      <a:pt x="44" y="972"/>
                    </a:moveTo>
                    <a:cubicBezTo>
                      <a:pt x="45" y="972"/>
                      <a:pt x="45" y="972"/>
                      <a:pt x="45" y="972"/>
                    </a:cubicBezTo>
                    <a:cubicBezTo>
                      <a:pt x="48" y="966"/>
                      <a:pt x="54" y="960"/>
                      <a:pt x="61" y="956"/>
                    </a:cubicBezTo>
                    <a:cubicBezTo>
                      <a:pt x="60" y="957"/>
                      <a:pt x="58" y="965"/>
                      <a:pt x="58" y="966"/>
                    </a:cubicBezTo>
                    <a:cubicBezTo>
                      <a:pt x="57" y="967"/>
                      <a:pt x="57" y="968"/>
                      <a:pt x="56" y="969"/>
                    </a:cubicBezTo>
                    <a:cubicBezTo>
                      <a:pt x="53" y="973"/>
                      <a:pt x="46" y="977"/>
                      <a:pt x="52" y="983"/>
                    </a:cubicBezTo>
                    <a:cubicBezTo>
                      <a:pt x="52" y="983"/>
                      <a:pt x="52" y="983"/>
                      <a:pt x="52" y="983"/>
                    </a:cubicBezTo>
                    <a:cubicBezTo>
                      <a:pt x="52" y="983"/>
                      <a:pt x="52" y="983"/>
                      <a:pt x="51" y="983"/>
                    </a:cubicBezTo>
                    <a:cubicBezTo>
                      <a:pt x="51" y="978"/>
                      <a:pt x="45" y="980"/>
                      <a:pt x="42" y="981"/>
                    </a:cubicBezTo>
                    <a:cubicBezTo>
                      <a:pt x="43" y="978"/>
                      <a:pt x="43" y="975"/>
                      <a:pt x="44" y="972"/>
                    </a:cubicBezTo>
                    <a:close/>
                    <a:moveTo>
                      <a:pt x="25" y="1224"/>
                    </a:moveTo>
                    <a:cubicBezTo>
                      <a:pt x="24" y="1216"/>
                      <a:pt x="24" y="1209"/>
                      <a:pt x="24" y="1201"/>
                    </a:cubicBezTo>
                    <a:cubicBezTo>
                      <a:pt x="27" y="1195"/>
                      <a:pt x="25" y="1181"/>
                      <a:pt x="25" y="1174"/>
                    </a:cubicBezTo>
                    <a:cubicBezTo>
                      <a:pt x="32" y="1176"/>
                      <a:pt x="32" y="1161"/>
                      <a:pt x="33" y="1158"/>
                    </a:cubicBezTo>
                    <a:cubicBezTo>
                      <a:pt x="35" y="1161"/>
                      <a:pt x="38" y="1164"/>
                      <a:pt x="41" y="1167"/>
                    </a:cubicBezTo>
                    <a:cubicBezTo>
                      <a:pt x="34" y="1174"/>
                      <a:pt x="34" y="1183"/>
                      <a:pt x="45" y="1182"/>
                    </a:cubicBezTo>
                    <a:cubicBezTo>
                      <a:pt x="45" y="1184"/>
                      <a:pt x="46" y="1186"/>
                      <a:pt x="46" y="1188"/>
                    </a:cubicBezTo>
                    <a:cubicBezTo>
                      <a:pt x="43" y="1192"/>
                      <a:pt x="27" y="1211"/>
                      <a:pt x="32" y="1215"/>
                    </a:cubicBezTo>
                    <a:cubicBezTo>
                      <a:pt x="30" y="1218"/>
                      <a:pt x="27" y="1221"/>
                      <a:pt x="25" y="1224"/>
                    </a:cubicBezTo>
                    <a:close/>
                    <a:moveTo>
                      <a:pt x="48" y="1162"/>
                    </a:moveTo>
                    <a:cubicBezTo>
                      <a:pt x="47" y="1161"/>
                      <a:pt x="45" y="1159"/>
                      <a:pt x="43" y="1158"/>
                    </a:cubicBezTo>
                    <a:cubicBezTo>
                      <a:pt x="47" y="1159"/>
                      <a:pt x="51" y="1160"/>
                      <a:pt x="55" y="1161"/>
                    </a:cubicBezTo>
                    <a:cubicBezTo>
                      <a:pt x="54" y="1161"/>
                      <a:pt x="53" y="1161"/>
                      <a:pt x="53" y="1162"/>
                    </a:cubicBezTo>
                    <a:cubicBezTo>
                      <a:pt x="52" y="1161"/>
                      <a:pt x="51" y="1161"/>
                      <a:pt x="51" y="1161"/>
                    </a:cubicBezTo>
                    <a:cubicBezTo>
                      <a:pt x="50" y="1161"/>
                      <a:pt x="49" y="1162"/>
                      <a:pt x="48" y="1162"/>
                    </a:cubicBezTo>
                    <a:close/>
                    <a:moveTo>
                      <a:pt x="49" y="1200"/>
                    </a:moveTo>
                    <a:cubicBezTo>
                      <a:pt x="48" y="1201"/>
                      <a:pt x="48" y="1201"/>
                      <a:pt x="47" y="1202"/>
                    </a:cubicBezTo>
                    <a:cubicBezTo>
                      <a:pt x="47" y="1202"/>
                      <a:pt x="47" y="1201"/>
                      <a:pt x="47" y="1201"/>
                    </a:cubicBezTo>
                    <a:cubicBezTo>
                      <a:pt x="47" y="1201"/>
                      <a:pt x="48" y="1200"/>
                      <a:pt x="48" y="1199"/>
                    </a:cubicBezTo>
                    <a:cubicBezTo>
                      <a:pt x="48" y="1200"/>
                      <a:pt x="49" y="1200"/>
                      <a:pt x="49" y="1200"/>
                    </a:cubicBezTo>
                    <a:close/>
                    <a:moveTo>
                      <a:pt x="41" y="1230"/>
                    </a:moveTo>
                    <a:cubicBezTo>
                      <a:pt x="41" y="1230"/>
                      <a:pt x="41" y="1230"/>
                      <a:pt x="41" y="1230"/>
                    </a:cubicBezTo>
                    <a:cubicBezTo>
                      <a:pt x="45" y="1225"/>
                      <a:pt x="50" y="1221"/>
                      <a:pt x="54" y="1216"/>
                    </a:cubicBezTo>
                    <a:cubicBezTo>
                      <a:pt x="54" y="1215"/>
                      <a:pt x="55" y="1215"/>
                      <a:pt x="55" y="1214"/>
                    </a:cubicBezTo>
                    <a:cubicBezTo>
                      <a:pt x="58" y="1214"/>
                      <a:pt x="59" y="1212"/>
                      <a:pt x="60" y="1210"/>
                    </a:cubicBezTo>
                    <a:cubicBezTo>
                      <a:pt x="62" y="1209"/>
                      <a:pt x="63" y="1207"/>
                      <a:pt x="65" y="1206"/>
                    </a:cubicBezTo>
                    <a:cubicBezTo>
                      <a:pt x="65" y="1207"/>
                      <a:pt x="66" y="1208"/>
                      <a:pt x="67" y="1208"/>
                    </a:cubicBezTo>
                    <a:cubicBezTo>
                      <a:pt x="58" y="1216"/>
                      <a:pt x="49" y="1223"/>
                      <a:pt x="41" y="1230"/>
                    </a:cubicBezTo>
                    <a:close/>
                    <a:moveTo>
                      <a:pt x="59" y="1187"/>
                    </a:moveTo>
                    <a:cubicBezTo>
                      <a:pt x="59" y="1189"/>
                      <a:pt x="59" y="1190"/>
                      <a:pt x="59" y="1192"/>
                    </a:cubicBezTo>
                    <a:cubicBezTo>
                      <a:pt x="58" y="1192"/>
                      <a:pt x="57" y="1193"/>
                      <a:pt x="56" y="1194"/>
                    </a:cubicBezTo>
                    <a:cubicBezTo>
                      <a:pt x="57" y="1192"/>
                      <a:pt x="58" y="1189"/>
                      <a:pt x="59" y="1187"/>
                    </a:cubicBezTo>
                    <a:close/>
                    <a:moveTo>
                      <a:pt x="58" y="1162"/>
                    </a:moveTo>
                    <a:cubicBezTo>
                      <a:pt x="58" y="1163"/>
                      <a:pt x="59" y="1163"/>
                      <a:pt x="60" y="1163"/>
                    </a:cubicBezTo>
                    <a:cubicBezTo>
                      <a:pt x="60" y="1164"/>
                      <a:pt x="60" y="1164"/>
                      <a:pt x="59" y="1165"/>
                    </a:cubicBezTo>
                    <a:cubicBezTo>
                      <a:pt x="59" y="1164"/>
                      <a:pt x="58" y="1163"/>
                      <a:pt x="58" y="1162"/>
                    </a:cubicBezTo>
                    <a:close/>
                    <a:moveTo>
                      <a:pt x="70" y="1184"/>
                    </a:moveTo>
                    <a:cubicBezTo>
                      <a:pt x="69" y="1181"/>
                      <a:pt x="68" y="1179"/>
                      <a:pt x="65" y="1177"/>
                    </a:cubicBezTo>
                    <a:cubicBezTo>
                      <a:pt x="67" y="1176"/>
                      <a:pt x="69" y="1175"/>
                      <a:pt x="71" y="1173"/>
                    </a:cubicBezTo>
                    <a:cubicBezTo>
                      <a:pt x="73" y="1175"/>
                      <a:pt x="75" y="1177"/>
                      <a:pt x="77" y="1179"/>
                    </a:cubicBezTo>
                    <a:cubicBezTo>
                      <a:pt x="75" y="1180"/>
                      <a:pt x="72" y="1182"/>
                      <a:pt x="70" y="1184"/>
                    </a:cubicBezTo>
                    <a:close/>
                    <a:moveTo>
                      <a:pt x="212" y="1077"/>
                    </a:moveTo>
                    <a:cubicBezTo>
                      <a:pt x="207" y="1080"/>
                      <a:pt x="202" y="1084"/>
                      <a:pt x="198" y="1089"/>
                    </a:cubicBezTo>
                    <a:cubicBezTo>
                      <a:pt x="156" y="1111"/>
                      <a:pt x="124" y="1147"/>
                      <a:pt x="86" y="1173"/>
                    </a:cubicBezTo>
                    <a:cubicBezTo>
                      <a:pt x="83" y="1169"/>
                      <a:pt x="81" y="1167"/>
                      <a:pt x="78" y="1164"/>
                    </a:cubicBezTo>
                    <a:cubicBezTo>
                      <a:pt x="77" y="1162"/>
                      <a:pt x="71" y="1160"/>
                      <a:pt x="69" y="1159"/>
                    </a:cubicBezTo>
                    <a:cubicBezTo>
                      <a:pt x="60" y="1148"/>
                      <a:pt x="46" y="1143"/>
                      <a:pt x="34" y="1146"/>
                    </a:cubicBezTo>
                    <a:cubicBezTo>
                      <a:pt x="35" y="1142"/>
                      <a:pt x="35" y="1138"/>
                      <a:pt x="35" y="1134"/>
                    </a:cubicBezTo>
                    <a:cubicBezTo>
                      <a:pt x="37" y="1134"/>
                      <a:pt x="38" y="1132"/>
                      <a:pt x="38" y="1130"/>
                    </a:cubicBezTo>
                    <a:cubicBezTo>
                      <a:pt x="38" y="1120"/>
                      <a:pt x="42" y="1074"/>
                      <a:pt x="35" y="1073"/>
                    </a:cubicBezTo>
                    <a:cubicBezTo>
                      <a:pt x="25" y="1073"/>
                      <a:pt x="27" y="1142"/>
                      <a:pt x="26" y="1151"/>
                    </a:cubicBezTo>
                    <a:cubicBezTo>
                      <a:pt x="26" y="1124"/>
                      <a:pt x="21" y="1096"/>
                      <a:pt x="23" y="1070"/>
                    </a:cubicBezTo>
                    <a:cubicBezTo>
                      <a:pt x="27" y="1067"/>
                      <a:pt x="25" y="1055"/>
                      <a:pt x="25" y="1051"/>
                    </a:cubicBezTo>
                    <a:cubicBezTo>
                      <a:pt x="29" y="1049"/>
                      <a:pt x="35" y="1009"/>
                      <a:pt x="31" y="1007"/>
                    </a:cubicBezTo>
                    <a:cubicBezTo>
                      <a:pt x="32" y="1005"/>
                      <a:pt x="32" y="1003"/>
                      <a:pt x="33" y="1001"/>
                    </a:cubicBezTo>
                    <a:cubicBezTo>
                      <a:pt x="34" y="1001"/>
                      <a:pt x="35" y="1001"/>
                      <a:pt x="37" y="1000"/>
                    </a:cubicBezTo>
                    <a:cubicBezTo>
                      <a:pt x="40" y="1002"/>
                      <a:pt x="46" y="998"/>
                      <a:pt x="42" y="994"/>
                    </a:cubicBezTo>
                    <a:cubicBezTo>
                      <a:pt x="43" y="994"/>
                      <a:pt x="43" y="993"/>
                      <a:pt x="43" y="992"/>
                    </a:cubicBezTo>
                    <a:cubicBezTo>
                      <a:pt x="63" y="991"/>
                      <a:pt x="84" y="991"/>
                      <a:pt x="103" y="994"/>
                    </a:cubicBezTo>
                    <a:cubicBezTo>
                      <a:pt x="121" y="997"/>
                      <a:pt x="144" y="1014"/>
                      <a:pt x="159" y="1014"/>
                    </a:cubicBezTo>
                    <a:cubicBezTo>
                      <a:pt x="175" y="1014"/>
                      <a:pt x="133" y="994"/>
                      <a:pt x="130" y="993"/>
                    </a:cubicBezTo>
                    <a:cubicBezTo>
                      <a:pt x="108" y="985"/>
                      <a:pt x="85" y="983"/>
                      <a:pt x="61" y="983"/>
                    </a:cubicBezTo>
                    <a:cubicBezTo>
                      <a:pt x="64" y="980"/>
                      <a:pt x="66" y="977"/>
                      <a:pt x="68" y="973"/>
                    </a:cubicBezTo>
                    <a:cubicBezTo>
                      <a:pt x="74" y="971"/>
                      <a:pt x="82" y="970"/>
                      <a:pt x="91" y="971"/>
                    </a:cubicBezTo>
                    <a:cubicBezTo>
                      <a:pt x="94" y="971"/>
                      <a:pt x="98" y="972"/>
                      <a:pt x="102" y="972"/>
                    </a:cubicBezTo>
                    <a:cubicBezTo>
                      <a:pt x="101" y="980"/>
                      <a:pt x="139" y="987"/>
                      <a:pt x="143" y="988"/>
                    </a:cubicBezTo>
                    <a:cubicBezTo>
                      <a:pt x="144" y="989"/>
                      <a:pt x="145" y="989"/>
                      <a:pt x="146" y="989"/>
                    </a:cubicBezTo>
                    <a:cubicBezTo>
                      <a:pt x="146" y="992"/>
                      <a:pt x="160" y="1007"/>
                      <a:pt x="161" y="997"/>
                    </a:cubicBezTo>
                    <a:cubicBezTo>
                      <a:pt x="163" y="999"/>
                      <a:pt x="166" y="1000"/>
                      <a:pt x="168" y="1001"/>
                    </a:cubicBezTo>
                    <a:cubicBezTo>
                      <a:pt x="168" y="1002"/>
                      <a:pt x="169" y="1002"/>
                      <a:pt x="169" y="1002"/>
                    </a:cubicBezTo>
                    <a:cubicBezTo>
                      <a:pt x="170" y="1004"/>
                      <a:pt x="172" y="1010"/>
                      <a:pt x="176" y="1009"/>
                    </a:cubicBezTo>
                    <a:cubicBezTo>
                      <a:pt x="186" y="1019"/>
                      <a:pt x="192" y="1050"/>
                      <a:pt x="206" y="1054"/>
                    </a:cubicBezTo>
                    <a:cubicBezTo>
                      <a:pt x="210" y="1066"/>
                      <a:pt x="212" y="1042"/>
                      <a:pt x="210" y="1037"/>
                    </a:cubicBezTo>
                    <a:cubicBezTo>
                      <a:pt x="211" y="1038"/>
                      <a:pt x="211" y="1038"/>
                      <a:pt x="211" y="1038"/>
                    </a:cubicBezTo>
                    <a:cubicBezTo>
                      <a:pt x="211" y="1041"/>
                      <a:pt x="212" y="1042"/>
                      <a:pt x="215" y="1043"/>
                    </a:cubicBezTo>
                    <a:cubicBezTo>
                      <a:pt x="217" y="1046"/>
                      <a:pt x="218" y="1049"/>
                      <a:pt x="219" y="1051"/>
                    </a:cubicBezTo>
                    <a:cubicBezTo>
                      <a:pt x="215" y="1059"/>
                      <a:pt x="213" y="1067"/>
                      <a:pt x="212" y="1077"/>
                    </a:cubicBezTo>
                    <a:close/>
                    <a:moveTo>
                      <a:pt x="264" y="992"/>
                    </a:moveTo>
                    <a:cubicBezTo>
                      <a:pt x="267" y="987"/>
                      <a:pt x="270" y="982"/>
                      <a:pt x="273" y="977"/>
                    </a:cubicBezTo>
                    <a:cubicBezTo>
                      <a:pt x="273" y="978"/>
                      <a:pt x="273" y="979"/>
                      <a:pt x="273" y="980"/>
                    </a:cubicBezTo>
                    <a:cubicBezTo>
                      <a:pt x="270" y="984"/>
                      <a:pt x="267" y="988"/>
                      <a:pt x="264" y="992"/>
                    </a:cubicBezTo>
                    <a:close/>
                    <a:moveTo>
                      <a:pt x="257" y="979"/>
                    </a:moveTo>
                    <a:cubicBezTo>
                      <a:pt x="255" y="983"/>
                      <a:pt x="253" y="987"/>
                      <a:pt x="251" y="991"/>
                    </a:cubicBezTo>
                    <a:cubicBezTo>
                      <a:pt x="257" y="976"/>
                      <a:pt x="265" y="962"/>
                      <a:pt x="274" y="948"/>
                    </a:cubicBezTo>
                    <a:cubicBezTo>
                      <a:pt x="268" y="958"/>
                      <a:pt x="263" y="969"/>
                      <a:pt x="257" y="979"/>
                    </a:cubicBezTo>
                    <a:close/>
                    <a:moveTo>
                      <a:pt x="601" y="431"/>
                    </a:moveTo>
                    <a:cubicBezTo>
                      <a:pt x="600" y="430"/>
                      <a:pt x="600" y="430"/>
                      <a:pt x="599" y="430"/>
                    </a:cubicBezTo>
                    <a:cubicBezTo>
                      <a:pt x="597" y="428"/>
                      <a:pt x="595" y="425"/>
                      <a:pt x="593" y="423"/>
                    </a:cubicBezTo>
                    <a:cubicBezTo>
                      <a:pt x="593" y="419"/>
                      <a:pt x="592" y="416"/>
                      <a:pt x="591" y="412"/>
                    </a:cubicBezTo>
                    <a:cubicBezTo>
                      <a:pt x="595" y="418"/>
                      <a:pt x="598" y="424"/>
                      <a:pt x="601" y="431"/>
                    </a:cubicBezTo>
                    <a:close/>
                    <a:moveTo>
                      <a:pt x="604" y="448"/>
                    </a:moveTo>
                    <a:cubicBezTo>
                      <a:pt x="598" y="456"/>
                      <a:pt x="591" y="463"/>
                      <a:pt x="584" y="470"/>
                    </a:cubicBezTo>
                    <a:cubicBezTo>
                      <a:pt x="589" y="461"/>
                      <a:pt x="594" y="452"/>
                      <a:pt x="599" y="443"/>
                    </a:cubicBezTo>
                    <a:cubicBezTo>
                      <a:pt x="601" y="444"/>
                      <a:pt x="602" y="446"/>
                      <a:pt x="604" y="448"/>
                    </a:cubicBezTo>
                    <a:close/>
                    <a:moveTo>
                      <a:pt x="585" y="426"/>
                    </a:moveTo>
                    <a:cubicBezTo>
                      <a:pt x="585" y="426"/>
                      <a:pt x="584" y="427"/>
                      <a:pt x="584" y="428"/>
                    </a:cubicBezTo>
                    <a:cubicBezTo>
                      <a:pt x="584" y="426"/>
                      <a:pt x="583" y="425"/>
                      <a:pt x="583" y="423"/>
                    </a:cubicBezTo>
                    <a:cubicBezTo>
                      <a:pt x="583" y="424"/>
                      <a:pt x="584" y="425"/>
                      <a:pt x="585" y="426"/>
                    </a:cubicBezTo>
                    <a:close/>
                    <a:moveTo>
                      <a:pt x="579" y="405"/>
                    </a:moveTo>
                    <a:cubicBezTo>
                      <a:pt x="580" y="407"/>
                      <a:pt x="580" y="408"/>
                      <a:pt x="581" y="410"/>
                    </a:cubicBezTo>
                    <a:cubicBezTo>
                      <a:pt x="579" y="407"/>
                      <a:pt x="577" y="405"/>
                      <a:pt x="575" y="403"/>
                    </a:cubicBezTo>
                    <a:cubicBezTo>
                      <a:pt x="577" y="404"/>
                      <a:pt x="578" y="404"/>
                      <a:pt x="579" y="405"/>
                    </a:cubicBezTo>
                    <a:close/>
                    <a:moveTo>
                      <a:pt x="567" y="387"/>
                    </a:moveTo>
                    <a:cubicBezTo>
                      <a:pt x="568" y="388"/>
                      <a:pt x="569" y="390"/>
                      <a:pt x="571" y="392"/>
                    </a:cubicBezTo>
                    <a:cubicBezTo>
                      <a:pt x="567" y="390"/>
                      <a:pt x="564" y="388"/>
                      <a:pt x="560" y="387"/>
                    </a:cubicBezTo>
                    <a:cubicBezTo>
                      <a:pt x="555" y="381"/>
                      <a:pt x="549" y="376"/>
                      <a:pt x="544" y="370"/>
                    </a:cubicBezTo>
                    <a:cubicBezTo>
                      <a:pt x="552" y="375"/>
                      <a:pt x="560" y="381"/>
                      <a:pt x="567" y="387"/>
                    </a:cubicBezTo>
                    <a:close/>
                    <a:moveTo>
                      <a:pt x="534" y="355"/>
                    </a:moveTo>
                    <a:cubicBezTo>
                      <a:pt x="528" y="352"/>
                      <a:pt x="522" y="349"/>
                      <a:pt x="516" y="347"/>
                    </a:cubicBezTo>
                    <a:cubicBezTo>
                      <a:pt x="513" y="345"/>
                      <a:pt x="510" y="342"/>
                      <a:pt x="507" y="340"/>
                    </a:cubicBezTo>
                    <a:cubicBezTo>
                      <a:pt x="516" y="345"/>
                      <a:pt x="526" y="350"/>
                      <a:pt x="534" y="355"/>
                    </a:cubicBezTo>
                    <a:close/>
                    <a:moveTo>
                      <a:pt x="531" y="374"/>
                    </a:moveTo>
                    <a:cubicBezTo>
                      <a:pt x="518" y="368"/>
                      <a:pt x="506" y="361"/>
                      <a:pt x="495" y="353"/>
                    </a:cubicBezTo>
                    <a:cubicBezTo>
                      <a:pt x="508" y="359"/>
                      <a:pt x="520" y="366"/>
                      <a:pt x="531" y="374"/>
                    </a:cubicBezTo>
                    <a:close/>
                    <a:moveTo>
                      <a:pt x="475" y="332"/>
                    </a:moveTo>
                    <a:cubicBezTo>
                      <a:pt x="467" y="330"/>
                      <a:pt x="460" y="328"/>
                      <a:pt x="452" y="326"/>
                    </a:cubicBezTo>
                    <a:cubicBezTo>
                      <a:pt x="451" y="326"/>
                      <a:pt x="451" y="325"/>
                      <a:pt x="450" y="325"/>
                    </a:cubicBezTo>
                    <a:cubicBezTo>
                      <a:pt x="459" y="327"/>
                      <a:pt x="467" y="329"/>
                      <a:pt x="475" y="332"/>
                    </a:cubicBezTo>
                    <a:close/>
                    <a:moveTo>
                      <a:pt x="408" y="324"/>
                    </a:moveTo>
                    <a:cubicBezTo>
                      <a:pt x="410" y="324"/>
                      <a:pt x="412" y="325"/>
                      <a:pt x="414" y="325"/>
                    </a:cubicBezTo>
                    <a:cubicBezTo>
                      <a:pt x="411" y="325"/>
                      <a:pt x="407" y="325"/>
                      <a:pt x="404" y="324"/>
                    </a:cubicBezTo>
                    <a:cubicBezTo>
                      <a:pt x="405" y="324"/>
                      <a:pt x="406" y="324"/>
                      <a:pt x="408" y="324"/>
                    </a:cubicBezTo>
                    <a:close/>
                    <a:moveTo>
                      <a:pt x="328" y="327"/>
                    </a:moveTo>
                    <a:cubicBezTo>
                      <a:pt x="331" y="325"/>
                      <a:pt x="335" y="324"/>
                      <a:pt x="338" y="323"/>
                    </a:cubicBezTo>
                    <a:cubicBezTo>
                      <a:pt x="335" y="324"/>
                      <a:pt x="331" y="326"/>
                      <a:pt x="328" y="327"/>
                    </a:cubicBezTo>
                    <a:cubicBezTo>
                      <a:pt x="328" y="327"/>
                      <a:pt x="328" y="327"/>
                      <a:pt x="328" y="327"/>
                    </a:cubicBezTo>
                    <a:close/>
                    <a:moveTo>
                      <a:pt x="316" y="367"/>
                    </a:moveTo>
                    <a:cubicBezTo>
                      <a:pt x="318" y="367"/>
                      <a:pt x="320" y="366"/>
                      <a:pt x="321" y="365"/>
                    </a:cubicBezTo>
                    <a:cubicBezTo>
                      <a:pt x="318" y="370"/>
                      <a:pt x="316" y="375"/>
                      <a:pt x="313" y="380"/>
                    </a:cubicBezTo>
                    <a:cubicBezTo>
                      <a:pt x="312" y="380"/>
                      <a:pt x="311" y="379"/>
                      <a:pt x="311" y="380"/>
                    </a:cubicBezTo>
                    <a:cubicBezTo>
                      <a:pt x="312" y="376"/>
                      <a:pt x="314" y="371"/>
                      <a:pt x="316" y="367"/>
                    </a:cubicBezTo>
                    <a:close/>
                    <a:moveTo>
                      <a:pt x="309" y="409"/>
                    </a:moveTo>
                    <a:cubicBezTo>
                      <a:pt x="308" y="408"/>
                      <a:pt x="308" y="408"/>
                      <a:pt x="308" y="408"/>
                    </a:cubicBezTo>
                    <a:cubicBezTo>
                      <a:pt x="315" y="392"/>
                      <a:pt x="322" y="377"/>
                      <a:pt x="332" y="364"/>
                    </a:cubicBezTo>
                    <a:cubicBezTo>
                      <a:pt x="333" y="364"/>
                      <a:pt x="333" y="364"/>
                      <a:pt x="334" y="365"/>
                    </a:cubicBezTo>
                    <a:cubicBezTo>
                      <a:pt x="331" y="383"/>
                      <a:pt x="322" y="401"/>
                      <a:pt x="313" y="418"/>
                    </a:cubicBezTo>
                    <a:cubicBezTo>
                      <a:pt x="313" y="417"/>
                      <a:pt x="313" y="416"/>
                      <a:pt x="312" y="415"/>
                    </a:cubicBezTo>
                    <a:cubicBezTo>
                      <a:pt x="312" y="413"/>
                      <a:pt x="312" y="409"/>
                      <a:pt x="309" y="409"/>
                    </a:cubicBezTo>
                    <a:close/>
                    <a:moveTo>
                      <a:pt x="306" y="389"/>
                    </a:moveTo>
                    <a:cubicBezTo>
                      <a:pt x="307" y="388"/>
                      <a:pt x="308" y="388"/>
                      <a:pt x="308" y="388"/>
                    </a:cubicBezTo>
                    <a:cubicBezTo>
                      <a:pt x="306" y="392"/>
                      <a:pt x="304" y="396"/>
                      <a:pt x="302" y="401"/>
                    </a:cubicBezTo>
                    <a:cubicBezTo>
                      <a:pt x="302" y="400"/>
                      <a:pt x="302" y="400"/>
                      <a:pt x="301" y="399"/>
                    </a:cubicBezTo>
                    <a:cubicBezTo>
                      <a:pt x="303" y="396"/>
                      <a:pt x="305" y="392"/>
                      <a:pt x="306" y="389"/>
                    </a:cubicBezTo>
                    <a:close/>
                    <a:moveTo>
                      <a:pt x="308" y="433"/>
                    </a:moveTo>
                    <a:cubicBezTo>
                      <a:pt x="308" y="433"/>
                      <a:pt x="308" y="433"/>
                      <a:pt x="307" y="433"/>
                    </a:cubicBezTo>
                    <a:cubicBezTo>
                      <a:pt x="307" y="433"/>
                      <a:pt x="308" y="433"/>
                      <a:pt x="308" y="433"/>
                    </a:cubicBezTo>
                    <a:cubicBezTo>
                      <a:pt x="308" y="433"/>
                      <a:pt x="308" y="433"/>
                      <a:pt x="308" y="433"/>
                    </a:cubicBezTo>
                    <a:close/>
                    <a:moveTo>
                      <a:pt x="289" y="428"/>
                    </a:moveTo>
                    <a:cubicBezTo>
                      <a:pt x="291" y="421"/>
                      <a:pt x="294" y="414"/>
                      <a:pt x="297" y="407"/>
                    </a:cubicBezTo>
                    <a:cubicBezTo>
                      <a:pt x="298" y="408"/>
                      <a:pt x="298" y="408"/>
                      <a:pt x="299" y="409"/>
                    </a:cubicBezTo>
                    <a:cubicBezTo>
                      <a:pt x="296" y="415"/>
                      <a:pt x="293" y="422"/>
                      <a:pt x="289" y="429"/>
                    </a:cubicBezTo>
                    <a:cubicBezTo>
                      <a:pt x="289" y="429"/>
                      <a:pt x="289" y="429"/>
                      <a:pt x="289" y="429"/>
                    </a:cubicBezTo>
                    <a:cubicBezTo>
                      <a:pt x="289" y="429"/>
                      <a:pt x="289" y="429"/>
                      <a:pt x="289" y="428"/>
                    </a:cubicBezTo>
                    <a:close/>
                    <a:moveTo>
                      <a:pt x="298" y="461"/>
                    </a:move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7" y="461"/>
                    </a:cubicBezTo>
                    <a:cubicBezTo>
                      <a:pt x="297" y="461"/>
                      <a:pt x="297" y="461"/>
                      <a:pt x="298" y="461"/>
                    </a:cubicBezTo>
                    <a:close/>
                    <a:moveTo>
                      <a:pt x="289" y="460"/>
                    </a:moveTo>
                    <a:cubicBezTo>
                      <a:pt x="289" y="462"/>
                      <a:pt x="289" y="463"/>
                      <a:pt x="290" y="463"/>
                    </a:cubicBezTo>
                    <a:cubicBezTo>
                      <a:pt x="288" y="464"/>
                      <a:pt x="286" y="465"/>
                      <a:pt x="284" y="465"/>
                    </a:cubicBezTo>
                    <a:cubicBezTo>
                      <a:pt x="286" y="464"/>
                      <a:pt x="287" y="462"/>
                      <a:pt x="289" y="460"/>
                    </a:cubicBezTo>
                    <a:close/>
                    <a:moveTo>
                      <a:pt x="246" y="528"/>
                    </a:moveTo>
                    <a:cubicBezTo>
                      <a:pt x="250" y="523"/>
                      <a:pt x="255" y="520"/>
                      <a:pt x="261" y="518"/>
                    </a:cubicBezTo>
                    <a:cubicBezTo>
                      <a:pt x="266" y="522"/>
                      <a:pt x="272" y="525"/>
                      <a:pt x="279" y="528"/>
                    </a:cubicBezTo>
                    <a:cubicBezTo>
                      <a:pt x="267" y="529"/>
                      <a:pt x="257" y="530"/>
                      <a:pt x="246" y="528"/>
                    </a:cubicBezTo>
                    <a:close/>
                    <a:moveTo>
                      <a:pt x="342" y="537"/>
                    </a:moveTo>
                    <a:cubicBezTo>
                      <a:pt x="333" y="535"/>
                      <a:pt x="324" y="533"/>
                      <a:pt x="315" y="531"/>
                    </a:cubicBezTo>
                    <a:cubicBezTo>
                      <a:pt x="329" y="531"/>
                      <a:pt x="342" y="534"/>
                      <a:pt x="355" y="539"/>
                    </a:cubicBezTo>
                    <a:cubicBezTo>
                      <a:pt x="351" y="538"/>
                      <a:pt x="346" y="538"/>
                      <a:pt x="342" y="537"/>
                    </a:cubicBezTo>
                    <a:close/>
                    <a:moveTo>
                      <a:pt x="388" y="548"/>
                    </a:moveTo>
                    <a:cubicBezTo>
                      <a:pt x="358" y="529"/>
                      <a:pt x="329" y="520"/>
                      <a:pt x="294" y="525"/>
                    </a:cubicBezTo>
                    <a:cubicBezTo>
                      <a:pt x="286" y="522"/>
                      <a:pt x="278" y="519"/>
                      <a:pt x="271" y="515"/>
                    </a:cubicBezTo>
                    <a:cubicBezTo>
                      <a:pt x="311" y="507"/>
                      <a:pt x="356" y="528"/>
                      <a:pt x="390" y="548"/>
                    </a:cubicBezTo>
                    <a:cubicBezTo>
                      <a:pt x="389" y="548"/>
                      <a:pt x="388" y="548"/>
                      <a:pt x="388" y="548"/>
                    </a:cubicBezTo>
                    <a:close/>
                    <a:moveTo>
                      <a:pt x="365" y="526"/>
                    </a:moveTo>
                    <a:cubicBezTo>
                      <a:pt x="346" y="517"/>
                      <a:pt x="324" y="509"/>
                      <a:pt x="303" y="507"/>
                    </a:cubicBezTo>
                    <a:cubicBezTo>
                      <a:pt x="356" y="509"/>
                      <a:pt x="428" y="535"/>
                      <a:pt x="450" y="588"/>
                    </a:cubicBezTo>
                    <a:cubicBezTo>
                      <a:pt x="429" y="564"/>
                      <a:pt x="398" y="541"/>
                      <a:pt x="365" y="526"/>
                    </a:cubicBezTo>
                    <a:close/>
                    <a:moveTo>
                      <a:pt x="445" y="649"/>
                    </a:moveTo>
                    <a:cubicBezTo>
                      <a:pt x="446" y="650"/>
                      <a:pt x="446" y="649"/>
                      <a:pt x="447" y="649"/>
                    </a:cubicBezTo>
                    <a:cubicBezTo>
                      <a:pt x="446" y="651"/>
                      <a:pt x="446" y="652"/>
                      <a:pt x="445" y="653"/>
                    </a:cubicBezTo>
                    <a:cubicBezTo>
                      <a:pt x="445" y="652"/>
                      <a:pt x="445" y="651"/>
                      <a:pt x="445" y="649"/>
                    </a:cubicBezTo>
                    <a:close/>
                    <a:moveTo>
                      <a:pt x="441" y="688"/>
                    </a:moveTo>
                    <a:cubicBezTo>
                      <a:pt x="442" y="688"/>
                      <a:pt x="442" y="688"/>
                      <a:pt x="442" y="687"/>
                    </a:cubicBezTo>
                    <a:cubicBezTo>
                      <a:pt x="442" y="688"/>
                      <a:pt x="442" y="688"/>
                      <a:pt x="442" y="688"/>
                    </a:cubicBezTo>
                    <a:cubicBezTo>
                      <a:pt x="442" y="688"/>
                      <a:pt x="442" y="688"/>
                      <a:pt x="441" y="688"/>
                    </a:cubicBezTo>
                    <a:close/>
                    <a:moveTo>
                      <a:pt x="460" y="653"/>
                    </a:moveTo>
                    <a:cubicBezTo>
                      <a:pt x="453" y="659"/>
                      <a:pt x="447" y="666"/>
                      <a:pt x="442" y="674"/>
                    </a:cubicBezTo>
                    <a:cubicBezTo>
                      <a:pt x="442" y="673"/>
                      <a:pt x="442" y="672"/>
                      <a:pt x="442" y="671"/>
                    </a:cubicBezTo>
                    <a:cubicBezTo>
                      <a:pt x="450" y="661"/>
                      <a:pt x="456" y="651"/>
                      <a:pt x="460" y="640"/>
                    </a:cubicBezTo>
                    <a:cubicBezTo>
                      <a:pt x="461" y="643"/>
                      <a:pt x="461" y="645"/>
                      <a:pt x="462" y="648"/>
                    </a:cubicBezTo>
                    <a:cubicBezTo>
                      <a:pt x="461" y="649"/>
                      <a:pt x="460" y="651"/>
                      <a:pt x="460" y="653"/>
                    </a:cubicBezTo>
                    <a:close/>
                    <a:moveTo>
                      <a:pt x="485" y="620"/>
                    </a:moveTo>
                    <a:cubicBezTo>
                      <a:pt x="481" y="624"/>
                      <a:pt x="477" y="628"/>
                      <a:pt x="473" y="633"/>
                    </a:cubicBezTo>
                    <a:cubicBezTo>
                      <a:pt x="473" y="631"/>
                      <a:pt x="473" y="629"/>
                      <a:pt x="472" y="627"/>
                    </a:cubicBezTo>
                    <a:cubicBezTo>
                      <a:pt x="480" y="619"/>
                      <a:pt x="488" y="611"/>
                      <a:pt x="496" y="603"/>
                    </a:cubicBezTo>
                    <a:cubicBezTo>
                      <a:pt x="493" y="608"/>
                      <a:pt x="489" y="614"/>
                      <a:pt x="485" y="620"/>
                    </a:cubicBezTo>
                    <a:close/>
                    <a:moveTo>
                      <a:pt x="468" y="616"/>
                    </a:moveTo>
                    <a:cubicBezTo>
                      <a:pt x="465" y="609"/>
                      <a:pt x="461" y="602"/>
                      <a:pt x="456" y="596"/>
                    </a:cubicBezTo>
                    <a:cubicBezTo>
                      <a:pt x="458" y="595"/>
                      <a:pt x="460" y="593"/>
                      <a:pt x="459" y="590"/>
                    </a:cubicBezTo>
                    <a:cubicBezTo>
                      <a:pt x="437" y="521"/>
                      <a:pt x="328" y="485"/>
                      <a:pt x="262" y="503"/>
                    </a:cubicBezTo>
                    <a:cubicBezTo>
                      <a:pt x="266" y="496"/>
                      <a:pt x="269" y="490"/>
                      <a:pt x="271" y="482"/>
                    </a:cubicBezTo>
                    <a:cubicBezTo>
                      <a:pt x="276" y="487"/>
                      <a:pt x="279" y="478"/>
                      <a:pt x="279" y="476"/>
                    </a:cubicBezTo>
                    <a:cubicBezTo>
                      <a:pt x="286" y="473"/>
                      <a:pt x="293" y="471"/>
                      <a:pt x="300" y="468"/>
                    </a:cubicBezTo>
                    <a:cubicBezTo>
                      <a:pt x="296" y="476"/>
                      <a:pt x="296" y="480"/>
                      <a:pt x="305" y="484"/>
                    </a:cubicBezTo>
                    <a:cubicBezTo>
                      <a:pt x="305" y="485"/>
                      <a:pt x="305" y="486"/>
                      <a:pt x="305" y="487"/>
                    </a:cubicBezTo>
                    <a:cubicBezTo>
                      <a:pt x="306" y="488"/>
                      <a:pt x="307" y="489"/>
                      <a:pt x="308" y="490"/>
                    </a:cubicBezTo>
                    <a:cubicBezTo>
                      <a:pt x="307" y="494"/>
                      <a:pt x="310" y="499"/>
                      <a:pt x="314" y="496"/>
                    </a:cubicBezTo>
                    <a:cubicBezTo>
                      <a:pt x="325" y="501"/>
                      <a:pt x="326" y="486"/>
                      <a:pt x="326" y="480"/>
                    </a:cubicBezTo>
                    <a:cubicBezTo>
                      <a:pt x="332" y="473"/>
                      <a:pt x="333" y="463"/>
                      <a:pt x="322" y="466"/>
                    </a:cubicBezTo>
                    <a:cubicBezTo>
                      <a:pt x="320" y="461"/>
                      <a:pt x="316" y="455"/>
                      <a:pt x="310" y="457"/>
                    </a:cubicBezTo>
                    <a:cubicBezTo>
                      <a:pt x="307" y="455"/>
                      <a:pt x="304" y="454"/>
                      <a:pt x="301" y="453"/>
                    </a:cubicBezTo>
                    <a:cubicBezTo>
                      <a:pt x="301" y="453"/>
                      <a:pt x="302" y="452"/>
                      <a:pt x="302" y="452"/>
                    </a:cubicBezTo>
                    <a:cubicBezTo>
                      <a:pt x="305" y="452"/>
                      <a:pt x="307" y="452"/>
                      <a:pt x="310" y="452"/>
                    </a:cubicBezTo>
                    <a:cubicBezTo>
                      <a:pt x="310" y="459"/>
                      <a:pt x="317" y="454"/>
                      <a:pt x="319" y="452"/>
                    </a:cubicBezTo>
                    <a:cubicBezTo>
                      <a:pt x="334" y="451"/>
                      <a:pt x="349" y="452"/>
                      <a:pt x="364" y="454"/>
                    </a:cubicBezTo>
                    <a:cubicBezTo>
                      <a:pt x="360" y="464"/>
                      <a:pt x="377" y="456"/>
                      <a:pt x="377" y="456"/>
                    </a:cubicBezTo>
                    <a:cubicBezTo>
                      <a:pt x="386" y="458"/>
                      <a:pt x="395" y="460"/>
                      <a:pt x="404" y="464"/>
                    </a:cubicBezTo>
                    <a:cubicBezTo>
                      <a:pt x="426" y="481"/>
                      <a:pt x="436" y="519"/>
                      <a:pt x="464" y="528"/>
                    </a:cubicBezTo>
                    <a:cubicBezTo>
                      <a:pt x="459" y="529"/>
                      <a:pt x="441" y="542"/>
                      <a:pt x="451" y="547"/>
                    </a:cubicBezTo>
                    <a:cubicBezTo>
                      <a:pt x="463" y="583"/>
                      <a:pt x="513" y="532"/>
                      <a:pt x="469" y="528"/>
                    </a:cubicBezTo>
                    <a:cubicBezTo>
                      <a:pt x="474" y="524"/>
                      <a:pt x="470" y="507"/>
                      <a:pt x="470" y="501"/>
                    </a:cubicBezTo>
                    <a:cubicBezTo>
                      <a:pt x="476" y="512"/>
                      <a:pt x="485" y="522"/>
                      <a:pt x="493" y="532"/>
                    </a:cubicBezTo>
                    <a:cubicBezTo>
                      <a:pt x="502" y="543"/>
                      <a:pt x="508" y="538"/>
                      <a:pt x="499" y="527"/>
                    </a:cubicBezTo>
                    <a:cubicBezTo>
                      <a:pt x="489" y="513"/>
                      <a:pt x="476" y="500"/>
                      <a:pt x="470" y="484"/>
                    </a:cubicBezTo>
                    <a:cubicBezTo>
                      <a:pt x="462" y="463"/>
                      <a:pt x="459" y="475"/>
                      <a:pt x="460" y="490"/>
                    </a:cubicBezTo>
                    <a:cubicBezTo>
                      <a:pt x="445" y="474"/>
                      <a:pt x="427" y="463"/>
                      <a:pt x="408" y="456"/>
                    </a:cubicBezTo>
                    <a:cubicBezTo>
                      <a:pt x="395" y="447"/>
                      <a:pt x="383" y="450"/>
                      <a:pt x="369" y="445"/>
                    </a:cubicBezTo>
                    <a:cubicBezTo>
                      <a:pt x="367" y="441"/>
                      <a:pt x="364" y="438"/>
                      <a:pt x="359" y="438"/>
                    </a:cubicBezTo>
                    <a:cubicBezTo>
                      <a:pt x="361" y="438"/>
                      <a:pt x="363" y="438"/>
                      <a:pt x="366" y="438"/>
                    </a:cubicBezTo>
                    <a:cubicBezTo>
                      <a:pt x="393" y="438"/>
                      <a:pt x="423" y="441"/>
                      <a:pt x="450" y="448"/>
                    </a:cubicBezTo>
                    <a:cubicBezTo>
                      <a:pt x="458" y="451"/>
                      <a:pt x="514" y="489"/>
                      <a:pt x="516" y="487"/>
                    </a:cubicBezTo>
                    <a:cubicBezTo>
                      <a:pt x="530" y="474"/>
                      <a:pt x="495" y="456"/>
                      <a:pt x="485" y="451"/>
                    </a:cubicBezTo>
                    <a:cubicBezTo>
                      <a:pt x="435" y="429"/>
                      <a:pt x="377" y="425"/>
                      <a:pt x="323" y="432"/>
                    </a:cubicBezTo>
                    <a:cubicBezTo>
                      <a:pt x="323" y="429"/>
                      <a:pt x="320" y="428"/>
                      <a:pt x="317" y="428"/>
                    </a:cubicBezTo>
                    <a:cubicBezTo>
                      <a:pt x="326" y="408"/>
                      <a:pt x="338" y="389"/>
                      <a:pt x="342" y="367"/>
                    </a:cubicBezTo>
                    <a:cubicBezTo>
                      <a:pt x="356" y="372"/>
                      <a:pt x="371" y="376"/>
                      <a:pt x="385" y="381"/>
                    </a:cubicBezTo>
                    <a:cubicBezTo>
                      <a:pt x="405" y="393"/>
                      <a:pt x="422" y="408"/>
                      <a:pt x="441" y="420"/>
                    </a:cubicBezTo>
                    <a:cubicBezTo>
                      <a:pt x="470" y="439"/>
                      <a:pt x="463" y="417"/>
                      <a:pt x="445" y="402"/>
                    </a:cubicBezTo>
                    <a:cubicBezTo>
                      <a:pt x="451" y="404"/>
                      <a:pt x="483" y="425"/>
                      <a:pt x="488" y="421"/>
                    </a:cubicBezTo>
                    <a:cubicBezTo>
                      <a:pt x="503" y="436"/>
                      <a:pt x="520" y="452"/>
                      <a:pt x="542" y="458"/>
                    </a:cubicBezTo>
                    <a:cubicBezTo>
                      <a:pt x="545" y="459"/>
                      <a:pt x="549" y="453"/>
                      <a:pt x="545" y="451"/>
                    </a:cubicBezTo>
                    <a:cubicBezTo>
                      <a:pt x="533" y="442"/>
                      <a:pt x="521" y="433"/>
                      <a:pt x="509" y="424"/>
                    </a:cubicBezTo>
                    <a:cubicBezTo>
                      <a:pt x="469" y="392"/>
                      <a:pt x="428" y="365"/>
                      <a:pt x="376" y="358"/>
                    </a:cubicBezTo>
                    <a:cubicBezTo>
                      <a:pt x="365" y="356"/>
                      <a:pt x="353" y="354"/>
                      <a:pt x="343" y="354"/>
                    </a:cubicBezTo>
                    <a:cubicBezTo>
                      <a:pt x="342" y="340"/>
                      <a:pt x="334" y="348"/>
                      <a:pt x="329" y="355"/>
                    </a:cubicBezTo>
                    <a:cubicBezTo>
                      <a:pt x="328" y="355"/>
                      <a:pt x="328" y="355"/>
                      <a:pt x="327" y="356"/>
                    </a:cubicBezTo>
                    <a:cubicBezTo>
                      <a:pt x="325" y="356"/>
                      <a:pt x="323" y="356"/>
                      <a:pt x="320" y="355"/>
                    </a:cubicBezTo>
                    <a:cubicBezTo>
                      <a:pt x="322" y="349"/>
                      <a:pt x="324" y="343"/>
                      <a:pt x="326" y="337"/>
                    </a:cubicBezTo>
                    <a:cubicBezTo>
                      <a:pt x="340" y="331"/>
                      <a:pt x="353" y="324"/>
                      <a:pt x="367" y="320"/>
                    </a:cubicBezTo>
                    <a:cubicBezTo>
                      <a:pt x="372" y="320"/>
                      <a:pt x="376" y="320"/>
                      <a:pt x="380" y="320"/>
                    </a:cubicBezTo>
                    <a:cubicBezTo>
                      <a:pt x="377" y="321"/>
                      <a:pt x="367" y="322"/>
                      <a:pt x="365" y="325"/>
                    </a:cubicBezTo>
                    <a:cubicBezTo>
                      <a:pt x="361" y="327"/>
                      <a:pt x="344" y="331"/>
                      <a:pt x="348" y="337"/>
                    </a:cubicBezTo>
                    <a:cubicBezTo>
                      <a:pt x="351" y="344"/>
                      <a:pt x="367" y="333"/>
                      <a:pt x="371" y="332"/>
                    </a:cubicBezTo>
                    <a:cubicBezTo>
                      <a:pt x="398" y="331"/>
                      <a:pt x="426" y="334"/>
                      <a:pt x="452" y="340"/>
                    </a:cubicBezTo>
                    <a:cubicBezTo>
                      <a:pt x="478" y="359"/>
                      <a:pt x="503" y="384"/>
                      <a:pt x="519" y="412"/>
                    </a:cubicBezTo>
                    <a:cubicBezTo>
                      <a:pt x="523" y="420"/>
                      <a:pt x="526" y="408"/>
                      <a:pt x="521" y="401"/>
                    </a:cubicBezTo>
                    <a:cubicBezTo>
                      <a:pt x="510" y="383"/>
                      <a:pt x="496" y="367"/>
                      <a:pt x="480" y="353"/>
                    </a:cubicBezTo>
                    <a:cubicBezTo>
                      <a:pt x="503" y="369"/>
                      <a:pt x="527" y="380"/>
                      <a:pt x="552" y="392"/>
                    </a:cubicBezTo>
                    <a:cubicBezTo>
                      <a:pt x="556" y="396"/>
                      <a:pt x="563" y="411"/>
                      <a:pt x="571" y="423"/>
                    </a:cubicBezTo>
                    <a:cubicBezTo>
                      <a:pt x="563" y="414"/>
                      <a:pt x="551" y="402"/>
                      <a:pt x="543" y="419"/>
                    </a:cubicBezTo>
                    <a:cubicBezTo>
                      <a:pt x="538" y="430"/>
                      <a:pt x="546" y="437"/>
                      <a:pt x="547" y="430"/>
                    </a:cubicBezTo>
                    <a:cubicBezTo>
                      <a:pt x="547" y="430"/>
                      <a:pt x="550" y="417"/>
                      <a:pt x="554" y="418"/>
                    </a:cubicBezTo>
                    <a:cubicBezTo>
                      <a:pt x="537" y="432"/>
                      <a:pt x="579" y="440"/>
                      <a:pt x="573" y="426"/>
                    </a:cubicBezTo>
                    <a:cubicBezTo>
                      <a:pt x="580" y="437"/>
                      <a:pt x="587" y="443"/>
                      <a:pt x="591" y="433"/>
                    </a:cubicBezTo>
                    <a:cubicBezTo>
                      <a:pt x="592" y="434"/>
                      <a:pt x="593" y="435"/>
                      <a:pt x="594" y="436"/>
                    </a:cubicBezTo>
                    <a:cubicBezTo>
                      <a:pt x="588" y="446"/>
                      <a:pt x="582" y="455"/>
                      <a:pt x="577" y="465"/>
                    </a:cubicBezTo>
                    <a:cubicBezTo>
                      <a:pt x="569" y="467"/>
                      <a:pt x="557" y="493"/>
                      <a:pt x="553" y="500"/>
                    </a:cubicBezTo>
                    <a:cubicBezTo>
                      <a:pt x="541" y="513"/>
                      <a:pt x="530" y="527"/>
                      <a:pt x="518" y="541"/>
                    </a:cubicBezTo>
                    <a:cubicBezTo>
                      <a:pt x="515" y="545"/>
                      <a:pt x="486" y="570"/>
                      <a:pt x="493" y="575"/>
                    </a:cubicBezTo>
                    <a:cubicBezTo>
                      <a:pt x="500" y="581"/>
                      <a:pt x="520" y="550"/>
                      <a:pt x="524" y="546"/>
                    </a:cubicBezTo>
                    <a:cubicBezTo>
                      <a:pt x="508" y="572"/>
                      <a:pt x="490" y="595"/>
                      <a:pt x="468" y="616"/>
                    </a:cubicBezTo>
                    <a:close/>
                    <a:moveTo>
                      <a:pt x="306" y="476"/>
                    </a:moveTo>
                    <a:cubicBezTo>
                      <a:pt x="309" y="466"/>
                      <a:pt x="312" y="465"/>
                      <a:pt x="312" y="465"/>
                    </a:cubicBezTo>
                    <a:cubicBezTo>
                      <a:pt x="312" y="465"/>
                      <a:pt x="314" y="466"/>
                      <a:pt x="315" y="470"/>
                    </a:cubicBezTo>
                    <a:cubicBezTo>
                      <a:pt x="313" y="472"/>
                      <a:pt x="311" y="474"/>
                      <a:pt x="309" y="477"/>
                    </a:cubicBezTo>
                    <a:cubicBezTo>
                      <a:pt x="308" y="477"/>
                      <a:pt x="307" y="476"/>
                      <a:pt x="306" y="476"/>
                    </a:cubicBezTo>
                    <a:close/>
                    <a:moveTo>
                      <a:pt x="317" y="488"/>
                    </a:moveTo>
                    <a:cubicBezTo>
                      <a:pt x="317" y="487"/>
                      <a:pt x="318" y="486"/>
                      <a:pt x="318" y="484"/>
                    </a:cubicBezTo>
                    <a:cubicBezTo>
                      <a:pt x="318" y="484"/>
                      <a:pt x="318" y="484"/>
                      <a:pt x="318" y="484"/>
                    </a:cubicBezTo>
                    <a:cubicBezTo>
                      <a:pt x="318" y="486"/>
                      <a:pt x="318" y="488"/>
                      <a:pt x="317" y="488"/>
                    </a:cubicBezTo>
                    <a:cubicBezTo>
                      <a:pt x="317" y="488"/>
                      <a:pt x="317" y="488"/>
                      <a:pt x="317" y="488"/>
                    </a:cubicBezTo>
                    <a:close/>
                    <a:moveTo>
                      <a:pt x="423" y="472"/>
                    </a:moveTo>
                    <a:cubicBezTo>
                      <a:pt x="438" y="480"/>
                      <a:pt x="451" y="490"/>
                      <a:pt x="462" y="505"/>
                    </a:cubicBezTo>
                    <a:cubicBezTo>
                      <a:pt x="462" y="510"/>
                      <a:pt x="463" y="515"/>
                      <a:pt x="463" y="519"/>
                    </a:cubicBezTo>
                    <a:cubicBezTo>
                      <a:pt x="445" y="509"/>
                      <a:pt x="435" y="487"/>
                      <a:pt x="423" y="472"/>
                    </a:cubicBezTo>
                    <a:close/>
                    <a:moveTo>
                      <a:pt x="468" y="539"/>
                    </a:moveTo>
                    <a:cubicBezTo>
                      <a:pt x="470" y="540"/>
                      <a:pt x="472" y="539"/>
                      <a:pt x="472" y="537"/>
                    </a:cubicBezTo>
                    <a:cubicBezTo>
                      <a:pt x="484" y="544"/>
                      <a:pt x="474" y="553"/>
                      <a:pt x="465" y="550"/>
                    </a:cubicBezTo>
                    <a:cubicBezTo>
                      <a:pt x="466" y="550"/>
                      <a:pt x="467" y="550"/>
                      <a:pt x="469" y="550"/>
                    </a:cubicBezTo>
                    <a:cubicBezTo>
                      <a:pt x="477" y="549"/>
                      <a:pt x="469" y="541"/>
                      <a:pt x="468" y="539"/>
                    </a:cubicBezTo>
                    <a:close/>
                    <a:moveTo>
                      <a:pt x="379" y="367"/>
                    </a:moveTo>
                    <a:cubicBezTo>
                      <a:pt x="409" y="374"/>
                      <a:pt x="440" y="385"/>
                      <a:pt x="466" y="403"/>
                    </a:cubicBezTo>
                    <a:cubicBezTo>
                      <a:pt x="439" y="389"/>
                      <a:pt x="408" y="377"/>
                      <a:pt x="379" y="367"/>
                    </a:cubicBezTo>
                    <a:close/>
                    <a:moveTo>
                      <a:pt x="414" y="391"/>
                    </a:moveTo>
                    <a:cubicBezTo>
                      <a:pt x="427" y="398"/>
                      <a:pt x="438" y="405"/>
                      <a:pt x="446" y="414"/>
                    </a:cubicBezTo>
                    <a:cubicBezTo>
                      <a:pt x="435" y="407"/>
                      <a:pt x="425" y="399"/>
                      <a:pt x="414" y="391"/>
                    </a:cubicBezTo>
                    <a:close/>
                    <a:moveTo>
                      <a:pt x="562" y="425"/>
                    </a:moveTo>
                    <a:cubicBezTo>
                      <a:pt x="561" y="425"/>
                      <a:pt x="560" y="424"/>
                      <a:pt x="559" y="424"/>
                    </a:cubicBezTo>
                    <a:cubicBezTo>
                      <a:pt x="559" y="424"/>
                      <a:pt x="559" y="424"/>
                      <a:pt x="559" y="424"/>
                    </a:cubicBezTo>
                    <a:cubicBezTo>
                      <a:pt x="560" y="424"/>
                      <a:pt x="560" y="423"/>
                      <a:pt x="560" y="423"/>
                    </a:cubicBezTo>
                    <a:cubicBezTo>
                      <a:pt x="561" y="423"/>
                      <a:pt x="561" y="424"/>
                      <a:pt x="562" y="425"/>
                    </a:cubicBezTo>
                    <a:close/>
                    <a:moveTo>
                      <a:pt x="574" y="502"/>
                    </a:moveTo>
                    <a:cubicBezTo>
                      <a:pt x="564" y="513"/>
                      <a:pt x="554" y="526"/>
                      <a:pt x="545" y="538"/>
                    </a:cubicBezTo>
                    <a:cubicBezTo>
                      <a:pt x="548" y="533"/>
                      <a:pt x="551" y="527"/>
                      <a:pt x="554" y="522"/>
                    </a:cubicBezTo>
                    <a:cubicBezTo>
                      <a:pt x="557" y="519"/>
                      <a:pt x="559" y="516"/>
                      <a:pt x="561" y="513"/>
                    </a:cubicBezTo>
                    <a:cubicBezTo>
                      <a:pt x="566" y="509"/>
                      <a:pt x="570" y="506"/>
                      <a:pt x="574" y="502"/>
                    </a:cubicBezTo>
                    <a:close/>
                    <a:moveTo>
                      <a:pt x="596" y="505"/>
                    </a:moveTo>
                    <a:cubicBezTo>
                      <a:pt x="577" y="530"/>
                      <a:pt x="555" y="554"/>
                      <a:pt x="534" y="578"/>
                    </a:cubicBezTo>
                    <a:cubicBezTo>
                      <a:pt x="525" y="585"/>
                      <a:pt x="516" y="592"/>
                      <a:pt x="508" y="600"/>
                    </a:cubicBezTo>
                    <a:cubicBezTo>
                      <a:pt x="513" y="590"/>
                      <a:pt x="519" y="581"/>
                      <a:pt x="524" y="572"/>
                    </a:cubicBezTo>
                    <a:cubicBezTo>
                      <a:pt x="549" y="545"/>
                      <a:pt x="571" y="507"/>
                      <a:pt x="602" y="487"/>
                    </a:cubicBezTo>
                    <a:cubicBezTo>
                      <a:pt x="601" y="493"/>
                      <a:pt x="599" y="500"/>
                      <a:pt x="596" y="505"/>
                    </a:cubicBezTo>
                    <a:close/>
                    <a:moveTo>
                      <a:pt x="625" y="465"/>
                    </a:moveTo>
                    <a:cubicBezTo>
                      <a:pt x="620" y="473"/>
                      <a:pt x="615" y="480"/>
                      <a:pt x="610" y="487"/>
                    </a:cubicBezTo>
                    <a:cubicBezTo>
                      <a:pt x="612" y="483"/>
                      <a:pt x="612" y="480"/>
                      <a:pt x="610" y="476"/>
                    </a:cubicBezTo>
                    <a:cubicBezTo>
                      <a:pt x="605" y="473"/>
                      <a:pt x="597" y="480"/>
                      <a:pt x="595" y="482"/>
                    </a:cubicBezTo>
                    <a:cubicBezTo>
                      <a:pt x="597" y="480"/>
                      <a:pt x="618" y="450"/>
                      <a:pt x="604" y="461"/>
                    </a:cubicBezTo>
                    <a:cubicBezTo>
                      <a:pt x="606" y="458"/>
                      <a:pt x="608" y="456"/>
                      <a:pt x="610" y="453"/>
                    </a:cubicBezTo>
                    <a:cubicBezTo>
                      <a:pt x="615" y="454"/>
                      <a:pt x="616" y="445"/>
                      <a:pt x="613" y="442"/>
                    </a:cubicBezTo>
                    <a:cubicBezTo>
                      <a:pt x="611" y="435"/>
                      <a:pt x="609" y="428"/>
                      <a:pt x="605" y="421"/>
                    </a:cubicBezTo>
                    <a:cubicBezTo>
                      <a:pt x="620" y="431"/>
                      <a:pt x="631" y="443"/>
                      <a:pt x="631" y="453"/>
                    </a:cubicBezTo>
                    <a:cubicBezTo>
                      <a:pt x="627" y="457"/>
                      <a:pt x="625" y="461"/>
                      <a:pt x="625" y="465"/>
                    </a:cubicBezTo>
                    <a:close/>
                    <a:moveTo>
                      <a:pt x="709" y="356"/>
                    </a:moveTo>
                    <a:cubicBezTo>
                      <a:pt x="703" y="361"/>
                      <a:pt x="697" y="367"/>
                      <a:pt x="691" y="373"/>
                    </a:cubicBezTo>
                    <a:cubicBezTo>
                      <a:pt x="706" y="353"/>
                      <a:pt x="721" y="335"/>
                      <a:pt x="738" y="318"/>
                    </a:cubicBezTo>
                    <a:cubicBezTo>
                      <a:pt x="729" y="331"/>
                      <a:pt x="719" y="343"/>
                      <a:pt x="709" y="356"/>
                    </a:cubicBezTo>
                    <a:close/>
                    <a:moveTo>
                      <a:pt x="751" y="313"/>
                    </a:moveTo>
                    <a:cubicBezTo>
                      <a:pt x="754" y="308"/>
                      <a:pt x="757" y="303"/>
                      <a:pt x="760" y="299"/>
                    </a:cubicBezTo>
                    <a:cubicBezTo>
                      <a:pt x="762" y="297"/>
                      <a:pt x="765" y="295"/>
                      <a:pt x="767" y="293"/>
                    </a:cubicBezTo>
                    <a:cubicBezTo>
                      <a:pt x="762" y="299"/>
                      <a:pt x="757" y="306"/>
                      <a:pt x="751" y="313"/>
                    </a:cubicBezTo>
                    <a:close/>
                    <a:moveTo>
                      <a:pt x="810" y="221"/>
                    </a:moveTo>
                    <a:cubicBezTo>
                      <a:pt x="811" y="222"/>
                      <a:pt x="812" y="222"/>
                      <a:pt x="814" y="222"/>
                    </a:cubicBezTo>
                    <a:cubicBezTo>
                      <a:pt x="809" y="225"/>
                      <a:pt x="804" y="229"/>
                      <a:pt x="801" y="233"/>
                    </a:cubicBezTo>
                    <a:cubicBezTo>
                      <a:pt x="801" y="226"/>
                      <a:pt x="801" y="219"/>
                      <a:pt x="800" y="211"/>
                    </a:cubicBezTo>
                    <a:cubicBezTo>
                      <a:pt x="803" y="215"/>
                      <a:pt x="806" y="218"/>
                      <a:pt x="810" y="221"/>
                    </a:cubicBezTo>
                    <a:close/>
                    <a:moveTo>
                      <a:pt x="798" y="248"/>
                    </a:moveTo>
                    <a:cubicBezTo>
                      <a:pt x="804" y="241"/>
                      <a:pt x="809" y="235"/>
                      <a:pt x="816" y="230"/>
                    </a:cubicBezTo>
                    <a:cubicBezTo>
                      <a:pt x="811" y="239"/>
                      <a:pt x="804" y="248"/>
                      <a:pt x="795" y="257"/>
                    </a:cubicBezTo>
                    <a:cubicBezTo>
                      <a:pt x="796" y="254"/>
                      <a:pt x="797" y="251"/>
                      <a:pt x="798" y="248"/>
                    </a:cubicBezTo>
                    <a:close/>
                    <a:moveTo>
                      <a:pt x="790" y="245"/>
                    </a:moveTo>
                    <a:cubicBezTo>
                      <a:pt x="789" y="246"/>
                      <a:pt x="781" y="253"/>
                      <a:pt x="787" y="256"/>
                    </a:cubicBezTo>
                    <a:cubicBezTo>
                      <a:pt x="785" y="261"/>
                      <a:pt x="783" y="266"/>
                      <a:pt x="781" y="271"/>
                    </a:cubicBezTo>
                    <a:cubicBezTo>
                      <a:pt x="773" y="277"/>
                      <a:pt x="766" y="283"/>
                      <a:pt x="759" y="289"/>
                    </a:cubicBezTo>
                    <a:cubicBezTo>
                      <a:pt x="751" y="288"/>
                      <a:pt x="733" y="311"/>
                      <a:pt x="726" y="316"/>
                    </a:cubicBezTo>
                    <a:cubicBezTo>
                      <a:pt x="750" y="289"/>
                      <a:pt x="774" y="261"/>
                      <a:pt x="792" y="231"/>
                    </a:cubicBezTo>
                    <a:cubicBezTo>
                      <a:pt x="792" y="236"/>
                      <a:pt x="791" y="240"/>
                      <a:pt x="790" y="245"/>
                    </a:cubicBezTo>
                    <a:close/>
                    <a:moveTo>
                      <a:pt x="789" y="218"/>
                    </a:moveTo>
                    <a:cubicBezTo>
                      <a:pt x="788" y="210"/>
                      <a:pt x="788" y="202"/>
                      <a:pt x="787" y="194"/>
                    </a:cubicBezTo>
                    <a:cubicBezTo>
                      <a:pt x="790" y="201"/>
                      <a:pt x="792" y="208"/>
                      <a:pt x="792" y="215"/>
                    </a:cubicBezTo>
                    <a:cubicBezTo>
                      <a:pt x="791" y="216"/>
                      <a:pt x="790" y="217"/>
                      <a:pt x="789" y="218"/>
                    </a:cubicBezTo>
                    <a:close/>
                    <a:moveTo>
                      <a:pt x="791" y="180"/>
                    </a:moveTo>
                    <a:cubicBezTo>
                      <a:pt x="791" y="180"/>
                      <a:pt x="791" y="180"/>
                      <a:pt x="790" y="180"/>
                    </a:cubicBezTo>
                    <a:cubicBezTo>
                      <a:pt x="789" y="178"/>
                      <a:pt x="788" y="176"/>
                      <a:pt x="787" y="174"/>
                    </a:cubicBezTo>
                    <a:cubicBezTo>
                      <a:pt x="789" y="176"/>
                      <a:pt x="790" y="178"/>
                      <a:pt x="791" y="180"/>
                    </a:cubicBezTo>
                    <a:close/>
                    <a:moveTo>
                      <a:pt x="485" y="34"/>
                    </a:moveTo>
                    <a:cubicBezTo>
                      <a:pt x="487" y="33"/>
                      <a:pt x="489" y="31"/>
                      <a:pt x="491" y="30"/>
                    </a:cubicBezTo>
                    <a:cubicBezTo>
                      <a:pt x="494" y="30"/>
                      <a:pt x="498" y="31"/>
                      <a:pt x="500" y="32"/>
                    </a:cubicBezTo>
                    <a:cubicBezTo>
                      <a:pt x="495" y="33"/>
                      <a:pt x="490" y="34"/>
                      <a:pt x="485" y="35"/>
                    </a:cubicBezTo>
                    <a:cubicBezTo>
                      <a:pt x="485" y="35"/>
                      <a:pt x="485" y="34"/>
                      <a:pt x="485" y="34"/>
                    </a:cubicBezTo>
                    <a:close/>
                    <a:moveTo>
                      <a:pt x="485" y="43"/>
                    </a:moveTo>
                    <a:cubicBezTo>
                      <a:pt x="500" y="40"/>
                      <a:pt x="517" y="37"/>
                      <a:pt x="533" y="36"/>
                    </a:cubicBezTo>
                    <a:cubicBezTo>
                      <a:pt x="542" y="36"/>
                      <a:pt x="551" y="36"/>
                      <a:pt x="561" y="36"/>
                    </a:cubicBezTo>
                    <a:cubicBezTo>
                      <a:pt x="548" y="37"/>
                      <a:pt x="535" y="40"/>
                      <a:pt x="522" y="43"/>
                    </a:cubicBezTo>
                    <a:cubicBezTo>
                      <a:pt x="511" y="42"/>
                      <a:pt x="498" y="42"/>
                      <a:pt x="485" y="43"/>
                    </a:cubicBezTo>
                    <a:close/>
                    <a:moveTo>
                      <a:pt x="483" y="69"/>
                    </a:moveTo>
                    <a:cubicBezTo>
                      <a:pt x="486" y="68"/>
                      <a:pt x="489" y="66"/>
                      <a:pt x="492" y="64"/>
                    </a:cubicBezTo>
                    <a:cubicBezTo>
                      <a:pt x="494" y="67"/>
                      <a:pt x="496" y="68"/>
                      <a:pt x="499" y="69"/>
                    </a:cubicBezTo>
                    <a:cubicBezTo>
                      <a:pt x="493" y="69"/>
                      <a:pt x="488" y="69"/>
                      <a:pt x="483" y="69"/>
                    </a:cubicBezTo>
                    <a:close/>
                    <a:moveTo>
                      <a:pt x="523" y="51"/>
                    </a:moveTo>
                    <a:cubicBezTo>
                      <a:pt x="529" y="51"/>
                      <a:pt x="535" y="52"/>
                      <a:pt x="540" y="52"/>
                    </a:cubicBezTo>
                    <a:cubicBezTo>
                      <a:pt x="530" y="53"/>
                      <a:pt x="520" y="55"/>
                      <a:pt x="510" y="56"/>
                    </a:cubicBezTo>
                    <a:cubicBezTo>
                      <a:pt x="514" y="54"/>
                      <a:pt x="519" y="52"/>
                      <a:pt x="523" y="51"/>
                    </a:cubicBezTo>
                    <a:close/>
                    <a:moveTo>
                      <a:pt x="577" y="68"/>
                    </a:moveTo>
                    <a:cubicBezTo>
                      <a:pt x="558" y="66"/>
                      <a:pt x="539" y="65"/>
                      <a:pt x="520" y="63"/>
                    </a:cubicBezTo>
                    <a:cubicBezTo>
                      <a:pt x="538" y="61"/>
                      <a:pt x="557" y="58"/>
                      <a:pt x="575" y="58"/>
                    </a:cubicBezTo>
                    <a:cubicBezTo>
                      <a:pt x="583" y="61"/>
                      <a:pt x="589" y="63"/>
                      <a:pt x="595" y="68"/>
                    </a:cubicBezTo>
                    <a:cubicBezTo>
                      <a:pt x="589" y="68"/>
                      <a:pt x="583" y="68"/>
                      <a:pt x="577" y="68"/>
                    </a:cubicBezTo>
                    <a:close/>
                    <a:moveTo>
                      <a:pt x="609" y="72"/>
                    </a:moveTo>
                    <a:cubicBezTo>
                      <a:pt x="609" y="71"/>
                      <a:pt x="608" y="69"/>
                      <a:pt x="608" y="68"/>
                    </a:cubicBezTo>
                    <a:cubicBezTo>
                      <a:pt x="607" y="67"/>
                      <a:pt x="606" y="67"/>
                      <a:pt x="605" y="66"/>
                    </a:cubicBezTo>
                    <a:cubicBezTo>
                      <a:pt x="619" y="69"/>
                      <a:pt x="632" y="73"/>
                      <a:pt x="645" y="77"/>
                    </a:cubicBezTo>
                    <a:cubicBezTo>
                      <a:pt x="633" y="75"/>
                      <a:pt x="621" y="73"/>
                      <a:pt x="609" y="72"/>
                    </a:cubicBezTo>
                    <a:close/>
                    <a:moveTo>
                      <a:pt x="713" y="111"/>
                    </a:moveTo>
                    <a:cubicBezTo>
                      <a:pt x="708" y="107"/>
                      <a:pt x="704" y="103"/>
                      <a:pt x="699" y="99"/>
                    </a:cubicBezTo>
                    <a:cubicBezTo>
                      <a:pt x="699" y="99"/>
                      <a:pt x="699" y="99"/>
                      <a:pt x="699" y="99"/>
                    </a:cubicBezTo>
                    <a:cubicBezTo>
                      <a:pt x="713" y="104"/>
                      <a:pt x="726" y="110"/>
                      <a:pt x="738" y="117"/>
                    </a:cubicBezTo>
                    <a:cubicBezTo>
                      <a:pt x="741" y="120"/>
                      <a:pt x="744" y="124"/>
                      <a:pt x="747" y="127"/>
                    </a:cubicBezTo>
                    <a:cubicBezTo>
                      <a:pt x="736" y="121"/>
                      <a:pt x="725" y="115"/>
                      <a:pt x="713" y="111"/>
                    </a:cubicBezTo>
                    <a:close/>
                    <a:moveTo>
                      <a:pt x="777" y="172"/>
                    </a:moveTo>
                    <a:cubicBezTo>
                      <a:pt x="780" y="187"/>
                      <a:pt x="780" y="203"/>
                      <a:pt x="781" y="218"/>
                    </a:cubicBezTo>
                    <a:cubicBezTo>
                      <a:pt x="771" y="185"/>
                      <a:pt x="753" y="154"/>
                      <a:pt x="728" y="127"/>
                    </a:cubicBezTo>
                    <a:cubicBezTo>
                      <a:pt x="741" y="133"/>
                      <a:pt x="753" y="141"/>
                      <a:pt x="764" y="150"/>
                    </a:cubicBezTo>
                    <a:cubicBezTo>
                      <a:pt x="769" y="157"/>
                      <a:pt x="773" y="165"/>
                      <a:pt x="777" y="172"/>
                    </a:cubicBezTo>
                    <a:close/>
                    <a:moveTo>
                      <a:pt x="797" y="149"/>
                    </a:moveTo>
                    <a:cubicBezTo>
                      <a:pt x="783" y="136"/>
                      <a:pt x="768" y="125"/>
                      <a:pt x="752" y="115"/>
                    </a:cubicBezTo>
                    <a:cubicBezTo>
                      <a:pt x="732" y="103"/>
                      <a:pt x="718" y="85"/>
                      <a:pt x="699" y="71"/>
                    </a:cubicBezTo>
                    <a:cubicBezTo>
                      <a:pt x="743" y="91"/>
                      <a:pt x="774" y="115"/>
                      <a:pt x="797" y="149"/>
                    </a:cubicBezTo>
                    <a:close/>
                    <a:moveTo>
                      <a:pt x="689" y="74"/>
                    </a:moveTo>
                    <a:cubicBezTo>
                      <a:pt x="699" y="81"/>
                      <a:pt x="709" y="89"/>
                      <a:pt x="717" y="97"/>
                    </a:cubicBezTo>
                    <a:cubicBezTo>
                      <a:pt x="710" y="93"/>
                      <a:pt x="702" y="89"/>
                      <a:pt x="693" y="86"/>
                    </a:cubicBezTo>
                    <a:cubicBezTo>
                      <a:pt x="691" y="82"/>
                      <a:pt x="688" y="78"/>
                      <a:pt x="686" y="75"/>
                    </a:cubicBezTo>
                    <a:cubicBezTo>
                      <a:pt x="687" y="75"/>
                      <a:pt x="688" y="75"/>
                      <a:pt x="689" y="74"/>
                    </a:cubicBezTo>
                    <a:close/>
                    <a:moveTo>
                      <a:pt x="637" y="50"/>
                    </a:moveTo>
                    <a:cubicBezTo>
                      <a:pt x="653" y="57"/>
                      <a:pt x="668" y="67"/>
                      <a:pt x="680" y="81"/>
                    </a:cubicBezTo>
                    <a:cubicBezTo>
                      <a:pt x="636" y="64"/>
                      <a:pt x="597" y="51"/>
                      <a:pt x="550" y="45"/>
                    </a:cubicBezTo>
                    <a:cubicBezTo>
                      <a:pt x="578" y="41"/>
                      <a:pt x="607" y="43"/>
                      <a:pt x="637" y="50"/>
                    </a:cubicBezTo>
                    <a:close/>
                    <a:moveTo>
                      <a:pt x="513" y="30"/>
                    </a:moveTo>
                    <a:cubicBezTo>
                      <a:pt x="511" y="30"/>
                      <a:pt x="509" y="31"/>
                      <a:pt x="507" y="31"/>
                    </a:cubicBezTo>
                    <a:cubicBezTo>
                      <a:pt x="509" y="28"/>
                      <a:pt x="506" y="26"/>
                      <a:pt x="503" y="25"/>
                    </a:cubicBezTo>
                    <a:cubicBezTo>
                      <a:pt x="524" y="18"/>
                      <a:pt x="551" y="20"/>
                      <a:pt x="578" y="26"/>
                    </a:cubicBezTo>
                    <a:cubicBezTo>
                      <a:pt x="569" y="26"/>
                      <a:pt x="517" y="21"/>
                      <a:pt x="513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3" name="Freeform 24"/>
              <p:cNvSpPr/>
              <p:nvPr/>
            </p:nvSpPr>
            <p:spPr bwMode="auto">
              <a:xfrm>
                <a:off x="2269622" y="4730543"/>
                <a:ext cx="216685" cy="195210"/>
              </a:xfrm>
              <a:custGeom>
                <a:cxnLst>
                  <a:cxn ang="0">
                    <a:pos x="73" y="14"/>
                  </a:cxn>
                  <a:cxn ang="0">
                    <a:pos x="69" y="15"/>
                  </a:cxn>
                  <a:cxn ang="0">
                    <a:pos x="59" y="12"/>
                  </a:cxn>
                  <a:cxn ang="0">
                    <a:pos x="21" y="48"/>
                  </a:cxn>
                  <a:cxn ang="0">
                    <a:pos x="5" y="71"/>
                  </a:cxn>
                  <a:cxn ang="0">
                    <a:pos x="27" y="57"/>
                  </a:cxn>
                  <a:cxn ang="0">
                    <a:pos x="32" y="63"/>
                  </a:cxn>
                  <a:cxn ang="0">
                    <a:pos x="56" y="35"/>
                  </a:cxn>
                  <a:cxn ang="0">
                    <a:pos x="73" y="14"/>
                  </a:cxn>
                </a:cxnLst>
                <a:rect l="0" t="0" r="r" b="b"/>
                <a:pathLst>
                  <a:path w="87" h="78">
                    <a:moveTo>
                      <a:pt x="73" y="14"/>
                    </a:moveTo>
                    <a:cubicBezTo>
                      <a:pt x="72" y="14"/>
                      <a:pt x="70" y="14"/>
                      <a:pt x="69" y="15"/>
                    </a:cubicBezTo>
                    <a:cubicBezTo>
                      <a:pt x="75" y="6"/>
                      <a:pt x="61" y="11"/>
                      <a:pt x="59" y="12"/>
                    </a:cubicBezTo>
                    <a:cubicBezTo>
                      <a:pt x="59" y="0"/>
                      <a:pt x="24" y="44"/>
                      <a:pt x="21" y="48"/>
                    </a:cubicBezTo>
                    <a:cubicBezTo>
                      <a:pt x="18" y="51"/>
                      <a:pt x="0" y="66"/>
                      <a:pt x="5" y="71"/>
                    </a:cubicBezTo>
                    <a:cubicBezTo>
                      <a:pt x="11" y="78"/>
                      <a:pt x="24" y="60"/>
                      <a:pt x="27" y="57"/>
                    </a:cubicBezTo>
                    <a:cubicBezTo>
                      <a:pt x="25" y="60"/>
                      <a:pt x="27" y="68"/>
                      <a:pt x="32" y="63"/>
                    </a:cubicBezTo>
                    <a:cubicBezTo>
                      <a:pt x="41" y="54"/>
                      <a:pt x="48" y="44"/>
                      <a:pt x="56" y="35"/>
                    </a:cubicBezTo>
                    <a:cubicBezTo>
                      <a:pt x="57" y="35"/>
                      <a:pt x="87" y="12"/>
                      <a:pt x="7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25"/>
              <p:cNvSpPr/>
              <p:nvPr/>
            </p:nvSpPr>
            <p:spPr bwMode="auto">
              <a:xfrm>
                <a:off x="2033417" y="5076072"/>
                <a:ext cx="1417233" cy="562207"/>
              </a:xfrm>
              <a:custGeom>
                <a:cxnLst>
                  <a:cxn ang="0">
                    <a:pos x="555" y="219"/>
                  </a:cxn>
                  <a:cxn ang="0">
                    <a:pos x="565" y="182"/>
                  </a:cxn>
                  <a:cxn ang="0">
                    <a:pos x="536" y="156"/>
                  </a:cxn>
                  <a:cxn ang="0">
                    <a:pos x="428" y="146"/>
                  </a:cxn>
                  <a:cxn ang="0">
                    <a:pos x="279" y="149"/>
                  </a:cxn>
                  <a:cxn ang="0">
                    <a:pos x="148" y="147"/>
                  </a:cxn>
                  <a:cxn ang="0">
                    <a:pos x="300" y="87"/>
                  </a:cxn>
                  <a:cxn ang="0">
                    <a:pos x="488" y="41"/>
                  </a:cxn>
                  <a:cxn ang="0">
                    <a:pos x="539" y="9"/>
                  </a:cxn>
                  <a:cxn ang="0">
                    <a:pos x="440" y="1"/>
                  </a:cxn>
                  <a:cxn ang="0">
                    <a:pos x="240" y="33"/>
                  </a:cxn>
                  <a:cxn ang="0">
                    <a:pos x="46" y="74"/>
                  </a:cxn>
                  <a:cxn ang="0">
                    <a:pos x="7" y="83"/>
                  </a:cxn>
                  <a:cxn ang="0">
                    <a:pos x="23" y="87"/>
                  </a:cxn>
                  <a:cxn ang="0">
                    <a:pos x="132" y="63"/>
                  </a:cxn>
                  <a:cxn ang="0">
                    <a:pos x="335" y="22"/>
                  </a:cxn>
                  <a:cxn ang="0">
                    <a:pos x="528" y="15"/>
                  </a:cxn>
                  <a:cxn ang="0">
                    <a:pos x="411" y="49"/>
                  </a:cxn>
                  <a:cxn ang="0">
                    <a:pos x="277" y="86"/>
                  </a:cxn>
                  <a:cxn ang="0">
                    <a:pos x="175" y="120"/>
                  </a:cxn>
                  <a:cxn ang="0">
                    <a:pos x="137" y="149"/>
                  </a:cxn>
                  <a:cxn ang="0">
                    <a:pos x="190" y="159"/>
                  </a:cxn>
                  <a:cxn ang="0">
                    <a:pos x="428" y="154"/>
                  </a:cxn>
                  <a:cxn ang="0">
                    <a:pos x="522" y="160"/>
                  </a:cxn>
                  <a:cxn ang="0">
                    <a:pos x="555" y="179"/>
                  </a:cxn>
                  <a:cxn ang="0">
                    <a:pos x="555" y="219"/>
                  </a:cxn>
                </a:cxnLst>
                <a:rect l="0" t="0" r="r" b="b"/>
                <a:pathLst>
                  <a:path w="567" h="225">
                    <a:moveTo>
                      <a:pt x="555" y="219"/>
                    </a:moveTo>
                    <a:cubicBezTo>
                      <a:pt x="567" y="225"/>
                      <a:pt x="567" y="187"/>
                      <a:pt x="565" y="182"/>
                    </a:cubicBezTo>
                    <a:cubicBezTo>
                      <a:pt x="561" y="168"/>
                      <a:pt x="548" y="161"/>
                      <a:pt x="536" y="156"/>
                    </a:cubicBezTo>
                    <a:cubicBezTo>
                      <a:pt x="502" y="143"/>
                      <a:pt x="463" y="145"/>
                      <a:pt x="428" y="146"/>
                    </a:cubicBezTo>
                    <a:cubicBezTo>
                      <a:pt x="378" y="148"/>
                      <a:pt x="329" y="148"/>
                      <a:pt x="279" y="149"/>
                    </a:cubicBezTo>
                    <a:cubicBezTo>
                      <a:pt x="239" y="150"/>
                      <a:pt x="188" y="158"/>
                      <a:pt x="148" y="147"/>
                    </a:cubicBezTo>
                    <a:cubicBezTo>
                      <a:pt x="185" y="113"/>
                      <a:pt x="253" y="101"/>
                      <a:pt x="300" y="87"/>
                    </a:cubicBezTo>
                    <a:cubicBezTo>
                      <a:pt x="362" y="68"/>
                      <a:pt x="426" y="59"/>
                      <a:pt x="488" y="41"/>
                    </a:cubicBezTo>
                    <a:cubicBezTo>
                      <a:pt x="494" y="39"/>
                      <a:pt x="552" y="12"/>
                      <a:pt x="539" y="9"/>
                    </a:cubicBezTo>
                    <a:cubicBezTo>
                      <a:pt x="507" y="1"/>
                      <a:pt x="473" y="0"/>
                      <a:pt x="440" y="1"/>
                    </a:cubicBezTo>
                    <a:cubicBezTo>
                      <a:pt x="372" y="4"/>
                      <a:pt x="306" y="20"/>
                      <a:pt x="240" y="33"/>
                    </a:cubicBezTo>
                    <a:cubicBezTo>
                      <a:pt x="175" y="46"/>
                      <a:pt x="111" y="61"/>
                      <a:pt x="46" y="74"/>
                    </a:cubicBezTo>
                    <a:cubicBezTo>
                      <a:pt x="39" y="76"/>
                      <a:pt x="11" y="77"/>
                      <a:pt x="7" y="83"/>
                    </a:cubicBezTo>
                    <a:cubicBezTo>
                      <a:pt x="0" y="93"/>
                      <a:pt x="26" y="86"/>
                      <a:pt x="23" y="87"/>
                    </a:cubicBezTo>
                    <a:cubicBezTo>
                      <a:pt x="60" y="80"/>
                      <a:pt x="96" y="71"/>
                      <a:pt x="132" y="63"/>
                    </a:cubicBezTo>
                    <a:cubicBezTo>
                      <a:pt x="199" y="47"/>
                      <a:pt x="267" y="34"/>
                      <a:pt x="335" y="22"/>
                    </a:cubicBezTo>
                    <a:cubicBezTo>
                      <a:pt x="398" y="11"/>
                      <a:pt x="465" y="2"/>
                      <a:pt x="528" y="15"/>
                    </a:cubicBezTo>
                    <a:cubicBezTo>
                      <a:pt x="494" y="37"/>
                      <a:pt x="450" y="42"/>
                      <a:pt x="411" y="49"/>
                    </a:cubicBezTo>
                    <a:cubicBezTo>
                      <a:pt x="366" y="58"/>
                      <a:pt x="321" y="72"/>
                      <a:pt x="277" y="86"/>
                    </a:cubicBezTo>
                    <a:cubicBezTo>
                      <a:pt x="243" y="96"/>
                      <a:pt x="207" y="106"/>
                      <a:pt x="175" y="120"/>
                    </a:cubicBezTo>
                    <a:cubicBezTo>
                      <a:pt x="168" y="124"/>
                      <a:pt x="135" y="139"/>
                      <a:pt x="137" y="149"/>
                    </a:cubicBezTo>
                    <a:cubicBezTo>
                      <a:pt x="140" y="161"/>
                      <a:pt x="181" y="159"/>
                      <a:pt x="190" y="159"/>
                    </a:cubicBezTo>
                    <a:cubicBezTo>
                      <a:pt x="269" y="158"/>
                      <a:pt x="349" y="157"/>
                      <a:pt x="428" y="154"/>
                    </a:cubicBezTo>
                    <a:cubicBezTo>
                      <a:pt x="459" y="153"/>
                      <a:pt x="491" y="152"/>
                      <a:pt x="522" y="160"/>
                    </a:cubicBezTo>
                    <a:cubicBezTo>
                      <a:pt x="534" y="163"/>
                      <a:pt x="548" y="168"/>
                      <a:pt x="555" y="179"/>
                    </a:cubicBezTo>
                    <a:cubicBezTo>
                      <a:pt x="561" y="188"/>
                      <a:pt x="551" y="217"/>
                      <a:pt x="555" y="2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pic>
          <p:nvPicPr>
            <p:cNvPr id="7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721" y="6205233"/>
              <a:ext cx="12164991" cy="6397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18" name="图片 2" descr="上条蓝窄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-5715"/>
            <a:ext cx="12192000" cy="1369695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111279" y="912059"/>
            <a:ext cx="2990770" cy="819112"/>
            <a:chOff x="437850" y="1131269"/>
            <a:chExt cx="2990770" cy="819112"/>
          </a:xfrm>
        </p:grpSpPr>
        <p:sp>
          <p:nvSpPr>
            <p:cNvPr id="22" name="矩形: 棱台 21"/>
            <p:cNvSpPr/>
            <p:nvPr/>
          </p:nvSpPr>
          <p:spPr>
            <a:xfrm>
              <a:off x="437850" y="1131269"/>
              <a:ext cx="2990770" cy="819112"/>
            </a:xfrm>
            <a:prstGeom prst="beve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917572" y="1246589"/>
              <a:ext cx="203132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>
                  <a:solidFill>
                    <a:srgbClr val="FFFF00"/>
                  </a:solidFill>
                  <a:latin typeface="华文楷体" panose="02010600040101010101" pitchFamily="2" charset="-122"/>
                  <a:ea typeface="华文楷体" panose="02010600040101010101" pitchFamily="2" charset="-122"/>
                </a:rPr>
                <a:t>课后练习</a:t>
              </a:r>
              <a:endParaRPr lang="zh-CN" altLang="en-US" sz="3600">
                <a:solidFill>
                  <a:srgbClr val="FFFF00"/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3278588" y="793203"/>
            <a:ext cx="8035007" cy="621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解：∵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、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F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、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G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、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H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分别为各边的中点，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EF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AC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GH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AC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EH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BD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FG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BD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∴四边形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EFGH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是平行四边形，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∵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AC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⊥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BD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EF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AC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EH</a:t>
            </a:r>
            <a:r>
              <a:rPr lang="en-US" altLang="zh-CN" sz="2800" b="1" i="1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// 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BD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∴∠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EMO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＝∠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ENO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prstClr val="black"/>
                </a:solidFill>
                <a:latin typeface="Calibri" panose="020f0502020204030204"/>
              </a:rPr>
              <a:t>90</a:t>
            </a:r>
            <a:r>
              <a:rPr lang="en-US" altLang="zh-CN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°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∴四边形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EMON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是矩形，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∴∠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MEN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＝</a:t>
            </a:r>
            <a:r>
              <a:rPr lang="en-US" altLang="zh-CN" sz="2800">
                <a:solidFill>
                  <a:prstClr val="black"/>
                </a:solidFill>
                <a:latin typeface="Calibri" panose="020f0502020204030204"/>
              </a:rPr>
              <a:t>90</a:t>
            </a:r>
            <a:r>
              <a:rPr lang="en-US" altLang="zh-CN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°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∴四边形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EFGH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是矩形，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∵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BD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＝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AC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EF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＝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EH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，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∴矩形</a:t>
            </a:r>
            <a:r>
              <a:rPr lang="en-US" altLang="zh-CN" sz="2800" i="1">
                <a:solidFill>
                  <a:prstClr val="black"/>
                </a:solidFill>
                <a:latin typeface="Calibri" panose="020f0502020204030204"/>
              </a:rPr>
              <a:t>EFGH</a:t>
            </a:r>
            <a:r>
              <a:rPr lang="zh-CN" altLang="en-US" sz="280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rPr>
              <a:t>是正方形．</a:t>
            </a:r>
            <a:endParaRPr lang="zh-CN" altLang="en-US" sz="280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  <a:p>
            <a:pPr lvl="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故选：</a:t>
            </a:r>
            <a:r>
              <a:rPr lang="en-US" altLang="zh-CN" sz="2800" i="1">
                <a:solidFill>
                  <a:srgbClr val="FF0000"/>
                </a:solidFill>
                <a:latin typeface="Calibri" panose="020f0502020204030204"/>
              </a:rPr>
              <a:t>D</a:t>
            </a:r>
            <a:r>
              <a:rPr lang="zh-CN" altLang="en-US" sz="2800">
                <a:solidFill>
                  <a:srgbClr val="FF0000"/>
                </a:solidFill>
                <a:latin typeface="Calibri" panose="020f0502020204030204"/>
                <a:ea typeface="宋体" panose="02010600030101010101" pitchFamily="2" charset="-122"/>
              </a:rPr>
              <a:t>．</a:t>
            </a:r>
            <a:endParaRPr lang="zh-CN" altLang="en-US" sz="2800">
              <a:solidFill>
                <a:srgbClr val="FF0000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pic>
        <p:nvPicPr>
          <p:cNvPr id="20" name="图片24" descr="菁优网：http://www.jyeoo.com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332341" y="2247219"/>
            <a:ext cx="3218949" cy="2886835"/>
          </a:xfrm>
          <a:prstGeom prst="rect">
            <a:avLst/>
          </a:prstGeom>
          <a:noFill/>
        </p:spPr>
      </p:pic>
      <p:pic>
        <p:nvPicPr>
          <p:cNvPr id="24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0337800" y="10769600"/>
            <a:ext cx="3175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zhlYTUzMmNiOThkNzQ1ODEyZDc2Mjg3OGVmNDJmYWIifQ==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132</Paragraphs>
  <Slides>19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baseType="lpstr" size="30">
      <vt:lpstr>Arial</vt:lpstr>
      <vt:lpstr>等线 Light</vt:lpstr>
      <vt:lpstr>等线</vt:lpstr>
      <vt:lpstr>华文楷体</vt:lpstr>
      <vt:lpstr>Calibri</vt:lpstr>
      <vt:lpstr>宋体</vt:lpstr>
      <vt:lpstr>Times New Roman</vt:lpstr>
      <vt:lpstr>Gulim</vt:lpstr>
      <vt:lpstr>黑体</vt:lpstr>
      <vt:lpstr>仿宋_GB2312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2022-05-07T08:44:41.943</cp:lastPrinted>
  <dcterms:created xsi:type="dcterms:W3CDTF">2022-05-07T08:44:41Z</dcterms:created>
  <dcterms:modified xsi:type="dcterms:W3CDTF">2022-05-07T00:44:44Z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