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77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DC66D-B958-4EFC-84E5-16E1F67162DC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BE70A-4DA6-4800-B1DA-0A6670EE13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76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8001000" y="106363"/>
            <a:ext cx="1063625" cy="9540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466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7%8E%9B%E4%B8%BD%C2%B7%E5%B1%85%E9%87%8C" TargetMode="External"/><Relationship Id="rId2" Type="http://schemas.openxmlformats.org/officeDocument/2006/relationships/hyperlink" Target="https://baike.baidu.com/item/%E7%9A%AE%E5%9F%83%E5%B0%94%C2%B7%E5%B1%85%E9%87%8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s://baike.baidu.com/item/%E4%BC%8A%E4%BC%A6%C2%B7%E7%BA%A6%E9%87%8C%E5%A5%A5-%E5%B1%85%E9%87%8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6%94%BE%E5%B0%84%E6%80%A7%E7%89%A9%E8%B4%A8" TargetMode="External"/><Relationship Id="rId2" Type="http://schemas.openxmlformats.org/officeDocument/2006/relationships/hyperlink" Target="https://baike.baidu.com/item/%E5%B1%85%E9%87%8C%E5%A4%AB%E5%A6%87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baike.baidu.com/item/%E6%A0%B8%E5%8F%8D%E5%BA%94%E5%A0%86" TargetMode="External"/><Relationship Id="rId4" Type="http://schemas.openxmlformats.org/officeDocument/2006/relationships/hyperlink" Target="https://baike.baidu.com/item/%E8%AF%BA%E8%B4%9D%E5%B0%94%E5%8C%96%E5%AD%A6%E5%A5%96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3" descr="u=1168693301,313812053&amp;fm=1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2143125"/>
            <a:ext cx="7245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标题 3073"/>
          <p:cNvSpPr>
            <a:spLocks noGrp="1" noChangeArrowheads="1"/>
          </p:cNvSpPr>
          <p:nvPr>
            <p:ph type="ctrTitle"/>
          </p:nvPr>
        </p:nvSpPr>
        <p:spPr>
          <a:xfrm>
            <a:off x="714375" y="285750"/>
            <a:ext cx="7772400" cy="1470025"/>
          </a:xfrm>
        </p:spPr>
        <p:txBody>
          <a:bodyPr anchor="ctr"/>
          <a:lstStyle/>
          <a:p>
            <a:pPr eaLnBrk="1" hangingPunct="1"/>
            <a:r>
              <a:rPr lang="zh-CN" altLang="zh-CN" sz="6600" b="1" smtClean="0">
                <a:solidFill>
                  <a:srgbClr val="FF0000"/>
                </a:solidFill>
              </a:rPr>
              <a:t>美丽的颜色</a:t>
            </a:r>
          </a:p>
        </p:txBody>
      </p:sp>
      <p:sp>
        <p:nvSpPr>
          <p:cNvPr id="2052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2500313" y="1357313"/>
            <a:ext cx="6400800" cy="1752600"/>
          </a:xfrm>
        </p:spPr>
        <p:txBody>
          <a:bodyPr/>
          <a:lstStyle/>
          <a:p>
            <a:pPr eaLnBrk="1" hangingPunct="1"/>
            <a:r>
              <a:rPr lang="zh-CN" altLang="zh-CN" sz="3200" smtClean="0"/>
              <a:t>艾芙</a:t>
            </a:r>
            <a:r>
              <a:rPr lang="en-US" altLang="zh-CN" sz="3200" smtClean="0"/>
              <a:t>·</a:t>
            </a:r>
            <a:r>
              <a:rPr lang="zh-CN" altLang="en-US" sz="3200" smtClean="0"/>
              <a:t>居里</a:t>
            </a:r>
          </a:p>
        </p:txBody>
      </p:sp>
    </p:spTree>
    <p:extLst>
      <p:ext uri="{BB962C8B-B14F-4D97-AF65-F5344CB8AC3E}">
        <p14:creationId xmlns:p14="http://schemas.microsoft.com/office/powerpoint/2010/main" val="316459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71" name="内容占位符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7172" name="图片 3" descr="timg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28625"/>
            <a:ext cx="44513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图片 3" descr="timg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428625"/>
            <a:ext cx="348297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128815" y="5733256"/>
            <a:ext cx="92288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说说你知道的居里夫人的轶事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217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307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zh-CN" altLang="zh-CN" sz="4400" smtClean="0"/>
          </a:p>
        </p:txBody>
      </p:sp>
      <p:sp>
        <p:nvSpPr>
          <p:cNvPr id="7171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200" smtClean="0"/>
          </a:p>
        </p:txBody>
      </p:sp>
      <p:pic>
        <p:nvPicPr>
          <p:cNvPr id="717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2202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文本框 2"/>
          <p:cNvSpPr txBox="1">
            <a:spLocks noChangeArrowheads="1"/>
          </p:cNvSpPr>
          <p:nvPr/>
        </p:nvSpPr>
        <p:spPr bwMode="auto">
          <a:xfrm>
            <a:off x="539750" y="630238"/>
            <a:ext cx="5503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buFont typeface="Arial" charset="0"/>
              <a:buNone/>
            </a:pPr>
            <a:r>
              <a:rPr lang="en-US" altLang="zh-CN" sz="3600" b="1"/>
              <a:t> </a:t>
            </a:r>
            <a:r>
              <a:rPr lang="zh-CN" altLang="en-US" sz="3600" b="1"/>
              <a:t>人物介绍</a:t>
            </a:r>
          </a:p>
        </p:txBody>
      </p:sp>
      <p:pic>
        <p:nvPicPr>
          <p:cNvPr id="7174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2565400"/>
            <a:ext cx="3530600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671888" y="1219200"/>
            <a:ext cx="5311775" cy="5262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buFont typeface="Arial" charset="0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buFont typeface="Arial" charset="0"/>
              <a:buNone/>
            </a:pPr>
            <a:r>
              <a:rPr lang="en-US" altLang="zh-CN" sz="1800"/>
              <a:t> </a:t>
            </a:r>
            <a:r>
              <a:rPr lang="en-US" altLang="zh-CN" sz="2400"/>
              <a:t>   </a:t>
            </a:r>
            <a:r>
              <a:rPr lang="zh-CN" altLang="en-US" sz="2400" b="1"/>
              <a:t>玛丽亚·斯克沃多夫斯卡-居里（Marie Skłodowska-Curie，1867年11月7日－1934年7月4日），通常称为玛丽·居里或居里夫人，</a:t>
            </a:r>
            <a:r>
              <a:rPr lang="zh-CN" altLang="en-US" sz="2400" b="1">
                <a:solidFill>
                  <a:srgbClr val="FF0000"/>
                </a:solidFill>
              </a:rPr>
              <a:t>波兰裔法国籍女物理学家、放射化学家。</a:t>
            </a:r>
            <a:r>
              <a:rPr lang="zh-CN" altLang="en-US" sz="2400" b="1"/>
              <a:t>玛丽·居里的成就包括开创了放射性理论，发明了分离放射性同位素的技术，以及发现两种新元素钋（Po）和镭（Ra）。在她的指导下，人们第一次将放射性同位素用于治疗癌症。</a:t>
            </a:r>
            <a:r>
              <a:rPr lang="zh-CN" altLang="en-US" sz="2400" b="1">
                <a:solidFill>
                  <a:srgbClr val="FF0000"/>
                </a:solidFill>
              </a:rPr>
              <a:t>她是巴黎大学第一位女教授，也是获得两次诺贝尔奖的第</a:t>
            </a:r>
            <a:r>
              <a:rPr lang="zh-CN" altLang="en-US" sz="2400" b="1"/>
              <a:t>一人。但她最终因接触放射性物质，死于白血病。1995年，她与丈夫皮埃尔·居里一起移葬先贤祠。</a:t>
            </a:r>
          </a:p>
        </p:txBody>
      </p:sp>
    </p:spTree>
    <p:extLst>
      <p:ext uri="{BB962C8B-B14F-4D97-AF65-F5344CB8AC3E}">
        <p14:creationId xmlns:p14="http://schemas.microsoft.com/office/powerpoint/2010/main" val="31292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307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zh-CN" altLang="zh-CN" sz="4400" smtClean="0"/>
          </a:p>
        </p:txBody>
      </p:sp>
      <p:sp>
        <p:nvSpPr>
          <p:cNvPr id="6147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200" smtClean="0"/>
          </a:p>
        </p:txBody>
      </p:sp>
      <p:pic>
        <p:nvPicPr>
          <p:cNvPr id="6148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2202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92069" y="548680"/>
            <a:ext cx="874846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      居里夫人是世界著名的科学家，她的伟大不仅在于她的工作成果对人类已经做出了贡献。在其道德品质、思想境界方面，也许比单纯的才智成就方面还要大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32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32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爱因斯坦</a:t>
            </a:r>
            <a:r>
              <a:rPr lang="zh-CN" altLang="en-US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曾这样评价过著名的女科学家居里夫人：</a:t>
            </a:r>
            <a:r>
              <a:rPr lang="zh-CN" altLang="en-US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在所有的著名人物中，她是唯一不被荣誉所腐蚀的人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32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32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她</a:t>
            </a:r>
            <a:r>
              <a:rPr lang="zh-CN" altLang="en-US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说：“我们不应该虚度一生。我们必须有恒心，尤其要有自信心。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0999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内容占位符 2"/>
          <p:cNvSpPr>
            <a:spLocks noGrp="1" noChangeArrowheads="1"/>
          </p:cNvSpPr>
          <p:nvPr>
            <p:ph idx="1"/>
          </p:nvPr>
        </p:nvSpPr>
        <p:spPr>
          <a:xfrm>
            <a:off x="214313" y="142875"/>
            <a:ext cx="4500562" cy="6429375"/>
          </a:xfrm>
        </p:spPr>
        <p:txBody>
          <a:bodyPr/>
          <a:lstStyle/>
          <a:p>
            <a:pPr eaLnBrk="1" hangingPunct="1"/>
            <a:r>
              <a:rPr lang="zh-CN" altLang="en-US" sz="2400" smtClean="0"/>
              <a:t>艾芙</a:t>
            </a:r>
            <a:r>
              <a:rPr lang="en-US" altLang="zh-CN" sz="2400" smtClean="0"/>
              <a:t>·</a:t>
            </a:r>
            <a:r>
              <a:rPr lang="zh-CN" altLang="en-US" sz="2400" smtClean="0"/>
              <a:t>居里（</a:t>
            </a:r>
            <a:r>
              <a:rPr lang="en-US" altLang="zh-CN" sz="2400" smtClean="0"/>
              <a:t>Ève Denise Curie Labouisse</a:t>
            </a:r>
            <a:r>
              <a:rPr lang="en-US" sz="2400" smtClean="0"/>
              <a:t>，</a:t>
            </a:r>
            <a:r>
              <a:rPr lang="en-US" altLang="zh-CN" sz="2400" smtClean="0"/>
              <a:t>1904</a:t>
            </a:r>
            <a:r>
              <a:rPr lang="zh-CN" altLang="en-US" sz="2400" smtClean="0"/>
              <a:t>年</a:t>
            </a:r>
            <a:r>
              <a:rPr lang="en-US" altLang="zh-CN" sz="2400" smtClean="0"/>
              <a:t>12</a:t>
            </a:r>
            <a:r>
              <a:rPr lang="zh-CN" altLang="en-US" sz="2400" smtClean="0"/>
              <a:t>月</a:t>
            </a:r>
            <a:r>
              <a:rPr lang="en-US" altLang="zh-CN" sz="2400" smtClean="0"/>
              <a:t>6</a:t>
            </a:r>
            <a:r>
              <a:rPr lang="zh-CN" altLang="en-US" sz="2400" smtClean="0"/>
              <a:t>日－</a:t>
            </a:r>
            <a:r>
              <a:rPr lang="en-US" altLang="zh-CN" sz="2400" smtClean="0"/>
              <a:t>2007</a:t>
            </a:r>
            <a:r>
              <a:rPr lang="zh-CN" altLang="en-US" sz="2400" smtClean="0"/>
              <a:t>年</a:t>
            </a:r>
            <a:r>
              <a:rPr lang="en-US" altLang="zh-CN" sz="2400" smtClean="0"/>
              <a:t>10</a:t>
            </a:r>
            <a:r>
              <a:rPr lang="zh-CN" altLang="en-US" sz="2400" smtClean="0"/>
              <a:t>月</a:t>
            </a:r>
            <a:r>
              <a:rPr lang="en-US" altLang="zh-CN" sz="2400" smtClean="0"/>
              <a:t>22</a:t>
            </a:r>
            <a:r>
              <a:rPr lang="zh-CN" altLang="en-US" sz="2400" smtClean="0"/>
              <a:t>日），法国科学家</a:t>
            </a:r>
            <a:r>
              <a:rPr lang="zh-CN" altLang="en-US" sz="2400" smtClean="0">
                <a:hlinkClick r:id="rId2"/>
              </a:rPr>
              <a:t>皮埃尔</a:t>
            </a:r>
            <a:r>
              <a:rPr lang="en-US" altLang="zh-CN" sz="2400" smtClean="0">
                <a:hlinkClick r:id="rId2"/>
              </a:rPr>
              <a:t>·</a:t>
            </a:r>
            <a:r>
              <a:rPr lang="zh-CN" altLang="en-US" sz="2400" smtClean="0">
                <a:hlinkClick r:id="rId2"/>
              </a:rPr>
              <a:t>居里</a:t>
            </a:r>
            <a:r>
              <a:rPr lang="zh-CN" altLang="en-US" sz="2400" smtClean="0"/>
              <a:t>（</a:t>
            </a:r>
            <a:r>
              <a:rPr lang="en-US" altLang="zh-CN" sz="2400" smtClean="0"/>
              <a:t>Pierre Curie</a:t>
            </a:r>
            <a:r>
              <a:rPr lang="en-US" sz="2400" smtClean="0"/>
              <a:t>）</a:t>
            </a:r>
            <a:r>
              <a:rPr lang="zh-CN" altLang="en-US" sz="2400" smtClean="0"/>
              <a:t>与</a:t>
            </a:r>
            <a:r>
              <a:rPr lang="zh-CN" altLang="en-US" sz="2400" smtClean="0">
                <a:hlinkClick r:id="rId3"/>
              </a:rPr>
              <a:t>玛丽</a:t>
            </a:r>
            <a:r>
              <a:rPr lang="en-US" altLang="zh-CN" sz="2400" smtClean="0">
                <a:hlinkClick r:id="rId3"/>
              </a:rPr>
              <a:t>·</a:t>
            </a:r>
            <a:r>
              <a:rPr lang="zh-CN" altLang="en-US" sz="2400" smtClean="0">
                <a:hlinkClick r:id="rId3"/>
              </a:rPr>
              <a:t>居里</a:t>
            </a:r>
            <a:r>
              <a:rPr lang="zh-CN" altLang="en-US" sz="2400" smtClean="0"/>
              <a:t>（</a:t>
            </a:r>
            <a:r>
              <a:rPr lang="en-US" altLang="zh-CN" sz="2400" smtClean="0"/>
              <a:t>Marie Curie</a:t>
            </a:r>
            <a:r>
              <a:rPr lang="en-US" sz="2400" smtClean="0"/>
              <a:t>）</a:t>
            </a:r>
            <a:r>
              <a:rPr lang="zh-CN" altLang="en-US" sz="2400" smtClean="0"/>
              <a:t>的小女儿，</a:t>
            </a:r>
            <a:r>
              <a:rPr lang="zh-CN" altLang="en-US" sz="2400" smtClean="0">
                <a:hlinkClick r:id="rId4"/>
              </a:rPr>
              <a:t>伊伦</a:t>
            </a:r>
            <a:r>
              <a:rPr lang="en-US" altLang="zh-CN" sz="2400" smtClean="0">
                <a:hlinkClick r:id="rId4"/>
              </a:rPr>
              <a:t>·</a:t>
            </a:r>
            <a:r>
              <a:rPr lang="zh-CN" altLang="en-US" sz="2400" smtClean="0">
                <a:hlinkClick r:id="rId4"/>
              </a:rPr>
              <a:t>约里奥</a:t>
            </a:r>
            <a:r>
              <a:rPr lang="en-US" altLang="zh-CN" sz="2400" smtClean="0">
                <a:hlinkClick r:id="rId4"/>
              </a:rPr>
              <a:t>-</a:t>
            </a:r>
            <a:r>
              <a:rPr lang="zh-CN" altLang="en-US" sz="2400" smtClean="0">
                <a:hlinkClick r:id="rId4"/>
              </a:rPr>
              <a:t>居里</a:t>
            </a:r>
            <a:r>
              <a:rPr lang="zh-CN" altLang="en-US" sz="2400" smtClean="0"/>
              <a:t>（</a:t>
            </a:r>
            <a:r>
              <a:rPr lang="en-US" altLang="zh-CN" sz="2400" smtClean="0"/>
              <a:t>Irène Joliot-Curie</a:t>
            </a:r>
            <a:r>
              <a:rPr lang="en-US" sz="2400" smtClean="0"/>
              <a:t>）</a:t>
            </a:r>
            <a:r>
              <a:rPr lang="zh-CN" altLang="en-US" sz="2400" smtClean="0"/>
              <a:t>之妹。优秀的音乐教育家和人物传记作家。</a:t>
            </a:r>
            <a:endParaRPr lang="en-US" altLang="zh-CN" sz="2400" smtClean="0"/>
          </a:p>
          <a:p>
            <a:pPr eaLnBrk="1" hangingPunct="1"/>
            <a:r>
              <a:rPr lang="en-US" altLang="zh-CN" sz="2400" smtClean="0"/>
              <a:t>1954</a:t>
            </a:r>
            <a:r>
              <a:rPr lang="zh-CN" altLang="en-US" sz="2400" smtClean="0"/>
              <a:t>年</a:t>
            </a:r>
            <a:r>
              <a:rPr lang="en-US" altLang="zh-CN" sz="2400" smtClean="0"/>
              <a:t>11</a:t>
            </a:r>
            <a:r>
              <a:rPr lang="zh-CN" altLang="en-US" sz="2400" smtClean="0"/>
              <a:t>月</a:t>
            </a:r>
            <a:r>
              <a:rPr lang="en-US" altLang="zh-CN" sz="2400" smtClean="0"/>
              <a:t>19</a:t>
            </a:r>
            <a:r>
              <a:rPr lang="zh-CN" altLang="en-US" sz="2400" smtClean="0"/>
              <a:t>日嫁给美国驻希腊大使</a:t>
            </a:r>
            <a:r>
              <a:rPr lang="en-US" altLang="zh-CN" sz="2400" smtClean="0"/>
              <a:t>Henry Richardson Labouisse, Jr</a:t>
            </a:r>
            <a:r>
              <a:rPr lang="en-US" sz="2400" smtClean="0"/>
              <a:t>。 </a:t>
            </a:r>
          </a:p>
          <a:p>
            <a:pPr eaLnBrk="1" hangingPunct="1"/>
            <a:endParaRPr lang="en-US" altLang="zh-CN" sz="2400" smtClean="0"/>
          </a:p>
          <a:p>
            <a:pPr eaLnBrk="1" hangingPunct="1"/>
            <a:r>
              <a:rPr lang="zh-CN" altLang="en-US" sz="2400" smtClean="0"/>
              <a:t>1937年在母亲居里夫人去世3周年之际，她发表了《居里夫人传》一书。</a:t>
            </a:r>
            <a:r>
              <a:rPr lang="en-US" altLang="zh-CN" sz="2400" smtClean="0"/>
              <a:t>2007</a:t>
            </a:r>
            <a:r>
              <a:rPr lang="zh-CN" altLang="en-US" sz="2400" smtClean="0"/>
              <a:t>去世。</a:t>
            </a:r>
          </a:p>
        </p:txBody>
      </p:sp>
      <p:pic>
        <p:nvPicPr>
          <p:cNvPr id="3075" name="图片 4" descr="38dbb6fd5266d0164b023e40912bd40735fa35b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55600"/>
            <a:ext cx="4279900" cy="550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850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6147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 smtClean="0"/>
              <a:t>       伊雷娜</a:t>
            </a:r>
            <a:r>
              <a:rPr lang="en-US" altLang="zh-CN" sz="2800" dirty="0" smtClean="0"/>
              <a:t>·</a:t>
            </a:r>
            <a:r>
              <a:rPr lang="zh-CN" altLang="en-US" sz="2800" dirty="0" smtClean="0"/>
              <a:t>约里奥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居里（</a:t>
            </a:r>
            <a:r>
              <a:rPr lang="en-US" altLang="zh-CN" sz="2800" dirty="0" err="1" smtClean="0"/>
              <a:t>Irène</a:t>
            </a:r>
            <a:r>
              <a:rPr lang="en-US" altLang="zh-CN" sz="2800" dirty="0" smtClean="0"/>
              <a:t> Joliot-Curie</a:t>
            </a:r>
            <a:r>
              <a:rPr lang="zh-CN" altLang="en-US" sz="2800" dirty="0" smtClean="0"/>
              <a:t>，</a:t>
            </a:r>
            <a:r>
              <a:rPr lang="en-US" altLang="zh-CN" sz="2800" dirty="0" smtClean="0"/>
              <a:t>1897-1956</a:t>
            </a:r>
            <a:r>
              <a:rPr lang="zh-CN" altLang="en-US" sz="2800" dirty="0" smtClean="0"/>
              <a:t>），本名伊雷娜</a:t>
            </a:r>
            <a:r>
              <a:rPr lang="en-US" altLang="zh-CN" sz="2800" dirty="0" smtClean="0"/>
              <a:t>·</a:t>
            </a:r>
            <a:r>
              <a:rPr lang="zh-CN" altLang="en-US" sz="2800" dirty="0" smtClean="0"/>
              <a:t>居里，</a:t>
            </a:r>
            <a:r>
              <a:rPr lang="zh-CN" altLang="en-US" sz="2800" dirty="0" smtClean="0">
                <a:hlinkClick r:id="rId2"/>
              </a:rPr>
              <a:t>居里夫妇</a:t>
            </a:r>
            <a:r>
              <a:rPr lang="zh-CN" altLang="en-US" sz="2800" dirty="0" smtClean="0"/>
              <a:t>的女儿。与其夫约里奥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居里（外国妇女出嫁后通常随夫姓，而这对夫妇为纪念居里这一伟大姓氏，采取了夫妻双姓合一的方式）合作于</a:t>
            </a:r>
            <a:r>
              <a:rPr lang="en-US" altLang="zh-CN" sz="2800" dirty="0" smtClean="0"/>
              <a:t>1932</a:t>
            </a:r>
            <a:r>
              <a:rPr lang="zh-CN" altLang="en-US" sz="2800" dirty="0" smtClean="0"/>
              <a:t>年发现一种穿透性很强的辐射，后确定为中子；</a:t>
            </a:r>
            <a:r>
              <a:rPr lang="en-US" altLang="zh-CN" sz="2800" dirty="0" smtClean="0"/>
              <a:t>1934</a:t>
            </a:r>
            <a:r>
              <a:rPr lang="zh-CN" altLang="en-US" sz="2800" dirty="0" smtClean="0"/>
              <a:t>年发现人工</a:t>
            </a:r>
            <a:r>
              <a:rPr lang="zh-CN" altLang="en-US" sz="2800" dirty="0" smtClean="0">
                <a:hlinkClick r:id="rId3"/>
              </a:rPr>
              <a:t>放射性物质</a:t>
            </a:r>
            <a:r>
              <a:rPr lang="zh-CN" altLang="en-US" sz="2800" dirty="0" smtClean="0"/>
              <a:t>，并对裂变现象进行研究。</a:t>
            </a:r>
            <a:r>
              <a:rPr lang="en-US" altLang="zh-CN" sz="2800" dirty="0" smtClean="0"/>
              <a:t>1935</a:t>
            </a:r>
            <a:r>
              <a:rPr lang="zh-CN" altLang="en-US" sz="2800" dirty="0" smtClean="0"/>
              <a:t>年夫妻共获</a:t>
            </a:r>
            <a:r>
              <a:rPr lang="zh-CN" altLang="en-US" sz="2800" dirty="0" smtClean="0">
                <a:hlinkClick r:id="rId4"/>
              </a:rPr>
              <a:t>诺贝尔化学奖</a:t>
            </a:r>
            <a:r>
              <a:rPr lang="zh-CN" altLang="en-US" sz="2800" dirty="0" smtClean="0"/>
              <a:t>。夫妻俩还于</a:t>
            </a:r>
            <a:r>
              <a:rPr lang="en-US" altLang="zh-CN" sz="2800" dirty="0" smtClean="0"/>
              <a:t>1948</a:t>
            </a:r>
            <a:r>
              <a:rPr lang="zh-CN" altLang="en-US" sz="2800" dirty="0" smtClean="0"/>
              <a:t>年领导建立了法国第一个</a:t>
            </a:r>
            <a:r>
              <a:rPr lang="zh-CN" altLang="en-US" sz="2800" dirty="0" smtClean="0">
                <a:hlinkClick r:id="rId5"/>
              </a:rPr>
              <a:t>核反应堆</a:t>
            </a:r>
            <a:r>
              <a:rPr lang="zh-CN" altLang="en-US" sz="2800" dirty="0" smtClean="0"/>
              <a:t>。</a:t>
            </a:r>
          </a:p>
          <a:p>
            <a:endParaRPr lang="zh-CN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98713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3" descr="u=1168693301,313812053&amp;fm=1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245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标题 3073"/>
          <p:cNvSpPr>
            <a:spLocks noGrp="1" noChangeArrowheads="1"/>
          </p:cNvSpPr>
          <p:nvPr>
            <p:ph type="ctrTitle"/>
          </p:nvPr>
        </p:nvSpPr>
        <p:spPr>
          <a:xfrm>
            <a:off x="706438" y="188640"/>
            <a:ext cx="7772400" cy="1470025"/>
          </a:xfrm>
        </p:spPr>
        <p:txBody>
          <a:bodyPr anchor="ctr"/>
          <a:lstStyle/>
          <a:p>
            <a:pPr eaLnBrk="1" hangingPunct="1"/>
            <a:r>
              <a:rPr lang="zh-CN" altLang="zh-CN" sz="6600" b="1" dirty="0" smtClean="0">
                <a:solidFill>
                  <a:srgbClr val="FF0000"/>
                </a:solidFill>
              </a:rPr>
              <a:t>美丽的颜色</a:t>
            </a:r>
          </a:p>
        </p:txBody>
      </p:sp>
      <p:sp>
        <p:nvSpPr>
          <p:cNvPr id="2052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5014913" y="620688"/>
            <a:ext cx="6400800" cy="1752600"/>
          </a:xfrm>
        </p:spPr>
        <p:txBody>
          <a:bodyPr/>
          <a:lstStyle/>
          <a:p>
            <a:pPr eaLnBrk="1" hangingPunct="1"/>
            <a:r>
              <a:rPr lang="zh-CN" altLang="zh-CN" sz="3200" dirty="0" smtClean="0"/>
              <a:t>艾芙</a:t>
            </a:r>
            <a:r>
              <a:rPr lang="en-US" altLang="zh-CN" sz="3200" dirty="0" smtClean="0"/>
              <a:t>·</a:t>
            </a:r>
            <a:r>
              <a:rPr lang="zh-CN" altLang="en-US" sz="3200" dirty="0" smtClean="0"/>
              <a:t>居里</a:t>
            </a:r>
          </a:p>
        </p:txBody>
      </p:sp>
      <p:sp>
        <p:nvSpPr>
          <p:cNvPr id="5" name="矩形 4"/>
          <p:cNvSpPr/>
          <p:nvPr/>
        </p:nvSpPr>
        <p:spPr>
          <a:xfrm>
            <a:off x="1403648" y="5903814"/>
            <a:ext cx="6445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说出你想探究的问题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2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生字词积累</a:t>
            </a:r>
          </a:p>
        </p:txBody>
      </p:sp>
      <p:sp>
        <p:nvSpPr>
          <p:cNvPr id="9219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zh-CN" altLang="en-US" dirty="0" smtClean="0"/>
              <a:t>微妙      </a:t>
            </a:r>
            <a:r>
              <a:rPr lang="zh-CN" altLang="en-US" dirty="0" smtClean="0">
                <a:solidFill>
                  <a:srgbClr val="FF0000"/>
                </a:solidFill>
              </a:rPr>
              <a:t>燥</a:t>
            </a:r>
            <a:r>
              <a:rPr lang="zh-CN" altLang="en-US" dirty="0" smtClean="0"/>
              <a:t>热        沥青       骤雨       </a:t>
            </a:r>
            <a:r>
              <a:rPr lang="zh-CN" altLang="en-US" dirty="0" smtClean="0">
                <a:solidFill>
                  <a:srgbClr val="FF0000"/>
                </a:solidFill>
              </a:rPr>
              <a:t>窒</a:t>
            </a:r>
            <a:r>
              <a:rPr lang="zh-CN" altLang="en-US" dirty="0" smtClean="0"/>
              <a:t>息     吹</a:t>
            </a:r>
            <a:r>
              <a:rPr lang="zh-CN" altLang="en-US" dirty="0" smtClean="0">
                <a:solidFill>
                  <a:srgbClr val="FF0000"/>
                </a:solidFill>
              </a:rPr>
              <a:t>嘘</a:t>
            </a:r>
            <a:r>
              <a:rPr lang="zh-CN" altLang="en-US" dirty="0" smtClean="0"/>
              <a:t> </a:t>
            </a:r>
            <a:endParaRPr lang="en-US" altLang="zh-CN" dirty="0" smtClean="0"/>
          </a:p>
          <a:p>
            <a:r>
              <a:rPr lang="en-US" altLang="zh-CN" dirty="0" smtClean="0"/>
              <a:t> </a:t>
            </a:r>
          </a:p>
          <a:p>
            <a:r>
              <a:rPr lang="zh-CN" altLang="en-US" dirty="0" smtClean="0">
                <a:solidFill>
                  <a:srgbClr val="FF0000"/>
                </a:solidFill>
              </a:rPr>
              <a:t>荧</a:t>
            </a:r>
            <a:r>
              <a:rPr lang="zh-CN" altLang="en-US" dirty="0" smtClean="0"/>
              <a:t>光       </a:t>
            </a:r>
            <a:r>
              <a:rPr lang="zh-CN" altLang="en-US" dirty="0" smtClean="0">
                <a:solidFill>
                  <a:srgbClr val="FF0000"/>
                </a:solidFill>
              </a:rPr>
              <a:t>筋</a:t>
            </a:r>
            <a:r>
              <a:rPr lang="zh-CN" altLang="en-US" dirty="0" smtClean="0"/>
              <a:t>疲力尽      </a:t>
            </a:r>
            <a:r>
              <a:rPr lang="en-US" altLang="zh-CN" dirty="0" smtClean="0"/>
              <a:t> </a:t>
            </a:r>
            <a:r>
              <a:rPr lang="zh-CN" altLang="en-US" dirty="0" smtClean="0"/>
              <a:t>和颜悦色 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炽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chì</a:t>
            </a:r>
            <a:r>
              <a:rPr lang="en-US" altLang="zh-CN" dirty="0" smtClean="0"/>
              <a:t>)</a:t>
            </a:r>
            <a:r>
              <a:rPr lang="zh-CN" altLang="en-US" dirty="0" smtClean="0"/>
              <a:t>热      猝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cù</a:t>
            </a:r>
            <a:r>
              <a:rPr lang="en-US" altLang="zh-CN" dirty="0" smtClean="0"/>
              <a:t>)</a:t>
            </a:r>
            <a:r>
              <a:rPr lang="zh-CN" altLang="en-US" dirty="0" smtClean="0"/>
              <a:t>死      镭（</a:t>
            </a:r>
            <a:r>
              <a:rPr lang="en-US" altLang="zh-CN" dirty="0" err="1" smtClean="0"/>
              <a:t>léi</a:t>
            </a:r>
            <a:r>
              <a:rPr lang="zh-CN" altLang="en-US" dirty="0" smtClean="0"/>
              <a:t>）     钋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pō</a:t>
            </a:r>
            <a:r>
              <a:rPr lang="en-US" altLang="zh-CN" dirty="0" smtClean="0"/>
              <a:t>)</a:t>
            </a:r>
            <a:r>
              <a:rPr lang="zh-CN" altLang="en-US" dirty="0" smtClean="0"/>
              <a:t> 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踱（</a:t>
            </a:r>
            <a:r>
              <a:rPr lang="en-US" altLang="zh-CN" b="1" dirty="0" err="1" smtClean="0">
                <a:latin typeface="宋体" pitchFamily="2" charset="-122"/>
              </a:rPr>
              <a:t>duó</a:t>
            </a:r>
            <a:r>
              <a:rPr lang="zh-CN" altLang="en-US" b="1" dirty="0" smtClean="0">
                <a:latin typeface="宋体" pitchFamily="2" charset="-122"/>
              </a:rPr>
              <a:t>）</a:t>
            </a:r>
            <a:endParaRPr lang="en-US" altLang="zh-CN" b="1" dirty="0">
              <a:latin typeface="宋体" pitchFamily="2" charset="-122"/>
            </a:endParaRPr>
          </a:p>
          <a:p>
            <a:endParaRPr lang="zh-CN" altLang="en-US" dirty="0" smtClean="0"/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096294" y="1124744"/>
            <a:ext cx="7651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宋体" pitchFamily="2" charset="-122"/>
              </a:rPr>
              <a:t>zào</a:t>
            </a:r>
            <a:endParaRPr lang="en-US" altLang="zh-CN" sz="2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588224" y="1136537"/>
            <a:ext cx="650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宋体" pitchFamily="2" charset="-122"/>
              </a:rPr>
              <a:t>zhì</a:t>
            </a:r>
            <a:endParaRPr lang="en-US" altLang="zh-CN" sz="2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388424" y="1194368"/>
            <a:ext cx="6588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en-US" altLang="zh-CN" sz="2400" b="1" dirty="0" err="1">
                <a:solidFill>
                  <a:srgbClr val="FF0000"/>
                </a:solidFill>
                <a:latin typeface="宋体" pitchFamily="2" charset="-122"/>
              </a:rPr>
              <a:t>xū</a:t>
            </a:r>
            <a:endParaRPr lang="en-US" altLang="zh-CN" sz="2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56410" y="2348880"/>
            <a:ext cx="952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en-US" altLang="zh-CN" sz="2400" b="1" dirty="0" err="1">
                <a:solidFill>
                  <a:srgbClr val="FF0000"/>
                </a:solidFill>
                <a:latin typeface="宋体" pitchFamily="2" charset="-122"/>
              </a:rPr>
              <a:t>yíng</a:t>
            </a:r>
            <a:endParaRPr lang="en-US" altLang="zh-CN" sz="2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119688" y="2350467"/>
            <a:ext cx="803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en-US" altLang="zh-CN" sz="2400" b="1" dirty="0" err="1">
                <a:solidFill>
                  <a:srgbClr val="FF0000"/>
                </a:solidFill>
                <a:latin typeface="宋体" pitchFamily="2" charset="-122"/>
              </a:rPr>
              <a:t>jīn</a:t>
            </a:r>
            <a:endParaRPr lang="en-US" altLang="zh-CN" sz="2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" name="减号 1"/>
          <p:cNvSpPr/>
          <p:nvPr/>
        </p:nvSpPr>
        <p:spPr>
          <a:xfrm>
            <a:off x="-900608" y="3429000"/>
            <a:ext cx="11161240" cy="28803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32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3" descr="u=1168693301,313812053&amp;fm=1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245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标题 3073"/>
          <p:cNvSpPr>
            <a:spLocks noGrp="1" noChangeArrowheads="1"/>
          </p:cNvSpPr>
          <p:nvPr>
            <p:ph type="ctrTitle"/>
          </p:nvPr>
        </p:nvSpPr>
        <p:spPr>
          <a:xfrm>
            <a:off x="706438" y="188640"/>
            <a:ext cx="7772400" cy="1470025"/>
          </a:xfrm>
        </p:spPr>
        <p:txBody>
          <a:bodyPr anchor="ctr"/>
          <a:lstStyle/>
          <a:p>
            <a:pPr eaLnBrk="1" hangingPunct="1"/>
            <a:r>
              <a:rPr lang="zh-CN" altLang="zh-CN" sz="6600" b="1" dirty="0" smtClean="0">
                <a:solidFill>
                  <a:srgbClr val="FF0000"/>
                </a:solidFill>
              </a:rPr>
              <a:t>美丽的颜色</a:t>
            </a:r>
          </a:p>
        </p:txBody>
      </p:sp>
      <p:sp>
        <p:nvSpPr>
          <p:cNvPr id="2052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5014913" y="620688"/>
            <a:ext cx="6400800" cy="1752600"/>
          </a:xfrm>
        </p:spPr>
        <p:txBody>
          <a:bodyPr/>
          <a:lstStyle/>
          <a:p>
            <a:pPr eaLnBrk="1" hangingPunct="1"/>
            <a:r>
              <a:rPr lang="zh-CN" altLang="zh-CN" sz="3200" dirty="0" smtClean="0"/>
              <a:t>艾芙</a:t>
            </a:r>
            <a:r>
              <a:rPr lang="en-US" altLang="zh-CN" sz="3200" dirty="0" smtClean="0"/>
              <a:t>·</a:t>
            </a:r>
            <a:r>
              <a:rPr lang="zh-CN" altLang="en-US" sz="3200" dirty="0" smtClean="0"/>
              <a:t>居里</a:t>
            </a:r>
          </a:p>
        </p:txBody>
      </p:sp>
      <p:sp>
        <p:nvSpPr>
          <p:cNvPr id="5" name="矩形 4"/>
          <p:cNvSpPr/>
          <p:nvPr/>
        </p:nvSpPr>
        <p:spPr>
          <a:xfrm>
            <a:off x="1403648" y="5903814"/>
            <a:ext cx="6445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说出你想探究的问题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21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307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zh-CN" altLang="zh-CN" sz="4400" smtClean="0"/>
          </a:p>
        </p:txBody>
      </p:sp>
      <p:sp>
        <p:nvSpPr>
          <p:cNvPr id="11267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200" smtClean="0"/>
          </a:p>
        </p:txBody>
      </p:sp>
      <p:pic>
        <p:nvPicPr>
          <p:cNvPr id="11268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1588"/>
            <a:ext cx="92202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文本框 2"/>
          <p:cNvSpPr txBox="1">
            <a:spLocks noChangeArrowheads="1"/>
          </p:cNvSpPr>
          <p:nvPr/>
        </p:nvSpPr>
        <p:spPr bwMode="auto">
          <a:xfrm>
            <a:off x="2757714" y="188640"/>
            <a:ext cx="55022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b="1" dirty="0"/>
              <a:t> </a:t>
            </a:r>
            <a:r>
              <a:rPr lang="zh-CN" altLang="en-US" sz="3600" b="1" dirty="0"/>
              <a:t>自学指引</a:t>
            </a:r>
          </a:p>
        </p:txBody>
      </p:sp>
      <p:sp>
        <p:nvSpPr>
          <p:cNvPr id="11270" name="文本框 1"/>
          <p:cNvSpPr txBox="1">
            <a:spLocks noChangeArrowheads="1"/>
          </p:cNvSpPr>
          <p:nvPr/>
        </p:nvSpPr>
        <p:spPr bwMode="auto">
          <a:xfrm>
            <a:off x="160462" y="1052736"/>
            <a:ext cx="9012113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、居里夫人有哪些人格魅力？请在文中勾画旁批；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   （请分析居里夫人的形象）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、你怎么理解题目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美丽的颜色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？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、文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中引用了不少居里夫人自己的话，找出来读一读，结合上下文说说引用这些资料的好处；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这篇文章是居里夫人的小女儿写的，文章不只是客观记叙居里夫妇发现镭的过程，作者的情感是如何体现的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？</a:t>
            </a:r>
            <a:endParaRPr lang="en-US" altLang="zh-CN" sz="28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……</a:t>
            </a:r>
          </a:p>
          <a:p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213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1588"/>
            <a:ext cx="92202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文本框 2"/>
          <p:cNvSpPr txBox="1">
            <a:spLocks noChangeArrowheads="1"/>
          </p:cNvSpPr>
          <p:nvPr/>
        </p:nvSpPr>
        <p:spPr bwMode="auto">
          <a:xfrm>
            <a:off x="2843213" y="266700"/>
            <a:ext cx="55038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 </a:t>
            </a:r>
            <a:r>
              <a:rPr lang="zh-CN" altLang="en-US" sz="3600" b="1"/>
              <a:t>人物形象探究</a:t>
            </a:r>
          </a:p>
        </p:txBody>
      </p:sp>
      <p:sp>
        <p:nvSpPr>
          <p:cNvPr id="12292" name="标题 3073"/>
          <p:cNvSpPr>
            <a:spLocks noGrp="1" noChangeArrowheads="1"/>
          </p:cNvSpPr>
          <p:nvPr/>
        </p:nvSpPr>
        <p:spPr bwMode="auto">
          <a:xfrm>
            <a:off x="496888" y="2216150"/>
            <a:ext cx="8797925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zh-CN" altLang="zh-CN" sz="4400" b="1">
              <a:solidFill>
                <a:schemeClr val="tx2"/>
              </a:solidFill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6038" y="1412875"/>
            <a:ext cx="9248775" cy="489364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rgbClr val="7575D1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 dirty="0" smtClean="0">
                <a:solidFill>
                  <a:srgbClr val="7575D1"/>
                </a:solidFill>
                <a:latin typeface="黑体" pitchFamily="49" charset="-122"/>
                <a:ea typeface="黑体" pitchFamily="49" charset="-122"/>
              </a:rPr>
              <a:t>、痴迷科学</a:t>
            </a:r>
            <a:endParaRPr lang="zh-CN" altLang="en-US" sz="2400" b="1" dirty="0">
              <a:solidFill>
                <a:srgbClr val="7575D1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400" b="1" dirty="0"/>
              <a:t>段</a:t>
            </a:r>
            <a:r>
              <a:rPr lang="en-US" altLang="zh-CN" sz="2400" b="1" dirty="0"/>
              <a:t>1</a:t>
            </a:r>
            <a:r>
              <a:rPr lang="zh-CN" altLang="en-US" sz="2400" b="1" dirty="0"/>
              <a:t>：这种艰苦而且微妙的快乐。   </a:t>
            </a:r>
          </a:p>
          <a:p>
            <a:pPr eaLnBrk="1" hangingPunct="1"/>
            <a:r>
              <a:rPr lang="zh-CN" altLang="en-US" sz="2400" b="1" dirty="0"/>
              <a:t>段</a:t>
            </a:r>
            <a:r>
              <a:rPr lang="en-US" altLang="zh-CN" sz="2400" b="1" dirty="0"/>
              <a:t>17</a:t>
            </a:r>
            <a:r>
              <a:rPr lang="zh-CN" altLang="en-US" sz="2400" b="1" dirty="0"/>
              <a:t>：玛丽像期盼已经答应给的玩具的小孩一样，怀着热切的好奇。</a:t>
            </a:r>
          </a:p>
          <a:p>
            <a:pPr eaLnBrk="1" hangingPunct="1"/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“看哪</a:t>
            </a:r>
            <a:r>
              <a:rPr lang="en-US" altLang="zh-CN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……</a:t>
            </a:r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看哪！”这个青年妇人低声说着。</a:t>
            </a:r>
            <a:r>
              <a:rPr lang="en-US" altLang="zh-CN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……</a:t>
            </a:r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在黑暗中，在寂静中，两个人的脸都转向这些微光，转向这射线的神秘来源，转向镭，转向他们的镭！玛丽的身体前倾，热切地望着，他此时的姿势，就像一小时前在她睡着了的孩子床头看着孩子一样</a:t>
            </a:r>
            <a:r>
              <a:rPr lang="zh-CN" altLang="en-US" sz="24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。</a:t>
            </a:r>
            <a:endParaRPr lang="en-US" altLang="zh-CN" sz="2400" b="1" dirty="0" smtClean="0">
              <a:solidFill>
                <a:srgbClr val="C00000"/>
              </a:solidFill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eaLnBrk="1" hangingPunct="1"/>
            <a:endParaRPr lang="en-US" altLang="zh-CN" sz="2400" b="1" dirty="0">
              <a:solidFill>
                <a:srgbClr val="7575D1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400" b="1" dirty="0">
                <a:solidFill>
                  <a:srgbClr val="7575D1"/>
                </a:solidFill>
                <a:latin typeface="黑体" pitchFamily="49" charset="-122"/>
                <a:ea typeface="黑体" pitchFamily="49" charset="-122"/>
              </a:rPr>
              <a:t>2、不畏艰难，刻苦钻研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工作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环境艰苦，设施简陋，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工作负荷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重，</a:t>
            </a:r>
            <a:r>
              <a:rPr lang="zh-CN" altLang="zh-CN" sz="2400" b="1" dirty="0">
                <a:latin typeface="黑体" pitchFamily="49" charset="-122"/>
                <a:ea typeface="黑体" pitchFamily="49" charset="-122"/>
              </a:rPr>
              <a:t>镭的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提取难度大等，体现了居里夫人敬业和吃苦的精神。</a:t>
            </a:r>
            <a:endParaRPr lang="zh-CN" altLang="zh-CN" sz="24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zh-CN" altLang="en-US" sz="2400" b="1" dirty="0">
              <a:solidFill>
                <a:srgbClr val="7575D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95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1588"/>
            <a:ext cx="92202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文本框 2"/>
          <p:cNvSpPr txBox="1">
            <a:spLocks noChangeArrowheads="1"/>
          </p:cNvSpPr>
          <p:nvPr/>
        </p:nvSpPr>
        <p:spPr bwMode="auto">
          <a:xfrm>
            <a:off x="2843213" y="266700"/>
            <a:ext cx="550386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 </a:t>
            </a:r>
            <a:r>
              <a:rPr lang="zh-CN" altLang="en-US" sz="3600" b="1"/>
              <a:t>人物形象探究</a:t>
            </a:r>
          </a:p>
        </p:txBody>
      </p:sp>
      <p:sp>
        <p:nvSpPr>
          <p:cNvPr id="13316" name="标题 3073"/>
          <p:cNvSpPr>
            <a:spLocks noGrp="1" noChangeArrowheads="1"/>
          </p:cNvSpPr>
          <p:nvPr/>
        </p:nvSpPr>
        <p:spPr bwMode="auto">
          <a:xfrm>
            <a:off x="496888" y="2216150"/>
            <a:ext cx="8797925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zh-CN" altLang="zh-CN" sz="4400" b="1">
              <a:solidFill>
                <a:schemeClr val="tx2"/>
              </a:solidFill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8263" y="1052513"/>
            <a:ext cx="9248775" cy="4819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7575D1"/>
                </a:solidFill>
                <a:latin typeface="黑体" pitchFamily="49" charset="-122"/>
                <a:ea typeface="黑体" pitchFamily="49" charset="-122"/>
              </a:rPr>
              <a:t>3、以苦为乐，乐观坚强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“然而我们生活中最美好而且最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快乐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的几年，还是在这个简陋的旧棚屋中度过的。”</a:t>
            </a:r>
            <a:endParaRPr lang="en-US" altLang="zh-CN" sz="2400" b="1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 “虽然我们的工作条件给我们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许多困难，但是我们仍然觉得很快乐。”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 “这个时期是我丈夫和我的共同生活中的英勇时期。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”</a:t>
            </a:r>
            <a:endParaRPr lang="en-US" altLang="zh-CN" sz="2400" b="1" dirty="0" smtClean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30000"/>
              </a:lnSpc>
            </a:pPr>
            <a:endParaRPr lang="zh-CN" altLang="en-US" sz="24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en-US" altLang="zh-CN" sz="2400" b="1" dirty="0">
                <a:solidFill>
                  <a:srgbClr val="7575D1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400" b="1" dirty="0">
                <a:solidFill>
                  <a:srgbClr val="7575D1"/>
                </a:solidFill>
                <a:latin typeface="黑体" pitchFamily="49" charset="-122"/>
                <a:ea typeface="黑体" pitchFamily="49" charset="-122"/>
              </a:rPr>
              <a:t>、坚韧执着，保持专注</a:t>
            </a:r>
          </a:p>
          <a:p>
            <a:pPr eaLnBrk="1" hangingPunct="1"/>
            <a:r>
              <a:rPr lang="zh-CN" altLang="en-US" sz="2400" b="1" dirty="0"/>
              <a:t>段7:1898年到1902年，居里先生和夫人就是在这种条件之下工作的。</a:t>
            </a:r>
          </a:p>
          <a:p>
            <a:pPr eaLnBrk="1" hangingPunct="1"/>
            <a:r>
              <a:rPr lang="zh-CN" altLang="en-US" sz="2400" b="1" dirty="0"/>
              <a:t>段13：工作日变成了工作月，工作月变成了工作年。</a:t>
            </a:r>
          </a:p>
          <a:p>
            <a:pPr eaLnBrk="1" hangingPunct="1"/>
            <a:endParaRPr lang="zh-CN" altLang="en-US" sz="2400" b="1" dirty="0">
              <a:solidFill>
                <a:srgbClr val="7575D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00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2202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文本框 2"/>
          <p:cNvSpPr txBox="1">
            <a:spLocks noChangeArrowheads="1"/>
          </p:cNvSpPr>
          <p:nvPr/>
        </p:nvSpPr>
        <p:spPr bwMode="auto">
          <a:xfrm>
            <a:off x="1547813" y="620713"/>
            <a:ext cx="64087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 </a:t>
            </a:r>
            <a:r>
              <a:rPr lang="zh-CN" altLang="en-US" sz="3600" b="1"/>
              <a:t>题目的含义</a:t>
            </a:r>
            <a:r>
              <a:rPr lang="en-US" altLang="zh-CN" sz="3600" b="1"/>
              <a:t>——</a:t>
            </a:r>
            <a:r>
              <a:rPr lang="zh-CN" altLang="en-US" sz="3600" b="1"/>
              <a:t>美丽的颜色</a:t>
            </a:r>
          </a:p>
        </p:txBody>
      </p:sp>
      <p:sp>
        <p:nvSpPr>
          <p:cNvPr id="7" name="标题 3073"/>
          <p:cNvSpPr>
            <a:spLocks noGrp="1" noChangeArrowheads="1"/>
          </p:cNvSpPr>
          <p:nvPr/>
        </p:nvSpPr>
        <p:spPr bwMode="auto">
          <a:xfrm>
            <a:off x="900113" y="2205038"/>
            <a:ext cx="81534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r>
              <a:rPr lang="zh-CN" altLang="zh-CN" sz="2800" b="1" dirty="0">
                <a:solidFill>
                  <a:schemeClr val="tx2"/>
                </a:solidFill>
              </a:rPr>
              <a:t>双重含义：</a:t>
            </a:r>
          </a:p>
          <a:p>
            <a:pPr eaLnBrk="1" hangingPunct="1"/>
            <a:r>
              <a:rPr lang="en-US" altLang="zh-CN" sz="2800" b="1" dirty="0">
                <a:solidFill>
                  <a:srgbClr val="C00000"/>
                </a:solidFill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</a:rPr>
              <a:t>、表层意：</a:t>
            </a:r>
            <a:r>
              <a:rPr lang="zh-CN" altLang="en-US" sz="2800" b="1" dirty="0">
                <a:solidFill>
                  <a:schemeClr val="tx2"/>
                </a:solidFill>
              </a:rPr>
              <a:t>美丽的颜色指镭发出的“略带蓝色荧光”，颜色很美丽</a:t>
            </a:r>
            <a:r>
              <a:rPr lang="zh-CN" altLang="en-US" sz="2800" b="1" dirty="0" smtClean="0">
                <a:solidFill>
                  <a:schemeClr val="tx2"/>
                </a:solidFill>
              </a:rPr>
              <a:t>；</a:t>
            </a:r>
            <a:endParaRPr lang="en-US" altLang="zh-CN" sz="2800" b="1" dirty="0" smtClean="0">
              <a:solidFill>
                <a:schemeClr val="tx2"/>
              </a:solidFill>
            </a:endParaRPr>
          </a:p>
          <a:p>
            <a:pPr eaLnBrk="1" hangingPunct="1"/>
            <a:endParaRPr lang="zh-CN" altLang="en-US" sz="2800" b="1" dirty="0">
              <a:solidFill>
                <a:schemeClr val="tx2"/>
              </a:solidFill>
            </a:endParaRPr>
          </a:p>
          <a:p>
            <a:pPr eaLnBrk="1" hangingPunct="1"/>
            <a:r>
              <a:rPr lang="en-US" altLang="zh-CN" sz="2800" b="1" dirty="0">
                <a:solidFill>
                  <a:srgbClr val="C00000"/>
                </a:solidFill>
              </a:rPr>
              <a:t>2</a:t>
            </a:r>
            <a:r>
              <a:rPr lang="zh-CN" altLang="en-US" sz="2800" b="1" dirty="0">
                <a:solidFill>
                  <a:srgbClr val="C00000"/>
                </a:solidFill>
              </a:rPr>
              <a:t>、深层意：</a:t>
            </a:r>
            <a:r>
              <a:rPr lang="zh-CN" altLang="en-US" sz="2800" b="1" dirty="0">
                <a:solidFill>
                  <a:schemeClr val="tx2"/>
                </a:solidFill>
              </a:rPr>
              <a:t>二是指居里夫人热爱科学、不懈追求、淡泊名利的态度和精神。</a:t>
            </a:r>
          </a:p>
        </p:txBody>
      </p:sp>
    </p:spTree>
    <p:extLst>
      <p:ext uri="{BB962C8B-B14F-4D97-AF65-F5344CB8AC3E}">
        <p14:creationId xmlns:p14="http://schemas.microsoft.com/office/powerpoint/2010/main" val="322042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 307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zh-CN" altLang="zh-CN" sz="4400" smtClean="0"/>
          </a:p>
        </p:txBody>
      </p:sp>
      <p:sp>
        <p:nvSpPr>
          <p:cNvPr id="18435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200" smtClean="0"/>
          </a:p>
        </p:txBody>
      </p:sp>
      <p:pic>
        <p:nvPicPr>
          <p:cNvPr id="18436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1588"/>
            <a:ext cx="92202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395536" y="692696"/>
            <a:ext cx="7993063" cy="5509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文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中引用了不少居里夫人自己的话，找出来读一读，结合上下文说说引用这些资料的好处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36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）真实还原当时的场景和感受，增加文章的真实性和说服力</a:t>
            </a:r>
            <a:r>
              <a:rPr lang="zh-CN" altLang="en-US" sz="3600" b="1" dirty="0" smtClean="0">
                <a:solidFill>
                  <a:srgbClr val="FF0000"/>
                </a:solidFill>
                <a:latin typeface="+mn-ea"/>
              </a:rPr>
              <a:t>；</a:t>
            </a:r>
            <a:endParaRPr lang="en-US" altLang="zh-CN" sz="3600" b="1" dirty="0" smtClean="0">
              <a:solidFill>
                <a:srgbClr val="FF0000"/>
              </a:solidFill>
              <a:latin typeface="+mn-ea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600" b="1" dirty="0">
              <a:solidFill>
                <a:srgbClr val="FF0000"/>
              </a:solidFill>
              <a:latin typeface="+mn-ea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）转换叙述视角，变换节奏，使文章更为生动。</a:t>
            </a:r>
            <a:endParaRPr lang="en-US" altLang="zh-CN" sz="3600" b="1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2259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3" descr="u=1168693301,313812053&amp;fm=1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7245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标题 3073"/>
          <p:cNvSpPr>
            <a:spLocks noGrp="1" noChangeArrowheads="1"/>
          </p:cNvSpPr>
          <p:nvPr>
            <p:ph type="ctrTitle"/>
          </p:nvPr>
        </p:nvSpPr>
        <p:spPr>
          <a:xfrm>
            <a:off x="706438" y="188640"/>
            <a:ext cx="7772400" cy="1470025"/>
          </a:xfrm>
        </p:spPr>
        <p:txBody>
          <a:bodyPr anchor="ctr"/>
          <a:lstStyle/>
          <a:p>
            <a:pPr eaLnBrk="1" hangingPunct="1"/>
            <a:r>
              <a:rPr lang="zh-CN" altLang="zh-CN" sz="6600" b="1" dirty="0" smtClean="0">
                <a:solidFill>
                  <a:srgbClr val="FF0000"/>
                </a:solidFill>
              </a:rPr>
              <a:t>美丽的颜色</a:t>
            </a:r>
          </a:p>
        </p:txBody>
      </p:sp>
      <p:sp>
        <p:nvSpPr>
          <p:cNvPr id="2052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5014913" y="620688"/>
            <a:ext cx="6400800" cy="1752600"/>
          </a:xfrm>
        </p:spPr>
        <p:txBody>
          <a:bodyPr/>
          <a:lstStyle/>
          <a:p>
            <a:pPr eaLnBrk="1" hangingPunct="1"/>
            <a:r>
              <a:rPr lang="zh-CN" altLang="zh-CN" sz="3200" dirty="0" smtClean="0"/>
              <a:t>艾芙</a:t>
            </a:r>
            <a:r>
              <a:rPr lang="en-US" altLang="zh-CN" sz="3200" dirty="0" smtClean="0"/>
              <a:t>·</a:t>
            </a:r>
            <a:r>
              <a:rPr lang="zh-CN" altLang="en-US" sz="3200" dirty="0" smtClean="0"/>
              <a:t>居里</a:t>
            </a:r>
          </a:p>
        </p:txBody>
      </p:sp>
      <p:sp>
        <p:nvSpPr>
          <p:cNvPr id="5" name="矩形 4"/>
          <p:cNvSpPr/>
          <p:nvPr/>
        </p:nvSpPr>
        <p:spPr>
          <a:xfrm>
            <a:off x="128817" y="5733256"/>
            <a:ext cx="92288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atin typeface="黑体" pitchFamily="49" charset="-122"/>
                <a:ea typeface="黑体" pitchFamily="49" charset="-122"/>
              </a:rPr>
              <a:t>作者的情感是如何体现的</a:t>
            </a:r>
            <a:r>
              <a:rPr lang="zh-CN" altLang="en-US" sz="5400" b="1" dirty="0" smtClean="0">
                <a:latin typeface="黑体" pitchFamily="49" charset="-122"/>
                <a:ea typeface="黑体" pitchFamily="49" charset="-122"/>
              </a:rPr>
              <a:t>呢？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501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内容占位符 2"/>
          <p:cNvSpPr>
            <a:spLocks noGrp="1" noChangeArrowheads="1"/>
          </p:cNvSpPr>
          <p:nvPr>
            <p:ph idx="1"/>
          </p:nvPr>
        </p:nvSpPr>
        <p:spPr>
          <a:xfrm>
            <a:off x="214312" y="2348880"/>
            <a:ext cx="4500562" cy="6429375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3600" b="1" dirty="0" smtClean="0"/>
              <a:t>不断变换的称谓</a:t>
            </a:r>
            <a:endParaRPr lang="en-US" altLang="zh-CN" sz="3600" b="1" dirty="0" smtClean="0"/>
          </a:p>
          <a:p>
            <a:r>
              <a:rPr lang="zh-CN" altLang="en-US" sz="3600" dirty="0">
                <a:ea typeface="黑体" pitchFamily="49" charset="-122"/>
              </a:rPr>
              <a:t>有些幽默感的</a:t>
            </a:r>
            <a:r>
              <a:rPr lang="zh-CN" altLang="en-US" sz="3600" dirty="0" smtClean="0">
                <a:ea typeface="黑体" pitchFamily="49" charset="-122"/>
              </a:rPr>
              <a:t>语言</a:t>
            </a:r>
            <a:endParaRPr lang="en-US" altLang="zh-CN" sz="3600" dirty="0" smtClean="0">
              <a:ea typeface="黑体" pitchFamily="49" charset="-122"/>
            </a:endParaRPr>
          </a:p>
          <a:p>
            <a:r>
              <a:rPr lang="zh-CN" altLang="en-US" sz="3600" dirty="0" smtClean="0">
                <a:ea typeface="黑体" pitchFamily="49" charset="-122"/>
              </a:rPr>
              <a:t>生动的细节描写</a:t>
            </a:r>
            <a:endParaRPr lang="en-US" altLang="zh-CN" sz="3600" dirty="0" smtClean="0">
              <a:ea typeface="黑体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ea typeface="黑体" pitchFamily="49" charset="-122"/>
              </a:rPr>
              <a:t>……</a:t>
            </a:r>
          </a:p>
          <a:p>
            <a:pPr eaLnBrk="1" hangingPunct="1"/>
            <a:endParaRPr lang="zh-CN" altLang="en-US" sz="3600" b="1" dirty="0" smtClean="0"/>
          </a:p>
        </p:txBody>
      </p:sp>
      <p:pic>
        <p:nvPicPr>
          <p:cNvPr id="3075" name="图片 4" descr="38dbb6fd5266d0164b023e40912bd40735fa35b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100" y="1340768"/>
            <a:ext cx="3917964" cy="5036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00470" y="312170"/>
            <a:ext cx="92288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atin typeface="黑体" pitchFamily="49" charset="-122"/>
                <a:ea typeface="黑体" pitchFamily="49" charset="-122"/>
              </a:rPr>
              <a:t>作者的情感是如何体现的</a:t>
            </a:r>
            <a:r>
              <a:rPr lang="zh-CN" altLang="en-US" sz="5400" b="1" dirty="0" smtClean="0">
                <a:latin typeface="黑体" pitchFamily="49" charset="-122"/>
                <a:ea typeface="黑体" pitchFamily="49" charset="-122"/>
              </a:rPr>
              <a:t>呢？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483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307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zh-CN" altLang="zh-CN" sz="4400" smtClean="0"/>
          </a:p>
        </p:txBody>
      </p:sp>
      <p:sp>
        <p:nvSpPr>
          <p:cNvPr id="19459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200" smtClean="0"/>
          </a:p>
        </p:txBody>
      </p:sp>
      <p:sp>
        <p:nvSpPr>
          <p:cNvPr id="13318" name="文本框 1"/>
          <p:cNvSpPr txBox="1">
            <a:spLocks noChangeArrowheads="1"/>
          </p:cNvSpPr>
          <p:nvPr/>
        </p:nvSpPr>
        <p:spPr bwMode="auto">
          <a:xfrm>
            <a:off x="250825" y="404664"/>
            <a:ext cx="8858250" cy="7171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这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篇文章是居里夫人的小女儿写的，文章不只是客观记叙居里夫妇发现镭的过程，作者的情感是如何体现的呢？</a:t>
            </a:r>
            <a:endParaRPr lang="en-US" altLang="zh-CN" sz="24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en-US" altLang="zh-CN" sz="24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“若是下雨，雨水就以一种令人厌烦的轻柔的声音”</a:t>
            </a:r>
            <a:endParaRPr lang="en-US" altLang="zh-CN" sz="2400" dirty="0">
              <a:solidFill>
                <a:srgbClr val="333333"/>
              </a:solidFill>
              <a:latin typeface="华文楷体" pitchFamily="2" charset="-122"/>
              <a:ea typeface="华文楷体" pitchFamily="2" charset="-122"/>
            </a:endParaRPr>
          </a:p>
          <a:p>
            <a:pPr eaLnBrk="1" hangingPunct="1"/>
            <a:r>
              <a:rPr lang="en-US" altLang="zh-CN" sz="2400" dirty="0">
                <a:solidFill>
                  <a:srgbClr val="00B0F0"/>
                </a:solidFill>
                <a:latin typeface="华文楷体" pitchFamily="2" charset="-122"/>
                <a:ea typeface="华文楷体" pitchFamily="2" charset="-122"/>
              </a:rPr>
              <a:t>                                                 </a:t>
            </a:r>
            <a:r>
              <a:rPr lang="en-US" altLang="zh-CN" sz="2400" dirty="0">
                <a:solidFill>
                  <a:srgbClr val="00B0F0"/>
                </a:solidFill>
                <a:ea typeface="黑体" pitchFamily="49" charset="-122"/>
              </a:rPr>
              <a:t>——</a:t>
            </a:r>
            <a:r>
              <a:rPr lang="zh-CN" altLang="en-US" sz="2400" dirty="0">
                <a:solidFill>
                  <a:srgbClr val="00B0F0"/>
                </a:solidFill>
                <a:ea typeface="黑体" pitchFamily="49" charset="-122"/>
              </a:rPr>
              <a:t>有些幽默感的语言</a:t>
            </a:r>
            <a:endParaRPr lang="en-US" altLang="zh-CN" sz="2400" dirty="0">
              <a:solidFill>
                <a:srgbClr val="00B0F0"/>
              </a:solidFill>
              <a:ea typeface="黑体" pitchFamily="49" charset="-122"/>
            </a:endParaRPr>
          </a:p>
          <a:p>
            <a:pPr eaLnBrk="1" hangingPunct="1"/>
            <a:r>
              <a:rPr lang="zh-CN" altLang="en-US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“她独自一个人就是一家工厂。”</a:t>
            </a:r>
            <a:endParaRPr lang="en-US" altLang="zh-CN" sz="2400" dirty="0">
              <a:solidFill>
                <a:srgbClr val="333333"/>
              </a:solidFill>
              <a:latin typeface="华文楷体" pitchFamily="2" charset="-122"/>
              <a:ea typeface="华文楷体" pitchFamily="2" charset="-122"/>
            </a:endParaRPr>
          </a:p>
          <a:p>
            <a:pPr eaLnBrk="1" hangingPunct="1"/>
            <a:r>
              <a:rPr lang="en-US" altLang="zh-CN" sz="2400" dirty="0">
                <a:solidFill>
                  <a:srgbClr val="00B0F0"/>
                </a:solidFill>
                <a:ea typeface="黑体" pitchFamily="49" charset="-122"/>
              </a:rPr>
              <a:t>                                             ——</a:t>
            </a:r>
            <a:r>
              <a:rPr lang="zh-CN" altLang="en-US" sz="2400" dirty="0">
                <a:solidFill>
                  <a:srgbClr val="00B0F0"/>
                </a:solidFill>
                <a:ea typeface="黑体" pitchFamily="49" charset="-122"/>
              </a:rPr>
              <a:t>敬仰、爱戴、体贴、心疼</a:t>
            </a:r>
            <a:endParaRPr lang="en-US" altLang="zh-CN" sz="2400" dirty="0">
              <a:solidFill>
                <a:srgbClr val="00B0F0"/>
              </a:solidFill>
              <a:ea typeface="黑体" pitchFamily="49" charset="-122"/>
            </a:endParaRPr>
          </a:p>
          <a:p>
            <a:pPr eaLnBrk="1" hangingPunct="1"/>
            <a:r>
              <a:rPr lang="zh-CN" altLang="en-US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“有一天，玛丽像期盼别人已经答应给的玩具的小孩一样，怀着热切的好奇心说</a:t>
            </a:r>
            <a:r>
              <a:rPr lang="en-US" altLang="zh-CN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……..</a:t>
            </a:r>
            <a:r>
              <a:rPr lang="zh-CN" altLang="en-US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这个物理学家和颜悦色地</a:t>
            </a:r>
            <a:r>
              <a:rPr lang="en-US" altLang="zh-CN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……</a:t>
            </a:r>
            <a:r>
              <a:rPr lang="zh-CN" altLang="en-US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”</a:t>
            </a:r>
            <a:endParaRPr lang="en-US" altLang="zh-CN" sz="2400" dirty="0">
              <a:solidFill>
                <a:srgbClr val="333333"/>
              </a:solidFill>
              <a:latin typeface="华文楷体" pitchFamily="2" charset="-122"/>
              <a:ea typeface="华文楷体" pitchFamily="2" charset="-122"/>
            </a:endParaRPr>
          </a:p>
          <a:p>
            <a:pPr eaLnBrk="1" hangingPunct="1"/>
            <a:r>
              <a:rPr lang="en-US" altLang="zh-CN" sz="2400" dirty="0">
                <a:solidFill>
                  <a:srgbClr val="00B0F0"/>
                </a:solidFill>
                <a:ea typeface="黑体" pitchFamily="49" charset="-122"/>
              </a:rPr>
              <a:t>——</a:t>
            </a:r>
            <a:r>
              <a:rPr lang="zh-CN" altLang="en-US" sz="2400" dirty="0">
                <a:solidFill>
                  <a:srgbClr val="00B0F0"/>
                </a:solidFill>
                <a:ea typeface="黑体" pitchFamily="49" charset="-122"/>
              </a:rPr>
              <a:t>神情描写，比喻为一个小孩子，尽显温柔和对科学的痴迷</a:t>
            </a:r>
            <a:endParaRPr lang="en-US" altLang="zh-CN" sz="2400" dirty="0">
              <a:solidFill>
                <a:srgbClr val="00B0F0"/>
              </a:solidFill>
              <a:ea typeface="黑体" pitchFamily="49" charset="-122"/>
            </a:endParaRPr>
          </a:p>
          <a:p>
            <a:pPr eaLnBrk="1" hangingPunct="1"/>
            <a:r>
              <a:rPr lang="zh-CN" altLang="en-US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   </a:t>
            </a:r>
            <a:endParaRPr lang="en-US" altLang="zh-CN" sz="2400" dirty="0" smtClean="0">
              <a:solidFill>
                <a:srgbClr val="333333"/>
              </a:solidFill>
              <a:latin typeface="华文楷体" pitchFamily="2" charset="-122"/>
              <a:ea typeface="华文楷体" pitchFamily="2" charset="-122"/>
            </a:endParaRPr>
          </a:p>
          <a:p>
            <a:pPr eaLnBrk="1" hangingPunct="1"/>
            <a:r>
              <a:rPr lang="zh-CN" altLang="en-US" sz="2400" dirty="0" smtClean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“</a:t>
            </a:r>
            <a:r>
              <a:rPr lang="zh-CN" altLang="en-US" sz="24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两个人的脸都转向这些微光，转向这射线的神秘来源，转向镭，转向他们的镭！玛丽的身体前倾，热切地望着，他此时的姿势，就像一小时前在她睡着了的孩子床头看着孩子一样。”</a:t>
            </a:r>
            <a:endParaRPr lang="en-US" altLang="zh-CN" sz="2400" dirty="0">
              <a:solidFill>
                <a:srgbClr val="333333"/>
              </a:solidFill>
              <a:latin typeface="华文楷体" pitchFamily="2" charset="-122"/>
              <a:ea typeface="华文楷体" pitchFamily="2" charset="-122"/>
            </a:endParaRPr>
          </a:p>
          <a:p>
            <a:pPr eaLnBrk="1" hangingPunct="1"/>
            <a:r>
              <a:rPr lang="en-US" altLang="zh-CN" sz="2400" dirty="0">
                <a:solidFill>
                  <a:srgbClr val="00B0F0"/>
                </a:solidFill>
                <a:ea typeface="黑体" pitchFamily="49" charset="-122"/>
              </a:rPr>
              <a:t>——</a:t>
            </a:r>
            <a:r>
              <a:rPr lang="zh-CN" altLang="en-US" sz="2400" dirty="0">
                <a:solidFill>
                  <a:srgbClr val="00B0F0"/>
                </a:solidFill>
                <a:ea typeface="黑体" pitchFamily="49" charset="-122"/>
              </a:rPr>
              <a:t>慢动作细节描写，笔触细腻，尽显居里夫妇内心的激动和期盼。</a:t>
            </a:r>
            <a:endParaRPr lang="en-US" altLang="zh-CN" sz="2400" dirty="0">
              <a:solidFill>
                <a:srgbClr val="00B0F0"/>
              </a:solidFill>
              <a:ea typeface="黑体" pitchFamily="49" charset="-122"/>
            </a:endParaRPr>
          </a:p>
          <a:p>
            <a:pPr eaLnBrk="1" hangingPunct="1"/>
            <a:endParaRPr lang="en-US" altLang="zh-CN" sz="2400" dirty="0">
              <a:solidFill>
                <a:srgbClr val="333333"/>
              </a:solidFill>
            </a:endParaRPr>
          </a:p>
          <a:p>
            <a:pPr eaLnBrk="1" hangingPunct="1"/>
            <a:endParaRPr lang="en-US" altLang="zh-CN" sz="24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72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307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zh-CN" altLang="zh-CN" sz="4400" smtClean="0"/>
          </a:p>
        </p:txBody>
      </p:sp>
      <p:sp>
        <p:nvSpPr>
          <p:cNvPr id="15363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200" smtClean="0"/>
          </a:p>
        </p:txBody>
      </p:sp>
      <p:pic>
        <p:nvPicPr>
          <p:cNvPr id="15364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1588"/>
            <a:ext cx="92202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文本框 1"/>
          <p:cNvSpPr txBox="1">
            <a:spLocks noChangeArrowheads="1"/>
          </p:cNvSpPr>
          <p:nvPr/>
        </p:nvSpPr>
        <p:spPr bwMode="auto">
          <a:xfrm>
            <a:off x="807382" y="548680"/>
            <a:ext cx="79930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再读课文，语言品味，根据示例完成下列任务：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文中有很多富有意味的语句，进行品读，试着做批注：</a:t>
            </a:r>
            <a:endParaRPr lang="en-US" altLang="zh-CN" sz="28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3" name="文本框 2"/>
          <p:cNvSpPr txBox="1">
            <a:spLocks noChangeArrowheads="1"/>
          </p:cNvSpPr>
          <p:nvPr/>
        </p:nvSpPr>
        <p:spPr bwMode="auto">
          <a:xfrm>
            <a:off x="531812" y="2636912"/>
            <a:ext cx="4030663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800" dirty="0"/>
              <a:t>    </a:t>
            </a:r>
            <a:r>
              <a:rPr lang="zh-CN" altLang="en-US" sz="2800" dirty="0"/>
              <a:t>示例：工作日变成了工作月，工作月变成了工作年，比埃尔和玛丽没有失掉勇气。这种抵抗他们的额材料迷住了他们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4983163" y="2781300"/>
            <a:ext cx="0" cy="26638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225" name="文本框 5"/>
          <p:cNvSpPr txBox="1">
            <a:spLocks noChangeArrowheads="1"/>
          </p:cNvSpPr>
          <p:nvPr/>
        </p:nvSpPr>
        <p:spPr bwMode="auto">
          <a:xfrm>
            <a:off x="5076825" y="1912609"/>
            <a:ext cx="38876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华文楷体" pitchFamily="2" charset="-122"/>
                <a:ea typeface="华文楷体" pitchFamily="2" charset="-122"/>
              </a:rPr>
              <a:t>批注：这句话凸显的是此次科学研究的难度大，时间长。工作难度超出了预期，但居里夫妇浑然不觉，对科学的热爱使他们沉醉其中，痴迷不已。也体现了两位科学家勇于挑战的精神。</a:t>
            </a:r>
          </a:p>
        </p:txBody>
      </p:sp>
    </p:spTree>
    <p:extLst>
      <p:ext uri="{BB962C8B-B14F-4D97-AF65-F5344CB8AC3E}">
        <p14:creationId xmlns:p14="http://schemas.microsoft.com/office/powerpoint/2010/main" val="357007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307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zh-CN" altLang="zh-CN" sz="4400" smtClean="0"/>
          </a:p>
        </p:txBody>
      </p:sp>
      <p:sp>
        <p:nvSpPr>
          <p:cNvPr id="16387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200" smtClean="0"/>
          </a:p>
        </p:txBody>
      </p:sp>
      <p:sp>
        <p:nvSpPr>
          <p:cNvPr id="16389" name="文本框 2"/>
          <p:cNvSpPr txBox="1">
            <a:spLocks noChangeArrowheads="1"/>
          </p:cNvSpPr>
          <p:nvPr/>
        </p:nvSpPr>
        <p:spPr bwMode="auto">
          <a:xfrm>
            <a:off x="2752725" y="358775"/>
            <a:ext cx="55022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 b="1"/>
              <a:t> </a:t>
            </a:r>
            <a:r>
              <a:rPr lang="zh-CN" altLang="en-US" sz="3600" b="1"/>
              <a:t>自学指引</a:t>
            </a:r>
          </a:p>
        </p:txBody>
      </p:sp>
      <p:sp>
        <p:nvSpPr>
          <p:cNvPr id="16390" name="文本框 1"/>
          <p:cNvSpPr txBox="1">
            <a:spLocks noChangeArrowheads="1"/>
          </p:cNvSpPr>
          <p:nvPr/>
        </p:nvSpPr>
        <p:spPr bwMode="auto">
          <a:xfrm>
            <a:off x="822325" y="1285875"/>
            <a:ext cx="799306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再读课文，语言品味，根据示例完成下列任务：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文中有很多富有意味的语句，进行品读，试着做批注：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91" name="文本框 2"/>
          <p:cNvSpPr txBox="1">
            <a:spLocks noChangeArrowheads="1"/>
          </p:cNvSpPr>
          <p:nvPr/>
        </p:nvSpPr>
        <p:spPr bwMode="auto">
          <a:xfrm>
            <a:off x="737393" y="2992438"/>
            <a:ext cx="403066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800" dirty="0"/>
              <a:t>    </a:t>
            </a:r>
            <a:r>
              <a:rPr lang="zh-CN" altLang="en-US" sz="2800" dirty="0"/>
              <a:t>这是一个奇异的新的开始，这种艰苦而且微妙的快乐，两次都挑选了最简陋的布景。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4983163" y="2781300"/>
            <a:ext cx="0" cy="26638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9" name="文本框 5"/>
          <p:cNvSpPr txBox="1">
            <a:spLocks noChangeArrowheads="1"/>
          </p:cNvSpPr>
          <p:nvPr/>
        </p:nvSpPr>
        <p:spPr bwMode="auto">
          <a:xfrm>
            <a:off x="4983163" y="2486958"/>
            <a:ext cx="4310186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rtl="0"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华文楷体" pitchFamily="2" charset="-122"/>
                <a:ea typeface="华文楷体" pitchFamily="2" charset="-122"/>
              </a:rPr>
              <a:t>批注：“一种奇异的新的开始”指居里夫人踏上了科学新征程，开始了对镭的研究。“艰苦而且微妙的快乐”，“艰苦”是指环境的酷暑和严寒，条件的简陋，钻研过程的劳累和艰辛，但由于对科学的热爱，所以主观感觉很快乐。</a:t>
            </a:r>
          </a:p>
        </p:txBody>
      </p:sp>
    </p:spTree>
    <p:extLst>
      <p:ext uri="{BB962C8B-B14F-4D97-AF65-F5344CB8AC3E}">
        <p14:creationId xmlns:p14="http://schemas.microsoft.com/office/powerpoint/2010/main" val="96004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1588"/>
            <a:ext cx="92202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文本框 2"/>
          <p:cNvSpPr txBox="1">
            <a:spLocks noChangeArrowheads="1"/>
          </p:cNvSpPr>
          <p:nvPr/>
        </p:nvSpPr>
        <p:spPr bwMode="auto">
          <a:xfrm>
            <a:off x="1042988" y="1268413"/>
            <a:ext cx="7561262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itchFamily="49" charset="-122"/>
              <a:buChar char="※"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弱者坐待时机；强者制造时机。  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itchFamily="49" charset="-122"/>
              <a:buChar char="※"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我们应该不虚度一生，应该能够说：</a:t>
            </a: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我已经做了我能做的事。</a:t>
            </a: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”</a:t>
            </a: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en-US" altLang="zh-CN" sz="24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itchFamily="49" charset="-122"/>
              <a:buChar char="※"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在成名的道路上，流的不是汗水而是鲜血，他们的名字不是用笔而是用生命写成的。</a:t>
            </a:r>
            <a:endParaRPr lang="en-US" altLang="zh-CN" sz="24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itchFamily="49" charset="-122"/>
              <a:buChar char="※"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我们每天都愉快地过着生活，不要等到日子过去了才找出它们的可爱之点，也不要把所有特别合意的希望都放在未来。</a:t>
            </a:r>
            <a:endParaRPr lang="en-US" altLang="zh-CN" sz="24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  <a:buFont typeface="黑体" pitchFamily="49" charset="-122"/>
              <a:buChar char="※"/>
            </a:pPr>
            <a:r>
              <a:rPr lang="zh-CN" altLang="en-US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我要把人生变成科学的梦，然后再把梦变成现实。</a:t>
            </a:r>
            <a:endParaRPr lang="en-US" altLang="zh-CN" sz="24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8" name="文本框 5"/>
          <p:cNvSpPr txBox="1">
            <a:spLocks noChangeArrowheads="1"/>
          </p:cNvSpPr>
          <p:nvPr/>
        </p:nvSpPr>
        <p:spPr bwMode="auto">
          <a:xfrm>
            <a:off x="971550" y="280988"/>
            <a:ext cx="4968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4000"/>
              <a:t>居里夫人名言</a:t>
            </a:r>
          </a:p>
        </p:txBody>
      </p:sp>
    </p:spTree>
    <p:extLst>
      <p:ext uri="{BB962C8B-B14F-4D97-AF65-F5344CB8AC3E}">
        <p14:creationId xmlns:p14="http://schemas.microsoft.com/office/powerpoint/2010/main" val="394141738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063750" y="125413"/>
            <a:ext cx="5029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列夫</a:t>
            </a: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托尔斯泰名言</a:t>
            </a:r>
          </a:p>
        </p:txBody>
      </p:sp>
      <p:sp>
        <p:nvSpPr>
          <p:cNvPr id="44035" name="Text Box 3"/>
          <p:cNvSpPr txBox="1"/>
          <p:nvPr/>
        </p:nvSpPr>
        <p:spPr>
          <a:xfrm>
            <a:off x="303446" y="827088"/>
            <a:ext cx="8712968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1．人生不是一种享乐，而是一桩十分沉重的工作。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2．人生的价值，并不是用时间，而是用深度去衡量的。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3．一切利己的生活，都是非理性的动物的生活。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4．心灵纯洁的人， 生活充满甜蜜和喜悦。              </a:t>
            </a: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zh-CN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5.人不是因为美丽才可爱,而是因为可爱才美丽。</a:t>
            </a:r>
          </a:p>
        </p:txBody>
      </p:sp>
    </p:spTree>
    <p:extLst>
      <p:ext uri="{BB962C8B-B14F-4D97-AF65-F5344CB8AC3E}">
        <p14:creationId xmlns:p14="http://schemas.microsoft.com/office/powerpoint/2010/main" val="71813431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1643</Words>
  <Application>Microsoft Office PowerPoint</Application>
  <PresentationFormat>全屏显示(4:3)</PresentationFormat>
  <Paragraphs>112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美丽的颜色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美丽的颜色</vt:lpstr>
      <vt:lpstr>生字词积累</vt:lpstr>
      <vt:lpstr>美丽的颜色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美丽的颜色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美丽的颜色</dc:title>
  <dc:creator>CL-pc</dc:creator>
  <cp:lastModifiedBy>CL-pc</cp:lastModifiedBy>
  <cp:revision>6</cp:revision>
  <dcterms:created xsi:type="dcterms:W3CDTF">2020-09-16T21:45:32Z</dcterms:created>
  <dcterms:modified xsi:type="dcterms:W3CDTF">2020-09-18T09:41:21Z</dcterms:modified>
</cp:coreProperties>
</file>