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handoutMasterIdLst>
    <p:handoutMasterId r:id="rId62"/>
  </p:handoutMasterIdLst>
  <p:sldIdLst>
    <p:sldId id="300" r:id="rId2"/>
    <p:sldId id="260" r:id="rId3"/>
    <p:sldId id="265" r:id="rId4"/>
    <p:sldId id="910" r:id="rId5"/>
    <p:sldId id="911" r:id="rId6"/>
    <p:sldId id="912" r:id="rId7"/>
    <p:sldId id="913" r:id="rId8"/>
    <p:sldId id="914" r:id="rId9"/>
    <p:sldId id="915" r:id="rId10"/>
    <p:sldId id="916" r:id="rId11"/>
    <p:sldId id="917" r:id="rId12"/>
    <p:sldId id="918" r:id="rId13"/>
    <p:sldId id="919" r:id="rId14"/>
    <p:sldId id="920" r:id="rId15"/>
    <p:sldId id="921" r:id="rId16"/>
    <p:sldId id="922" r:id="rId17"/>
    <p:sldId id="923" r:id="rId18"/>
    <p:sldId id="924" r:id="rId19"/>
    <p:sldId id="925" r:id="rId20"/>
    <p:sldId id="926" r:id="rId21"/>
    <p:sldId id="927" r:id="rId22"/>
    <p:sldId id="928" r:id="rId23"/>
    <p:sldId id="929" r:id="rId24"/>
    <p:sldId id="930" r:id="rId25"/>
    <p:sldId id="931" r:id="rId26"/>
    <p:sldId id="932" r:id="rId27"/>
    <p:sldId id="933" r:id="rId28"/>
    <p:sldId id="934" r:id="rId29"/>
    <p:sldId id="935" r:id="rId30"/>
    <p:sldId id="1251" r:id="rId31"/>
    <p:sldId id="936" r:id="rId32"/>
    <p:sldId id="937" r:id="rId33"/>
    <p:sldId id="938" r:id="rId34"/>
    <p:sldId id="939" r:id="rId35"/>
    <p:sldId id="940" r:id="rId36"/>
    <p:sldId id="941" r:id="rId37"/>
    <p:sldId id="1252" r:id="rId38"/>
    <p:sldId id="942" r:id="rId39"/>
    <p:sldId id="943" r:id="rId40"/>
    <p:sldId id="944" r:id="rId41"/>
    <p:sldId id="945" r:id="rId42"/>
    <p:sldId id="946" r:id="rId43"/>
    <p:sldId id="947" r:id="rId44"/>
    <p:sldId id="948" r:id="rId45"/>
    <p:sldId id="949" r:id="rId46"/>
    <p:sldId id="1257" r:id="rId47"/>
    <p:sldId id="950" r:id="rId48"/>
    <p:sldId id="952" r:id="rId49"/>
    <p:sldId id="953" r:id="rId50"/>
    <p:sldId id="1258" r:id="rId51"/>
    <p:sldId id="954" r:id="rId52"/>
    <p:sldId id="955" r:id="rId53"/>
    <p:sldId id="956" r:id="rId54"/>
    <p:sldId id="957" r:id="rId55"/>
    <p:sldId id="958" r:id="rId56"/>
    <p:sldId id="960" r:id="rId57"/>
    <p:sldId id="961" r:id="rId58"/>
    <p:sldId id="962" r:id="rId59"/>
    <p:sldId id="963" r:id="rId60"/>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441" autoAdjust="0"/>
    <p:restoredTop sz="94660"/>
  </p:normalViewPr>
  <p:slideViewPr>
    <p:cSldViewPr>
      <p:cViewPr varScale="1">
        <p:scale>
          <a:sx n="47" d="100"/>
          <a:sy n="47" d="100"/>
        </p:scale>
        <p:origin x="84" y="54"/>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2019/11/4</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4</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09E6B5E2-414F-4B9B-AAB9-9B87664B65D6}" type="slidenum">
              <a:rPr lang="zh-CN" altLang="en-US" smtClean="0"/>
              <a:pPr>
                <a:defRPr/>
              </a:pPr>
              <a:t>5</a:t>
            </a:fld>
            <a:endParaRPr lang="zh-CN" altLang="en-US"/>
          </a:p>
        </p:txBody>
      </p:sp>
    </p:spTree>
    <p:extLst>
      <p:ext uri="{BB962C8B-B14F-4D97-AF65-F5344CB8AC3E}">
        <p14:creationId xmlns:p14="http://schemas.microsoft.com/office/powerpoint/2010/main" val="23712940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8" Type="http://schemas.openxmlformats.org/officeDocument/2006/relationships/slide" Target="slide52.xml"/><Relationship Id="rId3" Type="http://schemas.openxmlformats.org/officeDocument/2006/relationships/image" Target="../media/image6.jpg"/><Relationship Id="rId7" Type="http://schemas.openxmlformats.org/officeDocument/2006/relationships/slide" Target="slide34.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20.xml"/><Relationship Id="rId5" Type="http://schemas.openxmlformats.org/officeDocument/2006/relationships/slide" Target="slide5.xml"/><Relationship Id="rId4" Type="http://schemas.openxmlformats.org/officeDocument/2006/relationships/slide" Target="slide6.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03</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专题三</a:t>
            </a:r>
          </a:p>
        </p:txBody>
      </p:sp>
      <p:sp>
        <p:nvSpPr>
          <p:cNvPr id="10" name="矩形 9"/>
          <p:cNvSpPr/>
          <p:nvPr/>
        </p:nvSpPr>
        <p:spPr>
          <a:xfrm>
            <a:off x="9845867" y="972518"/>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专题三</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阅读理解</a:t>
            </a:r>
          </a:p>
        </p:txBody>
      </p:sp>
      <p:sp>
        <p:nvSpPr>
          <p:cNvPr id="13" name="矩形 12"/>
          <p:cNvSpPr/>
          <p:nvPr/>
        </p:nvSpPr>
        <p:spPr>
          <a:xfrm>
            <a:off x="9845867" y="3688851"/>
            <a:ext cx="12376444" cy="8451544"/>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1</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细节理解题	</a:t>
            </a:r>
          </a:p>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2</a:t>
            </a:r>
            <a:r>
              <a:rPr lang="zh-CN" altLang="en-US" sz="5500" dirty="0">
                <a:latin typeface="微软雅黑" pitchFamily="34" charset="-122"/>
                <a:ea typeface="微软雅黑" pitchFamily="34" charset="-122"/>
                <a:hlinkClick r:id="rId4" action="ppaction://hlinksldjump"/>
              </a:rPr>
              <a:t>讲　命题突破</a:t>
            </a:r>
            <a:r>
              <a:rPr lang="en-US" altLang="zh-CN" sz="5500" dirty="0">
                <a:latin typeface="微软雅黑" pitchFamily="34" charset="-122"/>
                <a:ea typeface="微软雅黑" pitchFamily="34" charset="-122"/>
                <a:hlinkClick r:id="rId4" action="ppaction://hlinksldjump"/>
              </a:rPr>
              <a:t>——</a:t>
            </a:r>
            <a:r>
              <a:rPr lang="zh-CN" altLang="en-US" sz="5500" dirty="0">
                <a:latin typeface="微软雅黑" pitchFamily="34" charset="-122"/>
                <a:ea typeface="微软雅黑" pitchFamily="34" charset="-122"/>
                <a:hlinkClick r:id="rId4" action="ppaction://hlinksldjump"/>
              </a:rPr>
              <a:t>词义猜测题</a:t>
            </a:r>
            <a:endParaRPr lang="zh-CN" altLang="en-US" sz="5500" dirty="0">
              <a:latin typeface="微软雅黑" pitchFamily="34" charset="-122"/>
              <a:ea typeface="微软雅黑" pitchFamily="34" charset="-122"/>
            </a:endParaRP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3</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推理判断题</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4</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主旨大意题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5</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应用文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6</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记叙文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7</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说明文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8</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议论文	</a:t>
            </a:r>
          </a:p>
          <a:p>
            <a:pPr>
              <a:lnSpc>
                <a:spcPts val="7300"/>
              </a:lnSpc>
            </a:pPr>
            <a:endParaRPr lang="zh-CN" altLang="en-US" sz="5500" dirty="0">
              <a:latin typeface="微软雅黑" pitchFamily="34" charset="-122"/>
              <a:ea typeface="微软雅黑" pitchFamily="34" charset="-122"/>
            </a:endParaRP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4689632"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hlinkClick r:id="rId4" action="ppaction://hlinksldjump"/>
              </a:rPr>
              <a:t>第</a:t>
            </a:r>
            <a:r>
              <a:rPr lang="en-US" altLang="zh-CN" sz="7200" b="1" spc="300" dirty="0">
                <a:solidFill>
                  <a:srgbClr val="DD6690"/>
                </a:solidFill>
                <a:latin typeface="微软雅黑" pitchFamily="34" charset="-122"/>
                <a:ea typeface="微软雅黑" pitchFamily="34" charset="-122"/>
                <a:hlinkClick r:id="rId4" action="ppaction://hlinksldjump"/>
              </a:rPr>
              <a:t>2</a:t>
            </a:r>
            <a:r>
              <a:rPr lang="zh-CN" altLang="en-US" sz="7200" b="1" spc="300" dirty="0">
                <a:solidFill>
                  <a:srgbClr val="DD6690"/>
                </a:solidFill>
                <a:latin typeface="微软雅黑" pitchFamily="34" charset="-122"/>
                <a:ea typeface="微软雅黑" pitchFamily="34" charset="-122"/>
                <a:hlinkClick r:id="rId4" action="ppaction://hlinksldjump"/>
              </a:rPr>
              <a:t>讲</a:t>
            </a:r>
            <a:endParaRPr lang="en-US" altLang="zh-CN" sz="7200" b="1" spc="300" dirty="0">
              <a:solidFill>
                <a:srgbClr val="DD6690"/>
              </a:solidFill>
              <a:latin typeface="微软雅黑" pitchFamily="34" charset="-122"/>
              <a:ea typeface="微软雅黑" pitchFamily="34" charset="-122"/>
              <a:hlinkClick r:id="rId4" action="ppaction://hlinksldjump"/>
            </a:endParaRPr>
          </a:p>
          <a:p>
            <a:r>
              <a:rPr lang="zh-CN" altLang="en-US" sz="9600" b="1" spc="300" dirty="0">
                <a:latin typeface="微软雅黑" pitchFamily="34" charset="-122"/>
                <a:ea typeface="微软雅黑" pitchFamily="34" charset="-122"/>
              </a:rPr>
              <a:t>命题突破</a:t>
            </a:r>
            <a:r>
              <a:rPr lang="en-US" altLang="zh-CN" sz="9600" b="1" spc="300" dirty="0">
                <a:latin typeface="微软雅黑" pitchFamily="34" charset="-122"/>
                <a:ea typeface="微软雅黑" pitchFamily="34" charset="-122"/>
              </a:rPr>
              <a:t>——</a:t>
            </a:r>
            <a:r>
              <a:rPr lang="zh-CN" altLang="en-US" sz="9600" b="1" spc="300" dirty="0">
                <a:latin typeface="微软雅黑" pitchFamily="34" charset="-122"/>
                <a:ea typeface="微软雅黑" pitchFamily="34" charset="-122"/>
              </a:rPr>
              <a:t>词义猜测题</a:t>
            </a:r>
          </a:p>
        </p:txBody>
      </p:sp>
      <p:sp>
        <p:nvSpPr>
          <p:cNvPr id="13" name="矩形 12"/>
          <p:cNvSpPr/>
          <p:nvPr/>
        </p:nvSpPr>
        <p:spPr>
          <a:xfrm>
            <a:off x="8281244" y="8944982"/>
            <a:ext cx="11880850" cy="3770776"/>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7" action="ppaction://hlinksldjump"/>
              </a:rPr>
              <a:t>模拟演练</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8" action="ppaction://hlinksldjump"/>
              </a:rPr>
              <a:t>教师备用习题</a:t>
            </a:r>
            <a:endParaRPr lang="en-US" altLang="zh-CN"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3"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DC6C4405-F67B-4054-8558-3348A1F5C21A}"/>
              </a:ext>
            </a:extLst>
          </p:cNvPr>
          <p:cNvSpPr/>
          <p:nvPr/>
        </p:nvSpPr>
        <p:spPr>
          <a:xfrm>
            <a:off x="1152452" y="2149049"/>
            <a:ext cx="20912718" cy="572714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猜测词义或词义推断是对一个单词的意义的推断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也可以是对一个短语或句子的意义的推断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既可以考查生词的意义</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也可以考查熟词的新意</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还可以是对替代词所替代内容的判断。在阅读理解题中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所考查的词或短语的意义往往不停留在字面上</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而要根据短文提供的语境</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通过阅读上下文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根据已知的信息或常识来推测尚不熟悉的词或词组的含义。</a:t>
            </a:r>
          </a:p>
        </p:txBody>
      </p:sp>
    </p:spTree>
    <p:extLst>
      <p:ext uri="{BB962C8B-B14F-4D97-AF65-F5344CB8AC3E}">
        <p14:creationId xmlns:p14="http://schemas.microsoft.com/office/powerpoint/2010/main" val="3664739179"/>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C6C4405-F67B-4054-8558-3348A1F5C21A}"/>
              </a:ext>
            </a:extLst>
          </p:cNvPr>
          <p:cNvSpPr/>
          <p:nvPr/>
        </p:nvSpPr>
        <p:spPr>
          <a:xfrm>
            <a:off x="1425285" y="1980630"/>
            <a:ext cx="20912718" cy="988347"/>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命题特点</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aphicFrame>
        <p:nvGraphicFramePr>
          <p:cNvPr id="2" name="表格 1">
            <a:extLst>
              <a:ext uri="{FF2B5EF4-FFF2-40B4-BE49-F238E27FC236}">
                <a16:creationId xmlns:a16="http://schemas.microsoft.com/office/drawing/2014/main" id="{EA9914B6-F1A9-4CE1-AE77-FBC87016F7F9}"/>
              </a:ext>
            </a:extLst>
          </p:cNvPr>
          <p:cNvGraphicFramePr>
            <a:graphicFrameLocks noGrp="1"/>
          </p:cNvGraphicFramePr>
          <p:nvPr>
            <p:extLst>
              <p:ext uri="{D42A27DB-BD31-4B8C-83A1-F6EECF244321}">
                <p14:modId xmlns:p14="http://schemas.microsoft.com/office/powerpoint/2010/main" val="1115402609"/>
              </p:ext>
            </p:extLst>
          </p:nvPr>
        </p:nvGraphicFramePr>
        <p:xfrm>
          <a:off x="1759365" y="3115741"/>
          <a:ext cx="20496212" cy="8815578"/>
        </p:xfrm>
        <a:graphic>
          <a:graphicData uri="http://schemas.openxmlformats.org/drawingml/2006/table">
            <a:tbl>
              <a:tblPr firstRow="1" firstCol="1" bandRow="1"/>
              <a:tblGrid>
                <a:gridCol w="15846691">
                  <a:extLst>
                    <a:ext uri="{9D8B030D-6E8A-4147-A177-3AD203B41FA5}">
                      <a16:colId xmlns:a16="http://schemas.microsoft.com/office/drawing/2014/main" val="1341856275"/>
                    </a:ext>
                  </a:extLst>
                </a:gridCol>
                <a:gridCol w="4649521">
                  <a:extLst>
                    <a:ext uri="{9D8B030D-6E8A-4147-A177-3AD203B41FA5}">
                      <a16:colId xmlns:a16="http://schemas.microsoft.com/office/drawing/2014/main" val="3643103935"/>
                    </a:ext>
                  </a:extLst>
                </a:gridCol>
              </a:tblGrid>
              <a:tr h="0">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设题方式</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考查角度</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261141839"/>
                  </a:ext>
                </a:extLst>
              </a:tr>
              <a:tr h="0">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①</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What does the underlined word “…” in Paragraph…probably mean?</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②</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What does the underlined word “…” in Paragraph…refer to?</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③</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Which of the following best explains “…” underlined in Paragraph…?</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④</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What does the underlined word “that”/“it” in Paragraph…refer to?</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单个单词的意义</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627977479"/>
                  </a:ext>
                </a:extLst>
              </a:tr>
            </a:tbl>
          </a:graphicData>
        </a:graphic>
      </p:graphicFrame>
      <p:grpSp>
        <p:nvGrpSpPr>
          <p:cNvPr id="5" name="组合 4">
            <a:extLst>
              <a:ext uri="{FF2B5EF4-FFF2-40B4-BE49-F238E27FC236}">
                <a16:creationId xmlns:a16="http://schemas.microsoft.com/office/drawing/2014/main" id="{AAF1B346-D8C6-40CE-910B-63EA77EA2A2F}"/>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314C07DE-7461-4836-BD28-DF64135EDD1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CA451DCC-CFB0-4808-83B8-CE389BDA2A5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23525341"/>
      </p:ext>
    </p:extLst>
  </p:cSld>
  <p:clrMapOvr>
    <a:masterClrMapping/>
  </p:clrMapOvr>
  <p:transition>
    <p:pull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EA9914B6-F1A9-4CE1-AE77-FBC87016F7F9}"/>
              </a:ext>
            </a:extLst>
          </p:cNvPr>
          <p:cNvGraphicFramePr>
            <a:graphicFrameLocks noGrp="1"/>
          </p:cNvGraphicFramePr>
          <p:nvPr>
            <p:extLst>
              <p:ext uri="{D42A27DB-BD31-4B8C-83A1-F6EECF244321}">
                <p14:modId xmlns:p14="http://schemas.microsoft.com/office/powerpoint/2010/main" val="833745470"/>
              </p:ext>
            </p:extLst>
          </p:nvPr>
        </p:nvGraphicFramePr>
        <p:xfrm>
          <a:off x="1500753" y="3030422"/>
          <a:ext cx="20496212" cy="6588634"/>
        </p:xfrm>
        <a:graphic>
          <a:graphicData uri="http://schemas.openxmlformats.org/drawingml/2006/table">
            <a:tbl>
              <a:tblPr firstRow="1" firstCol="1" bandRow="1"/>
              <a:tblGrid>
                <a:gridCol w="15846691">
                  <a:extLst>
                    <a:ext uri="{9D8B030D-6E8A-4147-A177-3AD203B41FA5}">
                      <a16:colId xmlns:a16="http://schemas.microsoft.com/office/drawing/2014/main" val="1341856275"/>
                    </a:ext>
                  </a:extLst>
                </a:gridCol>
                <a:gridCol w="4649521">
                  <a:extLst>
                    <a:ext uri="{9D8B030D-6E8A-4147-A177-3AD203B41FA5}">
                      <a16:colId xmlns:a16="http://schemas.microsoft.com/office/drawing/2014/main" val="3643103935"/>
                    </a:ext>
                  </a:extLst>
                </a:gridCol>
              </a:tblGrid>
              <a:tr h="1080120">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①</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What do the underlined words “…” in Paragraph…mean?</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②</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What does the underlined phrase “…” in Paragraph…mean?</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词组或短语的意义</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700318859"/>
                  </a:ext>
                </a:extLst>
              </a:tr>
              <a:tr h="0">
                <a:tc>
                  <a:txBody>
                    <a:bodyPr/>
                    <a:lstStyle/>
                    <a:p>
                      <a:pP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What does the underlined part/sentence in Paragraph…probably mean?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句子的意义</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395526411"/>
                  </a:ext>
                </a:extLst>
              </a:tr>
            </a:tbl>
          </a:graphicData>
        </a:graphic>
      </p:graphicFrame>
      <p:grpSp>
        <p:nvGrpSpPr>
          <p:cNvPr id="4" name="组合 3">
            <a:extLst>
              <a:ext uri="{FF2B5EF4-FFF2-40B4-BE49-F238E27FC236}">
                <a16:creationId xmlns:a16="http://schemas.microsoft.com/office/drawing/2014/main" id="{0895F5D5-B8A9-4608-AE6C-B62DAA6980D2}"/>
              </a:ext>
            </a:extLst>
          </p:cNvPr>
          <p:cNvGrpSpPr/>
          <p:nvPr/>
        </p:nvGrpSpPr>
        <p:grpSpPr>
          <a:xfrm>
            <a:off x="1471408" y="1073647"/>
            <a:ext cx="5785908" cy="769441"/>
            <a:chOff x="1512492" y="2497460"/>
            <a:chExt cx="5785908" cy="769441"/>
          </a:xfrm>
        </p:grpSpPr>
        <p:sp>
          <p:nvSpPr>
            <p:cNvPr id="5" name="TextBox 75">
              <a:extLst>
                <a:ext uri="{FF2B5EF4-FFF2-40B4-BE49-F238E27FC236}">
                  <a16:creationId xmlns:a16="http://schemas.microsoft.com/office/drawing/2014/main" id="{88410594-6AD1-4407-880B-94CD7175D46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8C6C013B-8DD5-4051-8743-F31B0C22325C}"/>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165F9F02-3C3B-4594-84F6-FAFE89F161B8}"/>
              </a:ext>
            </a:extLst>
          </p:cNvPr>
          <p:cNvGraphicFramePr>
            <a:graphicFrameLocks noGrp="1"/>
          </p:cNvGraphicFramePr>
          <p:nvPr>
            <p:extLst>
              <p:ext uri="{D42A27DB-BD31-4B8C-83A1-F6EECF244321}">
                <p14:modId xmlns:p14="http://schemas.microsoft.com/office/powerpoint/2010/main" val="3373210750"/>
              </p:ext>
            </p:extLst>
          </p:nvPr>
        </p:nvGraphicFramePr>
        <p:xfrm>
          <a:off x="1500753" y="2029385"/>
          <a:ext cx="20496212" cy="1008317"/>
        </p:xfrm>
        <a:graphic>
          <a:graphicData uri="http://schemas.openxmlformats.org/drawingml/2006/table">
            <a:tbl>
              <a:tblPr firstRow="1" firstCol="1" bandRow="1"/>
              <a:tblGrid>
                <a:gridCol w="15846691">
                  <a:extLst>
                    <a:ext uri="{9D8B030D-6E8A-4147-A177-3AD203B41FA5}">
                      <a16:colId xmlns:a16="http://schemas.microsoft.com/office/drawing/2014/main" val="3550276735"/>
                    </a:ext>
                  </a:extLst>
                </a:gridCol>
                <a:gridCol w="4649521">
                  <a:extLst>
                    <a:ext uri="{9D8B030D-6E8A-4147-A177-3AD203B41FA5}">
                      <a16:colId xmlns:a16="http://schemas.microsoft.com/office/drawing/2014/main" val="2164942225"/>
                    </a:ext>
                  </a:extLst>
                </a:gridCol>
              </a:tblGrid>
              <a:tr h="0">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设题方式</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考查角度</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592578910"/>
                  </a:ext>
                </a:extLst>
              </a:tr>
            </a:tbl>
          </a:graphicData>
        </a:graphic>
      </p:graphicFrame>
    </p:spTree>
    <p:extLst>
      <p:ext uri="{BB962C8B-B14F-4D97-AF65-F5344CB8AC3E}">
        <p14:creationId xmlns:p14="http://schemas.microsoft.com/office/powerpoint/2010/main" val="1457625995"/>
      </p:ext>
    </p:extLst>
  </p:cSld>
  <p:clrMapOvr>
    <a:masterClrMapping/>
  </p:clrMapOvr>
  <p:transition>
    <p:pull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E9B3076C-AFB8-4AD4-8FBA-7CB326B0F8BF}"/>
              </a:ext>
            </a:extLst>
          </p:cNvPr>
          <p:cNvGraphicFramePr>
            <a:graphicFrameLocks noGrp="1"/>
          </p:cNvGraphicFramePr>
          <p:nvPr>
            <p:extLst>
              <p:ext uri="{D42A27DB-BD31-4B8C-83A1-F6EECF244321}">
                <p14:modId xmlns:p14="http://schemas.microsoft.com/office/powerpoint/2010/main" val="612963144"/>
              </p:ext>
            </p:extLst>
          </p:nvPr>
        </p:nvGraphicFramePr>
        <p:xfrm>
          <a:off x="1075314" y="1679824"/>
          <a:ext cx="21386376" cy="10353294"/>
        </p:xfrm>
        <a:graphic>
          <a:graphicData uri="http://schemas.openxmlformats.org/drawingml/2006/table">
            <a:tbl>
              <a:tblPr firstRow="1" firstCol="1" bandRow="1"/>
              <a:tblGrid>
                <a:gridCol w="2056254">
                  <a:extLst>
                    <a:ext uri="{9D8B030D-6E8A-4147-A177-3AD203B41FA5}">
                      <a16:colId xmlns:a16="http://schemas.microsoft.com/office/drawing/2014/main" val="3350889264"/>
                    </a:ext>
                  </a:extLst>
                </a:gridCol>
                <a:gridCol w="2768282">
                  <a:extLst>
                    <a:ext uri="{9D8B030D-6E8A-4147-A177-3AD203B41FA5}">
                      <a16:colId xmlns:a16="http://schemas.microsoft.com/office/drawing/2014/main" val="841976991"/>
                    </a:ext>
                  </a:extLst>
                </a:gridCol>
                <a:gridCol w="1224136">
                  <a:extLst>
                    <a:ext uri="{9D8B030D-6E8A-4147-A177-3AD203B41FA5}">
                      <a16:colId xmlns:a16="http://schemas.microsoft.com/office/drawing/2014/main" val="3471305726"/>
                    </a:ext>
                  </a:extLst>
                </a:gridCol>
                <a:gridCol w="4343450">
                  <a:extLst>
                    <a:ext uri="{9D8B030D-6E8A-4147-A177-3AD203B41FA5}">
                      <a16:colId xmlns:a16="http://schemas.microsoft.com/office/drawing/2014/main" val="4091141756"/>
                    </a:ext>
                  </a:extLst>
                </a:gridCol>
                <a:gridCol w="1354597">
                  <a:extLst>
                    <a:ext uri="{9D8B030D-6E8A-4147-A177-3AD203B41FA5}">
                      <a16:colId xmlns:a16="http://schemas.microsoft.com/office/drawing/2014/main" val="833187156"/>
                    </a:ext>
                  </a:extLst>
                </a:gridCol>
                <a:gridCol w="4167049">
                  <a:extLst>
                    <a:ext uri="{9D8B030D-6E8A-4147-A177-3AD203B41FA5}">
                      <a16:colId xmlns:a16="http://schemas.microsoft.com/office/drawing/2014/main" val="383990132"/>
                    </a:ext>
                  </a:extLst>
                </a:gridCol>
                <a:gridCol w="1301384">
                  <a:extLst>
                    <a:ext uri="{9D8B030D-6E8A-4147-A177-3AD203B41FA5}">
                      <a16:colId xmlns:a16="http://schemas.microsoft.com/office/drawing/2014/main" val="3495226699"/>
                    </a:ext>
                  </a:extLst>
                </a:gridCol>
                <a:gridCol w="4171224">
                  <a:extLst>
                    <a:ext uri="{9D8B030D-6E8A-4147-A177-3AD203B41FA5}">
                      <a16:colId xmlns:a16="http://schemas.microsoft.com/office/drawing/2014/main" val="840667942"/>
                    </a:ext>
                  </a:extLst>
                </a:gridCol>
              </a:tblGrid>
              <a:tr h="0">
                <a:tc gridSpan="8">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2017—2019</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三年全国卷词义猜测题数统计表</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882118799"/>
                  </a:ext>
                </a:extLst>
              </a:tr>
              <a:tr h="0">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题型</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卷别</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gridSpan="6">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年份</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086962078"/>
                  </a:ext>
                </a:extLst>
              </a:tr>
              <a:tr h="0">
                <a:tc vMerge="1">
                  <a:txBody>
                    <a:bodyPr/>
                    <a:lstStyle/>
                    <a:p>
                      <a:endParaRPr lang="zh-CN" altLang="en-US"/>
                    </a:p>
                  </a:txBody>
                  <a:tcPr/>
                </a:tc>
                <a:tc vMerge="1">
                  <a:txBody>
                    <a:bodyPr/>
                    <a:lstStyle/>
                    <a:p>
                      <a:endParaRPr lang="zh-CN" altLang="en-US"/>
                    </a:p>
                  </a:txBody>
                  <a:tcPr/>
                </a:tc>
                <a:tc gridSpan="2">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hMerge="1">
                  <a:txBody>
                    <a:bodyPr/>
                    <a:lstStyle/>
                    <a:p>
                      <a:endParaRPr lang="zh-CN" altLang="en-US"/>
                    </a:p>
                  </a:txBody>
                  <a:tcPr/>
                </a:tc>
                <a:tc gridSpan="2">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2018</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hMerge="1">
                  <a:txBody>
                    <a:bodyPr/>
                    <a:lstStyle/>
                    <a:p>
                      <a:endParaRPr lang="zh-CN" altLang="en-US"/>
                    </a:p>
                  </a:txBody>
                  <a:tcPr/>
                </a:tc>
                <a:tc gridSpan="2">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2019</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hMerge="1">
                  <a:txBody>
                    <a:bodyPr/>
                    <a:lstStyle/>
                    <a:p>
                      <a:endParaRPr lang="zh-CN" altLang="en-US"/>
                    </a:p>
                  </a:txBody>
                  <a:tcPr/>
                </a:tc>
                <a:extLst>
                  <a:ext uri="{0D108BD9-81ED-4DB2-BD59-A6C34878D82A}">
                    <a16:rowId xmlns:a16="http://schemas.microsoft.com/office/drawing/2014/main" val="3377468967"/>
                  </a:ext>
                </a:extLst>
              </a:tr>
              <a:tr h="0">
                <a:tc rowSpan="3">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词义猜测</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Ⅰ</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 water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catcher,</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“dominant”</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“stumbles”</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4283013"/>
                  </a:ext>
                </a:extLst>
              </a:tr>
              <a:tr h="0">
                <a:tc vMerge="1">
                  <a:txBody>
                    <a:bodyPr/>
                    <a:lstStyle/>
                    <a:p>
                      <a:endParaRPr lang="zh-CN" altLang="en-US"/>
                    </a:p>
                  </a:txBody>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Ⅱ</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 tables </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are turned,</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that”</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 juicer”</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“tug at the </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heartstrings”</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543680"/>
                  </a:ext>
                </a:extLst>
              </a:tr>
              <a:tr h="0">
                <a:tc vMerge="1">
                  <a:txBody>
                    <a:bodyPr/>
                    <a:lstStyle/>
                    <a:p>
                      <a:endParaRPr lang="zh-CN" altLang="en-US"/>
                    </a:p>
                  </a:txBody>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Ⅲ</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“displaced”</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“more is </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more”</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“taking on”</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092136125"/>
                  </a:ext>
                </a:extLst>
              </a:tr>
            </a:tbl>
          </a:graphicData>
        </a:graphic>
      </p:graphicFrame>
      <p:grpSp>
        <p:nvGrpSpPr>
          <p:cNvPr id="4" name="组合 3">
            <a:extLst>
              <a:ext uri="{FF2B5EF4-FFF2-40B4-BE49-F238E27FC236}">
                <a16:creationId xmlns:a16="http://schemas.microsoft.com/office/drawing/2014/main" id="{AE01359B-DF91-4726-A2D1-80C2ADFE23ED}"/>
              </a:ext>
            </a:extLst>
          </p:cNvPr>
          <p:cNvGrpSpPr/>
          <p:nvPr/>
        </p:nvGrpSpPr>
        <p:grpSpPr>
          <a:xfrm>
            <a:off x="504380" y="1044526"/>
            <a:ext cx="5785908" cy="769441"/>
            <a:chOff x="1512492" y="2497460"/>
            <a:chExt cx="5785908" cy="769441"/>
          </a:xfrm>
        </p:grpSpPr>
        <p:sp>
          <p:nvSpPr>
            <p:cNvPr id="5" name="TextBox 75">
              <a:extLst>
                <a:ext uri="{FF2B5EF4-FFF2-40B4-BE49-F238E27FC236}">
                  <a16:creationId xmlns:a16="http://schemas.microsoft.com/office/drawing/2014/main" id="{A7A79A5C-5A26-4B58-B853-D384EDEEC51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9E2882EB-F8C6-4E7D-8B46-36F8ACA5D2F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78396265"/>
      </p:ext>
    </p:extLst>
  </p:cSld>
  <p:clrMapOvr>
    <a:masterClrMapping/>
  </p:clrMapOvr>
  <p:transition>
    <p:pull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C6C4405-F67B-4054-8558-3348A1F5C21A}"/>
              </a:ext>
            </a:extLst>
          </p:cNvPr>
          <p:cNvSpPr/>
          <p:nvPr/>
        </p:nvSpPr>
        <p:spPr>
          <a:xfrm>
            <a:off x="720404" y="1798727"/>
            <a:ext cx="20912718" cy="1110497"/>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典例剖析</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6D13EC53-8128-4D17-8702-30781DBBE29B}"/>
              </a:ext>
            </a:extLst>
          </p:cNvPr>
          <p:cNvSpPr/>
          <p:nvPr/>
        </p:nvSpPr>
        <p:spPr>
          <a:xfrm>
            <a:off x="1008436" y="2909224"/>
            <a:ext cx="20912718" cy="803546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技巧规律</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利用上下文的语境猜测词义是解答词义猜测题的最常用的策略。</a:t>
            </a:r>
          </a:p>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天津卷</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We’ve all known people who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run out of steam</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before they reach life’s halfway mark. I’m not talking about those who fail to get to the top. We can’t all get there. I’m talking about people who have stopped learning on growing because they have adopted the fixed attitudes and opinions that all too often come with passing years.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9A12F60D-C7B6-4AD5-8B28-763E3FB3CA89}"/>
              </a:ext>
            </a:extLst>
          </p:cNvPr>
          <p:cNvGrpSpPr/>
          <p:nvPr/>
        </p:nvGrpSpPr>
        <p:grpSpPr>
          <a:xfrm>
            <a:off x="1224460" y="1198543"/>
            <a:ext cx="5785908" cy="769441"/>
            <a:chOff x="1512492" y="2497460"/>
            <a:chExt cx="5785908" cy="769441"/>
          </a:xfrm>
        </p:grpSpPr>
        <p:sp>
          <p:nvSpPr>
            <p:cNvPr id="6" name="TextBox 75">
              <a:extLst>
                <a:ext uri="{FF2B5EF4-FFF2-40B4-BE49-F238E27FC236}">
                  <a16:creationId xmlns:a16="http://schemas.microsoft.com/office/drawing/2014/main" id="{47A7938B-4497-4CB2-8B95-D13D6101876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9" name="图片 8">
              <a:extLst>
                <a:ext uri="{FF2B5EF4-FFF2-40B4-BE49-F238E27FC236}">
                  <a16:creationId xmlns:a16="http://schemas.microsoft.com/office/drawing/2014/main" id="{BB6F4F26-425C-4450-B808-C5976BACC0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04131958"/>
      </p:ext>
    </p:extLst>
  </p:cSld>
  <p:clrMapOvr>
    <a:masterClrMapping/>
  </p:clrMapOvr>
  <p:transition>
    <p:pull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1803" y="2062370"/>
            <a:ext cx="21807716" cy="3012620"/>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)What does the underlined part in Paragraph 3 probably mean?</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 End one’s struggle for liberty.        B. Waste one’s energy taking risks.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 Miss the opportunity to succeed.     D. Lose the interest to continue learning.</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91803" y="5306423"/>
            <a:ext cx="20382929" cy="597666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2281269" y="1989512"/>
            <a:ext cx="9576321" cy="988347"/>
          </a:xfrm>
          <a:prstGeom prst="rect">
            <a:avLst/>
          </a:prstGeom>
        </p:spPr>
        <p:txBody>
          <a:bodyPr wrap="square">
            <a:spAutoFit/>
          </a:bodyPr>
          <a:lstStyle/>
          <a:p>
            <a:pPr algn="just">
              <a:lnSpc>
                <a:spcPct val="150000"/>
              </a:lnSpc>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395663" y="5190115"/>
            <a:ext cx="20279069" cy="82201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词义猜测题。根据画线部分下文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“I’m talking about people who have stopped learning on growing because they have adopted the fixed attitudes and opinions that all too often come with passing years.”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作者谈论的是那些在成长过程中停止学习的人。据此推断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,run out of steam</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停止学习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项。此题运用了后位信息的解释关系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进而准确地推断出了画线词的词义。</a:t>
            </a:r>
          </a:p>
          <a:p>
            <a:pPr algn="just">
              <a:lnSpc>
                <a:spcPct val="150000"/>
              </a:lnSpc>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41D8C867-898B-404A-A2B9-0CB66B2423AF}"/>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4B095C97-C26E-40C4-804E-2F1681F3183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EF971FC2-18C1-45C4-B5B7-ACA2597327E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1568192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矩形 7">
            <a:extLst>
              <a:ext uri="{FF2B5EF4-FFF2-40B4-BE49-F238E27FC236}">
                <a16:creationId xmlns:a16="http://schemas.microsoft.com/office/drawing/2014/main" id="{6D13EC53-8128-4D17-8702-30781DBBE29B}"/>
              </a:ext>
            </a:extLst>
          </p:cNvPr>
          <p:cNvSpPr/>
          <p:nvPr/>
        </p:nvSpPr>
        <p:spPr>
          <a:xfrm>
            <a:off x="1512492" y="2128592"/>
            <a:ext cx="20912718" cy="9189632"/>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技巧规律</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利用举例子、打比方、作比较等手段是解答词义猜测题的另一常用策略。</a:t>
            </a:r>
          </a:p>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2018·</a:t>
            </a:r>
            <a:r>
              <a:rPr lang="zh-CN"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Ⅰ</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recent centuries, trade,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industrialisation</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development of the nation-state and the spread of universal compulsory education, especially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globalisation</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better communications in the past few decades, all have caused many languages to disappear, and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dominant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languages such as English, Spanish and Chinese are increasingly taking over.</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616347F0-7171-4243-B9AA-5509EAA88D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F367E7E5-6158-4249-9773-8C298FFEA0D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18AC00DC-73D8-4DEE-AD9A-9612355A2CA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60993850"/>
      </p:ext>
    </p:extLst>
  </p:cSld>
  <p:clrMapOvr>
    <a:masterClrMapping/>
  </p:clrMapOvr>
  <p:transition>
    <p:pull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84814" y="2023447"/>
            <a:ext cx="21807716" cy="40298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Which of the following best explains “dominant” underlined in Paragraph 2?</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A.Complex</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 Advanced.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C.Powerful</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D.Modern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84814" y="6373421"/>
            <a:ext cx="20245902" cy="4077046"/>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2147145" y="2071791"/>
            <a:ext cx="9576321" cy="988347"/>
          </a:xfrm>
          <a:prstGeom prst="rect">
            <a:avLst/>
          </a:prstGeom>
        </p:spPr>
        <p:txBody>
          <a:bodyPr wrap="square">
            <a:spAutoFit/>
          </a:bodyPr>
          <a:lstStyle/>
          <a:p>
            <a:pPr algn="just">
              <a:lnSpc>
                <a:spcPct val="150000"/>
              </a:lnSpc>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284815" y="6373421"/>
            <a:ext cx="20245902"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词义猜测题。根据该段中的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“…dominant languages such as English, Spanish and Chinese are increasingly taking over.”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英语、西班牙语和汉语正在替代其他语言。据此推断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,dominant languages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强大的语言</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D4CDDF20-2D0D-4895-9DC2-A1C155EE1ACB}"/>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090DFA18-5ED7-49A7-BF23-BEEF7B565CC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A2DE006E-509D-42C2-90D7-E23F64834DA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1208544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02891" y="2213196"/>
            <a:ext cx="20655588" cy="341882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规律总结</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such as</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是用作举例子的信号词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此题利用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such as</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后的具体信息推测出</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“dominant”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的准确意义。同类的单词或词组还有</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like, for example, for instance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p>
        </p:txBody>
      </p:sp>
      <p:grpSp>
        <p:nvGrpSpPr>
          <p:cNvPr id="4" name="组合 3">
            <a:extLst>
              <a:ext uri="{FF2B5EF4-FFF2-40B4-BE49-F238E27FC236}">
                <a16:creationId xmlns:a16="http://schemas.microsoft.com/office/drawing/2014/main" id="{6B283DF4-123F-4CF0-8F34-83526F10701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ECDA5A5-FA85-4DDD-8478-132A05A74D8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AC7206E4-07D0-45F4-BB83-B56AB4895AE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88115380"/>
      </p:ext>
    </p:extLst>
  </p:cSld>
  <p:clrMapOvr>
    <a:masterClrMapping/>
  </p:clrMapOvr>
  <p:transition>
    <p:pull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57778"/>
            <a:ext cx="21026336" cy="9113649"/>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技巧规律</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3]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利用逻辑意义的同位、并列、相对或解释等各种关系是词义猜测题的又一常用解答策略。</a:t>
            </a: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3.</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北京卷</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Phytoplankton live at the ocean surface, where they pull carbon dioxide(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二氧化碳</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into the ocean while giving off oxygen. When these organisms die, they bury carbon in the deep ocean, an important process that helps to regulate the global climate. But phytoplankton are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vulnerable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the ocean’s warming trend. Warming changes key characteristics of the ocean and can affect phytoplankton growth, since they need not only sunlight and carbon dioxide to grow, but also nutrients.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43E667FC-6011-4D57-BED9-18A5B94EE0A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F920F179-06C0-4544-BD63-3FFC66B977C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C0EC44F9-FA5E-46F3-ADCF-9B0DA07A494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22910577"/>
      </p:ext>
    </p:extLst>
  </p:cSld>
  <p:clrMapOvr>
    <a:masterClrMapping/>
  </p:clrMapOvr>
  <p:transition>
    <p:pull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52282"/>
            <a:ext cx="21807716"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What does the underlined word “vulnerable” in Paragraph 3 probably mean?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Sensitive.	B. Beneficial.      C. Significant.	       D. Unnoticeable.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2492" y="5560531"/>
            <a:ext cx="20655588" cy="5205075"/>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2330683" y="2116582"/>
            <a:ext cx="9576321" cy="988347"/>
          </a:xfrm>
          <a:prstGeom prst="rect">
            <a:avLst/>
          </a:prstGeom>
        </p:spPr>
        <p:txBody>
          <a:bodyPr wrap="square">
            <a:spAutoFit/>
          </a:bodyPr>
          <a:lstStyle/>
          <a:p>
            <a:pPr algn="just">
              <a:lnSpc>
                <a:spcPct val="150000"/>
              </a:lnSpc>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606117" y="5560531"/>
            <a:ext cx="20644679"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词义猜测题。根据画线词后的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“Warming changes key characteristics of the ocean and can affect phytoplankton growth, since they need not only sunlight and carbon dioxide to grow, but also nutrients.”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气候变暖会改变海洋的主要特征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并会影响浮游植物的生长。由此可判断浮游植物很容易受到海洋变暖趋势的影响。据此推断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,vulnerable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易受影响的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即</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sensitive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7E4CFF99-BA75-48EC-A194-4FFE5A4CC9D4}"/>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C857FE31-76B9-4C5B-ADD3-932DE325D17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2198C540-F08F-40DC-888D-B6959EB9644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1462430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50" y="2114773"/>
            <a:ext cx="20655588" cy="226465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规律总结</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此段中的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but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表示前后语意上的一种相对关系</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是解答此题的信号词。</a:t>
            </a:r>
          </a:p>
        </p:txBody>
      </p:sp>
      <p:grpSp>
        <p:nvGrpSpPr>
          <p:cNvPr id="4" name="组合 3">
            <a:extLst>
              <a:ext uri="{FF2B5EF4-FFF2-40B4-BE49-F238E27FC236}">
                <a16:creationId xmlns:a16="http://schemas.microsoft.com/office/drawing/2014/main" id="{2FF0746C-D9FE-4DC8-B118-71564FB50743}"/>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EF1B9087-7723-433B-B935-AE658C45377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40346127-FE49-460C-A42C-63A148EA511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66631999"/>
      </p:ext>
    </p:extLst>
  </p:cSld>
  <p:clrMapOvr>
    <a:masterClrMapping/>
  </p:clrMapOvr>
  <p:transition>
    <p:pull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45837" y="1980630"/>
            <a:ext cx="20655588" cy="1110497"/>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素养提升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aphicFrame>
        <p:nvGraphicFramePr>
          <p:cNvPr id="2" name="表格 1">
            <a:extLst>
              <a:ext uri="{FF2B5EF4-FFF2-40B4-BE49-F238E27FC236}">
                <a16:creationId xmlns:a16="http://schemas.microsoft.com/office/drawing/2014/main" id="{2B1AA949-E7A3-4529-9EAA-FCE13D3C7418}"/>
              </a:ext>
            </a:extLst>
          </p:cNvPr>
          <p:cNvGraphicFramePr>
            <a:graphicFrameLocks noGrp="1"/>
          </p:cNvGraphicFramePr>
          <p:nvPr>
            <p:extLst>
              <p:ext uri="{D42A27DB-BD31-4B8C-83A1-F6EECF244321}">
                <p14:modId xmlns:p14="http://schemas.microsoft.com/office/powerpoint/2010/main" val="2243195998"/>
              </p:ext>
            </p:extLst>
          </p:nvPr>
        </p:nvGraphicFramePr>
        <p:xfrm>
          <a:off x="1775242" y="3521051"/>
          <a:ext cx="20496212" cy="8280915"/>
        </p:xfrm>
        <a:graphic>
          <a:graphicData uri="http://schemas.openxmlformats.org/drawingml/2006/table">
            <a:tbl>
              <a:tblPr firstRow="1" firstCol="1" bandRow="1"/>
              <a:tblGrid>
                <a:gridCol w="4839411">
                  <a:extLst>
                    <a:ext uri="{9D8B030D-6E8A-4147-A177-3AD203B41FA5}">
                      <a16:colId xmlns:a16="http://schemas.microsoft.com/office/drawing/2014/main" val="3864633921"/>
                    </a:ext>
                  </a:extLst>
                </a:gridCol>
                <a:gridCol w="15656801">
                  <a:extLst>
                    <a:ext uri="{9D8B030D-6E8A-4147-A177-3AD203B41FA5}">
                      <a16:colId xmlns:a16="http://schemas.microsoft.com/office/drawing/2014/main" val="420335846"/>
                    </a:ext>
                  </a:extLst>
                </a:gridCol>
              </a:tblGrid>
              <a:tr h="1601558">
                <a:tc gridSpan="2">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命题规律</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技巧点拨</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hMerge="1">
                  <a:txBody>
                    <a:bodyPr/>
                    <a:lstStyle/>
                    <a:p>
                      <a:endParaRPr lang="zh-CN" altLang="en-US"/>
                    </a:p>
                  </a:txBody>
                  <a:tcPr/>
                </a:tc>
                <a:extLst>
                  <a:ext uri="{0D108BD9-81ED-4DB2-BD59-A6C34878D82A}">
                    <a16:rowId xmlns:a16="http://schemas.microsoft.com/office/drawing/2014/main" val="733862080"/>
                  </a:ext>
                </a:extLst>
              </a:tr>
              <a:tr h="1601558">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类型</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如何解决词义猜测题</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789565604"/>
                  </a:ext>
                </a:extLst>
              </a:tr>
              <a:tr h="5077799">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利用</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语境</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猜词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要充分把握要猜测的词、短语或句子的上下文信息</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并结合画线部分的字面意思</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利用解释、复述、举例或定义等手段达到准确判断词义的目的。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762750911"/>
                  </a:ext>
                </a:extLst>
              </a:tr>
            </a:tbl>
          </a:graphicData>
        </a:graphic>
      </p:graphicFrame>
      <p:grpSp>
        <p:nvGrpSpPr>
          <p:cNvPr id="5" name="组合 4">
            <a:extLst>
              <a:ext uri="{FF2B5EF4-FFF2-40B4-BE49-F238E27FC236}">
                <a16:creationId xmlns:a16="http://schemas.microsoft.com/office/drawing/2014/main" id="{0ED05FD4-F2DE-4452-AA69-A3EC729B0124}"/>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09C0309F-B366-4C77-B1B9-8684AD393F3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6DE9A0E6-93AF-4B00-98C4-C4E594E42147}"/>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45173553"/>
      </p:ext>
    </p:extLst>
  </p:cSld>
  <p:clrMapOvr>
    <a:masterClrMapping/>
  </p:clrMapOvr>
  <p:transition>
    <p:pull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AB59213D-704A-488B-95DD-6F6525B5F02E}"/>
              </a:ext>
            </a:extLst>
          </p:cNvPr>
          <p:cNvGraphicFramePr>
            <a:graphicFrameLocks noGrp="1"/>
          </p:cNvGraphicFramePr>
          <p:nvPr>
            <p:extLst>
              <p:ext uri="{D42A27DB-BD31-4B8C-83A1-F6EECF244321}">
                <p14:modId xmlns:p14="http://schemas.microsoft.com/office/powerpoint/2010/main" val="2542919758"/>
              </p:ext>
            </p:extLst>
          </p:nvPr>
        </p:nvGraphicFramePr>
        <p:xfrm>
          <a:off x="1293903" y="1697103"/>
          <a:ext cx="21175482" cy="10945749"/>
        </p:xfrm>
        <a:graphic>
          <a:graphicData uri="http://schemas.openxmlformats.org/drawingml/2006/table">
            <a:tbl>
              <a:tblPr firstRow="1" firstCol="1" bandRow="1"/>
              <a:tblGrid>
                <a:gridCol w="1072048">
                  <a:extLst>
                    <a:ext uri="{9D8B030D-6E8A-4147-A177-3AD203B41FA5}">
                      <a16:colId xmlns:a16="http://schemas.microsoft.com/office/drawing/2014/main" val="1637634270"/>
                    </a:ext>
                  </a:extLst>
                </a:gridCol>
                <a:gridCol w="20103434">
                  <a:extLst>
                    <a:ext uri="{9D8B030D-6E8A-4147-A177-3AD203B41FA5}">
                      <a16:colId xmlns:a16="http://schemas.microsoft.com/office/drawing/2014/main" val="3605486197"/>
                    </a:ext>
                  </a:extLst>
                </a:gridCol>
              </a:tblGrid>
              <a:tr h="9721080">
                <a:tc>
                  <a:txBody>
                    <a:bodyPr/>
                    <a:lstStyle/>
                    <a:p>
                      <a:pP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利用</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逻辑</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猜词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常见的逻辑关系有</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同义关系</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被考查的词汇在文章中往往被同义词、同位词、定语从句等来解释或限定</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根据这些词句可以很容易地猜测词义。</a:t>
                      </a:r>
                    </a:p>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①</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be, mean, refer to, in other words, that is (to say)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等指示性词或词组来进一步解释或说明某一词或短语。</a:t>
                      </a:r>
                    </a:p>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②</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such as, like, for example, for instance</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等进一步解释或说明前面某一句话或某一现象。</a:t>
                      </a: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转折或对比关系</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根据上下句的连接词</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while, but, however, on the contrary, on the other hand</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等可以看出前后句在意义上的差别。</a:t>
                      </a: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因果关系</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在句子或段落中</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若两个事物或现象之间构成因果关系</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则可以根据这种逻辑关系推测生词词义。</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56425868"/>
                  </a:ext>
                </a:extLst>
              </a:tr>
            </a:tbl>
          </a:graphicData>
        </a:graphic>
      </p:graphicFrame>
      <p:grpSp>
        <p:nvGrpSpPr>
          <p:cNvPr id="4" name="组合 3">
            <a:extLst>
              <a:ext uri="{FF2B5EF4-FFF2-40B4-BE49-F238E27FC236}">
                <a16:creationId xmlns:a16="http://schemas.microsoft.com/office/drawing/2014/main" id="{30060A4A-2E4A-4F2F-90F7-24CBB5B8AC5C}"/>
              </a:ext>
            </a:extLst>
          </p:cNvPr>
          <p:cNvGrpSpPr/>
          <p:nvPr/>
        </p:nvGrpSpPr>
        <p:grpSpPr>
          <a:xfrm>
            <a:off x="1080444" y="927662"/>
            <a:ext cx="5785908" cy="769441"/>
            <a:chOff x="1512492" y="2497460"/>
            <a:chExt cx="5785908" cy="769441"/>
          </a:xfrm>
        </p:grpSpPr>
        <p:sp>
          <p:nvSpPr>
            <p:cNvPr id="5" name="TextBox 75">
              <a:extLst>
                <a:ext uri="{FF2B5EF4-FFF2-40B4-BE49-F238E27FC236}">
                  <a16:creationId xmlns:a16="http://schemas.microsoft.com/office/drawing/2014/main" id="{90A7D636-693D-4CC2-8BB7-ACFAB115349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0C647DBC-CDDC-42CA-98BC-A57C8AF98C3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4908950"/>
      </p:ext>
    </p:extLst>
  </p:cSld>
  <p:clrMapOvr>
    <a:masterClrMapping/>
  </p:clrMapOvr>
  <p:transition>
    <p:pull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44CCC3DB-5FE0-49FE-9F13-74B38446A96D}"/>
              </a:ext>
            </a:extLst>
          </p:cNvPr>
          <p:cNvGraphicFramePr>
            <a:graphicFrameLocks noGrp="1"/>
          </p:cNvGraphicFramePr>
          <p:nvPr>
            <p:extLst>
              <p:ext uri="{D42A27DB-BD31-4B8C-83A1-F6EECF244321}">
                <p14:modId xmlns:p14="http://schemas.microsoft.com/office/powerpoint/2010/main" val="2080095872"/>
              </p:ext>
            </p:extLst>
          </p:nvPr>
        </p:nvGraphicFramePr>
        <p:xfrm>
          <a:off x="1512492" y="2155550"/>
          <a:ext cx="20496212" cy="9821418"/>
        </p:xfrm>
        <a:graphic>
          <a:graphicData uri="http://schemas.openxmlformats.org/drawingml/2006/table">
            <a:tbl>
              <a:tblPr firstRow="1" firstCol="1" bandRow="1"/>
              <a:tblGrid>
                <a:gridCol w="4032448">
                  <a:extLst>
                    <a:ext uri="{9D8B030D-6E8A-4147-A177-3AD203B41FA5}">
                      <a16:colId xmlns:a16="http://schemas.microsoft.com/office/drawing/2014/main" val="265779369"/>
                    </a:ext>
                  </a:extLst>
                </a:gridCol>
                <a:gridCol w="16463764">
                  <a:extLst>
                    <a:ext uri="{9D8B030D-6E8A-4147-A177-3AD203B41FA5}">
                      <a16:colId xmlns:a16="http://schemas.microsoft.com/office/drawing/2014/main" val="2015799088"/>
                    </a:ext>
                  </a:extLst>
                </a:gridCol>
              </a:tblGrid>
              <a:tr h="0">
                <a:tc>
                  <a:txBody>
                    <a:bodyPr/>
                    <a:lstStyle/>
                    <a:p>
                      <a:pP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利用</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指代</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猜词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代词</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one, it, that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等可以指代上文提到的人或事物</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有时是远指</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有时是近指</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有时需要对前面提到的内容进行总结</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才能确定代词所指代的人或事物。</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343946833"/>
                  </a:ext>
                </a:extLst>
              </a:tr>
              <a:tr h="0">
                <a:tc>
                  <a:txBody>
                    <a:bodyPr/>
                    <a:lstStyle/>
                    <a:p>
                      <a:pP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利用</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定义</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或</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复述</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猜词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定义</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生词往往出现在前面</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定义或解释往往跟在生词的后面</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由</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or</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或破折号引出。</a:t>
                      </a: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复述</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用不同的词语重复表达同一内容。复述和被复述部分往往构成同位语关系</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在句中多用逗号连接</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有时也用破折号、冒号或分号来连接。有时它们中间还常常插入一个起解释作用的标志语如</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or,or</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rather,that</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is to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say,that</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is,namely,in</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other words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等来强调这种同位关系。</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963411773"/>
                  </a:ext>
                </a:extLst>
              </a:tr>
            </a:tbl>
          </a:graphicData>
        </a:graphic>
      </p:graphicFrame>
      <p:grpSp>
        <p:nvGrpSpPr>
          <p:cNvPr id="4" name="组合 3">
            <a:extLst>
              <a:ext uri="{FF2B5EF4-FFF2-40B4-BE49-F238E27FC236}">
                <a16:creationId xmlns:a16="http://schemas.microsoft.com/office/drawing/2014/main" id="{6707FB1E-C2BD-4C4A-B0A9-F91A88B76D0B}"/>
              </a:ext>
            </a:extLst>
          </p:cNvPr>
          <p:cNvGrpSpPr/>
          <p:nvPr/>
        </p:nvGrpSpPr>
        <p:grpSpPr>
          <a:xfrm>
            <a:off x="1152452" y="960611"/>
            <a:ext cx="5785908" cy="769441"/>
            <a:chOff x="1512492" y="2497460"/>
            <a:chExt cx="5785908" cy="769441"/>
          </a:xfrm>
        </p:grpSpPr>
        <p:sp>
          <p:nvSpPr>
            <p:cNvPr id="5" name="TextBox 75">
              <a:extLst>
                <a:ext uri="{FF2B5EF4-FFF2-40B4-BE49-F238E27FC236}">
                  <a16:creationId xmlns:a16="http://schemas.microsoft.com/office/drawing/2014/main" id="{C63DCFD7-450C-4658-BB7B-3D0011A740E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714B3209-2B74-4100-AE43-1490CFE3972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92364860"/>
      </p:ext>
    </p:extLst>
  </p:cSld>
  <p:clrMapOvr>
    <a:masterClrMapping/>
  </p:clrMapOvr>
  <p:transition>
    <p:pull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1730052"/>
            <a:ext cx="20001768" cy="10129311"/>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浙江卷</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,B</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Money with no strings attached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It’s not something you see every day. But at Union Station in Los Angeles last month, a board went up with dollar bills attached to it with pins and a sign that read, “Give What You Can, Take What You Need.”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People quickly caught on. And while many took dollars, many others pinned their own cash to the board. “People of all ages, races, and socio-economic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社会经济的</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backgrounds gave and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took,”said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Tyler Bridges of The Toolbox, which created the project. “We even had a bride in her</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15227614"/>
      </p:ext>
    </p:extLst>
  </p:cSld>
  <p:clrMapOvr>
    <a:masterClrMapping/>
  </p:clrMapOvr>
  <p:transition>
    <p:pull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1866947"/>
            <a:ext cx="20383394" cy="1012931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wedding dress come up to the board and take a few dollars.” Most of the bills on the board were singles, but a few people left fives, tens and even twenties. The video clip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片段</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shows one man who had found a $20 bill pinning it to the board.</a:t>
            </a: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“What I can say for the folks that gave the most, is that they were full of smiles,” Bridges said. “There’s a certain feeling that giving can do for you and that was apparent in those that gave the most.” Most people who took dollars took only a few, but Bridges said a very small number took as much as they could.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1DAAC943-CB59-4EF9-AF72-DACDA7B86A1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AB1B6F53-616A-486B-AC23-554A9320D69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E1AE3BCB-6B87-4107-8907-06E7DB0475D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49948093"/>
      </p:ext>
    </p:extLst>
  </p:cSld>
  <p:clrMapOvr>
    <a:masterClrMapping/>
  </p:clrMapOvr>
  <p:transition>
    <p:pull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250" y="2122943"/>
            <a:ext cx="20383394" cy="707680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While the clip might look like part of a new ad campaign, Bridges said the only goal was to show generosity and sympathy. He added that he hopes people in other cities might try similar projects and post their own videos on the Internet.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“After all, everyone has bad days and good days,” he said. “Some days you need a helping hand and some days you can be the one giving the helping hand.”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C5F5D213-4CAE-4AB2-9EA3-EB92CA74B2E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5F4F095-8A8C-41EA-AD72-A6D790B0A7C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130D5845-7F69-46B4-9FBF-0B580543EFB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3191596"/>
      </p:ext>
    </p:extLst>
  </p:cSld>
  <p:clrMapOvr>
    <a:masterClrMapping/>
  </p:clrMapOvr>
  <p:transition>
    <p:pull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49982" y="1980630"/>
            <a:ext cx="20655588" cy="40298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1.What does the expression “money with no strings attached” in Paragraph 1 mean?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Money spent without hesitation.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Money not legally made.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Money offered without conditions.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Money not tied together.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2492" y="6362328"/>
            <a:ext cx="19983094" cy="5044537"/>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00821" y="6362328"/>
            <a:ext cx="20094765" cy="202356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文章介绍了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Tyler Bridges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创办的一个项目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它让有善心的人捐助钱财</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让需要的人自取钱财。该项目的宗旨在于让人们能够互相帮助。</a:t>
            </a:r>
          </a:p>
        </p:txBody>
      </p:sp>
      <p:sp>
        <p:nvSpPr>
          <p:cNvPr id="10" name="矩形 9">
            <a:extLst>
              <a:ext uri="{FF2B5EF4-FFF2-40B4-BE49-F238E27FC236}">
                <a16:creationId xmlns:a16="http://schemas.microsoft.com/office/drawing/2014/main" id="{8E7AB909-FB2A-4A7B-8B1C-D32FCDA4898F}"/>
              </a:ext>
            </a:extLst>
          </p:cNvPr>
          <p:cNvSpPr/>
          <p:nvPr/>
        </p:nvSpPr>
        <p:spPr>
          <a:xfrm>
            <a:off x="2141692" y="1915435"/>
            <a:ext cx="1008112"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12493" y="8385895"/>
            <a:ext cx="19983094"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句意理解题。根据画线部分的内容并结合牌子上出现的话</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“…‘Give What You Can, Take What You Need.’”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画线部分意为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这里的钱是可以随意拿取的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并不附带任何条件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E6C4BE7D-CA1C-4602-88C0-D2926EB26CB3}"/>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C688CDAA-BC13-4611-B52B-D5724C6DB86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8C1BD394-6F05-48F1-8EBD-21140F2BA21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298182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77859"/>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2.What did Bridges want to show by mentioning the bride?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Women tended to be more sociable.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The activity attracted various people.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Economic problems were getting worse.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Young couples needed financial assistance.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91950" y="7186956"/>
            <a:ext cx="18886638" cy="415748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1990802"/>
            <a:ext cx="114975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24061" y="7174013"/>
            <a:ext cx="18638504"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推理判断题。根据第二段中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“‘People of all ages, races…gave and took,’…‘We even had a bride in her wedding dress come up to the board…’”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作者用一位新娘也来参与该活动的例子来说明这个活动吸引了不同的人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FD0E9D58-5FD0-4B46-94F6-08A1DEBC7784}"/>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89283679-D187-4EA4-B85B-557DBBD76A1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CCD7E9D0-4F92-4CEA-B332-C34A81D3ED3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8991808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27165"/>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3.Why did Bridges carry out the project?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To do a test on people’s morals.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To raise money for his company.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To earn himself a good reputation.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To promote kindness and sympathy.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2493" y="7137651"/>
            <a:ext cx="14833648" cy="415748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086305"/>
            <a:ext cx="1062414"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5588" y="7078510"/>
            <a:ext cx="14833648"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细节理解题。根据倒数第二段中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“…Bridges said the only goal was to show generosity and sympathy.”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并结合全文可知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,Bridges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创办这个项目是为了展现慷慨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传递善意和同情心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3A1B1893-B2E0-4593-8D4B-F73CD9665FF0}"/>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C90F9375-0580-4A63-AEA7-4870FE0DBD1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2245724F-8267-402D-B2F1-9FB9D942985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2187852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46418" y="2177326"/>
            <a:ext cx="22070452" cy="9113649"/>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4400" dirty="0" err="1">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Ⅱ,B</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“You can use me as a last resort(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选择</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if nobody else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volunteers,then</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will do it.” This was an actual reply from a parent after I put out a request for volunteers for my kids’ lacrosse(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长曲棍球</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club.</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 guess that there’s probably some demanding work schedule, or social anxiety around stepping up to help for an unknown sport. She may just need a little persuading. So I try again and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tug at the heartstrings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mention the single parent with four kids running the show and I talk about the dad coaching a team that his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BBFCF27F-C8EC-47B7-848C-70A781E9CA14}"/>
              </a:ext>
            </a:extLst>
          </p:cNvPr>
          <p:cNvGrpSpPr/>
          <p:nvPr/>
        </p:nvGrpSpPr>
        <p:grpSpPr>
          <a:xfrm>
            <a:off x="1044440" y="1044526"/>
            <a:ext cx="5785908" cy="769441"/>
            <a:chOff x="1512492" y="2497460"/>
            <a:chExt cx="5785908" cy="769441"/>
          </a:xfrm>
        </p:grpSpPr>
        <p:sp>
          <p:nvSpPr>
            <p:cNvPr id="5" name="TextBox 75">
              <a:extLst>
                <a:ext uri="{FF2B5EF4-FFF2-40B4-BE49-F238E27FC236}">
                  <a16:creationId xmlns:a16="http://schemas.microsoft.com/office/drawing/2014/main" id="{ED84D07E-2960-4463-8D71-A2DDEDFC7CD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403B7467-47A3-4FD5-818D-0C51234A43F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63748948"/>
      </p:ext>
    </p:extLst>
  </p:cSld>
  <p:clrMapOvr>
    <a:masterClrMapping/>
  </p:clrMapOvr>
  <p:transition>
    <p:pull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14773"/>
            <a:ext cx="20383394" cy="10123797"/>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kids aren’t even on…At this point the unwilling parent speaks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up,“Alright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Yes, I’ll do it.” </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I’m secretly relieved because I know there’s real power in sharing volunteer responsibilities among many. The unwilling parent organizes the meal schedule, sends out e-mails, and collects money for end-of-season gifts. Somewhere along the way, the same parent ends up becoming an invaluable member of the team. The coach is able to focus on the kids while the other parents are relieved to be off the hook for another season. Handing out sliced oranges to bloodthirsty kids can be as exciting as watching your own kid score a goal.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C65C5940-D22F-4DC7-BE03-8E41D5B30F53}"/>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93243AB-5E9A-4700-A539-DE2558B8D52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6E613F39-C1BF-4737-875A-CEFBD40E3B58}"/>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73678471"/>
      </p:ext>
    </p:extLst>
  </p:cSld>
  <p:clrMapOvr>
    <a:masterClrMapping/>
  </p:clrMapOvr>
  <p:transition>
    <p:pull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86154" y="2150652"/>
            <a:ext cx="20383394" cy="8092472"/>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Still, most of us volunteers breathe a sigh of relief when the season comes to a close. That relief is coupled with a deep understanding of why the same people keep coming back for more: connecting to the community(</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社区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as you freely give your time, money, skills, or services provides a real joy. Volunteering just feels so good.</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that sense, I’m pretty sure volunteering is more of a selfish act than I’d freely like to admit. However, if others benefit in the process, and I get some reward too, does it really matter where my motivation lies?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FB029B17-0225-40A2-8BAA-77438DAD8BC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E9B743D1-23CE-456A-AD86-C0D31364CA8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1C92BDED-6DB9-4010-BDE1-BCD7B714BB6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16025400"/>
      </p:ext>
    </p:extLst>
  </p:cSld>
  <p:clrMapOvr>
    <a:masterClrMapping/>
  </p:clrMapOvr>
  <p:transition>
    <p:pull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09074" y="2089764"/>
            <a:ext cx="21536246" cy="6875024"/>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)4.What can we infer about the parent from her reply in Paragraph 1?</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A.She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knows little about the club.</a:t>
            </a:r>
            <a:r>
              <a:rPr lang="en-US"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B.She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isn’t good at sports.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C.She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just doesn’t want to volunteer.</a:t>
            </a:r>
            <a:r>
              <a:rPr lang="en-US"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D.She’s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unable to meet her schedule.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0E63E5AE-3E44-4553-B70D-AF04FFE272E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20848CBD-3875-4857-A567-5A956B89EB5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18611F1A-0068-4191-AF32-13DFC061C69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1E03BAAF-5E61-4FF4-B4DB-E7900D484681}"/>
              </a:ext>
            </a:extLst>
          </p:cNvPr>
          <p:cNvSpPr/>
          <p:nvPr/>
        </p:nvSpPr>
        <p:spPr>
          <a:xfrm>
            <a:off x="2520604" y="2190532"/>
            <a:ext cx="2476170"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733204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35529" y="2281616"/>
            <a:ext cx="22167756" cy="7043826"/>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135529" y="2147473"/>
            <a:ext cx="21703677" cy="3039230"/>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本文是一篇夹叙夹议文。文章讲述了作者成功说服一个家长参加志愿者团队。作为一名志愿者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作者发挥了自己的作用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同时也阐述了自己在参与志愿者活动过程中获得的快乐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让他人受益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自己也得到了回报。</a:t>
            </a:r>
          </a:p>
        </p:txBody>
      </p:sp>
      <p:sp>
        <p:nvSpPr>
          <p:cNvPr id="8" name="矩形 7">
            <a:extLst>
              <a:ext uri="{FF2B5EF4-FFF2-40B4-BE49-F238E27FC236}">
                <a16:creationId xmlns:a16="http://schemas.microsoft.com/office/drawing/2014/main" id="{DB09D662-CB98-4EF6-A83D-0A7034605E59}"/>
              </a:ext>
            </a:extLst>
          </p:cNvPr>
          <p:cNvSpPr/>
          <p:nvPr/>
        </p:nvSpPr>
        <p:spPr>
          <a:xfrm>
            <a:off x="1246534" y="5038171"/>
            <a:ext cx="21703677"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推理判断题。根据文章第一段中的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“‘You can use me as a last resort(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选择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and if nobody else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volunteers,then</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 will do it.’”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你可以当</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是最后的候选人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如果没有其他的志愿者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那么</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就做。由此可推断出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她希望作者把她当作最后的备选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言外之意就是她不愿意做志愿者。故选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7" name="组合 6">
            <a:extLst>
              <a:ext uri="{FF2B5EF4-FFF2-40B4-BE49-F238E27FC236}">
                <a16:creationId xmlns:a16="http://schemas.microsoft.com/office/drawing/2014/main" id="{8F742E30-63DF-4BED-9C47-7A380DFE78B6}"/>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A08F53E2-CF01-4506-9637-51F090F64A0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5852B83E-8511-44A3-9FE5-10FDB99074E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253869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03274" y="1999920"/>
            <a:ext cx="20655588" cy="40298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5.What does the underlined phrase “tug at the heartstrings” in Paragraph 2 mean?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A.Encourage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teamwork.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B.Appeal</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to feelings.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C.Promote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good deeds.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D.Provide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advice.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42733" y="6144146"/>
            <a:ext cx="20952079" cy="533330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1999920"/>
            <a:ext cx="137061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33696" y="6124071"/>
            <a:ext cx="20786860"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词义猜测题。根据画线部分前文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“She may just need a little persuading.”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和下文的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mention the single parent with four kids running the show and I talk about the dad coaching a team that his kids aren’t even 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作者为了劝服这位家长</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举了两个例子。故可知画线部分在此处应是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煽情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之意。故选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61A5485B-2B65-416E-A5C7-153E4DA61DD5}"/>
              </a:ext>
            </a:extLst>
          </p:cNvPr>
          <p:cNvGrpSpPr/>
          <p:nvPr/>
        </p:nvGrpSpPr>
        <p:grpSpPr>
          <a:xfrm>
            <a:off x="1224460" y="1156586"/>
            <a:ext cx="5785908" cy="769441"/>
            <a:chOff x="1512492" y="2497460"/>
            <a:chExt cx="5785908" cy="769441"/>
          </a:xfrm>
        </p:grpSpPr>
        <p:sp>
          <p:nvSpPr>
            <p:cNvPr id="11" name="TextBox 75">
              <a:extLst>
                <a:ext uri="{FF2B5EF4-FFF2-40B4-BE49-F238E27FC236}">
                  <a16:creationId xmlns:a16="http://schemas.microsoft.com/office/drawing/2014/main" id="{38D22BEE-10F9-474C-8720-D7764DC8E40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70A44A7-9C3F-4292-BA0F-A0397775DBB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7130076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6.What can we learn about the parent from Paragraph 3?</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A.She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gets interested in lacrosse.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proud of her kids.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C.She’ll</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work for another season.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becomes a good helper.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36583" y="7272267"/>
            <a:ext cx="18697990" cy="415748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448596" y="2057005"/>
            <a:ext cx="1029455"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44766" y="7279798"/>
            <a:ext cx="18447213"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细节理解题。根据第三段中讲述这位家长做出的贡献及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same parent ends up becoming an invaluable member of the team.”</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她最终成了志愿者队伍中重要的一员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也就是说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她成了一个好帮手。故选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F6339129-5DC3-47B5-8662-22152B8354BD}"/>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962E9995-30F9-4081-A6FE-84D50F91EDA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EAF078BA-61D5-4BEF-B795-CC6E72166D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285592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7.Why does the author like doing volunteer work?</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gives her a sense of duty.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makes her very happy.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enables her to work hard.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brings her material rewards.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83094" y="7240656"/>
            <a:ext cx="17641960" cy="517314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448596" y="2028611"/>
            <a:ext cx="1134807"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745837" y="7171072"/>
            <a:ext cx="17641960"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细节理解题。根据第四段的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“…connecting to the community(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社区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as you freely give your time, money, skills, or services provides a real joy. Volunteering just feels so good.”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为社区做贡献可以带来真正的快乐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即参加志愿者活动令作者感觉快乐。故选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27C090D6-8BF5-4A21-99DD-F6B4DBC6CCC7}"/>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B8E83558-CDDB-4751-9036-9D1B5510B56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7033D922-2D1E-413C-AA65-5EEC32047DC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5491683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21657952" cy="9113649"/>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:318</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解决太空垃圾问题　文体</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说明文</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Dutch designer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Daan</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Roosegaarde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has spent much of his time seeking artistic solutions to solve our environmental problems. His past projects include “Bioluminescent(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生物发光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Trees” to light streets, a “Smog-Free Tower” to clean Beijing’s polluted air and “Gates of Light”, which uses the headlamps of passing cars to light up the 60 floodgates of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Afsluitdijk</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major dam in the Netherlands. Now, he is hoping to use his skills to solve a pressing global problem—space junk!</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21688516"/>
      </p:ext>
    </p:extLst>
  </p:cSld>
  <p:clrMapOvr>
    <a:masterClrMapping/>
  </p:clrMapOvr>
  <p:transition>
    <p:pull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1999920"/>
            <a:ext cx="21657952" cy="8068876"/>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Scientists guess that there are over 500,000 particles of large rubbish. To deal with the problem,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Roosegaarde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intends to achieve his goal by educating the public about the urgency of the situation and coming up with possible solutions. The plan, called the Space Waste Lab, started in October 2018 with a laser(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激光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show in the Netherlands. The unique outdoor artwork of LEDs used real-time tracking information to point at pieces of space junk floating at altitudes of 200 to 20,000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kilometres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experience was designed to make the public know more about how much space junk there is.</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C0F417A6-0C82-4D4E-8C7A-62626C81D8D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9C5DCA58-FE39-4C3F-BE8C-BCA25C879C9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3FC0E482-D070-417D-A6EC-228E15075A1E}"/>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34654870"/>
      </p:ext>
    </p:extLst>
  </p:cSld>
  <p:clrMapOvr>
    <a:masterClrMapping/>
  </p:clrMapOvr>
  <p:transition>
    <p:pull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22943"/>
            <a:ext cx="21657952" cy="9108134"/>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To find a solution, the designer has been thinking with experts. One of the projects being considered is “Shooting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Stars”,which</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attempts to reintroduce the trash to the atmosphere in a controlled way. Upon reentry, the waste would burn in the atmosphere like a shooting star.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Roosegaarde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NEU-B4-S92" panose="02020503000000020003" pitchFamily="18" charset="-122"/>
                <a:cs typeface="Times New Roman" panose="02020603050405020304" pitchFamily="18" charset="0"/>
              </a:rPr>
              <a:t>envisages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that if successful, burning space trash could someday replace fireworks at large public events!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September 2018, the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RemoveDEBRIS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satellite successfully sent a net to catch a target while orbiting at an altitude of about 300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kilometres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(190 miles). Sometime this year, the capsule will set free a harpoon that has been designed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55E1E025-8585-4463-AC73-5A9783EDE2DD}"/>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081D95AE-AB9B-407D-9003-EA183AF2BD9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BDB65799-42BB-43FE-AF9E-9589FCDB116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38801822"/>
      </p:ext>
    </p:extLst>
  </p:cSld>
  <p:clrMapOvr>
    <a:masterClrMapping/>
  </p:clrMapOvr>
  <p:transition>
    <p:pull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84856" y="2128027"/>
            <a:ext cx="21657952" cy="3014158"/>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to remove space trash. At the end of its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task,RemoveDEBRIS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will let go a sail to bring the satellite itself, and, hopefully some trash, back into the atmosphere, where it will burn up.</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0941ADFF-2F77-47CE-B3A5-05F9365B4265}"/>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D8B184C1-1DA0-493D-9230-76813838C56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F8BED253-2E50-434A-A15D-34994CF604BB}"/>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52230371"/>
      </p:ext>
    </p:extLst>
  </p:cSld>
  <p:clrMapOvr>
    <a:masterClrMapping/>
  </p:clrMapOvr>
  <p:transition>
    <p:pull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240905"/>
            <a:ext cx="21425814" cy="5813194"/>
          </a:xfrm>
          <a:prstGeom prst="rect">
            <a:avLst/>
          </a:prstGeom>
        </p:spPr>
        <p:txBody>
          <a:bodyPr wrap="square">
            <a:spAutoFit/>
          </a:bodyPr>
          <a:lstStyle/>
          <a:p>
            <a:pPr>
              <a:lnSpc>
                <a:spcPct val="150000"/>
              </a:lnSpc>
              <a:spcAft>
                <a:spcPts val="0"/>
              </a:spcAft>
            </a:pP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What can we infer about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Daan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Roosegaarde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He is too aggressive to put forward good plans.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He is creative in solving environmental problems.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He is fond of spending all of his time seeking art skills.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He is sensitive to art reflected in environmental projects.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BF0A17A9-F81B-4A1E-AD59-25E63B84188F}"/>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EB79E38C-1D79-4E18-B064-68180256EC6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2FB95264-231D-4FEF-A415-4AFE76F0C32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67895416-CFA9-41F7-949E-EE90F600CF1C}"/>
              </a:ext>
            </a:extLst>
          </p:cNvPr>
          <p:cNvSpPr/>
          <p:nvPr/>
        </p:nvSpPr>
        <p:spPr>
          <a:xfrm>
            <a:off x="2808636" y="2240905"/>
            <a:ext cx="1438342"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699960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75548" y="2260070"/>
            <a:ext cx="20992007" cy="9297618"/>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355363" y="2313602"/>
            <a:ext cx="21012192" cy="202356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本文是一篇说明文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主要介绍了一位荷兰设计师试图通过艺术形式有创意地解决太空垃圾问题。</a:t>
            </a:r>
          </a:p>
        </p:txBody>
      </p:sp>
      <p:sp>
        <p:nvSpPr>
          <p:cNvPr id="8" name="矩形 7">
            <a:extLst>
              <a:ext uri="{FF2B5EF4-FFF2-40B4-BE49-F238E27FC236}">
                <a16:creationId xmlns:a16="http://schemas.microsoft.com/office/drawing/2014/main" id="{DB09D662-CB98-4EF6-A83D-0A7034605E59}"/>
              </a:ext>
            </a:extLst>
          </p:cNvPr>
          <p:cNvSpPr/>
          <p:nvPr/>
        </p:nvSpPr>
        <p:spPr>
          <a:xfrm>
            <a:off x="1375549" y="4240699"/>
            <a:ext cx="21012192" cy="82201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“His past projects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include‘Bioluminescent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生物发光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)Trees’ to light streets, a ‘Smog-Free Tower’ to clean Beijing’s polluted air and ‘Gates of Light’, which uses the headlamps of passing cars to light up the 60 floodgates of the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Afsluitdijk</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 major dam in the Netherlands.”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他过去的项目包括照亮街道的生物发光树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净化北京空气的雾霾净化塔以及可以利用汽车前灯照亮荷兰一座大坝的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个防洪闸门的光之门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由此可知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罗斯加德在解决环境问题上很有创造力。故选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7" name="组合 6">
            <a:extLst>
              <a:ext uri="{FF2B5EF4-FFF2-40B4-BE49-F238E27FC236}">
                <a16:creationId xmlns:a16="http://schemas.microsoft.com/office/drawing/2014/main" id="{0BBAD151-27AF-47CA-938D-FD93F3D1A47D}"/>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56E67047-ED19-4A68-AD45-5358E48EC16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71F59546-1165-413A-A839-53C701519C2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5174285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95208" y="2011564"/>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 Why was a laser show held in October 2018?</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To confirm real-time information about space trash.</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To show the great beauty of LEDs to common people.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To raise public awareness of the amount of space trash.</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To inspire people to consider the solution to space trash.</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95208" y="7437525"/>
            <a:ext cx="20680407" cy="467972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603025" y="1957830"/>
            <a:ext cx="357612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4558" y="7196629"/>
            <a:ext cx="20680407"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细节理解题。根据第二段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unique outdoor artwork of LEDs used real-time tracking information to point at pieces of space junk floating at altitudes of 200 to 20,000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kilometres</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The experience was designed to make the public know more about how much space junk there is.”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举办这个激光秀的目的是提高公众对太空垃圾数量的认识。故选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EA21F2D3-4A20-48B4-90D6-3EF9536E0B60}"/>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3C508D-543D-4AE0-AD47-4CE6767F9A0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1E7AEDB4-D2DA-4944-BFF2-FF859A03BE5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9757890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28027"/>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 What does the underlined word “envisages” in Paragraph 3 probably mean?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Suspects.	B. Demands.	C. Advises.	D. Imagines.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2452" y="5523296"/>
            <a:ext cx="20144727" cy="430620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52033" y="2128027"/>
            <a:ext cx="204515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121147" y="5524035"/>
            <a:ext cx="20182485"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词义猜测题。根据画线词后的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“…if successful, burning space trash could someday replace fireworks at large public events!”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罗斯加德的设想是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如果成功的话</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焚烧太空垃圾有一天会取代大型活动中的烟火。由此可知画线词意为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设想</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想象</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D7DCD57C-5D47-4524-AF5C-EE121F3463D5}"/>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0E013213-FDCA-4589-A55C-2E16CFB29FC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B3B31E50-BC83-4FF1-A9D4-7A15A2B275B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4463734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44461"/>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 What is the function of a sail?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Bringing the satellite to atmosphere to burn.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Keeping trash travelling along its own orbit.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Taking the satellite away from atmosphere.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Removing space trash out of the capsule.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2492" y="7136044"/>
            <a:ext cx="20144727" cy="394607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067253"/>
            <a:ext cx="546373"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12492" y="7047770"/>
            <a:ext cx="19928703"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细节理解题。根据最后一段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the end of its task,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RemoveDEBRIS</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will let go a sail to bring the satellite itself, and, hopefully some trash, back into the atmosphere, where it will burn up.”</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在任务结束时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扬帆的目的是将卫星带入大气层中自动焚毁。故选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E36E2024-D4DF-49DE-908A-81D228E698D3}"/>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334B6D83-3048-4687-BCFE-603A36DEE44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022B534D-8191-4ED5-81F0-3D19D97BD4A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5224577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750482"/>
            <a:ext cx="21657952" cy="10123797"/>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:334</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狼对生态系统的益处　文体</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说明文</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Wolves strike fear into the hearts of many species, humans included. Our fear of them has brought them to the edge of dying out, as we have cruelly killed them as competitors and troublemakers. But researchers are discovering that the very fear they put into prey(</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猎物</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species is exactly what helps make ecosystems(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生态系统</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healthy.</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Yellowstone National Park is a typical example of just how wolves can help repair an ecosystem. An October 2018 study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analysed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40 years of research on large animals inside the park.</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522F7669-62E7-4835-BE7F-5623810578BD}"/>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C869EF6B-55A2-43E8-BA67-316B6E67A68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3B34DDC3-0103-489D-BDEB-A2E9790E9BD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54220492"/>
      </p:ext>
    </p:extLst>
  </p:cSld>
  <p:clrMapOvr>
    <a:masterClrMapping/>
  </p:clrMapOvr>
  <p:transition>
    <p:pull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10129311"/>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“Yellowstone has benefited from the reintroduction of wolves in ways that we did not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anticipate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especially the complexity of biological interactions(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互动</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the park,” explained Mark Boyce, a professor in the Department of Biological Sciences. “We were really surprised at that and we’d never have seen these responses if the park hadn’t adopted ecological-process management—allowing natural ecological processes to take place with least human intervention.”</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After the wolves were reintroduced at Yellowstone, willow and cottonwood trees increased in number. The population of bears and bison also rose and what was once a ruling deer-wolf interaction is now more diverse.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E0C3778B-7371-458B-B81D-AE4A95A91961}"/>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075A89F4-3EBA-4C32-9C7D-2D99D290333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5D04D23C-2AEC-4174-B639-85FCD1B969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52319620"/>
      </p:ext>
    </p:extLst>
  </p:cSld>
  <p:clrMapOvr>
    <a:masterClrMapping/>
  </p:clrMapOvr>
  <p:transition>
    <p:pull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06354"/>
            <a:ext cx="21657952" cy="10343794"/>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learn more about just how wolves are beneficial, a short documentary explains how the presence of wolves influences the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behaviour</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deer, which eventually makes entire ecosystems more biologically diverse and healthy. In this documentary, biologist Aaron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Wirsing</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explored why wolves and other top predators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捕食者</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were needed for diverse ecosystems to develop. Using a simple video camera,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Wirsing</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is gaining a unique viewpoint on predator-prey relationships and changing the way we think about wolves.</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AF3F0D20-7FD5-4B51-B870-956AE5CCB0B4}"/>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DB74BC3-7A30-468B-BB3D-8DE7F4189F7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BA00A0EE-4354-4841-B75D-41F1F20DC9E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89048979"/>
      </p:ext>
    </p:extLst>
  </p:cSld>
  <p:clrMapOvr>
    <a:masterClrMapping/>
  </p:clrMapOvr>
  <p:transition>
    <p:pull dir="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06354"/>
            <a:ext cx="21657952" cy="5727145"/>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research is one more piece of evidence for why protecting these top predators is important not just for wolves as a species, but for hundreds of species at every level of an ecosystem. The fear they bring along may be the very angel that helps save them from dying out.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AF3F0D20-7FD5-4B51-B870-956AE5CCB0B4}"/>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DB74BC3-7A30-468B-BB3D-8DE7F4189F7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BA00A0EE-4354-4841-B75D-41F1F20DC9E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84946689"/>
      </p:ext>
    </p:extLst>
  </p:cSld>
  <p:clrMapOvr>
    <a:masterClrMapping/>
  </p:clrMapOvr>
  <p:transition>
    <p:pull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94449"/>
            <a:ext cx="21425814"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 What does the underlined word “anticipate” in Paragraph 3 probably mean?</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Expect.	B. Understand.    C. Notice.	    D. Accept.</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3A3835F4-9DA0-4F45-BABF-F72C8D535FE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41BA076-1AE0-43C6-9E82-68A8EE2AA95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96F1287F-E7D5-4CC0-8C4F-A53024F27A01}"/>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8" name="图片 7">
            <a:extLst>
              <a:ext uri="{FF2B5EF4-FFF2-40B4-BE49-F238E27FC236}">
                <a16:creationId xmlns:a16="http://schemas.microsoft.com/office/drawing/2014/main" id="{0372EE1F-1EAB-4CF1-876D-C16723FC3C1E}"/>
              </a:ext>
            </a:extLst>
          </p:cNvPr>
          <p:cNvPicPr>
            <a:picLocks noChangeAspect="1"/>
          </p:cNvPicPr>
          <p:nvPr/>
        </p:nvPicPr>
        <p:blipFill>
          <a:blip r:embed="rId3"/>
          <a:stretch>
            <a:fillRect/>
          </a:stretch>
        </p:blipFill>
        <p:spPr>
          <a:xfrm>
            <a:off x="1281298" y="5305868"/>
            <a:ext cx="21113514" cy="6045599"/>
          </a:xfrm>
          <a:prstGeom prst="rect">
            <a:avLst/>
          </a:prstGeom>
        </p:spPr>
      </p:pic>
      <p:sp>
        <p:nvSpPr>
          <p:cNvPr id="9" name="矩形 8">
            <a:extLst>
              <a:ext uri="{FF2B5EF4-FFF2-40B4-BE49-F238E27FC236}">
                <a16:creationId xmlns:a16="http://schemas.microsoft.com/office/drawing/2014/main" id="{D970466D-196D-4E31-92B6-0A4091D9BF95}"/>
              </a:ext>
            </a:extLst>
          </p:cNvPr>
          <p:cNvSpPr/>
          <p:nvPr/>
        </p:nvSpPr>
        <p:spPr>
          <a:xfrm>
            <a:off x="2329873" y="1970833"/>
            <a:ext cx="2393993"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A2B6B7CF-070E-4378-85BF-942293678660}"/>
              </a:ext>
            </a:extLst>
          </p:cNvPr>
          <p:cNvSpPr/>
          <p:nvPr/>
        </p:nvSpPr>
        <p:spPr>
          <a:xfrm>
            <a:off x="1234629" y="5260801"/>
            <a:ext cx="21160183" cy="202356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本文是一篇说明文。研究表明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人类以及其他动物对狼的恐惧对维持健康、平衡的生态系统是有益的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其中黄石公园对狼的引进就是一个典型的例子。</a:t>
            </a:r>
          </a:p>
        </p:txBody>
      </p:sp>
      <p:sp>
        <p:nvSpPr>
          <p:cNvPr id="11" name="矩形 10">
            <a:extLst>
              <a:ext uri="{FF2B5EF4-FFF2-40B4-BE49-F238E27FC236}">
                <a16:creationId xmlns:a16="http://schemas.microsoft.com/office/drawing/2014/main" id="{BF436701-A685-4217-AA06-9B655CF64BFF}"/>
              </a:ext>
            </a:extLst>
          </p:cNvPr>
          <p:cNvSpPr/>
          <p:nvPr/>
        </p:nvSpPr>
        <p:spPr>
          <a:xfrm>
            <a:off x="1368477" y="7315277"/>
            <a:ext cx="20666296"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词义猜测题。根据前后句信息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“‘Yellowstone has benefited from the reintroduction of wolves…’”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 were really surprised at that…’”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黄石公园以人们没有想到的方式获益于狼的重新引入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对此人们感到惊讶。结合否定结构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did not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可以推断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,anticipate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在这里表示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期待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期望</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的意思</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项意义一致。</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1449385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619386" y="2011564"/>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 For what purpose was a documentary made?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To introduce how wolves behave in the wild.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To show how wolves benefit from ecosystems.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To record how Aaron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Wirsing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observed wolves.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To study what good wolves can do to ecosystems.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2492" y="7500087"/>
            <a:ext cx="20762482" cy="238475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063638"/>
            <a:ext cx="1134807"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12493" y="7456244"/>
            <a:ext cx="21170352" cy="202940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细节理解题。根据第五段首句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learn more about just how wolves are beneficial…”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拍摄纪录片的目的是了解狼是如何使生态系统受益的。故选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9" name="组合 8">
            <a:extLst>
              <a:ext uri="{FF2B5EF4-FFF2-40B4-BE49-F238E27FC236}">
                <a16:creationId xmlns:a16="http://schemas.microsoft.com/office/drawing/2014/main" id="{AF52E7F0-ADE7-4BB9-8113-1C96CF155194}"/>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22DE1402-1A78-4967-8A12-AA9CC7E8A60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0D0FD05B-86A9-42DB-B68F-D53FCF11DFB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1161454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49" y="2036502"/>
            <a:ext cx="20655588" cy="572086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 What is the significance of the research?</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It proves that wolves feed on hundreds of species.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It helps prove the importance of protecting wolves.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It shows the complex relationships between species.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It provides the evidence that wolves are endangered animals.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10" name="矩形 9">
            <a:extLst>
              <a:ext uri="{FF2B5EF4-FFF2-40B4-BE49-F238E27FC236}">
                <a16:creationId xmlns:a16="http://schemas.microsoft.com/office/drawing/2014/main" id="{8E7AB909-FB2A-4A7B-8B1C-D32FCDA4898F}"/>
              </a:ext>
            </a:extLst>
          </p:cNvPr>
          <p:cNvSpPr/>
          <p:nvPr/>
        </p:nvSpPr>
        <p:spPr>
          <a:xfrm>
            <a:off x="2592612" y="2036502"/>
            <a:ext cx="1152128"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C70DDE40-4057-4BC3-B1BF-7B72BBB0AC2A}"/>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766205ED-AEBD-4526-8077-BDBEA864550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EFBCFC29-FC18-43BB-A6D7-FBC471F8DF17}"/>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6522627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27215" y="2412678"/>
            <a:ext cx="20723581" cy="8136901"/>
          </a:xfrm>
          <a:prstGeom prst="rect">
            <a:avLst/>
          </a:prstGeom>
        </p:spPr>
      </p:pic>
      <p:sp>
        <p:nvSpPr>
          <p:cNvPr id="8" name="矩形 7">
            <a:extLst>
              <a:ext uri="{FF2B5EF4-FFF2-40B4-BE49-F238E27FC236}">
                <a16:creationId xmlns:a16="http://schemas.microsoft.com/office/drawing/2014/main" id="{DB09D662-CB98-4EF6-A83D-0A7034605E59}"/>
              </a:ext>
            </a:extLst>
          </p:cNvPr>
          <p:cNvSpPr/>
          <p:nvPr/>
        </p:nvSpPr>
        <p:spPr>
          <a:xfrm>
            <a:off x="1504441" y="2412678"/>
            <a:ext cx="20746355" cy="9189632"/>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细节理解题。根据文章末段第一句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research is one more piece of evidence for why protecting these top predators is important not just for wolves as a species, but for hundreds of species at every level of an ecosystem.”</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这项研究再次证明了为什么保护这些捕食者不仅对狼这个物种很重要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而且对生态系统的各个层面的物种都很重要。故这项研究的意义在于它有助于证明保护狼的重要性。故选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C70DDE40-4057-4BC3-B1BF-7B72BBB0AC2A}"/>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766205ED-AEBD-4526-8077-BDBEA864550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EFBCFC29-FC18-43BB-A6D7-FBC471F8DF1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5038105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5719" y="2178481"/>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 What is the main idea of the passage?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The fear of wolves is beneficial to ecosystems.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The fear of wolves puts them in danger of disappearing.</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Yellowstone National Park owes its healthy ecosystems to wolves.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The introduction of wolves in Yellowstone National Park is a success.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95532" y="7972363"/>
            <a:ext cx="19287112" cy="3141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78481"/>
            <a:ext cx="821620"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745837" y="8020936"/>
            <a:ext cx="18920783"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主旨大意题。本文主要讲述了人类以及其他动物对狼的恐惧对维持健康、平衡的生态系统是有益的。故选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867B0D57-E34E-4604-AFDB-FF6502BFA233}"/>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639E2D57-E07E-42B2-A7EF-74B4302BA12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7B782A1A-4F05-43F0-8104-3F379CA033C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9020027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14773"/>
            <a:ext cx="21170352" cy="10129311"/>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Twenty-one years ago, my husband gave me Sam, an eight-week-old schnauzer(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髯狗</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help ease the loss of our daughter. Sam and I developed a very special bond over the next years.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one point, my husband and I decided to move to a new home in New Jersey. Our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neighbour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whose cat had recently had kittens, asked if we would like one. We were a little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apprehensive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about Sam’s jealousy and how he would handle his turf(</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地盘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being invaded, but we decided to risk it.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We picked a little, gray, playful ball of “fur”. She raced around chasing imaginary mice and squirrels and jumped from table to chair in the blink of an eye, so we named her Lightning.</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4B771F2F-A2FD-4A4A-839F-D3A8852F918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2449D14-B678-42C4-BDFF-43F4090202E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3F47469C-2684-4B7D-94F4-AC5BF394629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09334743"/>
      </p:ext>
    </p:extLst>
  </p:cSld>
  <p:clrMapOvr>
    <a:masterClrMapping/>
  </p:clrMapOvr>
  <p:transition>
    <p:pull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7473"/>
            <a:ext cx="21170352" cy="911364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first, Sam and Lightning were very cautious with each other and kept their distance. But slowly, Lightning started following Sam—up the stairs, down the stairs, into the kitchen. Later, when they slept, they were always together; when they ate, they were always next to each other. When I took either one out, the other was always waiting by the door when we returned. That was the way it was for years.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Then, without any warning, Sam was diagnosed with having a weak heart. I had no other choice but to have him put down. The pain was nothing compared with what I experienced when I had to walk into our house alone.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D712AA62-D6D2-4D58-9294-2A1AE0760AA9}"/>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B48A4F0-7A78-4084-B7B7-9A724195707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67AF0ABD-8B86-46CF-9122-AD11F502FA4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12223368"/>
      </p:ext>
    </p:extLst>
  </p:cSld>
  <p:clrMapOvr>
    <a:masterClrMapping/>
  </p:clrMapOvr>
  <p:transition>
    <p:pull di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45837" y="2114773"/>
            <a:ext cx="21170352" cy="911364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This time, there was no Sam for Lightning to greet and no way to explain why she would never see her friend again. </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 the following days, Lightning seemed heart-broken. I could see the disappointment in her eyes whenever anyone opened the front door, or the hope whenever she heard a dog bark.</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One day as I walked into our living room, I happened to see Lightning was lying next to the sculptured replica(</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复制品</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)of Sam that we had bought a few years ago, one arm wrapped around the statue’s neck, contentedly sleeping with her best friend.</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9ED70102-EF8C-46A3-A911-E8877D790B39}"/>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CB09DA96-ED9E-4690-A100-04EE021DB63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BBA8986B-8262-49DD-9E63-E891144C38B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73043859"/>
      </p:ext>
    </p:extLst>
  </p:cSld>
  <p:clrMapOvr>
    <a:masterClrMapping/>
  </p:clrMapOvr>
  <p:transition>
    <p:pull dir="d"/>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25486" y="2114773"/>
            <a:ext cx="21425814" cy="301967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1.What does the underlined word “apprehensive” in Paragraph 2 mean?</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A.Shocked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B.Curious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C.Worried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D.Eager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39039E39-E4CB-4B82-AB39-0C62F8C4AA65}"/>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DE673653-5CFD-4C80-9E77-92F903E4AA5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9E5F99B-F6A7-4D72-9664-C392F1FB2F7E}"/>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0F6725F1-E8F2-4741-9973-76C5951E92DE}"/>
              </a:ext>
            </a:extLst>
          </p:cNvPr>
          <p:cNvSpPr/>
          <p:nvPr/>
        </p:nvSpPr>
        <p:spPr>
          <a:xfrm>
            <a:off x="2448596" y="2110577"/>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pic>
        <p:nvPicPr>
          <p:cNvPr id="9" name="图片 8">
            <a:extLst>
              <a:ext uri="{FF2B5EF4-FFF2-40B4-BE49-F238E27FC236}">
                <a16:creationId xmlns:a16="http://schemas.microsoft.com/office/drawing/2014/main" id="{5A6A89C0-57E9-4E8C-9FF3-5690EA353BEA}"/>
              </a:ext>
            </a:extLst>
          </p:cNvPr>
          <p:cNvPicPr>
            <a:picLocks noChangeAspect="1"/>
          </p:cNvPicPr>
          <p:nvPr/>
        </p:nvPicPr>
        <p:blipFill>
          <a:blip r:embed="rId3"/>
          <a:stretch>
            <a:fillRect/>
          </a:stretch>
        </p:blipFill>
        <p:spPr>
          <a:xfrm>
            <a:off x="1512492" y="5328433"/>
            <a:ext cx="21274438" cy="6473533"/>
          </a:xfrm>
          <a:prstGeom prst="rect">
            <a:avLst/>
          </a:prstGeom>
        </p:spPr>
      </p:pic>
      <p:sp>
        <p:nvSpPr>
          <p:cNvPr id="10" name="矩形 9">
            <a:extLst>
              <a:ext uri="{FF2B5EF4-FFF2-40B4-BE49-F238E27FC236}">
                <a16:creationId xmlns:a16="http://schemas.microsoft.com/office/drawing/2014/main" id="{7A0004DF-F471-44BB-9704-D154D50D2694}"/>
              </a:ext>
            </a:extLst>
          </p:cNvPr>
          <p:cNvSpPr/>
          <p:nvPr/>
        </p:nvSpPr>
        <p:spPr>
          <a:xfrm>
            <a:off x="1386554" y="5434943"/>
            <a:ext cx="21703677" cy="202356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本文是一篇记叙文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主要讲述了一只猫和一只狗之间的友谊。当狗死了之后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猫很伤心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当发现狗的雕像时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猫很开心地睡在其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朋友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的身边。</a:t>
            </a:r>
          </a:p>
        </p:txBody>
      </p:sp>
      <p:sp>
        <p:nvSpPr>
          <p:cNvPr id="11" name="矩形 10">
            <a:extLst>
              <a:ext uri="{FF2B5EF4-FFF2-40B4-BE49-F238E27FC236}">
                <a16:creationId xmlns:a16="http://schemas.microsoft.com/office/drawing/2014/main" id="{7E36A577-4D79-4490-93AB-DB799835CF0F}"/>
              </a:ext>
            </a:extLst>
          </p:cNvPr>
          <p:cNvSpPr/>
          <p:nvPr/>
        </p:nvSpPr>
        <p:spPr>
          <a:xfrm>
            <a:off x="1525487" y="7470465"/>
            <a:ext cx="21261444"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词义猜测题。根据第二段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“…Sam’s jealousy and how he would handle his turf(</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地盘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being invaded, but we decided to risk it.”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作者和丈夫担心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Sam</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会嫉妒</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并且好奇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Sam</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会怎么处理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的地盘被入侵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但是他们依然决定冒险。据此推断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作者担心领养一只猫会对狗造成不好的影响。故选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2151034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50" y="2138002"/>
            <a:ext cx="20655588" cy="5043945"/>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2.How did Sam get along with Lightning at first?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A.Lightning</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followed Sam everywhere it went.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B.They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fought with each other fiercely.</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C.They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kept a certain distance from each other.</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D.Sam</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was unfriendly to Lightning.</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2493" y="7280008"/>
            <a:ext cx="18578064" cy="319756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649788" y="2153561"/>
            <a:ext cx="408224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53851" y="7339319"/>
            <a:ext cx="18752730"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细节理解题。根据第四段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first, Sam and Lightning were very cautious with each other and kept their distance.”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起初</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Sam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Lightning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都对对方很谨慎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并保持一定距离。故选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5C5F7C76-F453-4DEB-B7DE-928834253137}"/>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2AA63EE-91AA-4F56-92AA-D6AA954A0B4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53DE5778-A883-4A44-B79E-7C23339FB89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7300996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45837" y="2145182"/>
            <a:ext cx="20655588" cy="5813194"/>
          </a:xfrm>
          <a:prstGeom prst="rect">
            <a:avLst/>
          </a:prstGeom>
        </p:spPr>
        <p:txBody>
          <a:bodyPr wrap="square">
            <a:spAutoFit/>
          </a:bodyPr>
          <a:lstStyle/>
          <a:p>
            <a:pPr>
              <a:lnSpc>
                <a:spcPct val="150000"/>
              </a:lnSpc>
              <a:spcAft>
                <a:spcPts val="0"/>
              </a:spcAft>
            </a:pPr>
            <a:r>
              <a:rPr lang="en-US" altLang="zh-CN" sz="5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3.What can we infer from the text?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A.Lightning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knew Sam had died.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B.Sam</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meant a lot to Lightning.</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author took Lightning home to accompany Sam.</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D.Sam</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came back to stay with Lightning again.</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117862C0-B912-4DE2-A9EC-E6240005666F}"/>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DBB7D6E-5538-4E6B-8754-18A56EB043D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A7CBEC0E-37E2-4C8E-BEF2-7D7E8346B7DF}"/>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0C85FCC3-EB75-4DC6-9A8E-F3ECAED215BD}"/>
              </a:ext>
            </a:extLst>
          </p:cNvPr>
          <p:cNvSpPr/>
          <p:nvPr/>
        </p:nvSpPr>
        <p:spPr>
          <a:xfrm>
            <a:off x="2808636" y="2114773"/>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4942380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2492" y="2547415"/>
            <a:ext cx="20430542" cy="9429551"/>
          </a:xfrm>
          <a:prstGeom prst="rect">
            <a:avLst/>
          </a:prstGeom>
        </p:spPr>
      </p:pic>
      <p:sp>
        <p:nvSpPr>
          <p:cNvPr id="8" name="矩形 7">
            <a:extLst>
              <a:ext uri="{FF2B5EF4-FFF2-40B4-BE49-F238E27FC236}">
                <a16:creationId xmlns:a16="http://schemas.microsoft.com/office/drawing/2014/main" id="{DB09D662-CB98-4EF6-A83D-0A7034605E59}"/>
              </a:ext>
            </a:extLst>
          </p:cNvPr>
          <p:cNvSpPr/>
          <p:nvPr/>
        </p:nvSpPr>
        <p:spPr>
          <a:xfrm>
            <a:off x="1512492" y="2513482"/>
            <a:ext cx="20182485" cy="10343794"/>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推理判断题。根据最后一段</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“One day as I walked into our living room, I happened to see Lightning was lying next to the sculptured replica(</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复制品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of Sam that we had bought a few years ago, one arm wrapped around the statue’s neck, contentedly sleeping with her best friend.”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作者一天进屋发现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Lightning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躺在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Sam</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的复制品旁边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一个爪子搭在雕像的脖子上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好朋友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旁边心满意足地睡觉。据此推断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,Sam</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Lightning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来说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是很重要的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6" name="组合 5">
            <a:extLst>
              <a:ext uri="{FF2B5EF4-FFF2-40B4-BE49-F238E27FC236}">
                <a16:creationId xmlns:a16="http://schemas.microsoft.com/office/drawing/2014/main" id="{D67DAE4C-C436-4C38-A01B-DD611C6C8C88}"/>
              </a:ext>
            </a:extLst>
          </p:cNvPr>
          <p:cNvGrpSpPr/>
          <p:nvPr/>
        </p:nvGrpSpPr>
        <p:grpSpPr>
          <a:xfrm>
            <a:off x="1512492" y="1345332"/>
            <a:ext cx="5785908" cy="769441"/>
            <a:chOff x="1512492" y="2497460"/>
            <a:chExt cx="5785908" cy="769441"/>
          </a:xfrm>
        </p:grpSpPr>
        <p:sp>
          <p:nvSpPr>
            <p:cNvPr id="7" name="TextBox 75">
              <a:extLst>
                <a:ext uri="{FF2B5EF4-FFF2-40B4-BE49-F238E27FC236}">
                  <a16:creationId xmlns:a16="http://schemas.microsoft.com/office/drawing/2014/main" id="{3DC0814B-7CD0-40E2-AF07-631B9C35859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9" name="图片 8">
              <a:extLst>
                <a:ext uri="{FF2B5EF4-FFF2-40B4-BE49-F238E27FC236}">
                  <a16:creationId xmlns:a16="http://schemas.microsoft.com/office/drawing/2014/main" id="{3E48F71D-9481-40A7-9CA6-EDDF4AD825D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5822174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50" y="2157078"/>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4.What can be the best title of the text?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friendship between Sam and Lightning</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coming of Sam and Lightning</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death of Sam to Lightning</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importance of Sam to us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53851" y="7510194"/>
            <a:ext cx="19328794" cy="224730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494516" y="2171582"/>
            <a:ext cx="2223896"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12492" y="7356299"/>
            <a:ext cx="19370153"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主旨大意题。本文主要讲述一只猫和一只狗之间的友谊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当狗死了以后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猫很伤心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当发现狗的雕像时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猫很开心地睡在其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朋友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的身边。故选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E521D667-A03D-433A-84DA-6EFEFBBD38F4}"/>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CEAA0742-3E3A-4F69-A4C1-51FB927685E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9FAB21BE-4C23-4D6B-B3D8-4A2DABD3CED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9795632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4663</TotalTime>
  <Words>6378</Words>
  <Application>Microsoft Office PowerPoint</Application>
  <PresentationFormat>自定义</PresentationFormat>
  <Paragraphs>338</Paragraphs>
  <Slides>59</Slides>
  <Notes>3</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59</vt:i4>
      </vt:variant>
    </vt:vector>
  </HeadingPairs>
  <TitlesOfParts>
    <vt:vector size="66" baseType="lpstr">
      <vt:lpstr>NEU-B4-S92</vt:lpstr>
      <vt:lpstr>方正粗黑宋简体</vt:lpstr>
      <vt:lpstr>华文行楷</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682</cp:revision>
  <dcterms:created xsi:type="dcterms:W3CDTF">2016-01-31T01:38:40Z</dcterms:created>
  <dcterms:modified xsi:type="dcterms:W3CDTF">2019-11-04T07:35:07Z</dcterms:modified>
</cp:coreProperties>
</file>