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3" Type="http://schemas.openxmlformats.org/officeDocument/2006/relationships/tableStyles" Target="tableStyles.xml"/><Relationship Id="rId12" Type="http://schemas.openxmlformats.org/officeDocument/2006/relationships/viewProps" Target="viewProps.xml"/><Relationship Id="rId11" Type="http://schemas.openxmlformats.org/officeDocument/2006/relationships/presProps" Target="presProps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50" name="Rectangle 4"/>
          <p:cNvSpPr>
            <a:spLocks noGrp="1"/>
          </p:cNvSpPr>
          <p:nvPr>
            <p:ph type="ctrTitle" idx="4294967295"/>
          </p:nvPr>
        </p:nvSpPr>
        <p:spPr>
          <a:xfrm>
            <a:off x="3185160" y="1508125"/>
            <a:ext cx="7772400" cy="3352800"/>
          </a:xfrm>
        </p:spPr>
        <p:txBody>
          <a:bodyPr vert="horz" wrap="square" lIns="91440" tIns="45720" rIns="91440" bIns="45720" anchor="ctr"/>
          <a:p>
            <a:pPr eaLnBrk="1" hangingPunct="1">
              <a:buClrTx/>
              <a:buSzTx/>
              <a:buFontTx/>
            </a:pPr>
            <a:r>
              <a:rPr lang="zh-CN" altLang="en-US" sz="10600" b="1" dirty="0">
                <a:solidFill>
                  <a:srgbClr val="0000CC"/>
                </a:solidFill>
                <a:ea typeface="黑体" panose="02010609060101010101" pitchFamily="2" charset="-122"/>
              </a:rPr>
              <a:t>紧扣题旨</a:t>
            </a:r>
            <a:br>
              <a:rPr lang="zh-CN" altLang="en-US" sz="10600" b="1" dirty="0">
                <a:solidFill>
                  <a:srgbClr val="0000CC"/>
                </a:solidFill>
                <a:ea typeface="黑体" panose="02010609060101010101" pitchFamily="2" charset="-122"/>
              </a:rPr>
            </a:br>
            <a:r>
              <a:rPr lang="zh-CN" altLang="en-US" sz="10600" b="1" dirty="0">
                <a:solidFill>
                  <a:srgbClr val="0000CC"/>
                </a:solidFill>
                <a:ea typeface="黑体" panose="02010609060101010101" pitchFamily="2" charset="-122"/>
              </a:rPr>
              <a:t>详略得当</a:t>
            </a:r>
            <a:endParaRPr lang="zh-CN" altLang="en-US" sz="10600" b="1" dirty="0">
              <a:solidFill>
                <a:srgbClr val="0000CC"/>
              </a:solidFill>
              <a:ea typeface="黑体" panose="02010609060101010101" pitchFamily="2" charset="-122"/>
            </a:endParaRPr>
          </a:p>
        </p:txBody>
      </p:sp>
      <p:sp>
        <p:nvSpPr>
          <p:cNvPr id="2051" name="Rectangle 6"/>
          <p:cNvSpPr/>
          <p:nvPr/>
        </p:nvSpPr>
        <p:spPr>
          <a:xfrm>
            <a:off x="1905000" y="304800"/>
            <a:ext cx="8458200" cy="9144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algn="ctr">
              <a:spcBef>
                <a:spcPct val="20000"/>
              </a:spcBef>
            </a:pPr>
            <a:r>
              <a:rPr lang="zh-CN" altLang="en-US" sz="4400" dirty="0">
                <a:latin typeface="Arial" panose="020B0604020202020204" pitchFamily="34" charset="0"/>
                <a:ea typeface="楷体_GB2312" pitchFamily="49" charset="-122"/>
              </a:rPr>
              <a:t>中考记叙文写作专题复习</a:t>
            </a:r>
            <a:endParaRPr lang="zh-CN" altLang="en-US" sz="4400" dirty="0">
              <a:latin typeface="Arial" panose="020B0604020202020204" pitchFamily="34" charset="0"/>
              <a:ea typeface="楷体_GB2312" pitchFamily="49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4" name="Rectangle 2"/>
          <p:cNvSpPr>
            <a:spLocks noGrp="1"/>
          </p:cNvSpPr>
          <p:nvPr>
            <p:ph type="title" idx="4294967295"/>
          </p:nvPr>
        </p:nvSpPr>
        <p:spPr>
          <a:xfrm>
            <a:off x="0" y="76200"/>
            <a:ext cx="8229600" cy="944880"/>
          </a:xfrm>
        </p:spPr>
        <p:txBody>
          <a:bodyPr vert="horz" wrap="square" lIns="91440" tIns="45720" rIns="91440" bIns="45720" anchor="ctr"/>
          <a:p>
            <a:pPr eaLnBrk="1" hangingPunct="1"/>
            <a:r>
              <a:rPr lang="zh-CN" altLang="en-US" sz="5400" b="1" dirty="0">
                <a:latin typeface="黑体" panose="02010609060101010101" pitchFamily="2" charset="-122"/>
                <a:ea typeface="黑体" panose="02010609060101010101" pitchFamily="2" charset="-122"/>
              </a:rPr>
              <a:t>详略不当的主要表现</a:t>
            </a:r>
            <a:endParaRPr lang="zh-CN" altLang="en-US" sz="5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0723" name="Text Box 3"/>
          <p:cNvSpPr txBox="1"/>
          <p:nvPr/>
        </p:nvSpPr>
        <p:spPr>
          <a:xfrm>
            <a:off x="984885" y="1271905"/>
            <a:ext cx="10598150" cy="5307965"/>
          </a:xfrm>
          <a:prstGeom prst="rect">
            <a:avLst/>
          </a:prstGeom>
          <a:solidFill>
            <a:schemeClr val="bg1">
              <a:alpha val="50195"/>
            </a:schemeClr>
          </a:solidFill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10000"/>
              </a:spcBef>
            </a:pPr>
            <a:r>
              <a:rPr lang="en-US" altLang="zh-CN" sz="3200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一是在表达方式的处理上：</a:t>
            </a:r>
            <a:endParaRPr lang="zh-CN" altLang="en-US" sz="32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pPr>
              <a:spcBef>
                <a:spcPct val="10000"/>
              </a:spcBef>
            </a:pP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</a:t>
            </a:r>
            <a:r>
              <a:rPr lang="zh-CN" altLang="en-US" sz="3200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记叙轻描淡写，抒情议论着墨过多。</a:t>
            </a:r>
            <a:endParaRPr lang="zh-CN" altLang="en-US" sz="3200" dirty="0">
              <a:solidFill>
                <a:srgbClr val="0000CC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pPr>
              <a:spcBef>
                <a:spcPct val="10000"/>
              </a:spcBef>
            </a:pPr>
            <a:r>
              <a:rPr lang="zh-CN" altLang="en-US" sz="3200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二是在叙事过程的处理上：</a:t>
            </a:r>
            <a:endParaRPr lang="zh-CN" altLang="en-US" sz="32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pPr>
              <a:spcBef>
                <a:spcPct val="10000"/>
              </a:spcBef>
            </a:pPr>
            <a:r>
              <a:rPr lang="zh-CN" altLang="en-US" sz="3200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</a:t>
            </a:r>
            <a:r>
              <a:rPr lang="en-US" altLang="zh-CN" sz="3200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1.</a:t>
            </a:r>
            <a:r>
              <a:rPr lang="zh-CN" altLang="en-US" sz="3200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铺垫的内容过多，凸显题旨的内容高度概括甚至一笔带过</a:t>
            </a:r>
            <a:r>
              <a:rPr lang="en-US" altLang="zh-CN" sz="3200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——</a:t>
            </a:r>
            <a:r>
              <a:rPr lang="zh-CN" altLang="en-US" sz="3200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该详写的却略写。</a:t>
            </a:r>
            <a:endParaRPr lang="zh-CN" altLang="en-US" sz="3200" dirty="0">
              <a:solidFill>
                <a:srgbClr val="0000CC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pPr>
              <a:spcBef>
                <a:spcPct val="10000"/>
              </a:spcBef>
            </a:pPr>
            <a:r>
              <a:rPr lang="zh-CN" altLang="en-US" sz="3200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</a:t>
            </a:r>
            <a:r>
              <a:rPr lang="en-US" altLang="zh-CN" sz="3200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2.</a:t>
            </a:r>
            <a:r>
              <a:rPr lang="zh-CN" altLang="en-US" sz="3200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事情的原因浓墨重彩，与题旨关系不大的内容叙写过多</a:t>
            </a:r>
            <a:r>
              <a:rPr lang="en-US" altLang="zh-CN" sz="3200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——</a:t>
            </a:r>
            <a:r>
              <a:rPr lang="zh-CN" altLang="en-US" sz="3200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该略写却详写。</a:t>
            </a:r>
            <a:endParaRPr lang="zh-CN" altLang="en-US" sz="3200" dirty="0">
              <a:solidFill>
                <a:srgbClr val="0000CC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pPr>
              <a:spcBef>
                <a:spcPct val="10000"/>
              </a:spcBef>
            </a:pPr>
            <a:r>
              <a:rPr lang="zh-CN" altLang="en-US" sz="3200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</a:t>
            </a:r>
            <a:r>
              <a:rPr lang="en-US" altLang="zh-CN" sz="3200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3.</a:t>
            </a:r>
            <a:r>
              <a:rPr lang="zh-CN" altLang="en-US" sz="3200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信手拈来，叙写与题旨无关的内容</a:t>
            </a:r>
            <a:r>
              <a:rPr lang="en-US" altLang="zh-CN" sz="3200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——</a:t>
            </a:r>
            <a:r>
              <a:rPr lang="zh-CN" altLang="en-US" sz="3200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不该写却写了。</a:t>
            </a:r>
            <a:endParaRPr lang="zh-CN" altLang="en-US" sz="3200" dirty="0">
              <a:solidFill>
                <a:srgbClr val="0000CC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pPr>
              <a:spcBef>
                <a:spcPct val="10000"/>
              </a:spcBef>
            </a:pPr>
            <a:r>
              <a:rPr lang="zh-CN" altLang="en-US" sz="3200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    </a:t>
            </a:r>
            <a:r>
              <a:rPr lang="en-US" altLang="zh-CN" sz="3200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4.</a:t>
            </a:r>
            <a:r>
              <a:rPr lang="zh-CN" altLang="en-US" sz="3200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记流水账，叙事的过程平均着力</a:t>
            </a:r>
            <a:r>
              <a:rPr lang="en-US" altLang="zh-CN" sz="3200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——</a:t>
            </a:r>
            <a:r>
              <a:rPr lang="zh-CN" altLang="en-US" sz="3200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没有详略。</a:t>
            </a:r>
            <a:endParaRPr lang="zh-CN" altLang="en-US" sz="3200" dirty="0">
              <a:solidFill>
                <a:srgbClr val="0000CC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23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charRg st="17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0723">
                                            <p:txEl>
                                              <p:charRg st="17" end="3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charRg st="38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0723">
                                            <p:txEl>
                                              <p:charRg st="38" end="5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charRg st="55" end="9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0723">
                                            <p:txEl>
                                              <p:charRg st="55" end="9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charRg st="97" end="13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0723">
                                            <p:txEl>
                                              <p:charRg st="97" end="13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charRg st="137" end="16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30723">
                                            <p:txEl>
                                              <p:charRg st="137" end="16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charRg st="168" end="19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30723">
                                            <p:txEl>
                                              <p:charRg st="168" end="19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8" name="Rectangle 2"/>
          <p:cNvSpPr>
            <a:spLocks noGrp="1"/>
          </p:cNvSpPr>
          <p:nvPr>
            <p:ph type="title" idx="4294967295"/>
          </p:nvPr>
        </p:nvSpPr>
        <p:spPr>
          <a:xfrm>
            <a:off x="0" y="76200"/>
            <a:ext cx="8229600" cy="944880"/>
          </a:xfrm>
        </p:spPr>
        <p:txBody>
          <a:bodyPr vert="horz" wrap="square" lIns="91440" tIns="45720" rIns="91440" bIns="45720" anchor="ctr"/>
          <a:p>
            <a:pPr eaLnBrk="1" hangingPunct="1"/>
            <a:r>
              <a:rPr lang="zh-CN" altLang="en-US" sz="5400" b="1" dirty="0">
                <a:latin typeface="黑体" panose="02010609060101010101" pitchFamily="2" charset="-122"/>
                <a:ea typeface="黑体" panose="02010609060101010101" pitchFamily="2" charset="-122"/>
              </a:rPr>
              <a:t>复习目标</a:t>
            </a:r>
            <a:endParaRPr lang="zh-CN" altLang="en-US" sz="5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099" name="Text Box 3"/>
          <p:cNvSpPr txBox="1"/>
          <p:nvPr/>
        </p:nvSpPr>
        <p:spPr>
          <a:xfrm>
            <a:off x="1109980" y="1229360"/>
            <a:ext cx="9698355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3200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1.</a:t>
            </a:r>
            <a:r>
              <a:rPr lang="zh-CN" altLang="en-US" sz="3200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能</a:t>
            </a:r>
            <a:r>
              <a:rPr lang="zh-CN" altLang="en-US" sz="3200" u="sng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紧扣</a:t>
            </a:r>
            <a:r>
              <a:rPr lang="zh-CN" altLang="en-US" sz="3200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文章</a:t>
            </a:r>
            <a:r>
              <a:rPr lang="zh-CN" altLang="en-US" sz="3200" u="sng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题目和主旨</a:t>
            </a:r>
            <a:r>
              <a:rPr lang="zh-CN" altLang="en-US" sz="3200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确定</a:t>
            </a:r>
            <a:r>
              <a:rPr lang="zh-CN" altLang="en-US" sz="3200" u="sng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详写</a:t>
            </a:r>
            <a:r>
              <a:rPr lang="zh-CN" altLang="en-US" sz="3200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什么、</a:t>
            </a:r>
            <a:r>
              <a:rPr lang="zh-CN" altLang="en-US" sz="3200" u="sng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略写</a:t>
            </a:r>
            <a:r>
              <a:rPr lang="zh-CN" altLang="en-US" sz="3200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什么、不写什么。</a:t>
            </a:r>
            <a:endParaRPr lang="zh-CN" altLang="en-US" sz="3200" dirty="0">
              <a:solidFill>
                <a:srgbClr val="0000CC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200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2.</a:t>
            </a:r>
            <a:r>
              <a:rPr lang="zh-CN" altLang="en-US" sz="3200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能紧扣文章题目和主旨升格详略不当的作文。</a:t>
            </a:r>
            <a:endParaRPr lang="zh-CN" altLang="en-US" sz="3200" dirty="0">
              <a:solidFill>
                <a:srgbClr val="0000CC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200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3.</a:t>
            </a:r>
            <a:r>
              <a:rPr lang="zh-CN" altLang="en-US" sz="3200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养成“</a:t>
            </a:r>
            <a:r>
              <a:rPr lang="zh-CN" altLang="en-US" sz="3200" u="sng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拟好提纲再写作</a:t>
            </a:r>
            <a:r>
              <a:rPr lang="zh-CN" altLang="en-US" sz="3200" dirty="0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”的习惯，克服“写到哪里算哪里”的随意性。</a:t>
            </a:r>
            <a:r>
              <a:rPr lang="en-US" altLang="zh-CN" sz="32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P391</a:t>
            </a:r>
            <a:endParaRPr lang="en-US" altLang="zh-CN" sz="32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Rectangle 2"/>
          <p:cNvSpPr>
            <a:spLocks noGrp="1"/>
          </p:cNvSpPr>
          <p:nvPr>
            <p:ph type="ctrTitle"/>
          </p:nvPr>
        </p:nvSpPr>
        <p:spPr>
          <a:xfrm>
            <a:off x="2209800" y="1981200"/>
            <a:ext cx="7772400" cy="3352800"/>
          </a:xfrm>
        </p:spPr>
        <p:txBody>
          <a:bodyPr vert="horz" wrap="square" lIns="91440" tIns="45720" rIns="91440" bIns="45720" anchor="ctr"/>
          <a:p>
            <a:pPr eaLnBrk="1" hangingPunct="1">
              <a:buClrTx/>
              <a:buSzTx/>
              <a:buFontTx/>
            </a:pPr>
            <a:r>
              <a:rPr lang="zh-CN" altLang="en-US" sz="10600" b="1" dirty="0">
                <a:solidFill>
                  <a:srgbClr val="0000CC"/>
                </a:solidFill>
                <a:ea typeface="黑体" panose="02010609060101010101" pitchFamily="2" charset="-122"/>
              </a:rPr>
              <a:t>审准题意</a:t>
            </a:r>
            <a:br>
              <a:rPr lang="zh-CN" altLang="en-US" sz="10600" b="1" dirty="0">
                <a:solidFill>
                  <a:srgbClr val="0000CC"/>
                </a:solidFill>
                <a:ea typeface="黑体" panose="02010609060101010101" pitchFamily="2" charset="-122"/>
              </a:rPr>
            </a:br>
            <a:r>
              <a:rPr lang="zh-CN" altLang="en-US" sz="10600" b="1" dirty="0">
                <a:solidFill>
                  <a:srgbClr val="0000CC"/>
                </a:solidFill>
                <a:ea typeface="黑体" panose="02010609060101010101" pitchFamily="2" charset="-122"/>
              </a:rPr>
              <a:t>确定详略</a:t>
            </a:r>
            <a:endParaRPr lang="zh-CN" altLang="en-US" sz="10600" b="1" dirty="0">
              <a:solidFill>
                <a:srgbClr val="0000CC"/>
              </a:solidFill>
              <a:ea typeface="黑体" panose="02010609060101010101" pitchFamily="2" charset="-122"/>
            </a:endParaRPr>
          </a:p>
        </p:txBody>
      </p:sp>
      <p:sp>
        <p:nvSpPr>
          <p:cNvPr id="5123" name="Rectangle 3"/>
          <p:cNvSpPr>
            <a:spLocks noGrp="1"/>
          </p:cNvSpPr>
          <p:nvPr>
            <p:ph type="subTitle" idx="1"/>
          </p:nvPr>
        </p:nvSpPr>
        <p:spPr>
          <a:xfrm>
            <a:off x="1752600" y="304800"/>
            <a:ext cx="8686800" cy="1371600"/>
          </a:xfrm>
        </p:spPr>
        <p:txBody>
          <a:bodyPr vert="horz" wrap="square" lIns="91440" tIns="45720" rIns="91440" bIns="45720" anchor="t"/>
          <a:p>
            <a:pPr eaLnBrk="1" hangingPunct="1">
              <a:buClrTx/>
              <a:buSzTx/>
              <a:buFontTx/>
            </a:pPr>
            <a:r>
              <a:rPr lang="zh-CN" altLang="en-US" sz="8000" b="1" dirty="0">
                <a:solidFill>
                  <a:srgbClr val="660066"/>
                </a:solidFill>
                <a:latin typeface="+mn-lt"/>
                <a:ea typeface="楷体_GB2312" pitchFamily="49" charset="-122"/>
                <a:cs typeface="+mn-cs"/>
              </a:rPr>
              <a:t>活动一</a:t>
            </a:r>
            <a:endParaRPr lang="zh-CN" altLang="en-US" sz="8000" b="1" dirty="0">
              <a:solidFill>
                <a:srgbClr val="660066"/>
              </a:solidFill>
              <a:latin typeface="+mn-lt"/>
              <a:ea typeface="楷体_GB2312" pitchFamily="49" charset="-122"/>
              <a:cs typeface="+mn-c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998220" y="694055"/>
            <a:ext cx="981392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3200" b="1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23．请以《意外之喜》为题，写一篇文章。（60分）</a:t>
            </a:r>
            <a:endParaRPr lang="zh-CN" altLang="en-US" sz="3200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49325" y="1726565"/>
            <a:ext cx="10655935" cy="40309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“意外”：①指的是意料之外、料想不到的事件。 </a:t>
            </a:r>
            <a:endParaRPr lang="zh-CN" altLang="en-US" sz="3200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endParaRPr lang="zh-CN" altLang="en-US" sz="3200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r>
              <a:rPr lang="zh-CN" altLang="en-US" sz="320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“喜”：①指的是快乐、高兴，如狂喜、喜出望外。②指可庆贺的，如喜事。 </a:t>
            </a:r>
            <a:endParaRPr lang="zh-CN" altLang="en-US" sz="3200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endParaRPr lang="zh-CN" altLang="en-US" sz="3200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r>
              <a:rPr lang="zh-CN" altLang="en-US" sz="320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“意外之喜”①指的是意料之外的可庆贺的事。②指意料之外的快乐。</a:t>
            </a:r>
            <a:r>
              <a:rPr lang="en-US" altLang="zh-CN" sz="320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”“</a:t>
            </a:r>
            <a:r>
              <a:rPr lang="zh-CN" altLang="en-US" sz="320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快乐</a:t>
            </a:r>
            <a:r>
              <a:rPr lang="en-US" altLang="zh-CN" sz="320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”</a:t>
            </a:r>
            <a:r>
              <a:rPr lang="zh-CN" altLang="en-US" sz="320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不是</a:t>
            </a:r>
            <a:r>
              <a:rPr lang="en-US" altLang="zh-CN" sz="320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“</a:t>
            </a:r>
            <a:r>
              <a:rPr lang="zh-CN" altLang="en-US" sz="320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收获</a:t>
            </a:r>
            <a:r>
              <a:rPr lang="en-US" altLang="zh-CN" sz="320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”</a:t>
            </a:r>
            <a:r>
              <a:rPr lang="zh-CN" altLang="en-US" sz="320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、</a:t>
            </a:r>
            <a:r>
              <a:rPr lang="en-US" altLang="zh-CN" sz="320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“</a:t>
            </a:r>
            <a:r>
              <a:rPr lang="zh-CN" altLang="en-US" sz="320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感动</a:t>
            </a:r>
            <a:r>
              <a:rPr lang="en-US" altLang="zh-CN" sz="320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”</a:t>
            </a:r>
            <a:endParaRPr lang="zh-CN" altLang="en-US" sz="3200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r>
              <a:rPr lang="en-US" altLang="zh-CN" sz="320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“</a:t>
            </a:r>
            <a:r>
              <a:rPr lang="zh-CN" altLang="en-US" sz="320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心安</a:t>
            </a:r>
            <a:r>
              <a:rPr lang="en-US" altLang="zh-CN" sz="320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”</a:t>
            </a:r>
            <a:r>
              <a:rPr lang="zh-CN" altLang="en-US" sz="320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。</a:t>
            </a:r>
            <a:endParaRPr lang="zh-CN" altLang="en-US" sz="3200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Rectangle 2"/>
          <p:cNvSpPr>
            <a:spLocks noGrp="1"/>
          </p:cNvSpPr>
          <p:nvPr>
            <p:ph type="title"/>
          </p:nvPr>
        </p:nvSpPr>
        <p:spPr>
          <a:xfrm>
            <a:off x="1981200" y="76200"/>
            <a:ext cx="8229600" cy="944563"/>
          </a:xfrm>
        </p:spPr>
        <p:txBody>
          <a:bodyPr vert="horz" wrap="square" lIns="91440" tIns="45720" rIns="91440" bIns="45720" anchor="ctr"/>
          <a:p>
            <a:pPr eaLnBrk="1" hangingPunct="1"/>
            <a:r>
              <a:rPr lang="zh-CN" altLang="en-US" sz="5400" b="1" dirty="0">
                <a:latin typeface="黑体" panose="02010609060101010101" pitchFamily="2" charset="-122"/>
                <a:ea typeface="黑体" panose="02010609060101010101" pitchFamily="2" charset="-122"/>
              </a:rPr>
              <a:t>审准题意，确定详略 </a:t>
            </a:r>
            <a:endParaRPr lang="zh-CN" altLang="en-US" sz="5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2531" name="Text Box 3"/>
          <p:cNvSpPr txBox="1"/>
          <p:nvPr/>
        </p:nvSpPr>
        <p:spPr>
          <a:xfrm>
            <a:off x="989965" y="1124585"/>
            <a:ext cx="8458200" cy="2553335"/>
          </a:xfrm>
          <a:prstGeom prst="rect">
            <a:avLst/>
          </a:prstGeom>
          <a:solidFill>
            <a:schemeClr val="bg1">
              <a:alpha val="50195"/>
            </a:schemeClr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dirty="0">
                <a:solidFill>
                  <a:srgbClr val="0000CC"/>
                </a:solidFill>
                <a:latin typeface="黑体" panose="02010609060101010101" pitchFamily="2" charset="-122"/>
              </a:rPr>
              <a:t>1.</a:t>
            </a:r>
            <a:r>
              <a:rPr lang="zh-CN" altLang="en-US" sz="4000" dirty="0">
                <a:solidFill>
                  <a:srgbClr val="0000CC"/>
                </a:solidFill>
                <a:latin typeface="黑体" panose="02010609060101010101" pitchFamily="2" charset="-122"/>
              </a:rPr>
              <a:t>审题目</a:t>
            </a:r>
            <a:endParaRPr lang="zh-CN" altLang="en-US" sz="4000" dirty="0">
              <a:solidFill>
                <a:srgbClr val="0000CC"/>
              </a:solidFill>
              <a:latin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4000" dirty="0">
                <a:solidFill>
                  <a:srgbClr val="0000CC"/>
                </a:solidFill>
                <a:latin typeface="黑体" panose="02010609060101010101" pitchFamily="2" charset="-122"/>
              </a:rPr>
              <a:t> </a:t>
            </a:r>
            <a:endParaRPr lang="zh-CN" altLang="en-US" sz="4000" dirty="0">
              <a:solidFill>
                <a:srgbClr val="0000CC"/>
              </a:solidFill>
              <a:latin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4000" dirty="0">
                <a:solidFill>
                  <a:srgbClr val="0000CC"/>
                </a:solidFill>
                <a:latin typeface="黑体" panose="02010609060101010101" pitchFamily="2" charset="-122"/>
              </a:rPr>
              <a:t> </a:t>
            </a:r>
            <a:endParaRPr lang="zh-CN" altLang="en-US" dirty="0">
              <a:solidFill>
                <a:srgbClr val="660066"/>
              </a:solidFill>
              <a:latin typeface="黑体" panose="02010609060101010101" pitchFamily="2" charset="-122"/>
              <a:ea typeface="楷体_GB2312" pitchFamily="49" charset="-122"/>
            </a:endParaRPr>
          </a:p>
        </p:txBody>
      </p:sp>
      <p:sp>
        <p:nvSpPr>
          <p:cNvPr id="22537" name="Rectangle 9"/>
          <p:cNvSpPr/>
          <p:nvPr/>
        </p:nvSpPr>
        <p:spPr>
          <a:xfrm>
            <a:off x="1130935" y="2109470"/>
            <a:ext cx="10281285" cy="39382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fontAlgn="auto">
              <a:lnSpc>
                <a:spcPts val="7500"/>
              </a:lnSpc>
            </a:pPr>
            <a:r>
              <a:rPr lang="zh-CN" altLang="en-US" sz="4000" u="sng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详写“</a:t>
            </a:r>
            <a:r>
              <a:rPr lang="zh-CN" altLang="en-US" sz="6600" u="sng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意外</a:t>
            </a:r>
            <a:r>
              <a:rPr lang="zh-CN" altLang="en-US" sz="4000" u="sng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”的前后反差</a:t>
            </a:r>
            <a:r>
              <a:rPr lang="zh-CN" altLang="en-US" sz="400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，略写或不写“意外</a:t>
            </a:r>
            <a:r>
              <a:rPr lang="en-US" altLang="zh-CN" sz="400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”</a:t>
            </a:r>
            <a:r>
              <a:rPr lang="zh-CN" altLang="en-US" sz="4000" dirty="0">
                <a:solidFill>
                  <a:schemeClr val="tx1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的背景、原因等铺垫内容。</a:t>
            </a:r>
            <a:endParaRPr lang="zh-CN" altLang="en-US" sz="4000" dirty="0">
              <a:solidFill>
                <a:schemeClr val="tx1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pPr fontAlgn="auto">
              <a:lnSpc>
                <a:spcPts val="7500"/>
              </a:lnSpc>
            </a:pPr>
            <a:r>
              <a:rPr lang="zh-CN" altLang="en-US" sz="4000" u="sng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细写</a:t>
            </a:r>
            <a:r>
              <a:rPr lang="en-US" altLang="zh-CN" sz="4000" u="sng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“</a:t>
            </a:r>
            <a:r>
              <a:rPr lang="zh-CN" altLang="en-US" sz="4000" u="sng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喜</a:t>
            </a:r>
            <a:r>
              <a:rPr lang="en-US" altLang="zh-CN" sz="4000" u="sng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”</a:t>
            </a:r>
            <a:r>
              <a:rPr lang="zh-CN" altLang="en-US" sz="4000" u="sng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，如通过环境描写烘托，心理描写，神态、动作、语言描写等。</a:t>
            </a:r>
            <a:endParaRPr lang="zh-CN" altLang="en-US" sz="4000" u="sng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5" name="Rectangle 3"/>
          <p:cNvSpPr>
            <a:spLocks noGrp="1"/>
          </p:cNvSpPr>
          <p:nvPr>
            <p:ph type="title"/>
          </p:nvPr>
        </p:nvSpPr>
        <p:spPr>
          <a:xfrm>
            <a:off x="1600835" y="2255520"/>
            <a:ext cx="9163050" cy="944880"/>
          </a:xfrm>
        </p:spPr>
        <p:txBody>
          <a:bodyPr vert="horz" wrap="square" lIns="91440" tIns="45720" rIns="91440" bIns="45720" anchor="ctr">
            <a:normAutofit/>
          </a:bodyPr>
          <a:p>
            <a:pPr eaLnBrk="1" hangingPunct="1"/>
            <a:r>
              <a:rPr lang="zh-CN" altLang="en-US" sz="5400" b="1" dirty="0">
                <a:latin typeface="黑体" panose="02010609060101010101" pitchFamily="2" charset="-122"/>
                <a:ea typeface="黑体" panose="02010609060101010101" pitchFamily="2" charset="-122"/>
              </a:rPr>
              <a:t>活动二：升格例文，调整详略</a:t>
            </a:r>
            <a:endParaRPr lang="zh-CN" altLang="en-US" sz="5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Rectangle 2"/>
          <p:cNvSpPr>
            <a:spLocks noGrp="1"/>
          </p:cNvSpPr>
          <p:nvPr>
            <p:ph type="title"/>
          </p:nvPr>
        </p:nvSpPr>
        <p:spPr>
          <a:xfrm>
            <a:off x="1981200" y="76200"/>
            <a:ext cx="8229600" cy="944563"/>
          </a:xfrm>
        </p:spPr>
        <p:txBody>
          <a:bodyPr vert="horz" wrap="square" lIns="91440" tIns="45720" rIns="91440" bIns="45720" anchor="ctr"/>
          <a:p>
            <a:pPr eaLnBrk="1" hangingPunct="1"/>
            <a:r>
              <a:rPr lang="zh-CN" altLang="en-US" sz="5400" b="1" dirty="0">
                <a:latin typeface="黑体" panose="02010609060101010101" pitchFamily="2" charset="-122"/>
                <a:ea typeface="黑体" panose="02010609060101010101" pitchFamily="2" charset="-122"/>
              </a:rPr>
              <a:t>写作策略</a:t>
            </a:r>
            <a:endParaRPr lang="zh-CN" altLang="en-US" sz="5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aphicFrame>
        <p:nvGraphicFramePr>
          <p:cNvPr id="14339" name="表格 14338"/>
          <p:cNvGraphicFramePr/>
          <p:nvPr>
            <p:custDataLst>
              <p:tags r:id="rId1"/>
            </p:custDataLst>
          </p:nvPr>
        </p:nvGraphicFramePr>
        <p:xfrm>
          <a:off x="939165" y="1112838"/>
          <a:ext cx="10683875" cy="5274945"/>
        </p:xfrm>
        <a:graphic>
          <a:graphicData uri="http://schemas.openxmlformats.org/drawingml/2006/table">
            <a:tbl>
              <a:tblPr/>
              <a:tblGrid>
                <a:gridCol w="1154430"/>
                <a:gridCol w="2984500"/>
                <a:gridCol w="6544945"/>
              </a:tblGrid>
              <a:tr h="650240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zh-CN" altLang="en-US" sz="2800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内容</a:t>
                      </a:r>
                      <a:endParaRPr lang="zh-CN" altLang="en-US" sz="280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195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zh-CN" altLang="en-US" sz="2400" dirty="0">
                          <a:solidFill>
                            <a:srgbClr val="0000CC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与题旨的关系</a:t>
                      </a:r>
                      <a:endParaRPr lang="zh-CN" altLang="en-US" sz="2400" dirty="0">
                        <a:solidFill>
                          <a:srgbClr val="0000CC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195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zh-CN" altLang="en-US" sz="24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详略的处理方法</a:t>
                      </a:r>
                      <a:endParaRPr lang="zh-CN" altLang="en-US" sz="2400" dirty="0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195"/>
                      </a:schemeClr>
                    </a:solidFill>
                  </a:tcPr>
                </a:tc>
              </a:tr>
              <a:tr h="2297430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zh-CN" altLang="en-US" sz="2800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主要内容</a:t>
                      </a:r>
                      <a:endParaRPr lang="zh-CN" altLang="en-US" sz="280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195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zh-CN" altLang="en-US" sz="2800" dirty="0">
                          <a:solidFill>
                            <a:srgbClr val="0000CC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与题旨密切相关，能直接表现中心</a:t>
                      </a:r>
                      <a:endParaRPr lang="zh-CN" altLang="en-US" sz="2800" dirty="0">
                        <a:solidFill>
                          <a:srgbClr val="0000CC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195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zh-CN" altLang="en-US" sz="24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详写</a:t>
                      </a:r>
                      <a:r>
                        <a:rPr lang="en-US" altLang="zh-CN" sz="24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——</a:t>
                      </a:r>
                      <a:r>
                        <a:rPr lang="zh-CN" altLang="en-US" sz="24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对凸显题旨的</a:t>
                      </a:r>
                      <a:r>
                        <a:rPr lang="zh-CN" altLang="en-US" sz="2400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动情点</a:t>
                      </a:r>
                      <a:r>
                        <a:rPr lang="zh-CN" altLang="en-US" sz="24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或</a:t>
                      </a:r>
                      <a:r>
                        <a:rPr lang="zh-CN" altLang="en-US" sz="2400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感悟点</a:t>
                      </a:r>
                      <a:r>
                        <a:rPr lang="zh-CN" altLang="en-US" sz="24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用特写镜头</a:t>
                      </a:r>
                      <a:r>
                        <a:rPr lang="zh-CN" altLang="en-US" sz="2400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放大</a:t>
                      </a:r>
                      <a:r>
                        <a:rPr lang="zh-CN" altLang="en-US" sz="24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、用慢镜头</a:t>
                      </a:r>
                      <a:r>
                        <a:rPr lang="zh-CN" altLang="en-US" sz="2400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拉长</a:t>
                      </a:r>
                      <a:r>
                        <a:rPr lang="zh-CN" altLang="en-US" sz="24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，把内容写实，把感情写细。可从</a:t>
                      </a:r>
                      <a:r>
                        <a:rPr lang="zh-CN" altLang="en-US" sz="2400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多角度、多层次</a:t>
                      </a:r>
                      <a:r>
                        <a:rPr lang="zh-CN" altLang="en-US" sz="24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渲染烘托；特别是从</a:t>
                      </a:r>
                      <a:r>
                        <a:rPr lang="zh-CN" altLang="en-US" sz="2400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动作、语言、神态、心理活动</a:t>
                      </a:r>
                      <a:r>
                        <a:rPr lang="zh-CN" altLang="en-US" sz="24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等方面展开具体描写。</a:t>
                      </a:r>
                      <a:endParaRPr lang="zh-CN" altLang="en-US" sz="2400" dirty="0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195"/>
                      </a:schemeClr>
                    </a:solidFill>
                  </a:tcPr>
                </a:tc>
              </a:tr>
              <a:tr h="1377950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zh-CN" altLang="en-US" sz="2800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次要内容</a:t>
                      </a:r>
                      <a:endParaRPr lang="zh-CN" altLang="en-US" sz="280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195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zh-CN" altLang="en-US" sz="2800" dirty="0">
                          <a:solidFill>
                            <a:srgbClr val="0000CC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与题旨有关，但不是直接表现中心</a:t>
                      </a:r>
                      <a:endParaRPr lang="zh-CN" altLang="en-US" sz="2800" dirty="0">
                        <a:solidFill>
                          <a:srgbClr val="0000CC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195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zh-CN" altLang="en-US" sz="24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略写</a:t>
                      </a:r>
                      <a:r>
                        <a:rPr lang="en-US" altLang="zh-CN" sz="24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——</a:t>
                      </a:r>
                      <a:r>
                        <a:rPr lang="zh-CN" altLang="en-US" sz="24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对行文需要交代的背景、前因后果或用作铺垫、映衬、补充的内容</a:t>
                      </a:r>
                      <a:r>
                        <a:rPr lang="zh-CN" altLang="en-US" sz="2400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概括叙述，一笔带过</a:t>
                      </a:r>
                      <a:r>
                        <a:rPr lang="zh-CN" altLang="en-US" sz="24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。</a:t>
                      </a:r>
                      <a:endParaRPr lang="zh-CN" altLang="en-US" sz="2400" dirty="0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195"/>
                      </a:schemeClr>
                    </a:solidFill>
                  </a:tcPr>
                </a:tc>
              </a:tr>
              <a:tr h="94932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zh-CN" altLang="en-US" sz="2800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跑题内容</a:t>
                      </a:r>
                      <a:endParaRPr lang="zh-CN" altLang="en-US" sz="280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195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zh-CN" altLang="en-US" sz="2800" dirty="0">
                          <a:solidFill>
                            <a:srgbClr val="0000CC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与题旨无关</a:t>
                      </a:r>
                      <a:endParaRPr lang="zh-CN" altLang="en-US" sz="2800" dirty="0">
                        <a:solidFill>
                          <a:srgbClr val="0000CC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195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1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黑体" panose="0201060906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zh-CN" altLang="en-US" sz="24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不写</a:t>
                      </a:r>
                      <a:r>
                        <a:rPr lang="en-US" altLang="zh-CN" sz="24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——</a:t>
                      </a:r>
                      <a:r>
                        <a:rPr lang="zh-CN" altLang="en-US" sz="24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对与题旨无关的材料要惜墨如金，毫不可惜地</a:t>
                      </a:r>
                      <a:r>
                        <a:rPr lang="zh-CN" altLang="en-US" sz="2400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舍弃</a:t>
                      </a:r>
                      <a:r>
                        <a:rPr lang="zh-CN" altLang="en-US" sz="24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。</a:t>
                      </a:r>
                      <a:endParaRPr lang="zh-CN" altLang="en-US" sz="2400" dirty="0"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195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ags/tag1.xml><?xml version="1.0" encoding="utf-8"?>
<p:tagLst xmlns:p="http://schemas.openxmlformats.org/presentationml/2006/main">
  <p:tag name="KSO_WM_UNIT_TABLE_BEAUTIFY" val="smartTable{c4f5758e-48a1-4a35-95fe-845a1be4c012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774</Words>
  <Application>WPS 演示</Application>
  <PresentationFormat>宽屏</PresentationFormat>
  <Paragraphs>70</Paragraphs>
  <Slides>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20" baseType="lpstr">
      <vt:lpstr>Arial</vt:lpstr>
      <vt:lpstr>宋体</vt:lpstr>
      <vt:lpstr>Wingdings</vt:lpstr>
      <vt:lpstr>Arial Unicode MS</vt:lpstr>
      <vt:lpstr>Calibri</vt:lpstr>
      <vt:lpstr>微软雅黑</vt:lpstr>
      <vt:lpstr>黑体</vt:lpstr>
      <vt:lpstr>楷体_GB2312</vt:lpstr>
      <vt:lpstr>新宋体</vt:lpstr>
      <vt:lpstr>Times New Roman</vt:lpstr>
      <vt:lpstr>隶书</vt:lpstr>
      <vt:lpstr>Office 主题</vt:lpstr>
      <vt:lpstr>紧扣题旨 详略得当</vt:lpstr>
      <vt:lpstr>详略不当的主要表现</vt:lpstr>
      <vt:lpstr>复习目标</vt:lpstr>
      <vt:lpstr>审准题意 确定详略</vt:lpstr>
      <vt:lpstr>PowerPoint 演示文稿</vt:lpstr>
      <vt:lpstr>审准题意，确定详略 </vt:lpstr>
      <vt:lpstr>升格例文，调整详略</vt:lpstr>
      <vt:lpstr>写作策略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NAT</dc:creator>
  <cp:lastModifiedBy>NAT</cp:lastModifiedBy>
  <cp:revision>5</cp:revision>
  <dcterms:created xsi:type="dcterms:W3CDTF">2020-06-22T08:31:00Z</dcterms:created>
  <dcterms:modified xsi:type="dcterms:W3CDTF">2020-06-22T09:45:43Z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2052-11.3.0.9228</vt:lpwstr>
  </property>
</Properties>
</file>