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644" r:id="rId2"/>
    <p:sldId id="647" r:id="rId3"/>
    <p:sldId id="649" r:id="rId4"/>
    <p:sldId id="650" r:id="rId5"/>
    <p:sldId id="651" r:id="rId6"/>
    <p:sldId id="652" r:id="rId7"/>
    <p:sldId id="653" r:id="rId8"/>
    <p:sldId id="654" r:id="rId9"/>
    <p:sldId id="655" r:id="rId10"/>
    <p:sldId id="656" r:id="rId11"/>
    <p:sldId id="657" r:id="rId12"/>
    <p:sldId id="662" r:id="rId13"/>
    <p:sldId id="663" r:id="rId14"/>
    <p:sldId id="664" r:id="rId15"/>
    <p:sldId id="665" r:id="rId16"/>
    <p:sldId id="666" r:id="rId17"/>
    <p:sldId id="667" r:id="rId18"/>
    <p:sldId id="668" r:id="rId19"/>
    <p:sldId id="670" r:id="rId20"/>
    <p:sldId id="669" r:id="rId21"/>
    <p:sldId id="671" r:id="rId22"/>
    <p:sldId id="672" r:id="rId23"/>
    <p:sldId id="673" r:id="rId24"/>
    <p:sldId id="674" r:id="rId25"/>
    <p:sldId id="675" r:id="rId26"/>
    <p:sldId id="676" r:id="rId27"/>
    <p:sldId id="677" r:id="rId28"/>
    <p:sldId id="678" r:id="rId29"/>
    <p:sldId id="679" r:id="rId30"/>
    <p:sldId id="680" r:id="rId31"/>
    <p:sldId id="681" r:id="rId32"/>
    <p:sldId id="682" r:id="rId33"/>
    <p:sldId id="683" r:id="rId34"/>
    <p:sldId id="684" r:id="rId35"/>
    <p:sldId id="685" r:id="rId36"/>
    <p:sldId id="686" r:id="rId37"/>
    <p:sldId id="687" r:id="rId38"/>
    <p:sldId id="688" r:id="rId3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CCECFF"/>
    <a:srgbClr val="FFCC99"/>
    <a:srgbClr val="FF9933"/>
    <a:srgbClr val="FFFFCC"/>
    <a:srgbClr val="CCFFCC"/>
    <a:srgbClr val="FFCC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>
      <p:cViewPr>
        <p:scale>
          <a:sx n="50" d="100"/>
          <a:sy n="50" d="100"/>
        </p:scale>
        <p:origin x="-1080" y="-125"/>
      </p:cViewPr>
      <p:guideLst>
        <p:guide orient="horz" pos="2160"/>
        <p:guide pos="29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6F0DA42-1355-466E-8CDE-72A3CC2D0DBC}" type="datetimeFigureOut">
              <a:rPr lang="zh-CN" altLang="en-US"/>
              <a:pPr>
                <a:defRPr/>
              </a:pPr>
              <a:t>2018/9/19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66B8E8E-11B7-4A75-8C2B-62BA21E353C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3974416-1B38-4AA8-A72F-BDFB8BADD5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928C7-5093-4FFC-B4A6-DFB59C8BF26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DAAFD-5C2B-4569-B13A-FFC43730A64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F640B-904D-49B7-BA86-DE624A1A6BD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9A63F-9D6F-41D1-B02C-A7EDB95EF8F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7384B-7F57-4133-BBC2-CE4DE6B3E83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5669F-1EB0-42ED-9B07-4A5160FB1DA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772A4-872E-4E1F-BFB2-26BD40D452C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62D55-AF80-4810-9486-219E97BFD11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F7C89-FF40-4F51-9896-A58458B89A0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64DE5-E881-46B7-87C3-002E9BC0F0D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2B029-016E-446F-9E21-E39D9CE9EDB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buFontTx/>
              <a:buNone/>
              <a:defRPr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6AD3A37C-60E4-46AB-9F87-A5BA98A90A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35BE2E8-C8A7-423A-95E4-916A340693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40A21B60-CD3F-4C37-87F9-73DF78FD154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1"/>
          <p:cNvPicPr>
            <a:picLocks noChangeAspect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0" descr="英语周报标志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2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5811838" y="3413125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en-US" altLang="zh-CN" sz="4400" b="1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Grammar</a:t>
            </a:r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endParaRPr lang="en-US" altLang="zh-CN" sz="4400" b="1" dirty="0" smtClean="0">
              <a:ln w="12700">
                <a:noFill/>
                <a:prstDash val="solid"/>
              </a:ln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7825" y="981075"/>
            <a:ext cx="8386763" cy="830263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2  Daily life </a:t>
            </a:r>
          </a:p>
        </p:txBody>
      </p:sp>
      <p:pic>
        <p:nvPicPr>
          <p:cNvPr id="17411" name="图片 3" descr="240497-1411160SG184"/>
          <p:cNvPicPr>
            <a:picLocks noChangeAspect="1"/>
          </p:cNvPicPr>
          <p:nvPr/>
        </p:nvPicPr>
        <p:blipFill>
          <a:blip r:embed="rId2"/>
          <a:srcRect b="5376"/>
          <a:stretch>
            <a:fillRect/>
          </a:stretch>
        </p:blipFill>
        <p:spPr bwMode="auto">
          <a:xfrm>
            <a:off x="377825" y="2446338"/>
            <a:ext cx="5235575" cy="330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/>
          </p:cNvSpPr>
          <p:nvPr>
            <p:ph type="title"/>
          </p:nvPr>
        </p:nvSpPr>
        <p:spPr>
          <a:xfrm>
            <a:off x="611188" y="476250"/>
            <a:ext cx="7416800" cy="595313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3600" b="1" smtClean="0">
                <a:solidFill>
                  <a:srgbClr val="0070C0"/>
                </a:solidFill>
              </a:rPr>
              <a:t>Ask about Connie’s living place</a:t>
            </a:r>
          </a:p>
        </p:txBody>
      </p:sp>
      <p:sp>
        <p:nvSpPr>
          <p:cNvPr id="18434" name="内容占位符 2"/>
          <p:cNvSpPr>
            <a:spLocks noGrp="1"/>
          </p:cNvSpPr>
          <p:nvPr>
            <p:ph idx="1"/>
          </p:nvPr>
        </p:nvSpPr>
        <p:spPr>
          <a:xfrm>
            <a:off x="541338" y="1125538"/>
            <a:ext cx="8134350" cy="903287"/>
          </a:xfrm>
        </p:spPr>
        <p:txBody>
          <a:bodyPr/>
          <a:lstStyle/>
          <a:p>
            <a:pPr marL="0" indent="0">
              <a:lnSpc>
                <a:spcPct val="140000"/>
              </a:lnSpc>
              <a:buFont typeface="Arial" charset="0"/>
              <a:buNone/>
            </a:pPr>
            <a:r>
              <a:rPr lang="en-US" altLang="zh-CN" sz="3800" b="1" smtClean="0">
                <a:sym typeface="+mn-ea"/>
              </a:rPr>
              <a:t>Where does Connie live ?</a:t>
            </a:r>
          </a:p>
        </p:txBody>
      </p:sp>
      <p:sp>
        <p:nvSpPr>
          <p:cNvPr id="18437" name="内容占位符 2"/>
          <p:cNvSpPr>
            <a:spLocks/>
          </p:cNvSpPr>
          <p:nvPr/>
        </p:nvSpPr>
        <p:spPr bwMode="auto">
          <a:xfrm>
            <a:off x="611188" y="2147888"/>
            <a:ext cx="8134350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charset="0"/>
              <a:buNone/>
            </a:pPr>
            <a:r>
              <a:rPr lang="en-US" altLang="zh-CN" sz="3800" b="1">
                <a:latin typeface="Times New Roman" pitchFamily="18" charset="0"/>
                <a:sym typeface="+mn-ea"/>
              </a:rPr>
              <a:t>She lives in a tall building close to some mountains.</a:t>
            </a:r>
          </a:p>
        </p:txBody>
      </p:sp>
      <p:sp>
        <p:nvSpPr>
          <p:cNvPr id="18438" name="标题 1"/>
          <p:cNvSpPr>
            <a:spLocks/>
          </p:cNvSpPr>
          <p:nvPr/>
        </p:nvSpPr>
        <p:spPr bwMode="auto">
          <a:xfrm>
            <a:off x="611188" y="3500438"/>
            <a:ext cx="8172450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>
            <a:spAutoFit/>
          </a:bodyPr>
          <a:lstStyle/>
          <a:p>
            <a:r>
              <a:rPr lang="en-US" altLang="zh-CN" sz="3600" b="1">
                <a:solidFill>
                  <a:srgbClr val="0070C0"/>
                </a:solidFill>
                <a:latin typeface="Times New Roman" pitchFamily="18" charset="0"/>
              </a:rPr>
              <a:t>Ask about Beiber’s favourite instruments</a:t>
            </a:r>
          </a:p>
        </p:txBody>
      </p:sp>
      <p:sp>
        <p:nvSpPr>
          <p:cNvPr id="18439" name="内容占位符 2"/>
          <p:cNvSpPr>
            <a:spLocks/>
          </p:cNvSpPr>
          <p:nvPr/>
        </p:nvSpPr>
        <p:spPr bwMode="auto">
          <a:xfrm>
            <a:off x="611188" y="4038600"/>
            <a:ext cx="8134350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4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charset="0"/>
              <a:buNone/>
            </a:pPr>
            <a:r>
              <a:rPr lang="en-US" altLang="zh-CN" sz="3800" b="1">
                <a:latin typeface="Times New Roman" pitchFamily="18" charset="0"/>
                <a:sym typeface="+mn-ea"/>
              </a:rPr>
              <a:t>What instruments does Beiber play ?</a:t>
            </a:r>
          </a:p>
        </p:txBody>
      </p:sp>
      <p:sp>
        <p:nvSpPr>
          <p:cNvPr id="18440" name="内容占位符 2"/>
          <p:cNvSpPr>
            <a:spLocks/>
          </p:cNvSpPr>
          <p:nvPr/>
        </p:nvSpPr>
        <p:spPr bwMode="auto">
          <a:xfrm>
            <a:off x="611188" y="5029200"/>
            <a:ext cx="8134350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charset="0"/>
              <a:buNone/>
            </a:pPr>
            <a:r>
              <a:rPr lang="en-US" altLang="zh-CN" sz="3800" b="1">
                <a:latin typeface="Times New Roman" pitchFamily="18" charset="0"/>
                <a:sym typeface="+mn-ea"/>
              </a:rPr>
              <a:t>He plays the violin, saxophone and guitar.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4" descr="看书_副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2276475"/>
            <a:ext cx="4100512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Box 12"/>
          <p:cNvSpPr txBox="1">
            <a:spLocks noChangeArrowheads="1"/>
          </p:cNvSpPr>
          <p:nvPr/>
        </p:nvSpPr>
        <p:spPr bwMode="auto">
          <a:xfrm>
            <a:off x="723900" y="1041400"/>
            <a:ext cx="5111750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A</a:t>
            </a:r>
          </a:p>
          <a:p>
            <a:pPr algn="ctr"/>
            <a:r>
              <a:rPr lang="en-US" altLang="zh-CN" sz="5400">
                <a:solidFill>
                  <a:srgbClr val="0070C0"/>
                </a:solidFill>
                <a:latin typeface="Comic Sans MS" pitchFamily="66" charset="0"/>
                <a:sym typeface="+mn-ea"/>
              </a:rPr>
              <a:t>The Simple Present Tense</a:t>
            </a:r>
            <a:endParaRPr lang="en-US" altLang="zh-CN" sz="5400">
              <a:solidFill>
                <a:srgbClr val="0000FF"/>
              </a:solidFill>
              <a:latin typeface="Comic Sans MS" pitchFamily="66" charset="0"/>
            </a:endParaRPr>
          </a:p>
          <a:p>
            <a:endParaRPr lang="zh-CN" altLang="en-US" sz="5400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5"/>
          <p:cNvSpPr txBox="1">
            <a:spLocks noChangeArrowheads="1"/>
          </p:cNvSpPr>
          <p:nvPr/>
        </p:nvSpPr>
        <p:spPr bwMode="auto">
          <a:xfrm>
            <a:off x="487363" y="2595563"/>
            <a:ext cx="80010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3000" b="1">
                <a:latin typeface="Times New Roman" pitchFamily="18" charset="0"/>
              </a:rPr>
              <a:t>My mother </a:t>
            </a:r>
            <a:r>
              <a:rPr lang="en-US" altLang="zh-CN" sz="3000" b="1" u="sng">
                <a:latin typeface="Times New Roman" pitchFamily="18" charset="0"/>
              </a:rPr>
              <a:t>get</a:t>
            </a:r>
            <a:r>
              <a:rPr lang="en-US" altLang="zh-CN" sz="3000" b="1" u="sng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en-US" altLang="zh-CN" sz="3000" b="1" u="sng">
                <a:latin typeface="Times New Roman" pitchFamily="18" charset="0"/>
              </a:rPr>
              <a:t> up </a:t>
            </a:r>
            <a:r>
              <a:rPr lang="en-US" altLang="zh-CN" sz="3000" b="1">
                <a:latin typeface="Times New Roman" pitchFamily="18" charset="0"/>
              </a:rPr>
              <a:t>at 6 o'clock </a:t>
            </a:r>
            <a:r>
              <a:rPr lang="en-US" altLang="zh-CN" sz="3000" b="1" u="sng">
                <a:solidFill>
                  <a:srgbClr val="002060"/>
                </a:solidFill>
                <a:latin typeface="Times New Roman" pitchFamily="18" charset="0"/>
              </a:rPr>
              <a:t>every day</a:t>
            </a:r>
            <a:r>
              <a:rPr lang="en-US" altLang="zh-CN" sz="3000" b="1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altLang="zh-CN" sz="3000" b="1">
                <a:latin typeface="Times New Roman" pitchFamily="18" charset="0"/>
              </a:rPr>
              <a:t>and </a:t>
            </a:r>
            <a:r>
              <a:rPr lang="en-US" altLang="zh-CN" sz="3000" b="1" u="sng">
                <a:latin typeface="Times New Roman" pitchFamily="18" charset="0"/>
              </a:rPr>
              <a:t>ha</a:t>
            </a:r>
            <a:r>
              <a:rPr lang="en-US" altLang="zh-CN" sz="3000" b="1" u="sng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en-US" altLang="zh-CN" sz="3000" b="1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altLang="zh-CN" sz="3000" b="1">
                <a:latin typeface="Times New Roman" pitchFamily="18" charset="0"/>
              </a:rPr>
              <a:t>breakfast at 6:30 a.m.</a:t>
            </a:r>
            <a:endParaRPr lang="zh-CN" altLang="en-US" sz="3000" b="1">
              <a:latin typeface="Times New Roman" pitchFamily="18" charset="0"/>
            </a:endParaRPr>
          </a:p>
        </p:txBody>
      </p:sp>
      <p:sp>
        <p:nvSpPr>
          <p:cNvPr id="9222" name="Rectangle 1"/>
          <p:cNvSpPr/>
          <p:nvPr/>
        </p:nvSpPr>
        <p:spPr>
          <a:xfrm>
            <a:off x="1901825" y="909638"/>
            <a:ext cx="539750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A The simple present tense</a:t>
            </a:r>
          </a:p>
        </p:txBody>
      </p:sp>
      <p:sp>
        <p:nvSpPr>
          <p:cNvPr id="9223" name="Rectangle 2"/>
          <p:cNvSpPr/>
          <p:nvPr/>
        </p:nvSpPr>
        <p:spPr>
          <a:xfrm>
            <a:off x="150813" y="1422400"/>
            <a:ext cx="8348662" cy="9540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We use the simple present tense to talk about regular </a:t>
            </a:r>
          </a:p>
          <a:p>
            <a:pPr eaLnBrk="0" hangingPunct="0"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actions.</a:t>
            </a:r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89700" y="3500438"/>
            <a:ext cx="2359025" cy="221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263" y="1035050"/>
            <a:ext cx="8281987" cy="335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21506" name="矩形 4"/>
          <p:cNvSpPr>
            <a:spLocks noChangeArrowheads="1"/>
          </p:cNvSpPr>
          <p:nvPr/>
        </p:nvSpPr>
        <p:spPr bwMode="auto">
          <a:xfrm>
            <a:off x="554038" y="1277938"/>
            <a:ext cx="9286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I</a:t>
            </a:r>
          </a:p>
          <a:p>
            <a:pPr eaLnBrk="0" hangingPunct="0"/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You</a:t>
            </a:r>
          </a:p>
          <a:p>
            <a:pPr eaLnBrk="0" hangingPunct="0"/>
            <a:endParaRPr lang="en-US" altLang="zh-CN" sz="2800">
              <a:solidFill>
                <a:srgbClr val="231F20"/>
              </a:solidFill>
              <a:latin typeface="Times New Roman" pitchFamily="18" charset="0"/>
              <a:ea typeface="微?雅?"/>
              <a:cs typeface="微?雅?"/>
            </a:endParaRPr>
          </a:p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We</a:t>
            </a:r>
          </a:p>
          <a:p>
            <a:pPr eaLnBrk="0" hangingPunct="0"/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They</a:t>
            </a:r>
            <a:endParaRPr lang="en-US" altLang="zh-CN" sz="2800">
              <a:latin typeface="Times New Roman" pitchFamily="18" charset="0"/>
            </a:endParaRPr>
          </a:p>
        </p:txBody>
      </p:sp>
      <p:sp>
        <p:nvSpPr>
          <p:cNvPr id="21507" name="矩形 6"/>
          <p:cNvSpPr>
            <a:spLocks noChangeArrowheads="1"/>
          </p:cNvSpPr>
          <p:nvPr/>
        </p:nvSpPr>
        <p:spPr bwMode="auto">
          <a:xfrm>
            <a:off x="1482725" y="2019300"/>
            <a:ext cx="367665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play</a:t>
            </a:r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the guitar.</a:t>
            </a:r>
          </a:p>
          <a:p>
            <a:pPr eaLnBrk="0" hangingPunct="0"/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do not play</a:t>
            </a:r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the </a:t>
            </a:r>
          </a:p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guitar.</a:t>
            </a:r>
            <a:endParaRPr lang="en-US" altLang="zh-CN" sz="2800">
              <a:latin typeface="Times New Roman" pitchFamily="18" charset="0"/>
            </a:endParaRPr>
          </a:p>
        </p:txBody>
      </p:sp>
      <p:sp>
        <p:nvSpPr>
          <p:cNvPr id="21508" name="矩形 8"/>
          <p:cNvSpPr>
            <a:spLocks noChangeArrowheads="1"/>
          </p:cNvSpPr>
          <p:nvPr/>
        </p:nvSpPr>
        <p:spPr bwMode="auto">
          <a:xfrm>
            <a:off x="4598988" y="1622425"/>
            <a:ext cx="852487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He</a:t>
            </a:r>
          </a:p>
          <a:p>
            <a:pPr eaLnBrk="0" hangingPunct="0"/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She</a:t>
            </a:r>
          </a:p>
          <a:p>
            <a:pPr eaLnBrk="0" hangingPunct="0"/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It</a:t>
            </a:r>
            <a:endParaRPr lang="en-US" altLang="zh-CN" sz="2800">
              <a:latin typeface="Times New Roman" pitchFamily="18" charset="0"/>
            </a:endParaRPr>
          </a:p>
        </p:txBody>
      </p:sp>
      <p:sp>
        <p:nvSpPr>
          <p:cNvPr id="21509" name="矩形 10"/>
          <p:cNvSpPr>
            <a:spLocks noChangeArrowheads="1"/>
          </p:cNvSpPr>
          <p:nvPr/>
        </p:nvSpPr>
        <p:spPr bwMode="auto">
          <a:xfrm>
            <a:off x="5648325" y="1517650"/>
            <a:ext cx="28797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play</a:t>
            </a:r>
            <a:r>
              <a:rPr lang="en-US" altLang="zh-CN" sz="2800" b="1">
                <a:solidFill>
                  <a:srgbClr val="C00000"/>
                </a:solidFill>
                <a:latin typeface="Times New Roman" pitchFamily="18" charset="0"/>
                <a:ea typeface="微?雅?"/>
                <a:cs typeface="微?雅?"/>
              </a:rPr>
              <a:t>s</a:t>
            </a:r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the guitar.</a:t>
            </a:r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do</a:t>
            </a:r>
            <a:r>
              <a:rPr lang="en-US" altLang="zh-CN" sz="2800" b="1">
                <a:solidFill>
                  <a:srgbClr val="C00000"/>
                </a:solidFill>
                <a:latin typeface="Times New Roman" pitchFamily="18" charset="0"/>
                <a:ea typeface="微?雅?"/>
                <a:cs typeface="微?雅?"/>
              </a:rPr>
              <a:t>es</a:t>
            </a:r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not play</a:t>
            </a:r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the guitar.</a:t>
            </a:r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go</a:t>
            </a:r>
            <a:r>
              <a:rPr lang="en-US" altLang="zh-CN" sz="2800" b="1">
                <a:solidFill>
                  <a:srgbClr val="C00000"/>
                </a:solidFill>
                <a:latin typeface="Times New Roman" pitchFamily="18" charset="0"/>
                <a:ea typeface="微?雅?"/>
                <a:cs typeface="微?雅?"/>
              </a:rPr>
              <a:t>es</a:t>
            </a:r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to the park.</a:t>
            </a:r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do</a:t>
            </a:r>
            <a:r>
              <a:rPr lang="en-US" altLang="zh-CN" sz="2800" b="1">
                <a:solidFill>
                  <a:srgbClr val="C00000"/>
                </a:solidFill>
                <a:latin typeface="Times New Roman" pitchFamily="18" charset="0"/>
                <a:ea typeface="微?雅?"/>
                <a:cs typeface="微?雅?"/>
              </a:rPr>
              <a:t>es</a:t>
            </a:r>
            <a:r>
              <a:rPr lang="en-US" altLang="zh-CN" sz="2800" b="1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not go</a:t>
            </a:r>
            <a:r>
              <a:rPr lang="en-US" altLang="zh-CN" sz="2800">
                <a:solidFill>
                  <a:srgbClr val="231F20"/>
                </a:solidFill>
                <a:latin typeface="Times New Roman" pitchFamily="18" charset="0"/>
                <a:ea typeface="微?雅?"/>
                <a:cs typeface="微?雅?"/>
              </a:rPr>
              <a:t> to the park.</a:t>
            </a:r>
            <a:endParaRPr lang="en-US" altLang="zh-CN" sz="2800">
              <a:latin typeface="Times New Roman" pitchFamily="18" charset="0"/>
            </a:endParaRPr>
          </a:p>
        </p:txBody>
      </p:sp>
      <p:sp>
        <p:nvSpPr>
          <p:cNvPr id="10247" name="TextBox 9"/>
          <p:cNvSpPr txBox="1"/>
          <p:nvPr/>
        </p:nvSpPr>
        <p:spPr>
          <a:xfrm>
            <a:off x="876300" y="514350"/>
            <a:ext cx="5113338" cy="64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1. Statements:</a:t>
            </a:r>
          </a:p>
        </p:txBody>
      </p:sp>
      <p:sp>
        <p:nvSpPr>
          <p:cNvPr id="11273" name="TextBox 11"/>
          <p:cNvSpPr txBox="1">
            <a:spLocks noChangeArrowheads="1"/>
          </p:cNvSpPr>
          <p:nvPr/>
        </p:nvSpPr>
        <p:spPr bwMode="auto">
          <a:xfrm>
            <a:off x="174625" y="4868863"/>
            <a:ext cx="8353425" cy="95408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5999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Pay attention to the third-person singular form of the verb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1230313"/>
            <a:ext cx="7827962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22530" name="TextBox 3"/>
          <p:cNvSpPr txBox="1">
            <a:spLocks noChangeArrowheads="1"/>
          </p:cNvSpPr>
          <p:nvPr/>
        </p:nvSpPr>
        <p:spPr bwMode="auto">
          <a:xfrm>
            <a:off x="1714500" y="1341438"/>
            <a:ext cx="8572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I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you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we</a:t>
            </a: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they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31" name="矩形 6"/>
          <p:cNvSpPr>
            <a:spLocks noChangeArrowheads="1"/>
          </p:cNvSpPr>
          <p:nvPr/>
        </p:nvSpPr>
        <p:spPr bwMode="auto">
          <a:xfrm>
            <a:off x="928688" y="1857375"/>
            <a:ext cx="5556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231F2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22532" name="矩形 9"/>
          <p:cNvSpPr>
            <a:spLocks noChangeArrowheads="1"/>
          </p:cNvSpPr>
          <p:nvPr/>
        </p:nvSpPr>
        <p:spPr bwMode="auto">
          <a:xfrm>
            <a:off x="2720975" y="1755775"/>
            <a:ext cx="12668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231F20"/>
                </a:solidFill>
                <a:latin typeface="Times New Roman" pitchFamily="18" charset="0"/>
              </a:rPr>
              <a:t>play</a:t>
            </a:r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 the </a:t>
            </a: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guitar?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33" name="矩形 14"/>
          <p:cNvSpPr>
            <a:spLocks noChangeArrowheads="1"/>
          </p:cNvSpPr>
          <p:nvPr/>
        </p:nvSpPr>
        <p:spPr bwMode="auto">
          <a:xfrm>
            <a:off x="4524375" y="1941513"/>
            <a:ext cx="8096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Does</a:t>
            </a:r>
          </a:p>
        </p:txBody>
      </p:sp>
      <p:sp>
        <p:nvSpPr>
          <p:cNvPr id="22534" name="矩形 16"/>
          <p:cNvSpPr>
            <a:spLocks noChangeArrowheads="1"/>
          </p:cNvSpPr>
          <p:nvPr/>
        </p:nvSpPr>
        <p:spPr bwMode="auto">
          <a:xfrm>
            <a:off x="5524500" y="1711325"/>
            <a:ext cx="642938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he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she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it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35" name="矩形 18"/>
          <p:cNvSpPr>
            <a:spLocks noChangeArrowheads="1"/>
          </p:cNvSpPr>
          <p:nvPr/>
        </p:nvSpPr>
        <p:spPr bwMode="auto">
          <a:xfrm>
            <a:off x="6381750" y="1711325"/>
            <a:ext cx="2301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231F20"/>
                </a:solidFill>
                <a:latin typeface="Times New Roman" pitchFamily="18" charset="0"/>
              </a:rPr>
              <a:t>play</a:t>
            </a:r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 the guitar?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 b="1">
                <a:solidFill>
                  <a:srgbClr val="231F20"/>
                </a:solidFill>
                <a:latin typeface="Times New Roman" pitchFamily="18" charset="0"/>
              </a:rPr>
              <a:t>go</a:t>
            </a:r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 to the park?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11273" name="TextBox 19"/>
          <p:cNvSpPr txBox="1"/>
          <p:nvPr/>
        </p:nvSpPr>
        <p:spPr>
          <a:xfrm>
            <a:off x="642938" y="695325"/>
            <a:ext cx="5151437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sym typeface="Arial" panose="020B0604020202020204" pitchFamily="34" charset="0"/>
              </a:rPr>
              <a:t>2. Questions and answers:</a:t>
            </a:r>
          </a:p>
        </p:txBody>
      </p:sp>
      <p:sp>
        <p:nvSpPr>
          <p:cNvPr id="22537" name="Rectangle 11"/>
          <p:cNvSpPr>
            <a:spLocks noChangeArrowheads="1"/>
          </p:cNvSpPr>
          <p:nvPr/>
        </p:nvSpPr>
        <p:spPr bwMode="auto">
          <a:xfrm>
            <a:off x="965200" y="3797300"/>
            <a:ext cx="49276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altLang="zh-CN" sz="2400">
              <a:latin typeface="Times New Roman" pitchFamily="18" charset="0"/>
            </a:endParaRPr>
          </a:p>
          <a:p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38" name="Line 21"/>
          <p:cNvSpPr>
            <a:spLocks noChangeShapeType="1"/>
          </p:cNvSpPr>
          <p:nvPr/>
        </p:nvSpPr>
        <p:spPr bwMode="auto">
          <a:xfrm>
            <a:off x="1585913" y="41989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Line 22"/>
          <p:cNvSpPr>
            <a:spLocks noChangeShapeType="1"/>
          </p:cNvSpPr>
          <p:nvPr/>
        </p:nvSpPr>
        <p:spPr bwMode="auto">
          <a:xfrm>
            <a:off x="2195513" y="41989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0" name="Line 23"/>
          <p:cNvSpPr>
            <a:spLocks noChangeShapeType="1"/>
          </p:cNvSpPr>
          <p:nvPr/>
        </p:nvSpPr>
        <p:spPr bwMode="auto">
          <a:xfrm>
            <a:off x="1585913" y="46180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1" name="Line 24"/>
          <p:cNvSpPr>
            <a:spLocks noChangeShapeType="1"/>
          </p:cNvSpPr>
          <p:nvPr/>
        </p:nvSpPr>
        <p:spPr bwMode="auto">
          <a:xfrm>
            <a:off x="3378200" y="423068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2" name="Line 25"/>
          <p:cNvSpPr>
            <a:spLocks noChangeShapeType="1"/>
          </p:cNvSpPr>
          <p:nvPr/>
        </p:nvSpPr>
        <p:spPr bwMode="auto">
          <a:xfrm>
            <a:off x="3987800" y="41989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3" name="Line 27"/>
          <p:cNvSpPr>
            <a:spLocks noChangeShapeType="1"/>
          </p:cNvSpPr>
          <p:nvPr/>
        </p:nvSpPr>
        <p:spPr bwMode="auto">
          <a:xfrm>
            <a:off x="2195513" y="46180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4" name="Line 29"/>
          <p:cNvSpPr>
            <a:spLocks noChangeShapeType="1"/>
          </p:cNvSpPr>
          <p:nvPr/>
        </p:nvSpPr>
        <p:spPr bwMode="auto">
          <a:xfrm>
            <a:off x="3987800" y="46180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5" name="Line 30"/>
          <p:cNvSpPr>
            <a:spLocks noChangeShapeType="1"/>
          </p:cNvSpPr>
          <p:nvPr/>
        </p:nvSpPr>
        <p:spPr bwMode="auto">
          <a:xfrm>
            <a:off x="3378200" y="466248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6" name="Line 31"/>
          <p:cNvSpPr>
            <a:spLocks noChangeShapeType="1"/>
          </p:cNvSpPr>
          <p:nvPr/>
        </p:nvSpPr>
        <p:spPr bwMode="auto">
          <a:xfrm>
            <a:off x="4597400" y="41989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7" name="Line 33"/>
          <p:cNvSpPr>
            <a:spLocks noChangeShapeType="1"/>
          </p:cNvSpPr>
          <p:nvPr/>
        </p:nvSpPr>
        <p:spPr bwMode="auto">
          <a:xfrm>
            <a:off x="4597400" y="4618038"/>
            <a:ext cx="0" cy="0"/>
          </a:xfrm>
          <a:prstGeom prst="line">
            <a:avLst/>
          </a:prstGeom>
          <a:noFill/>
          <a:ln w="12700">
            <a:solidFill>
              <a:srgbClr val="B783BF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1285" name="Picture 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3429000"/>
            <a:ext cx="7827962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22549" name="矩形 49"/>
          <p:cNvSpPr>
            <a:spLocks noChangeArrowheads="1"/>
          </p:cNvSpPr>
          <p:nvPr/>
        </p:nvSpPr>
        <p:spPr bwMode="auto">
          <a:xfrm>
            <a:off x="928688" y="3643313"/>
            <a:ext cx="71437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Yes,</a:t>
            </a:r>
          </a:p>
          <a:p>
            <a:pPr eaLnBrk="0" hangingPunct="0"/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No,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50" name="TextBox 50"/>
          <p:cNvSpPr txBox="1">
            <a:spLocks noChangeArrowheads="1"/>
          </p:cNvSpPr>
          <p:nvPr/>
        </p:nvSpPr>
        <p:spPr bwMode="auto">
          <a:xfrm>
            <a:off x="1714500" y="3429000"/>
            <a:ext cx="8572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I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you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we</a:t>
            </a: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they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51" name="矩形 52"/>
          <p:cNvSpPr>
            <a:spLocks noChangeArrowheads="1"/>
          </p:cNvSpPr>
          <p:nvPr/>
        </p:nvSpPr>
        <p:spPr bwMode="auto">
          <a:xfrm>
            <a:off x="2857500" y="3643313"/>
            <a:ext cx="1500188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231F20"/>
                </a:solidFill>
                <a:latin typeface="Times New Roman" pitchFamily="18" charset="0"/>
              </a:rPr>
              <a:t>do</a:t>
            </a:r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.</a:t>
            </a:r>
          </a:p>
          <a:p>
            <a:pPr eaLnBrk="0" hangingPunct="0"/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 b="1">
                <a:solidFill>
                  <a:srgbClr val="231F20"/>
                </a:solidFill>
                <a:latin typeface="Times New Roman" pitchFamily="18" charset="0"/>
              </a:rPr>
              <a:t>don't</a:t>
            </a:r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.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52" name="矩形 53"/>
          <p:cNvSpPr>
            <a:spLocks noChangeArrowheads="1"/>
          </p:cNvSpPr>
          <p:nvPr/>
        </p:nvSpPr>
        <p:spPr bwMode="auto">
          <a:xfrm>
            <a:off x="4572000" y="3694113"/>
            <a:ext cx="71437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Yes,</a:t>
            </a:r>
          </a:p>
          <a:p>
            <a:pPr eaLnBrk="0" hangingPunct="0"/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No,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53" name="矩形 54"/>
          <p:cNvSpPr>
            <a:spLocks noChangeArrowheads="1"/>
          </p:cNvSpPr>
          <p:nvPr/>
        </p:nvSpPr>
        <p:spPr bwMode="auto">
          <a:xfrm>
            <a:off x="5643563" y="3797300"/>
            <a:ext cx="642937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he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she</a:t>
            </a:r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it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22554" name="矩形 55"/>
          <p:cNvSpPr>
            <a:spLocks noChangeArrowheads="1"/>
          </p:cNvSpPr>
          <p:nvPr/>
        </p:nvSpPr>
        <p:spPr bwMode="auto">
          <a:xfrm>
            <a:off x="6643688" y="3643313"/>
            <a:ext cx="1500187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does</a:t>
            </a:r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.</a:t>
            </a:r>
          </a:p>
          <a:p>
            <a:pPr eaLnBrk="0" hangingPunct="0"/>
            <a:endParaRPr lang="en-US" altLang="zh-CN" sz="2400">
              <a:latin typeface="Times New Roman" pitchFamily="18" charset="0"/>
            </a:endParaRPr>
          </a:p>
          <a:p>
            <a:pPr eaLnBrk="0" hangingPunct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doesn't</a:t>
            </a:r>
            <a:r>
              <a:rPr lang="en-US" altLang="zh-CN" sz="2400">
                <a:solidFill>
                  <a:srgbClr val="231F20"/>
                </a:solidFill>
                <a:latin typeface="Times New Roman" pitchFamily="18" charset="0"/>
              </a:rPr>
              <a:t>.</a:t>
            </a:r>
            <a:endParaRPr lang="en-US" altLang="zh-CN" sz="24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圆角矩形 5"/>
          <p:cNvSpPr>
            <a:spLocks noChangeArrowheads="1"/>
          </p:cNvSpPr>
          <p:nvPr/>
        </p:nvSpPr>
        <p:spPr bwMode="auto">
          <a:xfrm>
            <a:off x="744538" y="922338"/>
            <a:ext cx="2786062" cy="10715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5400" cmpd="sng">
            <a:solidFill>
              <a:srgbClr val="385D8A"/>
            </a:solidFill>
            <a:round/>
          </a:ln>
        </p:spPr>
        <p:txBody>
          <a:bodyPr anchor="ctr"/>
          <a:lstStyle/>
          <a:p>
            <a:pPr algn="ctr">
              <a:defRPr/>
            </a:pPr>
            <a:r>
              <a: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Work out the rule</a:t>
            </a:r>
          </a:p>
          <a:p>
            <a:pPr algn="ctr">
              <a:defRPr/>
            </a:pPr>
            <a:endParaRPr lang="en-US" sz="2800">
              <a:solidFill>
                <a:srgbClr val="FFFF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defRPr/>
            </a:pPr>
            <a:endParaRPr lang="zh-CN" altLang="en-US" sz="2800">
              <a:solidFill>
                <a:srgbClr val="FFFF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1" name="矩形 4"/>
          <p:cNvSpPr>
            <a:spLocks noChangeArrowheads="1"/>
          </p:cNvSpPr>
          <p:nvPr/>
        </p:nvSpPr>
        <p:spPr bwMode="auto">
          <a:xfrm>
            <a:off x="785813" y="1412875"/>
            <a:ext cx="7705725" cy="3322638"/>
          </a:xfrm>
          <a:prstGeom prst="rect">
            <a:avLst/>
          </a:prstGeom>
          <a:solidFill>
            <a:srgbClr val="B7DEE8"/>
          </a:solidFill>
          <a:ln w="28575">
            <a:solidFill>
              <a:srgbClr val="376092"/>
            </a:solidFill>
            <a:miter lim="800000"/>
          </a:ln>
          <a:effectLst>
            <a:outerShdw dist="38100" algn="ctr" rotWithShape="0">
              <a:srgbClr val="000000">
                <a:alpha val="35999"/>
              </a:srgbClr>
            </a:outerShdw>
          </a:effec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280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 In statements, we add</a:t>
            </a:r>
            <a:r>
              <a:rPr lang="en-US" altLang="zh-CN" sz="2800" i="1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 -s</a:t>
            </a:r>
            <a:r>
              <a:rPr lang="en-US" altLang="zh-CN" sz="280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 or ________ to verbs after</a:t>
            </a:r>
            <a:r>
              <a:rPr lang="en-US" altLang="zh-CN" sz="2800" i="1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 he/she/it</a:t>
            </a:r>
            <a:r>
              <a:rPr lang="en-US" altLang="zh-CN" sz="280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280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 In questions, we use ________ before</a:t>
            </a:r>
            <a:r>
              <a:rPr lang="en-US" altLang="zh-CN" sz="2800" i="1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 I/you/we/they</a:t>
            </a:r>
            <a:r>
              <a:rPr lang="en-US" altLang="zh-CN" sz="280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  <a:cs typeface="微?雅?"/>
              </a:rPr>
              <a:t> and ________</a:t>
            </a:r>
          </a:p>
          <a:p>
            <a:pPr eaLnBrk="0" hangingPunct="0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80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before</a:t>
            </a:r>
            <a:r>
              <a:rPr lang="en-US" altLang="zh-CN" sz="2800" i="1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he/she/it</a:t>
            </a:r>
            <a:r>
              <a:rPr lang="en-US" altLang="zh-CN" sz="280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5" name="矩形 7"/>
          <p:cNvSpPr>
            <a:spLocks noChangeArrowheads="1"/>
          </p:cNvSpPr>
          <p:nvPr/>
        </p:nvSpPr>
        <p:spPr bwMode="auto">
          <a:xfrm>
            <a:off x="5127625" y="1651000"/>
            <a:ext cx="685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 -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es</a:t>
            </a:r>
            <a:endParaRPr lang="zh-CN" altLang="en-US" sz="28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3556" name="矩形 8"/>
          <p:cNvSpPr>
            <a:spLocks noChangeArrowheads="1"/>
          </p:cNvSpPr>
          <p:nvPr/>
        </p:nvSpPr>
        <p:spPr bwMode="auto">
          <a:xfrm>
            <a:off x="4251325" y="2889250"/>
            <a:ext cx="558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23557" name="矩形 9"/>
          <p:cNvSpPr>
            <a:spLocks noChangeArrowheads="1"/>
          </p:cNvSpPr>
          <p:nvPr/>
        </p:nvSpPr>
        <p:spPr bwMode="auto">
          <a:xfrm>
            <a:off x="3760788" y="3411538"/>
            <a:ext cx="8540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does</a:t>
            </a:r>
          </a:p>
        </p:txBody>
      </p:sp>
      <p:pic>
        <p:nvPicPr>
          <p:cNvPr id="23558" name="图片 6" descr="未标题-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97800" y="4797425"/>
            <a:ext cx="1189038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1430338" y="1076325"/>
            <a:ext cx="6048375" cy="106362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CN" sz="3600" b="1" kern="1200" dirty="0">
                <a:solidFill>
                  <a:srgbClr val="0070C0"/>
                </a:solidFill>
                <a:ea typeface="+mn-ea"/>
                <a:cs typeface="+mn-cs"/>
              </a:rPr>
              <a:t>Summary</a:t>
            </a:r>
            <a:br>
              <a:rPr lang="en-US" altLang="zh-CN" sz="3600" b="1" kern="1200" dirty="0">
                <a:solidFill>
                  <a:srgbClr val="0070C0"/>
                </a:solidFill>
                <a:ea typeface="+mn-ea"/>
                <a:cs typeface="+mn-cs"/>
              </a:rPr>
            </a:b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  <a:sym typeface="+mn-ea"/>
              </a:rPr>
              <a:t>The Simple Present Tense </a:t>
            </a:r>
            <a:b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  <a:sym typeface="+mn-ea"/>
              </a:rPr>
            </a:b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  <a:sym typeface="+mn-ea"/>
              </a:rPr>
              <a:t>一般现在时</a:t>
            </a:r>
          </a:p>
        </p:txBody>
      </p:sp>
      <p:sp>
        <p:nvSpPr>
          <p:cNvPr id="24578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187325" y="2376488"/>
            <a:ext cx="8537575" cy="2959100"/>
          </a:xfrm>
          <a:ln w="38100">
            <a:solidFill>
              <a:srgbClr val="0000FF"/>
            </a:solidFill>
          </a:ln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3000" b="1" smtClean="0">
                <a:sym typeface="+mn-ea"/>
              </a:rPr>
              <a:t>1. </a:t>
            </a:r>
            <a:r>
              <a:rPr lang="zh-CN" altLang="en-US" sz="3000" b="1" smtClean="0">
                <a:sym typeface="+mn-ea"/>
              </a:rPr>
              <a:t>表示目前阶段经常发生的动作或存在的状态。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3000" b="1" smtClean="0">
                <a:sym typeface="+mn-ea"/>
              </a:rPr>
              <a:t>2. </a:t>
            </a:r>
            <a:r>
              <a:rPr lang="zh-CN" altLang="en-US" sz="3000" b="1" smtClean="0">
                <a:sym typeface="+mn-ea"/>
              </a:rPr>
              <a:t>表示客观真理。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3000" b="1" smtClean="0"/>
              <a:t>3. </a:t>
            </a:r>
            <a:r>
              <a:rPr lang="zh-CN" altLang="en-US" sz="3000" b="1" smtClean="0"/>
              <a:t>时间标志：every</a:t>
            </a:r>
            <a:r>
              <a:rPr lang="en-US" altLang="zh-CN" sz="3000" b="1" smtClean="0"/>
              <a:t>...always, usually, often, sometimes, seldom, never, 次数</a:t>
            </a:r>
            <a:r>
              <a:rPr lang="zh-CN" altLang="en-US" sz="3000" b="1" smtClean="0"/>
              <a:t>。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>
            <a:spLocks noChangeArrowheads="1"/>
          </p:cNvSpPr>
          <p:nvPr/>
        </p:nvSpPr>
        <p:spPr bwMode="auto">
          <a:xfrm>
            <a:off x="527050" y="265113"/>
            <a:ext cx="8315325" cy="739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800">
              <a:latin typeface="Times New Roman" pitchFamily="18" charset="0"/>
            </a:endParaRPr>
          </a:p>
          <a:p>
            <a:r>
              <a:rPr lang="zh-CN" altLang="en-US" sz="3000" b="1">
                <a:solidFill>
                  <a:srgbClr val="FF0000"/>
                </a:solidFill>
                <a:latin typeface="Times New Roman" pitchFamily="18" charset="0"/>
              </a:rPr>
              <a:t>1.be动词的一般现在时</a:t>
            </a:r>
          </a:p>
          <a:p>
            <a:r>
              <a:rPr lang="zh-CN" altLang="en-US" sz="3000" b="1">
                <a:latin typeface="Times New Roman" pitchFamily="18" charset="0"/>
              </a:rPr>
              <a:t>肯定句：主语 + be + 其他</a:t>
            </a:r>
          </a:p>
          <a:p>
            <a:r>
              <a:rPr lang="zh-CN" altLang="en-US" sz="3000" b="1">
                <a:latin typeface="Times New Roman" pitchFamily="18" charset="0"/>
              </a:rPr>
              <a:t>否定句：主语 + be + not + 其他</a:t>
            </a:r>
          </a:p>
          <a:p>
            <a:r>
              <a:rPr lang="zh-CN" altLang="en-US" sz="3000" b="1">
                <a:latin typeface="Times New Roman" pitchFamily="18" charset="0"/>
              </a:rPr>
              <a:t>一般疑问句：be + 主语 + 其它？</a:t>
            </a:r>
          </a:p>
          <a:p>
            <a:r>
              <a:rPr lang="zh-CN" altLang="en-US" sz="3000" b="1">
                <a:latin typeface="Times New Roman" pitchFamily="18" charset="0"/>
              </a:rPr>
              <a:t>肯定回答：Yes，主语+be 否定回答：No，主语+be+not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latin typeface="Times New Roman" pitchFamily="18" charset="0"/>
              </a:rPr>
              <a:t>1. </a:t>
            </a:r>
            <a:r>
              <a:rPr lang="zh-CN" altLang="en-US" sz="3000">
                <a:latin typeface="Times New Roman" pitchFamily="18" charset="0"/>
              </a:rPr>
              <a:t>玛丽是一个学生。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Mary is a student.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latin typeface="Times New Roman" pitchFamily="18" charset="0"/>
              </a:rPr>
              <a:t>2. </a:t>
            </a:r>
            <a:r>
              <a:rPr lang="zh-CN" altLang="en-US" sz="3000">
                <a:latin typeface="Times New Roman" pitchFamily="18" charset="0"/>
              </a:rPr>
              <a:t>玛丽不是一个学生。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Mary isn't a student.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latin typeface="Times New Roman" pitchFamily="18" charset="0"/>
              </a:rPr>
              <a:t>3. </a:t>
            </a:r>
            <a:r>
              <a:rPr lang="zh-CN" altLang="en-US" sz="3000">
                <a:latin typeface="Times New Roman" pitchFamily="18" charset="0"/>
              </a:rPr>
              <a:t>玛丽是一个学生吗？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Is Mary a student?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latin typeface="Times New Roman" pitchFamily="18" charset="0"/>
              </a:rPr>
              <a:t>4. </a:t>
            </a:r>
            <a:r>
              <a:rPr lang="zh-CN" altLang="en-US" sz="3000">
                <a:latin typeface="Times New Roman" pitchFamily="18" charset="0"/>
              </a:rPr>
              <a:t>是的，她是。</a:t>
            </a:r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en-US" altLang="zh-CN" sz="3000">
                <a:latin typeface="Times New Roman" pitchFamily="18" charset="0"/>
                <a:sym typeface="+mn-ea"/>
              </a:rPr>
              <a:t>5. </a:t>
            </a:r>
            <a:r>
              <a:rPr lang="zh-CN" altLang="en-US" sz="3000">
                <a:latin typeface="Times New Roman" pitchFamily="18" charset="0"/>
                <a:sym typeface="+mn-ea"/>
              </a:rPr>
              <a:t>不， 她不是。</a:t>
            </a:r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        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	</a:t>
            </a:r>
          </a:p>
          <a:p>
            <a:pPr>
              <a:lnSpc>
                <a:spcPct val="9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Yes, she is.		    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No, she isn't.</a:t>
            </a:r>
            <a:endParaRPr lang="zh-CN" altLang="en-US" sz="300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	</a:t>
            </a:r>
          </a:p>
          <a:p>
            <a:pPr>
              <a:lnSpc>
                <a:spcPct val="90000"/>
              </a:lnSpc>
            </a:pPr>
            <a:endParaRPr lang="zh-CN" altLang="en-US" sz="28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756150" y="3233738"/>
            <a:ext cx="3632200" cy="193833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latin typeface="Times New Roman" pitchFamily="18" charset="0"/>
              </a:rPr>
              <a:t>注意：</a:t>
            </a:r>
          </a:p>
          <a:p>
            <a:r>
              <a:rPr lang="zh-CN" altLang="en-US" sz="3000">
                <a:latin typeface="Times New Roman" pitchFamily="18" charset="0"/>
              </a:rPr>
              <a:t>主语是</a:t>
            </a:r>
            <a:r>
              <a:rPr lang="zh-CN" altLang="en-US" sz="3000" u="sng">
                <a:latin typeface="Times New Roman" pitchFamily="18" charset="0"/>
              </a:rPr>
              <a:t>单数</a:t>
            </a:r>
            <a:r>
              <a:rPr lang="zh-CN" altLang="en-US" sz="3000">
                <a:latin typeface="Times New Roman" pitchFamily="18" charset="0"/>
              </a:rPr>
              <a:t>时，用is，主语是</a:t>
            </a:r>
            <a:r>
              <a:rPr lang="zh-CN" altLang="en-US" sz="3000" u="sng">
                <a:latin typeface="Times New Roman" pitchFamily="18" charset="0"/>
              </a:rPr>
              <a:t>复数</a:t>
            </a:r>
            <a:r>
              <a:rPr lang="zh-CN" altLang="en-US" sz="3000">
                <a:latin typeface="Times New Roman" pitchFamily="18" charset="0"/>
              </a:rPr>
              <a:t>时，用are，主语是</a:t>
            </a:r>
            <a:r>
              <a:rPr lang="zh-CN" altLang="en-US" sz="3000" u="sng">
                <a:latin typeface="Times New Roman" pitchFamily="18" charset="0"/>
              </a:rPr>
              <a:t>I</a:t>
            </a:r>
            <a:r>
              <a:rPr lang="zh-CN" altLang="en-US" sz="3000">
                <a:latin typeface="Times New Roman" pitchFamily="18" charset="0"/>
              </a:rPr>
              <a:t>，用am。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>
            <a:spLocks noChangeArrowheads="1"/>
          </p:cNvSpPr>
          <p:nvPr/>
        </p:nvSpPr>
        <p:spPr bwMode="auto">
          <a:xfrm>
            <a:off x="506413" y="652463"/>
            <a:ext cx="8315325" cy="590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.实义动词的一般现在时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itchFamily="18" charset="0"/>
              </a:rPr>
              <a:t>肯定句：主语＋实义动词＋其他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itchFamily="18" charset="0"/>
              </a:rPr>
              <a:t>否定句：主语 + 助动词（do/does）+not +实义动词原形 + 其他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itchFamily="18" charset="0"/>
              </a:rPr>
              <a:t>一般疑问句：助动词 + 主语 + 动词原形 + 其它？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itchFamily="18" charset="0"/>
              </a:rPr>
              <a:t>肯定回答：Yes, 主语+ do/does.否定回答：No, 主语+do not/does not.</a:t>
            </a:r>
            <a:endParaRPr lang="en-US" altLang="zh-CN" sz="280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>
                <a:latin typeface="Times New Roman" pitchFamily="18" charset="0"/>
              </a:rPr>
              <a:t>1. </a:t>
            </a:r>
            <a:r>
              <a:rPr lang="zh-CN" altLang="en-US" sz="2800">
                <a:latin typeface="Times New Roman" pitchFamily="18" charset="0"/>
              </a:rPr>
              <a:t>玛丽每天阅读。</a:t>
            </a: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Mary reads books every day.</a:t>
            </a:r>
          </a:p>
          <a:p>
            <a:pPr>
              <a:lnSpc>
                <a:spcPct val="90000"/>
              </a:lnSpc>
            </a:pPr>
            <a:r>
              <a:rPr lang="en-US" altLang="zh-CN" sz="2800">
                <a:latin typeface="Times New Roman" pitchFamily="18" charset="0"/>
              </a:rPr>
              <a:t>2. </a:t>
            </a:r>
            <a:r>
              <a:rPr lang="zh-CN" altLang="en-US" sz="2800">
                <a:latin typeface="Times New Roman" pitchFamily="18" charset="0"/>
              </a:rPr>
              <a:t>玛丽不是</a:t>
            </a:r>
            <a:r>
              <a:rPr lang="zh-CN" altLang="en-US" sz="2800">
                <a:latin typeface="Times New Roman" pitchFamily="18" charset="0"/>
                <a:sym typeface="+mn-ea"/>
              </a:rPr>
              <a:t>每天阅读</a:t>
            </a:r>
            <a:r>
              <a:rPr lang="zh-CN" altLang="en-US" sz="2800">
                <a:latin typeface="Times New Roman" pitchFamily="18" charset="0"/>
              </a:rPr>
              <a:t>。</a:t>
            </a: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Mary doesn't read books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sym typeface="+mn-ea"/>
              </a:rPr>
              <a:t> every day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altLang="zh-CN" sz="2800">
                <a:latin typeface="Times New Roman" pitchFamily="18" charset="0"/>
              </a:rPr>
              <a:t>3. </a:t>
            </a:r>
            <a:r>
              <a:rPr lang="zh-CN" altLang="en-US" sz="2800">
                <a:latin typeface="Times New Roman" pitchFamily="18" charset="0"/>
              </a:rPr>
              <a:t>玛丽</a:t>
            </a:r>
            <a:r>
              <a:rPr lang="zh-CN" altLang="en-US" sz="2800">
                <a:latin typeface="Times New Roman" pitchFamily="18" charset="0"/>
                <a:sym typeface="+mn-ea"/>
              </a:rPr>
              <a:t>每天阅读</a:t>
            </a:r>
            <a:r>
              <a:rPr lang="zh-CN" altLang="en-US" sz="2800">
                <a:latin typeface="Times New Roman" pitchFamily="18" charset="0"/>
              </a:rPr>
              <a:t>吗？</a:t>
            </a: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Does Mary read books every day?</a:t>
            </a:r>
          </a:p>
          <a:p>
            <a:pPr>
              <a:lnSpc>
                <a:spcPct val="90000"/>
              </a:lnSpc>
            </a:pPr>
            <a:r>
              <a:rPr lang="en-US" altLang="zh-CN" sz="2800">
                <a:latin typeface="Times New Roman" pitchFamily="18" charset="0"/>
              </a:rPr>
              <a:t>4. </a:t>
            </a:r>
            <a:r>
              <a:rPr lang="zh-CN" altLang="en-US" sz="2800">
                <a:latin typeface="Times New Roman" pitchFamily="18" charset="0"/>
              </a:rPr>
              <a:t>是的，她是。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  </a:t>
            </a:r>
            <a:r>
              <a:rPr lang="en-US" altLang="zh-CN" sz="2800">
                <a:latin typeface="Times New Roman" pitchFamily="18" charset="0"/>
                <a:sym typeface="+mn-ea"/>
              </a:rPr>
              <a:t>5. </a:t>
            </a:r>
            <a:r>
              <a:rPr lang="zh-CN" altLang="en-US" sz="2800">
                <a:latin typeface="Times New Roman" pitchFamily="18" charset="0"/>
                <a:sym typeface="+mn-ea"/>
              </a:rPr>
              <a:t>不， 她不是。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	</a:t>
            </a: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Yes, she does.           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sym typeface="+mn-ea"/>
              </a:rPr>
              <a:t>No, she doesn't.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764213" y="3022600"/>
            <a:ext cx="3306762" cy="2676525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注意：</a:t>
            </a:r>
          </a:p>
          <a:p>
            <a:r>
              <a:rPr lang="zh-CN" altLang="en-US" sz="2800">
                <a:latin typeface="Times New Roman" pitchFamily="18" charset="0"/>
              </a:rPr>
              <a:t>当主语为第三人称单数时，实义动词要加s或者es。</a:t>
            </a:r>
          </a:p>
          <a:p>
            <a:r>
              <a:rPr lang="zh-CN" altLang="en-US" sz="2800">
                <a:latin typeface="Times New Roman" pitchFamily="18" charset="0"/>
              </a:rPr>
              <a:t>助动词后用动词原形。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>
            <a:spLocks noChangeArrowheads="1"/>
          </p:cNvSpPr>
          <p:nvPr/>
        </p:nvSpPr>
        <p:spPr bwMode="auto">
          <a:xfrm>
            <a:off x="3444875" y="357188"/>
            <a:ext cx="1824038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Exercise</a:t>
            </a:r>
          </a:p>
        </p:txBody>
      </p:sp>
      <p:sp>
        <p:nvSpPr>
          <p:cNvPr id="13315" name="TextBox 2"/>
          <p:cNvSpPr txBox="1"/>
          <p:nvPr/>
        </p:nvSpPr>
        <p:spPr>
          <a:xfrm>
            <a:off x="428625" y="1001713"/>
            <a:ext cx="785812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Change the following verbs into their third-person singular forms.</a:t>
            </a:r>
          </a:p>
        </p:txBody>
      </p:sp>
      <p:graphicFrame>
        <p:nvGraphicFramePr>
          <p:cNvPr id="14340" name="Group 4"/>
          <p:cNvGraphicFramePr>
            <a:graphicFrameLocks noGrp="1"/>
          </p:cNvGraphicFramePr>
          <p:nvPr/>
        </p:nvGraphicFramePr>
        <p:xfrm>
          <a:off x="857250" y="2000250"/>
          <a:ext cx="6096000" cy="45720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listen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talk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</a:tbl>
          </a:graphicData>
        </a:graphic>
      </p:graphicFrame>
      <p:sp>
        <p:nvSpPr>
          <p:cNvPr id="14352" name="右箭头 4"/>
          <p:cNvSpPr>
            <a:spLocks noChangeArrowheads="1"/>
          </p:cNvSpPr>
          <p:nvPr/>
        </p:nvSpPr>
        <p:spPr bwMode="auto">
          <a:xfrm>
            <a:off x="2643188" y="2284413"/>
            <a:ext cx="4786312" cy="857250"/>
          </a:xfrm>
          <a:prstGeom prst="rightArrow">
            <a:avLst>
              <a:gd name="adj1" fmla="val 50000"/>
              <a:gd name="adj2" fmla="val 49992"/>
            </a:avLst>
          </a:prstGeom>
          <a:solidFill>
            <a:srgbClr val="FFFF99"/>
          </a:solidFill>
          <a:ln w="25400">
            <a:solidFill>
              <a:srgbClr val="1E1C1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We add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-s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  after most verbs. </a:t>
            </a:r>
            <a:endParaRPr lang="zh-CN" altLang="en-US" sz="2400" b="1">
              <a:solidFill>
                <a:srgbClr val="1E1C11"/>
              </a:solidFill>
              <a:latin typeface="Times New Roman" pitchFamily="18" charset="0"/>
            </a:endParaRPr>
          </a:p>
        </p:txBody>
      </p:sp>
      <p:sp>
        <p:nvSpPr>
          <p:cNvPr id="14353" name="TextBox 5"/>
          <p:cNvSpPr txBox="1">
            <a:spLocks noChangeArrowheads="1"/>
          </p:cNvSpPr>
          <p:nvPr/>
        </p:nvSpPr>
        <p:spPr bwMode="auto">
          <a:xfrm>
            <a:off x="2714625" y="2000250"/>
            <a:ext cx="1214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listen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54" name="TextBox 6"/>
          <p:cNvSpPr txBox="1">
            <a:spLocks noChangeArrowheads="1"/>
          </p:cNvSpPr>
          <p:nvPr/>
        </p:nvSpPr>
        <p:spPr bwMode="auto">
          <a:xfrm>
            <a:off x="5715000" y="2000250"/>
            <a:ext cx="1214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talk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graphicFrame>
        <p:nvGraphicFramePr>
          <p:cNvPr id="14355" name="Group 19"/>
          <p:cNvGraphicFramePr>
            <a:graphicFrameLocks noGrp="1"/>
          </p:cNvGraphicFramePr>
          <p:nvPr/>
        </p:nvGraphicFramePr>
        <p:xfrm>
          <a:off x="1143000" y="3143250"/>
          <a:ext cx="7000875" cy="1000125"/>
        </p:xfrm>
        <a:graphic>
          <a:graphicData uri="http://schemas.openxmlformats.org/drawingml/2006/table">
            <a:tbl>
              <a:tblPr/>
              <a:tblGrid>
                <a:gridCol w="1166813"/>
                <a:gridCol w="1166812"/>
                <a:gridCol w="1166813"/>
                <a:gridCol w="1166812"/>
                <a:gridCol w="1166813"/>
                <a:gridCol w="1166812"/>
              </a:tblGrid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pass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push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mix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go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</a:tbl>
          </a:graphicData>
        </a:graphic>
      </p:graphicFrame>
      <p:sp>
        <p:nvSpPr>
          <p:cNvPr id="14378" name="TextBox 9"/>
          <p:cNvSpPr txBox="1">
            <a:spLocks noChangeArrowheads="1"/>
          </p:cNvSpPr>
          <p:nvPr/>
        </p:nvSpPr>
        <p:spPr bwMode="auto">
          <a:xfrm>
            <a:off x="2492375" y="3643313"/>
            <a:ext cx="1214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mix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79" name="TextBox 14"/>
          <p:cNvSpPr txBox="1">
            <a:spLocks noChangeArrowheads="1"/>
          </p:cNvSpPr>
          <p:nvPr/>
        </p:nvSpPr>
        <p:spPr bwMode="auto">
          <a:xfrm>
            <a:off x="2420938" y="3140075"/>
            <a:ext cx="1214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pass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80" name="TextBox 15"/>
          <p:cNvSpPr txBox="1">
            <a:spLocks noChangeArrowheads="1"/>
          </p:cNvSpPr>
          <p:nvPr/>
        </p:nvSpPr>
        <p:spPr bwMode="auto">
          <a:xfrm>
            <a:off x="4725988" y="3140075"/>
            <a:ext cx="1214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push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81" name="TextBox 16"/>
          <p:cNvSpPr txBox="1">
            <a:spLocks noChangeArrowheads="1"/>
          </p:cNvSpPr>
          <p:nvPr/>
        </p:nvSpPr>
        <p:spPr bwMode="auto">
          <a:xfrm>
            <a:off x="7000875" y="3143250"/>
            <a:ext cx="1285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watch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82" name="TextBox 17"/>
          <p:cNvSpPr txBox="1">
            <a:spLocks noChangeArrowheads="1"/>
          </p:cNvSpPr>
          <p:nvPr/>
        </p:nvSpPr>
        <p:spPr bwMode="auto">
          <a:xfrm>
            <a:off x="4794250" y="3614738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go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83" name="TextBox 18"/>
          <p:cNvSpPr txBox="1">
            <a:spLocks noChangeArrowheads="1"/>
          </p:cNvSpPr>
          <p:nvPr/>
        </p:nvSpPr>
        <p:spPr bwMode="auto">
          <a:xfrm>
            <a:off x="7243763" y="3614738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do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84" name="右箭头 19"/>
          <p:cNvSpPr>
            <a:spLocks noChangeArrowheads="1"/>
          </p:cNvSpPr>
          <p:nvPr/>
        </p:nvSpPr>
        <p:spPr bwMode="auto">
          <a:xfrm>
            <a:off x="1143000" y="3871913"/>
            <a:ext cx="7715250" cy="128587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25400">
            <a:solidFill>
              <a:srgbClr val="1E1C1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We usually add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-es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 after verbs ending in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-s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,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-x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,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-o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,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-ch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,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 -sh.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 </a:t>
            </a:r>
            <a:endParaRPr lang="zh-CN" altLang="en-US" sz="2400" b="1">
              <a:solidFill>
                <a:srgbClr val="1E1C11"/>
              </a:solidFill>
              <a:latin typeface="Times New Roman" pitchFamily="18" charset="0"/>
            </a:endParaRPr>
          </a:p>
        </p:txBody>
      </p:sp>
      <p:graphicFrame>
        <p:nvGraphicFramePr>
          <p:cNvPr id="14385" name="Group 49"/>
          <p:cNvGraphicFramePr>
            <a:graphicFrameLocks noGrp="1"/>
          </p:cNvGraphicFramePr>
          <p:nvPr/>
        </p:nvGraphicFramePr>
        <p:xfrm>
          <a:off x="1071563" y="5000625"/>
          <a:ext cx="6096000" cy="45720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</a:tbl>
          </a:graphicData>
        </a:graphic>
      </p:graphicFrame>
      <p:sp>
        <p:nvSpPr>
          <p:cNvPr id="14397" name="TextBox 21"/>
          <p:cNvSpPr txBox="1">
            <a:spLocks noChangeArrowheads="1"/>
          </p:cNvSpPr>
          <p:nvPr/>
        </p:nvSpPr>
        <p:spPr bwMode="auto">
          <a:xfrm>
            <a:off x="2857500" y="5000625"/>
            <a:ext cx="1285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fl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ies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98" name="TextBox 22"/>
          <p:cNvSpPr txBox="1">
            <a:spLocks noChangeArrowheads="1"/>
          </p:cNvSpPr>
          <p:nvPr/>
        </p:nvSpPr>
        <p:spPr bwMode="auto">
          <a:xfrm>
            <a:off x="5786438" y="5000625"/>
            <a:ext cx="1285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stud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ies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4399" name="右箭头 23"/>
          <p:cNvSpPr>
            <a:spLocks noChangeArrowheads="1"/>
          </p:cNvSpPr>
          <p:nvPr/>
        </p:nvSpPr>
        <p:spPr bwMode="auto">
          <a:xfrm>
            <a:off x="884238" y="5157788"/>
            <a:ext cx="7000875" cy="1285875"/>
          </a:xfrm>
          <a:prstGeom prst="rightArrow">
            <a:avLst>
              <a:gd name="adj1" fmla="val 50000"/>
              <a:gd name="adj2" fmla="val 50008"/>
            </a:avLst>
          </a:prstGeom>
          <a:solidFill>
            <a:srgbClr val="FFFF99"/>
          </a:solidFill>
          <a:ln w="25400">
            <a:solidFill>
              <a:srgbClr val="1E1C1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We usually change the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-y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 into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i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 and add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-es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 to the words ending in a consonant and </a:t>
            </a:r>
            <a:r>
              <a:rPr lang="en-US" altLang="zh-CN" sz="2400" b="1" i="1">
                <a:solidFill>
                  <a:srgbClr val="1E1C11"/>
                </a:solidFill>
                <a:latin typeface="Times New Roman" pitchFamily="18" charset="0"/>
              </a:rPr>
              <a:t>-y</a:t>
            </a:r>
            <a:r>
              <a:rPr lang="en-US" altLang="zh-CN" sz="2400" b="1">
                <a:solidFill>
                  <a:srgbClr val="1E1C11"/>
                </a:solidFill>
                <a:latin typeface="Times New Roman" pitchFamily="18" charset="0"/>
              </a:rPr>
              <a:t>.</a:t>
            </a:r>
            <a:endParaRPr lang="zh-CN" altLang="en-US" sz="2400" b="1">
              <a:solidFill>
                <a:srgbClr val="1E1C1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4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4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2" grpId="0" bldLvl="0" animBg="1"/>
      <p:bldP spid="14353" grpId="0"/>
      <p:bldP spid="14354" grpId="0"/>
      <p:bldP spid="14378" grpId="0"/>
      <p:bldP spid="14379" grpId="0"/>
      <p:bldP spid="14380" grpId="0"/>
      <p:bldP spid="14381" grpId="0"/>
      <p:bldP spid="14382" grpId="0"/>
      <p:bldP spid="14383" grpId="0"/>
      <p:bldP spid="14384" grpId="0" bldLvl="0" animBg="1"/>
      <p:bldP spid="14397" grpId="0"/>
      <p:bldP spid="14398" grpId="0"/>
      <p:bldP spid="1439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占位符 6146"/>
          <p:cNvSpPr>
            <a:spLocks noGrp="1"/>
          </p:cNvSpPr>
          <p:nvPr>
            <p:ph type="body" idx="1"/>
          </p:nvPr>
        </p:nvSpPr>
        <p:spPr>
          <a:xfrm>
            <a:off x="273050" y="1430338"/>
            <a:ext cx="8566150" cy="4225925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talk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forget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	hope</a:t>
            </a:r>
            <a:r>
              <a:rPr lang="en-US" altLang="zh-CN" sz="2800" smtClean="0">
                <a:sym typeface="+mn-ea"/>
              </a:rPr>
              <a:t>_____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stop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perform</a:t>
            </a:r>
            <a:r>
              <a:rPr lang="en-US" altLang="zh-CN" sz="2800" smtClean="0">
                <a:sym typeface="+mn-ea"/>
              </a:rPr>
              <a:t>_____		</a:t>
            </a:r>
            <a:r>
              <a:rPr lang="en-US" altLang="zh-CN" sz="2800" smtClean="0"/>
              <a:t>play</a:t>
            </a:r>
            <a:r>
              <a:rPr lang="en-US" altLang="zh-CN" sz="2800" smtClean="0">
                <a:sym typeface="+mn-ea"/>
              </a:rPr>
              <a:t>_____</a:t>
            </a:r>
            <a:endParaRPr lang="en-US" altLang="zh-CN" sz="2800" smtClean="0"/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say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buy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 			worry</a:t>
            </a:r>
            <a:r>
              <a:rPr lang="en-US" altLang="zh-CN" sz="2800" smtClean="0">
                <a:sym typeface="+mn-ea"/>
              </a:rPr>
              <a:t>_____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fly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study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	like</a:t>
            </a:r>
            <a:r>
              <a:rPr lang="en-US" altLang="zh-CN" sz="2800" smtClean="0">
                <a:sym typeface="+mn-ea"/>
              </a:rPr>
              <a:t>_____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make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take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	love</a:t>
            </a:r>
            <a:r>
              <a:rPr lang="en-US" altLang="zh-CN" sz="2800" smtClean="0">
                <a:sym typeface="+mn-ea"/>
              </a:rPr>
              <a:t>_____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recite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become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come</a:t>
            </a:r>
            <a:r>
              <a:rPr lang="en-US" altLang="zh-CN" sz="2800" smtClean="0">
                <a:sym typeface="+mn-ea"/>
              </a:rPr>
              <a:t>_____</a:t>
            </a:r>
            <a:endParaRPr lang="en-US" altLang="zh-CN" sz="2800" smtClean="0"/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drive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shine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	leave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 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2800" smtClean="0"/>
              <a:t>wake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ride</a:t>
            </a:r>
            <a:r>
              <a:rPr lang="en-US" altLang="zh-CN" sz="2800" smtClean="0">
                <a:sym typeface="+mn-ea"/>
              </a:rPr>
              <a:t>_____</a:t>
            </a:r>
            <a:r>
              <a:rPr lang="en-US" altLang="zh-CN" sz="2800" smtClean="0"/>
              <a:t>			write</a:t>
            </a:r>
            <a:r>
              <a:rPr lang="en-US" altLang="zh-CN" sz="2800" smtClean="0">
                <a:sym typeface="+mn-ea"/>
              </a:rPr>
              <a:t>_____</a:t>
            </a:r>
            <a:endParaRPr lang="en-US" altLang="zh-CN" sz="2800" smtClean="0"/>
          </a:p>
        </p:txBody>
      </p:sp>
      <p:sp>
        <p:nvSpPr>
          <p:cNvPr id="6146" name="标题 6145"/>
          <p:cNvSpPr>
            <a:spLocks noGrp="1"/>
          </p:cNvSpPr>
          <p:nvPr>
            <p:ph type="title"/>
          </p:nvPr>
        </p:nvSpPr>
        <p:spPr>
          <a:xfrm>
            <a:off x="457200" y="592138"/>
            <a:ext cx="8229600" cy="838200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</a:rPr>
              <a:t>给出下列动词的第三人称单数 </a:t>
            </a:r>
          </a:p>
        </p:txBody>
      </p:sp>
      <p:sp>
        <p:nvSpPr>
          <p:cNvPr id="6148" name="文本框 6147"/>
          <p:cNvSpPr txBox="1">
            <a:spLocks noChangeArrowheads="1"/>
          </p:cNvSpPr>
          <p:nvPr/>
        </p:nvSpPr>
        <p:spPr bwMode="auto">
          <a:xfrm>
            <a:off x="949325" y="1497013"/>
            <a:ext cx="1371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talks</a:t>
            </a:r>
          </a:p>
        </p:txBody>
      </p:sp>
      <p:sp>
        <p:nvSpPr>
          <p:cNvPr id="6150" name="文本框 6149"/>
          <p:cNvSpPr txBox="1">
            <a:spLocks noChangeArrowheads="1"/>
          </p:cNvSpPr>
          <p:nvPr/>
        </p:nvSpPr>
        <p:spPr bwMode="auto">
          <a:xfrm>
            <a:off x="3962400" y="1497013"/>
            <a:ext cx="1752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forgets</a:t>
            </a:r>
          </a:p>
        </p:txBody>
      </p:sp>
      <p:sp>
        <p:nvSpPr>
          <p:cNvPr id="6151" name="文本框 6150"/>
          <p:cNvSpPr txBox="1">
            <a:spLocks noChangeArrowheads="1"/>
          </p:cNvSpPr>
          <p:nvPr/>
        </p:nvSpPr>
        <p:spPr bwMode="auto">
          <a:xfrm>
            <a:off x="7543800" y="1501775"/>
            <a:ext cx="1371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hopes</a:t>
            </a:r>
          </a:p>
        </p:txBody>
      </p:sp>
      <p:sp>
        <p:nvSpPr>
          <p:cNvPr id="6152" name="文本框 6151"/>
          <p:cNvSpPr txBox="1">
            <a:spLocks noChangeArrowheads="1"/>
          </p:cNvSpPr>
          <p:nvPr/>
        </p:nvSpPr>
        <p:spPr bwMode="auto">
          <a:xfrm>
            <a:off x="958850" y="2035175"/>
            <a:ext cx="1295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stops</a:t>
            </a:r>
          </a:p>
        </p:txBody>
      </p:sp>
      <p:sp>
        <p:nvSpPr>
          <p:cNvPr id="6154" name="文本框 6153"/>
          <p:cNvSpPr txBox="1">
            <a:spLocks noChangeArrowheads="1"/>
          </p:cNvSpPr>
          <p:nvPr/>
        </p:nvSpPr>
        <p:spPr bwMode="auto">
          <a:xfrm>
            <a:off x="4191000" y="2035175"/>
            <a:ext cx="2057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performs</a:t>
            </a:r>
          </a:p>
        </p:txBody>
      </p:sp>
      <p:sp>
        <p:nvSpPr>
          <p:cNvPr id="6155" name="文本框 6154"/>
          <p:cNvSpPr txBox="1">
            <a:spLocks noChangeArrowheads="1"/>
          </p:cNvSpPr>
          <p:nvPr/>
        </p:nvSpPr>
        <p:spPr bwMode="auto">
          <a:xfrm>
            <a:off x="7543800" y="2005013"/>
            <a:ext cx="12954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plays</a:t>
            </a:r>
          </a:p>
        </p:txBody>
      </p:sp>
      <p:sp>
        <p:nvSpPr>
          <p:cNvPr id="6156" name="文本框 6155"/>
          <p:cNvSpPr txBox="1">
            <a:spLocks noChangeArrowheads="1"/>
          </p:cNvSpPr>
          <p:nvPr/>
        </p:nvSpPr>
        <p:spPr bwMode="auto">
          <a:xfrm>
            <a:off x="877888" y="2573338"/>
            <a:ext cx="1371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says</a:t>
            </a:r>
          </a:p>
        </p:txBody>
      </p:sp>
      <p:sp>
        <p:nvSpPr>
          <p:cNvPr id="6157" name="文本框 6156"/>
          <p:cNvSpPr txBox="1">
            <a:spLocks noChangeArrowheads="1"/>
          </p:cNvSpPr>
          <p:nvPr/>
        </p:nvSpPr>
        <p:spPr bwMode="auto">
          <a:xfrm>
            <a:off x="3733800" y="2543175"/>
            <a:ext cx="1371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buys</a:t>
            </a:r>
          </a:p>
        </p:txBody>
      </p:sp>
      <p:sp>
        <p:nvSpPr>
          <p:cNvPr id="6158" name="文本框 6157"/>
          <p:cNvSpPr txBox="1">
            <a:spLocks noChangeArrowheads="1"/>
          </p:cNvSpPr>
          <p:nvPr/>
        </p:nvSpPr>
        <p:spPr bwMode="auto">
          <a:xfrm>
            <a:off x="7569200" y="2573338"/>
            <a:ext cx="1752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worries</a:t>
            </a:r>
          </a:p>
        </p:txBody>
      </p:sp>
      <p:sp>
        <p:nvSpPr>
          <p:cNvPr id="6159" name="文本框 6158"/>
          <p:cNvSpPr txBox="1">
            <a:spLocks noChangeArrowheads="1"/>
          </p:cNvSpPr>
          <p:nvPr/>
        </p:nvSpPr>
        <p:spPr bwMode="auto">
          <a:xfrm>
            <a:off x="936625" y="3038475"/>
            <a:ext cx="1371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flies</a:t>
            </a:r>
          </a:p>
        </p:txBody>
      </p:sp>
      <p:sp>
        <p:nvSpPr>
          <p:cNvPr id="6160" name="文本框 6159"/>
          <p:cNvSpPr txBox="1">
            <a:spLocks noChangeArrowheads="1"/>
          </p:cNvSpPr>
          <p:nvPr/>
        </p:nvSpPr>
        <p:spPr bwMode="auto">
          <a:xfrm>
            <a:off x="3810000" y="3038475"/>
            <a:ext cx="1524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studies</a:t>
            </a:r>
          </a:p>
        </p:txBody>
      </p:sp>
      <p:sp>
        <p:nvSpPr>
          <p:cNvPr id="6161" name="文本框 6160"/>
          <p:cNvSpPr txBox="1">
            <a:spLocks noChangeArrowheads="1"/>
          </p:cNvSpPr>
          <p:nvPr/>
        </p:nvSpPr>
        <p:spPr bwMode="auto">
          <a:xfrm>
            <a:off x="7324725" y="3038475"/>
            <a:ext cx="1524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likes</a:t>
            </a:r>
          </a:p>
        </p:txBody>
      </p:sp>
      <p:sp>
        <p:nvSpPr>
          <p:cNvPr id="6162" name="文本框 6161"/>
          <p:cNvSpPr txBox="1">
            <a:spLocks noChangeArrowheads="1"/>
          </p:cNvSpPr>
          <p:nvPr/>
        </p:nvSpPr>
        <p:spPr bwMode="auto">
          <a:xfrm>
            <a:off x="1111250" y="3571875"/>
            <a:ext cx="1447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makes</a:t>
            </a:r>
          </a:p>
        </p:txBody>
      </p:sp>
      <p:sp>
        <p:nvSpPr>
          <p:cNvPr id="6163" name="文本框 6162"/>
          <p:cNvSpPr txBox="1">
            <a:spLocks noChangeArrowheads="1"/>
          </p:cNvSpPr>
          <p:nvPr/>
        </p:nvSpPr>
        <p:spPr bwMode="auto">
          <a:xfrm>
            <a:off x="3886200" y="3506788"/>
            <a:ext cx="1371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takes</a:t>
            </a:r>
          </a:p>
        </p:txBody>
      </p:sp>
      <p:sp>
        <p:nvSpPr>
          <p:cNvPr id="6164" name="文本框 6163"/>
          <p:cNvSpPr txBox="1">
            <a:spLocks noChangeArrowheads="1"/>
          </p:cNvSpPr>
          <p:nvPr/>
        </p:nvSpPr>
        <p:spPr bwMode="auto">
          <a:xfrm>
            <a:off x="7391400" y="3578225"/>
            <a:ext cx="1600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loves</a:t>
            </a:r>
          </a:p>
        </p:txBody>
      </p:sp>
      <p:sp>
        <p:nvSpPr>
          <p:cNvPr id="6166" name="文本框 6165"/>
          <p:cNvSpPr txBox="1">
            <a:spLocks noChangeArrowheads="1"/>
          </p:cNvSpPr>
          <p:nvPr/>
        </p:nvSpPr>
        <p:spPr bwMode="auto">
          <a:xfrm>
            <a:off x="1133475" y="4075113"/>
            <a:ext cx="1524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recites</a:t>
            </a:r>
          </a:p>
        </p:txBody>
      </p:sp>
      <p:sp>
        <p:nvSpPr>
          <p:cNvPr id="6167" name="文本框 6166"/>
          <p:cNvSpPr txBox="1">
            <a:spLocks noChangeArrowheads="1"/>
          </p:cNvSpPr>
          <p:nvPr/>
        </p:nvSpPr>
        <p:spPr bwMode="auto">
          <a:xfrm>
            <a:off x="4200525" y="4079875"/>
            <a:ext cx="1905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becomes</a:t>
            </a:r>
          </a:p>
        </p:txBody>
      </p:sp>
      <p:sp>
        <p:nvSpPr>
          <p:cNvPr id="6168" name="文本框 6167"/>
          <p:cNvSpPr txBox="1">
            <a:spLocks noChangeArrowheads="1"/>
          </p:cNvSpPr>
          <p:nvPr/>
        </p:nvSpPr>
        <p:spPr bwMode="auto">
          <a:xfrm>
            <a:off x="7543800" y="4079875"/>
            <a:ext cx="1447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comes</a:t>
            </a:r>
          </a:p>
        </p:txBody>
      </p:sp>
      <p:sp>
        <p:nvSpPr>
          <p:cNvPr id="6169" name="文本框 6168"/>
          <p:cNvSpPr txBox="1">
            <a:spLocks noChangeArrowheads="1"/>
          </p:cNvSpPr>
          <p:nvPr/>
        </p:nvSpPr>
        <p:spPr bwMode="auto">
          <a:xfrm>
            <a:off x="1057275" y="4583113"/>
            <a:ext cx="16764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drives</a:t>
            </a:r>
          </a:p>
        </p:txBody>
      </p:sp>
      <p:sp>
        <p:nvSpPr>
          <p:cNvPr id="6170" name="文本框 6169"/>
          <p:cNvSpPr txBox="1">
            <a:spLocks noChangeArrowheads="1"/>
          </p:cNvSpPr>
          <p:nvPr/>
        </p:nvSpPr>
        <p:spPr bwMode="auto">
          <a:xfrm>
            <a:off x="3886200" y="4575175"/>
            <a:ext cx="15240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shines</a:t>
            </a:r>
          </a:p>
        </p:txBody>
      </p:sp>
      <p:sp>
        <p:nvSpPr>
          <p:cNvPr id="6171" name="文本框 6170"/>
          <p:cNvSpPr txBox="1">
            <a:spLocks noChangeArrowheads="1"/>
          </p:cNvSpPr>
          <p:nvPr/>
        </p:nvSpPr>
        <p:spPr bwMode="auto">
          <a:xfrm>
            <a:off x="7467600" y="4583113"/>
            <a:ext cx="1524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leaves</a:t>
            </a:r>
          </a:p>
        </p:txBody>
      </p:sp>
      <p:sp>
        <p:nvSpPr>
          <p:cNvPr id="6172" name="文本框 6171"/>
          <p:cNvSpPr txBox="1">
            <a:spLocks noChangeArrowheads="1"/>
          </p:cNvSpPr>
          <p:nvPr/>
        </p:nvSpPr>
        <p:spPr bwMode="auto">
          <a:xfrm>
            <a:off x="1057275" y="5083175"/>
            <a:ext cx="15240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wakes</a:t>
            </a:r>
          </a:p>
        </p:txBody>
      </p:sp>
      <p:sp>
        <p:nvSpPr>
          <p:cNvPr id="6173" name="文本框 6172"/>
          <p:cNvSpPr txBox="1">
            <a:spLocks noChangeArrowheads="1"/>
          </p:cNvSpPr>
          <p:nvPr/>
        </p:nvSpPr>
        <p:spPr bwMode="auto">
          <a:xfrm>
            <a:off x="3771900" y="5083175"/>
            <a:ext cx="16002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rides</a:t>
            </a:r>
          </a:p>
        </p:txBody>
      </p:sp>
      <p:sp>
        <p:nvSpPr>
          <p:cNvPr id="6174" name="文本框 6173"/>
          <p:cNvSpPr txBox="1">
            <a:spLocks noChangeArrowheads="1"/>
          </p:cNvSpPr>
          <p:nvPr/>
        </p:nvSpPr>
        <p:spPr bwMode="auto">
          <a:xfrm>
            <a:off x="7467600" y="5083175"/>
            <a:ext cx="15240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writes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  <p:bldP spid="6151" grpId="0"/>
      <p:bldP spid="6152" grpId="0"/>
      <p:bldP spid="6154" grpId="0"/>
      <p:bldP spid="6155" grpId="0"/>
      <p:bldP spid="6156" grpId="0"/>
      <p:bldP spid="6157" grpId="0"/>
      <p:bldP spid="6158" grpId="0"/>
      <p:bldP spid="6159" grpId="0"/>
      <p:bldP spid="6160" grpId="0"/>
      <p:bldP spid="6161" grpId="0"/>
      <p:bldP spid="6162" grpId="0"/>
      <p:bldP spid="6163" grpId="0"/>
      <p:bldP spid="6164" grpId="0"/>
      <p:bldP spid="6166" grpId="0"/>
      <p:bldP spid="6166" grpId="1"/>
      <p:bldP spid="6167" grpId="0"/>
      <p:bldP spid="6168" grpId="0"/>
      <p:bldP spid="6169" grpId="0"/>
      <p:bldP spid="6170" grpId="0"/>
      <p:bldP spid="6171" grpId="0"/>
      <p:bldP spid="6172" grpId="0"/>
      <p:bldP spid="6173" grpId="0"/>
      <p:bldP spid="61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97462" y="260648"/>
            <a:ext cx="8630285" cy="6370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肯定句          一般疑问句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defRPr/>
            </a:pP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be动词的一般现在时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:  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一调二改三问号</a:t>
            </a:r>
            <a:endParaRPr lang="en-US" altLang="zh-CN" sz="3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一调：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即把句中的be动词调到主语前；</a:t>
            </a:r>
          </a:p>
          <a:p>
            <a:pPr>
              <a:lnSpc>
                <a:spcPct val="90000"/>
              </a:lnSpc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二改：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改换主语称谓，即将句中的主语I my mine we our ours等第一人称分别改为相应的第二人称you your yours等；</a:t>
            </a:r>
          </a:p>
          <a:p>
            <a:pPr>
              <a:lnSpc>
                <a:spcPct val="90000"/>
              </a:lnSpc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三问号：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句末的句号改为问号 。</a:t>
            </a:r>
          </a:p>
          <a:p>
            <a:pPr>
              <a:lnSpc>
                <a:spcPct val="90000"/>
              </a:lnSpc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肯定句：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Mary is good at singing.</a:t>
            </a:r>
          </a:p>
          <a:p>
            <a:pPr>
              <a:lnSpc>
                <a:spcPct val="90000"/>
              </a:lnSpc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一般疑问句：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Is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Mary good at singing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?</a:t>
            </a:r>
          </a:p>
          <a:p>
            <a:pPr>
              <a:lnSpc>
                <a:spcPct val="90000"/>
              </a:lnSpc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肯定句：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I am a good student.</a:t>
            </a:r>
          </a:p>
          <a:p>
            <a:pPr>
              <a:lnSpc>
                <a:spcPct val="90000"/>
              </a:lnSpc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一般疑问句：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Are you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a good student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？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3844925" y="784225"/>
            <a:ext cx="617538" cy="12700"/>
          </a:xfrm>
          <a:prstGeom prst="straightConnector1">
            <a:avLst/>
          </a:prstGeom>
          <a:ln w="66675">
            <a:solidFill>
              <a:srgbClr val="FF0000"/>
            </a:solidFill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9699" name="图片 6" descr="102027j9tur2ibkfbermmk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3" y="3633788"/>
            <a:ext cx="35433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09880" y="282198"/>
            <a:ext cx="8417560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肯定句          一般疑问句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>
              <a:defRPr/>
            </a:pP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实义动词的一般现在时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:  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一加二改三问号</a:t>
            </a:r>
          </a:p>
          <a:p>
            <a:pPr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一加：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即在句首加助动词Do或Does；</a:t>
            </a:r>
          </a:p>
          <a:p>
            <a:pPr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二改：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1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.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把谓语动词改为原形；2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.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改换主语称谓；</a:t>
            </a:r>
          </a:p>
          <a:p>
            <a:pPr>
              <a:defRPr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三问号：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句末的句号改为问号。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3732213" y="506413"/>
            <a:ext cx="617537" cy="14287"/>
          </a:xfrm>
          <a:prstGeom prst="straightConnector1">
            <a:avLst/>
          </a:prstGeom>
          <a:ln w="66675">
            <a:solidFill>
              <a:srgbClr val="FF0000"/>
            </a:solidFill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3835400" y="2754313"/>
            <a:ext cx="4892675" cy="3786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肯定句：</a:t>
            </a:r>
          </a:p>
          <a:p>
            <a:pPr>
              <a:defRPr/>
            </a:pP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Mary likes singing.</a:t>
            </a:r>
          </a:p>
          <a:p>
            <a:pPr>
              <a:defRPr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一般疑问句：</a:t>
            </a:r>
          </a:p>
          <a:p>
            <a:pPr>
              <a:defRPr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Does</a:t>
            </a: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Mary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like</a:t>
            </a: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singing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?</a:t>
            </a:r>
          </a:p>
          <a:p>
            <a:pPr>
              <a:defRPr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肯定句：</a:t>
            </a:r>
          </a:p>
          <a:p>
            <a:pPr>
              <a:defRPr/>
            </a:pP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I go to school by bus.</a:t>
            </a:r>
          </a:p>
          <a:p>
            <a:pPr>
              <a:defRPr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一般疑问句：</a:t>
            </a:r>
          </a:p>
          <a:p>
            <a:pPr>
              <a:defRPr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Do you</a:t>
            </a: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go to school by bus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？</a:t>
            </a:r>
            <a:endParaRPr lang="zh-CN" altLang="en-US" sz="3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1748" name="图片 5" descr="U7000P1192DT2011100618342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429000"/>
            <a:ext cx="26416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6385"/>
          <p:cNvSpPr>
            <a:spLocks noGrp="1"/>
          </p:cNvSpPr>
          <p:nvPr>
            <p:ph type="title"/>
          </p:nvPr>
        </p:nvSpPr>
        <p:spPr>
          <a:xfrm>
            <a:off x="457200" y="717550"/>
            <a:ext cx="8229600" cy="685800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000" b="1" kern="1200" dirty="0">
                <a:solidFill>
                  <a:srgbClr val="0070C0"/>
                </a:solidFill>
                <a:ea typeface="+mn-ea"/>
                <a:cs typeface="+mn-cs"/>
              </a:rPr>
              <a:t>按照要求改写句子 </a:t>
            </a:r>
          </a:p>
        </p:txBody>
      </p:sp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>
          <a:xfrm>
            <a:off x="457200" y="1555750"/>
            <a:ext cx="8578850" cy="4246563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1. Daniel watches TV every evening.(</a:t>
            </a:r>
            <a:r>
              <a:rPr lang="zh-CN" altLang="en-US" sz="3000" dirty="0"/>
              <a:t>改为否定句</a:t>
            </a:r>
            <a:r>
              <a:rPr lang="en-US" altLang="zh-CN" sz="3000" dirty="0"/>
              <a:t>) </a:t>
            </a:r>
          </a:p>
          <a:p>
            <a:pPr eaLnBrk="1" hangingPunct="1">
              <a:defRPr/>
            </a:pPr>
            <a:endParaRPr lang="en-US" altLang="zh-CN" sz="3000" dirty="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2. I do my homework every day.(</a:t>
            </a:r>
            <a:r>
              <a:rPr lang="zh-CN" altLang="en-US" sz="3000" dirty="0"/>
              <a:t>改为一般疑问句，并作否定回答</a:t>
            </a:r>
            <a:r>
              <a:rPr lang="en-US" altLang="zh-CN" sz="3000" dirty="0"/>
              <a:t>)</a:t>
            </a:r>
          </a:p>
          <a:p>
            <a:pPr eaLnBrk="1" hangingPunct="1">
              <a:defRPr/>
            </a:pPr>
            <a:endParaRPr lang="en-US" altLang="zh-CN" sz="3000" dirty="0"/>
          </a:p>
          <a:p>
            <a:pPr eaLnBrk="1" hangingPunct="1">
              <a:defRPr/>
            </a:pPr>
            <a:endParaRPr lang="en-US" altLang="zh-CN" sz="3000" dirty="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3. She likes milk.(</a:t>
            </a:r>
            <a:r>
              <a:rPr lang="zh-CN" altLang="en-US" sz="3000" dirty="0"/>
              <a:t>改为一般疑问句，并作肯定回答</a:t>
            </a:r>
            <a:r>
              <a:rPr lang="en-US" altLang="zh-CN" sz="3000" dirty="0"/>
              <a:t>)</a:t>
            </a:r>
          </a:p>
        </p:txBody>
      </p:sp>
      <p:sp>
        <p:nvSpPr>
          <p:cNvPr id="16388" name="文本框 16387"/>
          <p:cNvSpPr txBox="1">
            <a:spLocks noChangeArrowheads="1"/>
          </p:cNvSpPr>
          <p:nvPr/>
        </p:nvSpPr>
        <p:spPr bwMode="auto">
          <a:xfrm>
            <a:off x="800100" y="2079625"/>
            <a:ext cx="70104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Daniel doesn't watch TV every evening.</a:t>
            </a:r>
          </a:p>
        </p:txBody>
      </p:sp>
      <p:sp>
        <p:nvSpPr>
          <p:cNvPr id="16389" name="文本框 16388"/>
          <p:cNvSpPr txBox="1">
            <a:spLocks noChangeArrowheads="1"/>
          </p:cNvSpPr>
          <p:nvPr/>
        </p:nvSpPr>
        <p:spPr bwMode="auto">
          <a:xfrm>
            <a:off x="762000" y="3536950"/>
            <a:ext cx="70866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 you do your homework every day?</a:t>
            </a:r>
          </a:p>
        </p:txBody>
      </p:sp>
      <p:sp>
        <p:nvSpPr>
          <p:cNvPr id="16390" name="文本框 16389"/>
          <p:cNvSpPr txBox="1">
            <a:spLocks noChangeArrowheads="1"/>
          </p:cNvSpPr>
          <p:nvPr/>
        </p:nvSpPr>
        <p:spPr bwMode="auto">
          <a:xfrm>
            <a:off x="800100" y="4056063"/>
            <a:ext cx="36576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No, I don't.</a:t>
            </a:r>
          </a:p>
        </p:txBody>
      </p:sp>
      <p:sp>
        <p:nvSpPr>
          <p:cNvPr id="16392" name="文本框 16391"/>
          <p:cNvSpPr txBox="1">
            <a:spLocks noChangeArrowheads="1"/>
          </p:cNvSpPr>
          <p:nvPr/>
        </p:nvSpPr>
        <p:spPr bwMode="auto">
          <a:xfrm>
            <a:off x="762000" y="5127625"/>
            <a:ext cx="3429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Does she like milk?</a:t>
            </a:r>
          </a:p>
        </p:txBody>
      </p:sp>
      <p:sp>
        <p:nvSpPr>
          <p:cNvPr id="16393" name="文本框 16392"/>
          <p:cNvSpPr txBox="1">
            <a:spLocks noChangeArrowheads="1"/>
          </p:cNvSpPr>
          <p:nvPr/>
        </p:nvSpPr>
        <p:spPr bwMode="auto">
          <a:xfrm>
            <a:off x="800100" y="5648325"/>
            <a:ext cx="33528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Yes, she does.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2" grpId="0"/>
      <p:bldP spid="163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7409"/>
          <p:cNvSpPr>
            <a:spLocks noGrp="1"/>
          </p:cNvSpPr>
          <p:nvPr>
            <p:ph type="title"/>
          </p:nvPr>
        </p:nvSpPr>
        <p:spPr>
          <a:xfrm>
            <a:off x="457200" y="860425"/>
            <a:ext cx="8229600" cy="685800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</a:rPr>
              <a:t>按照要求改写句子 </a:t>
            </a:r>
          </a:p>
        </p:txBody>
      </p:sp>
      <p:sp>
        <p:nvSpPr>
          <p:cNvPr id="17412" name="文本占位符 17411"/>
          <p:cNvSpPr>
            <a:spLocks noGrp="1"/>
          </p:cNvSpPr>
          <p:nvPr>
            <p:ph type="body" idx="1"/>
          </p:nvPr>
        </p:nvSpPr>
        <p:spPr>
          <a:xfrm>
            <a:off x="457200" y="1546225"/>
            <a:ext cx="8229600" cy="3786188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4. Amy likes playing computer games.(</a:t>
            </a:r>
            <a:r>
              <a:rPr lang="zh-CN" altLang="en-US" sz="3000" dirty="0"/>
              <a:t>改为一般疑问句，并作否定回答</a:t>
            </a:r>
            <a:r>
              <a:rPr lang="en-US" altLang="zh-CN" sz="3000" dirty="0"/>
              <a:t>)</a:t>
            </a:r>
          </a:p>
          <a:p>
            <a:pPr eaLnBrk="1" hangingPunct="1">
              <a:defRPr/>
            </a:pPr>
            <a:endParaRPr lang="en-US" altLang="zh-CN" sz="3000" dirty="0"/>
          </a:p>
          <a:p>
            <a:pPr eaLnBrk="1" hangingPunct="1">
              <a:defRPr/>
            </a:pPr>
            <a:endParaRPr lang="en-US" altLang="zh-CN" sz="3000" dirty="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5. </a:t>
            </a:r>
            <a:r>
              <a:rPr lang="en-US" altLang="zh-CN" sz="3000" dirty="0">
                <a:sym typeface="+mn-ea"/>
              </a:rPr>
              <a:t>She is always a good student.(</a:t>
            </a:r>
            <a:r>
              <a:rPr lang="zh-CN" altLang="en-US" sz="3000" dirty="0">
                <a:sym typeface="+mn-ea"/>
              </a:rPr>
              <a:t>改为一般疑问句</a:t>
            </a:r>
            <a:r>
              <a:rPr lang="en-US" altLang="zh-CN" sz="3000" dirty="0">
                <a:sym typeface="+mn-ea"/>
              </a:rPr>
              <a:t>) </a:t>
            </a:r>
            <a:endParaRPr lang="en-US" altLang="zh-CN" sz="3000" dirty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US" altLang="zh-CN" sz="3000" dirty="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6. He speaks English very well.(</a:t>
            </a:r>
            <a:r>
              <a:rPr lang="zh-CN" altLang="en-US" sz="3000" dirty="0"/>
              <a:t>改为否定句</a:t>
            </a:r>
            <a:r>
              <a:rPr lang="en-US" altLang="zh-CN" sz="3000" dirty="0"/>
              <a:t>) </a:t>
            </a:r>
          </a:p>
        </p:txBody>
      </p:sp>
      <p:sp>
        <p:nvSpPr>
          <p:cNvPr id="17413" name="文本框 17412"/>
          <p:cNvSpPr txBox="1">
            <a:spLocks noChangeArrowheads="1"/>
          </p:cNvSpPr>
          <p:nvPr/>
        </p:nvSpPr>
        <p:spPr bwMode="auto">
          <a:xfrm>
            <a:off x="762000" y="2474913"/>
            <a:ext cx="73152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Does Amy like playing computer games?</a:t>
            </a:r>
          </a:p>
        </p:txBody>
      </p:sp>
      <p:sp>
        <p:nvSpPr>
          <p:cNvPr id="17414" name="文本框 17413"/>
          <p:cNvSpPr txBox="1">
            <a:spLocks noChangeArrowheads="1"/>
          </p:cNvSpPr>
          <p:nvPr/>
        </p:nvSpPr>
        <p:spPr bwMode="auto">
          <a:xfrm>
            <a:off x="833438" y="2994025"/>
            <a:ext cx="47244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No, she doesn't.</a:t>
            </a:r>
          </a:p>
        </p:txBody>
      </p:sp>
      <p:sp>
        <p:nvSpPr>
          <p:cNvPr id="17416" name="文本框 17415"/>
          <p:cNvSpPr txBox="1">
            <a:spLocks noChangeArrowheads="1"/>
          </p:cNvSpPr>
          <p:nvPr/>
        </p:nvSpPr>
        <p:spPr bwMode="auto">
          <a:xfrm>
            <a:off x="876300" y="5194300"/>
            <a:ext cx="66294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He doesn't speak English very well.</a:t>
            </a:r>
          </a:p>
        </p:txBody>
      </p:sp>
      <p:sp>
        <p:nvSpPr>
          <p:cNvPr id="18439" name="文本框 18438"/>
          <p:cNvSpPr txBox="1">
            <a:spLocks noChangeArrowheads="1"/>
          </p:cNvSpPr>
          <p:nvPr/>
        </p:nvSpPr>
        <p:spPr bwMode="auto">
          <a:xfrm>
            <a:off x="876300" y="4040188"/>
            <a:ext cx="69342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Is she always a good student?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6" grpId="0"/>
      <p:bldP spid="184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457200" y="849313"/>
            <a:ext cx="8229600" cy="868362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</a:rPr>
              <a:t>用括号内动词的适当形式填空 </a:t>
            </a:r>
          </a:p>
        </p:txBody>
      </p:sp>
      <p:sp>
        <p:nvSpPr>
          <p:cNvPr id="34818" name="文本占位符 9218"/>
          <p:cNvSpPr>
            <a:spLocks noGrp="1"/>
          </p:cNvSpPr>
          <p:nvPr>
            <p:ph type="body" idx="1"/>
          </p:nvPr>
        </p:nvSpPr>
        <p:spPr>
          <a:xfrm>
            <a:off x="228600" y="1717675"/>
            <a:ext cx="8686800" cy="304641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1. He often ________(have) dinner at home.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2. Daniel and Tommy _______(be) in Class One.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3. We _____________(not watch) TV on Monday.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4. Nick ___________(not go) to the zoo on Sunday.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5. _____ they _______(like) the World Cup?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6. What _______they often _______(do) on Saturdays?</a:t>
            </a:r>
          </a:p>
        </p:txBody>
      </p:sp>
      <p:sp>
        <p:nvSpPr>
          <p:cNvPr id="9220" name="文本框 9219"/>
          <p:cNvSpPr txBox="1">
            <a:spLocks noChangeArrowheads="1"/>
          </p:cNvSpPr>
          <p:nvPr/>
        </p:nvSpPr>
        <p:spPr bwMode="auto">
          <a:xfrm>
            <a:off x="2074863" y="1717675"/>
            <a:ext cx="17526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has</a:t>
            </a:r>
          </a:p>
        </p:txBody>
      </p:sp>
      <p:sp>
        <p:nvSpPr>
          <p:cNvPr id="9221" name="文本框 9220"/>
          <p:cNvSpPr txBox="1">
            <a:spLocks noChangeArrowheads="1"/>
          </p:cNvSpPr>
          <p:nvPr/>
        </p:nvSpPr>
        <p:spPr bwMode="auto">
          <a:xfrm>
            <a:off x="3733800" y="2136775"/>
            <a:ext cx="1524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are</a:t>
            </a:r>
          </a:p>
        </p:txBody>
      </p:sp>
      <p:sp>
        <p:nvSpPr>
          <p:cNvPr id="9222" name="文本框 9221"/>
          <p:cNvSpPr txBox="1">
            <a:spLocks noChangeArrowheads="1"/>
          </p:cNvSpPr>
          <p:nvPr/>
        </p:nvSpPr>
        <p:spPr bwMode="auto">
          <a:xfrm>
            <a:off x="1330325" y="2659063"/>
            <a:ext cx="29718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don't watch</a:t>
            </a:r>
          </a:p>
        </p:txBody>
      </p:sp>
      <p:sp>
        <p:nvSpPr>
          <p:cNvPr id="9224" name="文本框 9223"/>
          <p:cNvSpPr txBox="1">
            <a:spLocks noChangeArrowheads="1"/>
          </p:cNvSpPr>
          <p:nvPr/>
        </p:nvSpPr>
        <p:spPr bwMode="auto">
          <a:xfrm>
            <a:off x="1622425" y="3052763"/>
            <a:ext cx="25146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doesn't go</a:t>
            </a:r>
          </a:p>
        </p:txBody>
      </p:sp>
      <p:sp>
        <p:nvSpPr>
          <p:cNvPr id="9225" name="文本框 9224"/>
          <p:cNvSpPr txBox="1">
            <a:spLocks noChangeArrowheads="1"/>
          </p:cNvSpPr>
          <p:nvPr/>
        </p:nvSpPr>
        <p:spPr bwMode="auto">
          <a:xfrm>
            <a:off x="855663" y="3575050"/>
            <a:ext cx="1219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9226" name="文本框 9225"/>
          <p:cNvSpPr txBox="1">
            <a:spLocks noChangeArrowheads="1"/>
          </p:cNvSpPr>
          <p:nvPr/>
        </p:nvSpPr>
        <p:spPr bwMode="auto">
          <a:xfrm>
            <a:off x="2625725" y="3575050"/>
            <a:ext cx="16764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like</a:t>
            </a:r>
          </a:p>
        </p:txBody>
      </p:sp>
      <p:sp>
        <p:nvSpPr>
          <p:cNvPr id="9227" name="文本框 9226"/>
          <p:cNvSpPr txBox="1">
            <a:spLocks noChangeArrowheads="1"/>
          </p:cNvSpPr>
          <p:nvPr/>
        </p:nvSpPr>
        <p:spPr bwMode="auto">
          <a:xfrm>
            <a:off x="1911350" y="4095750"/>
            <a:ext cx="1524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9228" name="文本框 9227"/>
          <p:cNvSpPr txBox="1">
            <a:spLocks noChangeArrowheads="1"/>
          </p:cNvSpPr>
          <p:nvPr/>
        </p:nvSpPr>
        <p:spPr bwMode="auto">
          <a:xfrm>
            <a:off x="4586288" y="4040188"/>
            <a:ext cx="16002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4" grpId="0"/>
      <p:bldP spid="9225" grpId="0"/>
      <p:bldP spid="9226" grpId="0"/>
      <p:bldP spid="9227" grpId="0"/>
      <p:bldP spid="92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1265"/>
          <p:cNvSpPr>
            <a:spLocks noGrp="1"/>
          </p:cNvSpPr>
          <p:nvPr>
            <p:ph type="title"/>
          </p:nvPr>
        </p:nvSpPr>
        <p:spPr>
          <a:xfrm>
            <a:off x="457200" y="633413"/>
            <a:ext cx="8229600" cy="868362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</a:rPr>
              <a:t>用括号内动词的适当形式填空 </a:t>
            </a:r>
          </a:p>
        </p:txBody>
      </p:sp>
      <p:sp>
        <p:nvSpPr>
          <p:cNvPr id="35842" name="文本占位符 11267"/>
          <p:cNvSpPr>
            <a:spLocks noGrp="1"/>
          </p:cNvSpPr>
          <p:nvPr>
            <p:ph type="body" idx="1"/>
          </p:nvPr>
        </p:nvSpPr>
        <p:spPr>
          <a:xfrm>
            <a:off x="-95250" y="1506538"/>
            <a:ext cx="9239250" cy="4246562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en-US" altLang="zh-CN" sz="3000" smtClean="0"/>
              <a:t>7. _______ your parents _______(read) newspapers every day?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en-US" altLang="zh-CN" sz="3000" smtClean="0"/>
              <a:t>8. The girl _________(teach) us English on Sundays.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en-US" altLang="zh-CN" sz="3000" smtClean="0"/>
              <a:t>9. She and I ________(take) a walk together every evening.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en-US" altLang="zh-CN" sz="3000" smtClean="0"/>
              <a:t>10. There ________(be) some water in the bottle.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en-US" altLang="zh-CN" sz="3000" smtClean="0"/>
              <a:t>11. Mike _______(like) cooking.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en-US" altLang="zh-CN" sz="3000" smtClean="0"/>
              <a:t>12. They _______(have) the same hobby.</a:t>
            </a:r>
          </a:p>
        </p:txBody>
      </p:sp>
      <p:sp>
        <p:nvSpPr>
          <p:cNvPr id="11269" name="文本框 11268"/>
          <p:cNvSpPr txBox="1">
            <a:spLocks noChangeArrowheads="1"/>
          </p:cNvSpPr>
          <p:nvPr/>
        </p:nvSpPr>
        <p:spPr bwMode="auto">
          <a:xfrm>
            <a:off x="1143000" y="1501775"/>
            <a:ext cx="1524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11270" name="文本框 11269"/>
          <p:cNvSpPr txBox="1">
            <a:spLocks noChangeArrowheads="1"/>
          </p:cNvSpPr>
          <p:nvPr/>
        </p:nvSpPr>
        <p:spPr bwMode="auto">
          <a:xfrm>
            <a:off x="3976688" y="1501775"/>
            <a:ext cx="1600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read</a:t>
            </a:r>
          </a:p>
        </p:txBody>
      </p:sp>
      <p:sp>
        <p:nvSpPr>
          <p:cNvPr id="11271" name="文本框 11270"/>
          <p:cNvSpPr txBox="1">
            <a:spLocks noChangeArrowheads="1"/>
          </p:cNvSpPr>
          <p:nvPr/>
        </p:nvSpPr>
        <p:spPr bwMode="auto">
          <a:xfrm>
            <a:off x="1995488" y="2486025"/>
            <a:ext cx="1981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teaches</a:t>
            </a:r>
          </a:p>
        </p:txBody>
      </p:sp>
      <p:sp>
        <p:nvSpPr>
          <p:cNvPr id="11272" name="文本框 11271"/>
          <p:cNvSpPr txBox="1">
            <a:spLocks noChangeArrowheads="1"/>
          </p:cNvSpPr>
          <p:nvPr/>
        </p:nvSpPr>
        <p:spPr bwMode="auto">
          <a:xfrm>
            <a:off x="2219325" y="3008313"/>
            <a:ext cx="17526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take</a:t>
            </a:r>
          </a:p>
        </p:txBody>
      </p:sp>
      <p:sp>
        <p:nvSpPr>
          <p:cNvPr id="11273" name="文本框 11272"/>
          <p:cNvSpPr txBox="1">
            <a:spLocks noChangeArrowheads="1"/>
          </p:cNvSpPr>
          <p:nvPr/>
        </p:nvSpPr>
        <p:spPr bwMode="auto">
          <a:xfrm>
            <a:off x="2219325" y="3530600"/>
            <a:ext cx="18288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is</a:t>
            </a:r>
          </a:p>
        </p:txBody>
      </p:sp>
      <p:sp>
        <p:nvSpPr>
          <p:cNvPr id="11274" name="文本框 11273"/>
          <p:cNvSpPr txBox="1">
            <a:spLocks noChangeArrowheads="1"/>
          </p:cNvSpPr>
          <p:nvPr/>
        </p:nvSpPr>
        <p:spPr bwMode="auto">
          <a:xfrm>
            <a:off x="1825625" y="3932238"/>
            <a:ext cx="15240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likes</a:t>
            </a:r>
          </a:p>
        </p:txBody>
      </p:sp>
      <p:sp>
        <p:nvSpPr>
          <p:cNvPr id="11275" name="文本框 11274"/>
          <p:cNvSpPr txBox="1">
            <a:spLocks noChangeArrowheads="1"/>
          </p:cNvSpPr>
          <p:nvPr/>
        </p:nvSpPr>
        <p:spPr bwMode="auto">
          <a:xfrm>
            <a:off x="1681163" y="4516438"/>
            <a:ext cx="15240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have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  <p:bldP spid="11272" grpId="0"/>
      <p:bldP spid="11273" grpId="0"/>
      <p:bldP spid="11274" grpId="0"/>
      <p:bldP spid="112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9976" y="629320"/>
            <a:ext cx="8424614" cy="709613"/>
          </a:xfrm>
        </p:spPr>
        <p:txBody>
          <a:bodyPr lIns="91440" rIns="91440" bIns="45720" anchor="t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2800" b="1" i="1" kern="1200" dirty="0">
                <a:solidFill>
                  <a:srgbClr val="0070C0"/>
                </a:solidFill>
                <a:ea typeface="+mn-ea"/>
                <a:cs typeface="+mn-cs"/>
              </a:rPr>
              <a:t>A1 Use the information in the article on Page 17 to complete the conversation below.</a:t>
            </a:r>
          </a:p>
        </p:txBody>
      </p:sp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539750" y="1773238"/>
            <a:ext cx="8064500" cy="470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S1: (1)_______ Sam ______(go) to school by bus?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S2: No, he (2)________. He (3)______(go) to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      school on foot.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S1: (4)______ Sam and his friends _____(play)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      games during the morning break?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S2: Yes, they (5)______.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S1: What (6)______ Sam _____(do) after school?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S2: He (7)_______(take) part in the school band 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      practice.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619250" y="1844675"/>
            <a:ext cx="14398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Does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862388" y="1773238"/>
            <a:ext cx="7207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go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700338" y="2349500"/>
            <a:ext cx="16557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doesn't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219700" y="2276475"/>
            <a:ext cx="12239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goes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763713" y="3429000"/>
            <a:ext cx="8651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5657850" y="3363913"/>
            <a:ext cx="10810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play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132138" y="4437063"/>
            <a:ext cx="863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555875" y="4941888"/>
            <a:ext cx="10795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does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4500563" y="4941888"/>
            <a:ext cx="9350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do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2195513" y="5445125"/>
            <a:ext cx="14398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takes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/>
      <p:bldP spid="13317" grpId="0" bldLvl="0"/>
      <p:bldP spid="13318" grpId="0" bldLvl="0"/>
      <p:bldP spid="13319" grpId="0" bldLvl="0"/>
      <p:bldP spid="13320" grpId="0" bldLvl="0"/>
      <p:bldP spid="13321" grpId="0" bldLvl="0"/>
      <p:bldP spid="13322" grpId="0" bldLvl="0"/>
      <p:bldP spid="13323" grpId="0" bldLvl="0"/>
      <p:bldP spid="13324" grpId="0" bldLvl="0"/>
      <p:bldP spid="13325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24577"/>
          <p:cNvSpPr>
            <a:spLocks noGrp="1"/>
          </p:cNvSpPr>
          <p:nvPr>
            <p:ph type="title"/>
          </p:nvPr>
        </p:nvSpPr>
        <p:spPr>
          <a:xfrm>
            <a:off x="457200" y="633413"/>
            <a:ext cx="8229600" cy="715962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</a:rPr>
              <a:t>改错 </a:t>
            </a:r>
          </a:p>
        </p:txBody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xfrm>
            <a:off x="457200" y="1425575"/>
            <a:ext cx="8229600" cy="4656138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2800"/>
              <a:t>1. Is  your brother speak English?  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2800"/>
              <a:t>  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2800"/>
              <a:t>2. Does he likes going fishing?  </a:t>
            </a:r>
          </a:p>
          <a:p>
            <a:pPr eaLnBrk="1" hangingPunct="1">
              <a:defRPr/>
            </a:pPr>
            <a:endParaRPr lang="en-US" altLang="zh-CN" sz="280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2800"/>
              <a:t>3. He like playing games after class.  </a:t>
            </a:r>
          </a:p>
          <a:p>
            <a:pPr eaLnBrk="1" hangingPunct="1">
              <a:defRPr/>
            </a:pPr>
            <a:endParaRPr lang="en-US" altLang="zh-CN" sz="280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2800" err="1"/>
              <a:t>4. Mr. Wu teachs</a:t>
            </a:r>
            <a:r>
              <a:rPr lang="en-US" altLang="zh-CN" sz="2800"/>
              <a:t> us English. </a:t>
            </a:r>
          </a:p>
          <a:p>
            <a:pPr eaLnBrk="1" hangingPunct="1">
              <a:defRPr/>
            </a:pPr>
            <a:endParaRPr lang="en-US" altLang="zh-CN" sz="280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CN" sz="2800"/>
              <a:t>5. She don't do her homework on Sundays. </a:t>
            </a:r>
          </a:p>
        </p:txBody>
      </p:sp>
      <p:sp>
        <p:nvSpPr>
          <p:cNvPr id="24580" name="直接连接符 24579"/>
          <p:cNvSpPr>
            <a:spLocks noChangeShapeType="1"/>
          </p:cNvSpPr>
          <p:nvPr/>
        </p:nvSpPr>
        <p:spPr bwMode="auto">
          <a:xfrm>
            <a:off x="717550" y="1882775"/>
            <a:ext cx="4572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文本框 24580"/>
          <p:cNvSpPr txBox="1">
            <a:spLocks noChangeArrowheads="1"/>
          </p:cNvSpPr>
          <p:nvPr/>
        </p:nvSpPr>
        <p:spPr bwMode="auto">
          <a:xfrm>
            <a:off x="560388" y="1958975"/>
            <a:ext cx="9128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Does</a:t>
            </a:r>
          </a:p>
        </p:txBody>
      </p:sp>
      <p:sp>
        <p:nvSpPr>
          <p:cNvPr id="24582" name="直接连接符 24581"/>
          <p:cNvSpPr>
            <a:spLocks noChangeShapeType="1"/>
          </p:cNvSpPr>
          <p:nvPr/>
        </p:nvSpPr>
        <p:spPr bwMode="auto">
          <a:xfrm>
            <a:off x="2020888" y="2949575"/>
            <a:ext cx="8382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文本框 24582"/>
          <p:cNvSpPr txBox="1">
            <a:spLocks noChangeArrowheads="1"/>
          </p:cNvSpPr>
          <p:nvPr/>
        </p:nvSpPr>
        <p:spPr bwMode="auto">
          <a:xfrm>
            <a:off x="2092325" y="3025775"/>
            <a:ext cx="914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like</a:t>
            </a:r>
          </a:p>
        </p:txBody>
      </p:sp>
      <p:sp>
        <p:nvSpPr>
          <p:cNvPr id="24584" name="直接连接符 24583"/>
          <p:cNvSpPr>
            <a:spLocks noChangeShapeType="1"/>
          </p:cNvSpPr>
          <p:nvPr/>
        </p:nvSpPr>
        <p:spPr bwMode="auto">
          <a:xfrm>
            <a:off x="1327150" y="3940175"/>
            <a:ext cx="6096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文本框 24584"/>
          <p:cNvSpPr txBox="1">
            <a:spLocks noChangeArrowheads="1"/>
          </p:cNvSpPr>
          <p:nvPr/>
        </p:nvSpPr>
        <p:spPr bwMode="auto">
          <a:xfrm>
            <a:off x="1246188" y="4092575"/>
            <a:ext cx="914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likes</a:t>
            </a:r>
          </a:p>
        </p:txBody>
      </p:sp>
      <p:sp>
        <p:nvSpPr>
          <p:cNvPr id="24586" name="直接连接符 24585"/>
          <p:cNvSpPr>
            <a:spLocks noChangeShapeType="1"/>
          </p:cNvSpPr>
          <p:nvPr/>
        </p:nvSpPr>
        <p:spPr bwMode="auto">
          <a:xfrm>
            <a:off x="1939925" y="5006975"/>
            <a:ext cx="12192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文本框 24586"/>
          <p:cNvSpPr txBox="1">
            <a:spLocks noChangeArrowheads="1"/>
          </p:cNvSpPr>
          <p:nvPr/>
        </p:nvSpPr>
        <p:spPr bwMode="auto">
          <a:xfrm>
            <a:off x="1839913" y="5083175"/>
            <a:ext cx="1600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teaches</a:t>
            </a:r>
          </a:p>
        </p:txBody>
      </p:sp>
      <p:sp>
        <p:nvSpPr>
          <p:cNvPr id="24588" name="直接连接符 24587"/>
          <p:cNvSpPr>
            <a:spLocks noChangeShapeType="1"/>
          </p:cNvSpPr>
          <p:nvPr/>
        </p:nvSpPr>
        <p:spPr bwMode="auto">
          <a:xfrm>
            <a:off x="1406525" y="6073775"/>
            <a:ext cx="9144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文本框 24588"/>
          <p:cNvSpPr txBox="1">
            <a:spLocks noChangeArrowheads="1"/>
          </p:cNvSpPr>
          <p:nvPr/>
        </p:nvSpPr>
        <p:spPr bwMode="auto">
          <a:xfrm>
            <a:off x="1250950" y="6149975"/>
            <a:ext cx="1447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doesn't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/>
      <p:bldP spid="24582" grpId="0" animBg="1"/>
      <p:bldP spid="24583" grpId="0"/>
      <p:bldP spid="24584" grpId="0" animBg="1"/>
      <p:bldP spid="24585" grpId="0"/>
      <p:bldP spid="24586" grpId="0" animBg="1"/>
      <p:bldP spid="24587" grpId="0"/>
      <p:bldP spid="24588" grpId="0" animBg="1"/>
      <p:bldP spid="2458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图片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997200"/>
            <a:ext cx="7704137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3"/>
          <p:cNvSpPr>
            <a:spLocks noGrp="1" noChangeArrowheads="1"/>
          </p:cNvSpPr>
          <p:nvPr/>
        </p:nvSpPr>
        <p:spPr bwMode="auto">
          <a:xfrm>
            <a:off x="827088" y="765175"/>
            <a:ext cx="7237412" cy="5032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sym typeface="Calibri" panose="020F0502020204030204" pitchFamily="34" charset="0"/>
              </a:rPr>
              <a:t>A2 In pairs, talk about the things in the box. 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55650" y="1412875"/>
            <a:ext cx="7416800" cy="1384300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200" dirty="0">
                <a:latin typeface="+mn-lt"/>
                <a:ea typeface="Arial Unicode MS" panose="020B0604020202020204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Arial Unicode MS" panose="020B0604020202020204" charset="-122"/>
              </a:rPr>
              <a:t>go to school by bus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latin typeface="Times New Roman" panose="02020603050405020304" pitchFamily="18" charset="0"/>
                <a:ea typeface="Arial Unicode MS" panose="020B0604020202020204" charset="-122"/>
              </a:rPr>
              <a:t>  study Chinese, Maths and English in the morning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latin typeface="Times New Roman" panose="02020603050405020304" pitchFamily="18" charset="0"/>
                <a:ea typeface="Arial Unicode MS" panose="020B0604020202020204" charset="-122"/>
              </a:rPr>
              <a:t>  take part in after-school activities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/>
          </p:cNvSpPr>
          <p:nvPr>
            <p:ph idx="1"/>
          </p:nvPr>
        </p:nvSpPr>
        <p:spPr>
          <a:xfrm>
            <a:off x="498475" y="773113"/>
            <a:ext cx="8147050" cy="56896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S1: </a:t>
            </a:r>
            <a:r>
              <a:rPr lang="en-US" altLang="zh-CN" sz="2800" smtClean="0"/>
              <a:t>Do you study Chinese, Maths and English in the 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smtClean="0"/>
              <a:t>      morning?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S2: </a:t>
            </a:r>
            <a:r>
              <a:rPr lang="en-US" altLang="zh-CN" sz="2800" smtClean="0"/>
              <a:t>Yes, I do./No, I don't.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S1: </a:t>
            </a:r>
            <a:r>
              <a:rPr lang="en-US" altLang="zh-CN" sz="2800" smtClean="0"/>
              <a:t>Does Sam study Chinese, Maths and English in the 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smtClean="0"/>
              <a:t>       morning?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S2: </a:t>
            </a:r>
            <a:r>
              <a:rPr lang="en-US" altLang="zh-CN" sz="2800" smtClean="0"/>
              <a:t>Yes, he does.</a:t>
            </a:r>
          </a:p>
          <a:p>
            <a:pPr eaLnBrk="1" hangingPunct="1">
              <a:buFont typeface="Arial" charset="0"/>
              <a:buNone/>
            </a:pPr>
            <a:endParaRPr lang="en-US" altLang="zh-CN" sz="2800" smtClean="0"/>
          </a:p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S1: </a:t>
            </a:r>
            <a:r>
              <a:rPr lang="en-US" altLang="zh-CN" sz="2800" smtClean="0"/>
              <a:t>Do you take part in after-school activities?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S2: </a:t>
            </a:r>
            <a:r>
              <a:rPr lang="en-US" altLang="zh-CN" sz="2800" smtClean="0"/>
              <a:t>Yes, I do./No, I don't.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S1: </a:t>
            </a:r>
            <a:r>
              <a:rPr lang="en-US" altLang="zh-CN" sz="2800" smtClean="0"/>
              <a:t>Does Sam take part in after-school activities?</a:t>
            </a:r>
          </a:p>
          <a:p>
            <a:pPr eaLnBrk="1" hangingPunct="1">
              <a:buFont typeface="Arial" charset="0"/>
              <a:buNone/>
            </a:pPr>
            <a:r>
              <a:rPr lang="en-US" altLang="zh-CN" sz="2800" b="1" smtClean="0"/>
              <a:t>S2: </a:t>
            </a:r>
            <a:r>
              <a:rPr lang="en-US" altLang="zh-CN" sz="2800" smtClean="0"/>
              <a:t>Yes, he does.</a:t>
            </a:r>
            <a:endParaRPr lang="zh-CN" altLang="en-US" sz="28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12"/>
          <p:cNvSpPr txBox="1">
            <a:spLocks noChangeArrowheads="1"/>
          </p:cNvSpPr>
          <p:nvPr/>
        </p:nvSpPr>
        <p:spPr bwMode="auto">
          <a:xfrm>
            <a:off x="677863" y="606425"/>
            <a:ext cx="7975600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B</a:t>
            </a:r>
          </a:p>
          <a:p>
            <a:pPr algn="ctr"/>
            <a:r>
              <a:rPr lang="en-US" altLang="zh-CN" sz="5400" b="1">
                <a:solidFill>
                  <a:srgbClr val="00B050"/>
                </a:solidFill>
                <a:latin typeface="Comic Sans MS" pitchFamily="66" charset="0"/>
                <a:sym typeface="+mn-ea"/>
              </a:rPr>
              <a:t>Adverbs and adverbial phrases of frequency</a:t>
            </a:r>
            <a:endParaRPr lang="zh-CN" altLang="en-US" sz="5400" b="1">
              <a:solidFill>
                <a:srgbClr val="00B050"/>
              </a:solidFill>
              <a:latin typeface="Comic Sans MS" pitchFamily="66" charset="0"/>
            </a:endParaRPr>
          </a:p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  </a:t>
            </a:r>
          </a:p>
        </p:txBody>
      </p:sp>
      <p:pic>
        <p:nvPicPr>
          <p:cNvPr id="40962" name="图片 4" descr="阅读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3500438"/>
            <a:ext cx="3417888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7" name="Group 3"/>
          <p:cNvGraphicFramePr>
            <a:graphicFrameLocks noGrp="1"/>
          </p:cNvGraphicFramePr>
          <p:nvPr/>
        </p:nvGraphicFramePr>
        <p:xfrm>
          <a:off x="676275" y="1374775"/>
          <a:ext cx="7256463" cy="4430713"/>
        </p:xfrm>
        <a:graphic>
          <a:graphicData uri="http://schemas.openxmlformats.org/drawingml/2006/table">
            <a:tbl>
              <a:tblPr/>
              <a:tblGrid>
                <a:gridCol w="3035300"/>
                <a:gridCol w="2043113"/>
                <a:gridCol w="2178050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always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100%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9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usually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80-90%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often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60-70%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sometimes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seldom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10-20%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never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9" name="Text Box 35"/>
          <p:cNvSpPr txBox="1">
            <a:spLocks noChangeArrowheads="1"/>
          </p:cNvSpPr>
          <p:nvPr/>
        </p:nvSpPr>
        <p:spPr bwMode="auto">
          <a:xfrm>
            <a:off x="6038850" y="1362075"/>
            <a:ext cx="15208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总是</a:t>
            </a:r>
          </a:p>
        </p:txBody>
      </p:sp>
      <p:sp>
        <p:nvSpPr>
          <p:cNvPr id="16420" name="Text Box 36"/>
          <p:cNvSpPr txBox="1">
            <a:spLocks noChangeArrowheads="1"/>
          </p:cNvSpPr>
          <p:nvPr/>
        </p:nvSpPr>
        <p:spPr bwMode="auto">
          <a:xfrm>
            <a:off x="6038850" y="2154238"/>
            <a:ext cx="15208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通常</a:t>
            </a:r>
          </a:p>
        </p:txBody>
      </p:sp>
      <p:sp>
        <p:nvSpPr>
          <p:cNvPr id="16421" name="Text Box 37"/>
          <p:cNvSpPr txBox="1">
            <a:spLocks noChangeArrowheads="1"/>
          </p:cNvSpPr>
          <p:nvPr/>
        </p:nvSpPr>
        <p:spPr bwMode="auto">
          <a:xfrm>
            <a:off x="6038850" y="2874963"/>
            <a:ext cx="15192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经常</a:t>
            </a:r>
          </a:p>
        </p:txBody>
      </p:sp>
      <p:sp>
        <p:nvSpPr>
          <p:cNvPr id="16422" name="Text Box 38"/>
          <p:cNvSpPr txBox="1">
            <a:spLocks noChangeArrowheads="1"/>
          </p:cNvSpPr>
          <p:nvPr/>
        </p:nvSpPr>
        <p:spPr bwMode="auto">
          <a:xfrm>
            <a:off x="5978525" y="3594100"/>
            <a:ext cx="15208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有时</a:t>
            </a:r>
          </a:p>
        </p:txBody>
      </p:sp>
      <p:sp>
        <p:nvSpPr>
          <p:cNvPr id="16423" name="Text Box 39"/>
          <p:cNvSpPr txBox="1">
            <a:spLocks noChangeArrowheads="1"/>
          </p:cNvSpPr>
          <p:nvPr/>
        </p:nvSpPr>
        <p:spPr bwMode="auto">
          <a:xfrm>
            <a:off x="5894388" y="4386263"/>
            <a:ext cx="28813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不常；很少</a:t>
            </a:r>
          </a:p>
        </p:txBody>
      </p:sp>
      <p:sp>
        <p:nvSpPr>
          <p:cNvPr id="16424" name="Text Box 40"/>
          <p:cNvSpPr txBox="1">
            <a:spLocks noChangeArrowheads="1"/>
          </p:cNvSpPr>
          <p:nvPr/>
        </p:nvSpPr>
        <p:spPr bwMode="auto">
          <a:xfrm>
            <a:off x="6038850" y="5106988"/>
            <a:ext cx="15192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从不</a:t>
            </a:r>
          </a:p>
        </p:txBody>
      </p:sp>
      <p:sp>
        <p:nvSpPr>
          <p:cNvPr id="17446" name="TextBox 40"/>
          <p:cNvSpPr txBox="1"/>
          <p:nvPr/>
        </p:nvSpPr>
        <p:spPr>
          <a:xfrm>
            <a:off x="539750" y="765175"/>
            <a:ext cx="7416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B Adverbs and adverbial phrases of frequency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9" grpId="0" bldLvl="0"/>
      <p:bldP spid="16420" grpId="0" bldLvl="0"/>
      <p:bldP spid="16421" grpId="0" bldLvl="0"/>
      <p:bldP spid="16422" grpId="0" bldLvl="0"/>
      <p:bldP spid="16423" grpId="0" bldLvl="0"/>
      <p:bldP spid="16424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836613"/>
            <a:ext cx="8027988" cy="854075"/>
          </a:xfrm>
        </p:spPr>
        <p:txBody>
          <a:bodyPr lIns="91440" rIns="91440" bIns="45720" anchor="t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2800" b="1" i="1" kern="1200" dirty="0">
                <a:solidFill>
                  <a:srgbClr val="0070C0"/>
                </a:solidFill>
                <a:ea typeface="+mn-ea"/>
                <a:cs typeface="+mn-cs"/>
              </a:rPr>
              <a:t>We use adverbs and adverbial phrases of frequency to talk about how often things happen.</a:t>
            </a:r>
          </a:p>
        </p:txBody>
      </p:sp>
      <p:sp>
        <p:nvSpPr>
          <p:cNvPr id="43010" name="Rectangle 3"/>
          <p:cNvSpPr>
            <a:spLocks noGrp="1"/>
          </p:cNvSpPr>
          <p:nvPr>
            <p:ph idx="1"/>
          </p:nvPr>
        </p:nvSpPr>
        <p:spPr>
          <a:xfrm>
            <a:off x="684213" y="1844675"/>
            <a:ext cx="7631112" cy="13684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GB" altLang="en-US" sz="3400" smtClean="0"/>
              <a:t>I always/ usually/ often/sometimes/ </a:t>
            </a:r>
          </a:p>
          <a:p>
            <a:pPr eaLnBrk="1" hangingPunct="1">
              <a:buFont typeface="Arial" charset="0"/>
              <a:buNone/>
            </a:pPr>
            <a:r>
              <a:rPr lang="en-GB" altLang="en-US" sz="3400" smtClean="0"/>
              <a:t>seldom/ never go to school on foot.</a:t>
            </a:r>
            <a:endParaRPr lang="en-US" altLang="zh-CN" sz="3400" smtClean="0"/>
          </a:p>
        </p:txBody>
      </p:sp>
      <p:pic>
        <p:nvPicPr>
          <p:cNvPr id="43011" name="Picture 4" descr="QQ截图2012082213261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573463"/>
            <a:ext cx="8027988" cy="258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06375" y="3298825"/>
            <a:ext cx="8794750" cy="3000375"/>
          </a:xfrm>
          <a:prstGeom prst="rect">
            <a:avLst/>
          </a:prstGeom>
          <a:solidFill>
            <a:srgbClr val="CCFFCC"/>
          </a:solidFill>
          <a:ln w="9525">
            <a:solidFill>
              <a:srgbClr val="66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>
                <a:latin typeface="Times New Roman" pitchFamily="18" charset="0"/>
              </a:rPr>
              <a:t>Work out the rule: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>
                <a:latin typeface="Times New Roman" pitchFamily="18" charset="0"/>
              </a:rPr>
              <a:t>1. Adverbs of frequency com</a:t>
            </a:r>
            <a:r>
              <a:rPr lang="en-US" altLang="zh-CN" sz="2800">
                <a:latin typeface="Times New Roman" pitchFamily="18" charset="0"/>
              </a:rPr>
              <a:t>e (before/after) the main verbs.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>
                <a:latin typeface="Times New Roman" pitchFamily="18" charset="0"/>
              </a:rPr>
              <a:t>2. Adverbial phrases of frequency often come (in the middle/at the end) of a sentence. Sometimes they come at the beginning.</a:t>
            </a:r>
          </a:p>
        </p:txBody>
      </p:sp>
      <p:sp>
        <p:nvSpPr>
          <p:cNvPr id="19459" name="Oval 3"/>
          <p:cNvSpPr>
            <a:spLocks noChangeArrowheads="1"/>
          </p:cNvSpPr>
          <p:nvPr/>
        </p:nvSpPr>
        <p:spPr bwMode="auto">
          <a:xfrm>
            <a:off x="4768850" y="4098925"/>
            <a:ext cx="936625" cy="514350"/>
          </a:xfrm>
          <a:prstGeom prst="ellips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1412875" y="5260975"/>
            <a:ext cx="1439863" cy="431800"/>
          </a:xfrm>
          <a:prstGeom prst="ellips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68313" y="549275"/>
            <a:ext cx="6192837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Adverbial phrases of frequency</a:t>
            </a:r>
          </a:p>
        </p:txBody>
      </p:sp>
      <p:graphicFrame>
        <p:nvGraphicFramePr>
          <p:cNvPr id="19481" name="Group 25"/>
          <p:cNvGraphicFramePr>
            <a:graphicFrameLocks noGrp="1"/>
          </p:cNvGraphicFramePr>
          <p:nvPr>
            <p:ph idx="4294967295"/>
          </p:nvPr>
        </p:nvGraphicFramePr>
        <p:xfrm>
          <a:off x="468313" y="1125538"/>
          <a:ext cx="8208962" cy="2060575"/>
        </p:xfrm>
        <a:graphic>
          <a:graphicData uri="http://schemas.openxmlformats.org/drawingml/2006/table">
            <a:tbl>
              <a:tblPr/>
              <a:tblGrid>
                <a:gridCol w="3744416"/>
                <a:gridCol w="4464496"/>
              </a:tblGrid>
              <a:tr h="739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I go to the English Club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every day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twice a week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On Saturdays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Once a month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,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I go to the park.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  <p:bldP spid="19459" grpId="0" bldLvl="0" animBg="1"/>
      <p:bldP spid="19460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385763" y="793750"/>
            <a:ext cx="8218487" cy="725488"/>
          </a:xfrm>
        </p:spPr>
        <p:txBody>
          <a:bodyPr lIns="91440" rIns="91440" bIns="45720" anchor="t"/>
          <a:lstStyle/>
          <a:p>
            <a:pPr eaLnBrk="1" hangingPunct="1"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</a:rPr>
              <a:t>根据提示填空，用 once 和 twice 分别代表“一次”和“两次”。两次以上可用“基数词+times”来表示。</a:t>
            </a:r>
          </a:p>
        </p:txBody>
      </p:sp>
      <p:sp>
        <p:nvSpPr>
          <p:cNvPr id="45058" name="Rectangle 3"/>
          <p:cNvSpPr>
            <a:spLocks noGrp="1"/>
          </p:cNvSpPr>
          <p:nvPr>
            <p:ph idx="1"/>
          </p:nvPr>
        </p:nvSpPr>
        <p:spPr>
          <a:xfrm>
            <a:off x="0" y="2060575"/>
            <a:ext cx="9144000" cy="4995863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3000" smtClean="0"/>
              <a:t>1. Mary tidies her room __________ a week. (</a:t>
            </a:r>
            <a:r>
              <a:rPr lang="en-US" altLang="zh-CN" sz="3000" i="1" smtClean="0"/>
              <a:t>Everyday)</a:t>
            </a:r>
            <a:endParaRPr lang="en-US" altLang="zh-CN" sz="3000" smtClean="0"/>
          </a:p>
          <a:p>
            <a:pPr marL="0" indent="0"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3000" smtClean="0"/>
              <a:t>2. Bill tidies his room ________a week. (</a:t>
            </a:r>
            <a:r>
              <a:rPr lang="en-US" altLang="zh-CN" sz="3000" i="1" smtClean="0"/>
              <a:t>except Sunday</a:t>
            </a:r>
            <a:r>
              <a:rPr lang="en-US" altLang="zh-CN" sz="3000" smtClean="0"/>
              <a:t>)</a:t>
            </a:r>
          </a:p>
          <a:p>
            <a:pPr marL="0" indent="0"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3000" smtClean="0"/>
              <a:t>3. Lily tidies her room _________ a week. (</a:t>
            </a:r>
            <a:r>
              <a:rPr lang="en-US" altLang="zh-CN" sz="3000" i="1" smtClean="0"/>
              <a:t>Monday, Wednesday, Friday</a:t>
            </a:r>
            <a:r>
              <a:rPr lang="en-US" altLang="zh-CN" sz="3000" smtClean="0"/>
              <a:t>)</a:t>
            </a:r>
          </a:p>
          <a:p>
            <a:pPr marL="0" indent="0"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3000" smtClean="0"/>
              <a:t>4. Sam tidies his room ______ a week. (</a:t>
            </a:r>
            <a:r>
              <a:rPr lang="en-US" altLang="zh-CN" sz="3000" i="1" smtClean="0"/>
              <a:t>Saturday, Sunday</a:t>
            </a:r>
            <a:r>
              <a:rPr lang="en-US" altLang="zh-CN" sz="3000" smtClean="0"/>
              <a:t>)</a:t>
            </a:r>
          </a:p>
          <a:p>
            <a:pPr marL="0" indent="0"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3000" smtClean="0"/>
              <a:t>5. Mike tidies his room ______ a week. (</a:t>
            </a:r>
            <a:r>
              <a:rPr lang="en-US" altLang="zh-CN" sz="3000" i="1" smtClean="0"/>
              <a:t>Sunday</a:t>
            </a:r>
            <a:r>
              <a:rPr lang="en-US" altLang="zh-CN" sz="3000" smtClean="0"/>
              <a:t>)</a:t>
            </a:r>
            <a:endParaRPr lang="zh-CN" altLang="en-US" sz="3000" smtClean="0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3851275" y="2060575"/>
            <a:ext cx="22336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Calibri" pitchFamily="34" charset="0"/>
              </a:rPr>
              <a:t>seven times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563938" y="2565400"/>
            <a:ext cx="15652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Calibri" pitchFamily="34" charset="0"/>
              </a:rPr>
              <a:t>six times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3563938" y="3141663"/>
            <a:ext cx="18875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Calibri" pitchFamily="34" charset="0"/>
              </a:rPr>
              <a:t>three times</a:t>
            </a: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3779838" y="4149725"/>
            <a:ext cx="10191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Calibri" pitchFamily="34" charset="0"/>
              </a:rPr>
              <a:t>twice</a:t>
            </a: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3675063" y="4795838"/>
            <a:ext cx="91281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Calibri" pitchFamily="34" charset="0"/>
              </a:rPr>
              <a:t>once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  <p:bldP spid="39942" grpId="0"/>
      <p:bldP spid="39943" grpId="0"/>
      <p:bldP spid="3994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4" descr="C:\Users\Administrator\Desktop\ppt图片\打扫女孩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3644900"/>
            <a:ext cx="3546475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Grp="1"/>
          </p:cNvSpPr>
          <p:nvPr>
            <p:ph type="title"/>
          </p:nvPr>
        </p:nvSpPr>
        <p:spPr>
          <a:xfrm>
            <a:off x="449263" y="625475"/>
            <a:ext cx="6624637" cy="652463"/>
          </a:xfrm>
        </p:spPr>
        <p:txBody>
          <a:bodyPr lIns="91440" rIns="91440" bIns="45720" anchor="t"/>
          <a:lstStyle/>
          <a:p>
            <a:pPr eaLnBrk="1" hangingPunct="1"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ea typeface="+mn-ea"/>
                <a:cs typeface="+mn-cs"/>
              </a:rPr>
              <a:t>根据上述句子进行对话。</a:t>
            </a:r>
          </a:p>
        </p:txBody>
      </p:sp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449263" y="1274763"/>
            <a:ext cx="8229600" cy="3182937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b="1" smtClean="0"/>
              <a:t>S1: </a:t>
            </a:r>
            <a:r>
              <a:rPr lang="en-US" altLang="zh-CN" sz="3000" smtClean="0"/>
              <a:t>Does Mary tidy her room on Mondays?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b="1" smtClean="0"/>
              <a:t>S2: </a:t>
            </a:r>
            <a:r>
              <a:rPr lang="en-US" altLang="zh-CN" sz="3000" smtClean="0"/>
              <a:t>Yes, she does.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b="1" smtClean="0"/>
              <a:t>S1: </a:t>
            </a:r>
            <a:r>
              <a:rPr lang="en-US" altLang="zh-CN" sz="3000" smtClean="0"/>
              <a:t>Does Sam tidy his room on Mondays?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b="1" smtClean="0"/>
              <a:t>S2: </a:t>
            </a:r>
            <a:r>
              <a:rPr lang="en-US" altLang="zh-CN" sz="3000" smtClean="0"/>
              <a:t>No, he doesn't. He tidies it on Saturdays and 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      Sundays.</a:t>
            </a:r>
            <a:endParaRPr lang="zh-CN" altLang="en-US" sz="300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106" name="TextBox 4"/>
          <p:cNvSpPr txBox="1">
            <a:spLocks noChangeArrowheads="1"/>
          </p:cNvSpPr>
          <p:nvPr/>
        </p:nvSpPr>
        <p:spPr bwMode="auto"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III  Post-Learning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3"/>
          <p:cNvSpPr txBox="1">
            <a:spLocks noChangeArrowheads="1"/>
          </p:cNvSpPr>
          <p:nvPr/>
        </p:nvSpPr>
        <p:spPr bwMode="auto">
          <a:xfrm>
            <a:off x="482600" y="1287463"/>
            <a:ext cx="8135938" cy="499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>
                <a:latin typeface="Times New Roman" pitchFamily="18" charset="0"/>
              </a:rPr>
              <a:t>Mandy: </a:t>
            </a:r>
            <a:r>
              <a:rPr lang="zh-CN" altLang="en-US" sz="2800">
                <a:latin typeface="Times New Roman" pitchFamily="18" charset="0"/>
              </a:rPr>
              <a:t>How often do you watch television?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>
                <a:latin typeface="Times New Roman" pitchFamily="18" charset="0"/>
              </a:rPr>
              <a:t>Sam:    </a:t>
            </a:r>
            <a:r>
              <a:rPr lang="zh-CN" altLang="en-US" sz="2800">
                <a:latin typeface="Times New Roman" pitchFamily="18" charset="0"/>
              </a:rPr>
              <a:t>(1) __________________________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             (every night)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>
                <a:latin typeface="Times New Roman" pitchFamily="18" charset="0"/>
              </a:rPr>
              <a:t>Mandy: </a:t>
            </a:r>
            <a:r>
              <a:rPr lang="zh-CN" altLang="en-US" sz="2800">
                <a:latin typeface="Times New Roman" pitchFamily="18" charset="0"/>
              </a:rPr>
              <a:t>How often do you eat out?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>
                <a:latin typeface="Times New Roman" pitchFamily="18" charset="0"/>
              </a:rPr>
              <a:t>Sam:    </a:t>
            </a:r>
            <a:r>
              <a:rPr lang="zh-CN" altLang="en-US" sz="2800">
                <a:latin typeface="Times New Roman" pitchFamily="18" charset="0"/>
              </a:rPr>
              <a:t>(2) _______________________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             (sometimes)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>
                <a:latin typeface="Times New Roman" pitchFamily="18" charset="0"/>
                <a:sym typeface="Calibri" pitchFamily="34" charset="0"/>
              </a:rPr>
              <a:t>Mandy: </a:t>
            </a:r>
            <a:r>
              <a:rPr lang="zh-CN" altLang="en-US" sz="2800">
                <a:latin typeface="Times New Roman" pitchFamily="18" charset="0"/>
                <a:sym typeface="Calibri" pitchFamily="34" charset="0"/>
              </a:rPr>
              <a:t>How often do you play table tennis with 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  <a:sym typeface="Calibri" pitchFamily="34" charset="0"/>
              </a:rPr>
              <a:t>              your father?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>
                <a:latin typeface="Times New Roman" pitchFamily="18" charset="0"/>
                <a:sym typeface="Calibri" pitchFamily="34" charset="0"/>
              </a:rPr>
              <a:t>Sam:    </a:t>
            </a:r>
            <a:r>
              <a:rPr lang="zh-CN" altLang="en-US" sz="2800">
                <a:latin typeface="Times New Roman" pitchFamily="18" charset="0"/>
                <a:sym typeface="Calibri" pitchFamily="34" charset="0"/>
              </a:rPr>
              <a:t>(3)_________________</a:t>
            </a:r>
            <a:r>
              <a:rPr lang="en-US" altLang="zh-CN" sz="2800">
                <a:latin typeface="Times New Roman" pitchFamily="18" charset="0"/>
                <a:sym typeface="Calibri" pitchFamily="34" charset="0"/>
              </a:rPr>
              <a:t>______________ 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latin typeface="Times New Roman" pitchFamily="18" charset="0"/>
                <a:sym typeface="Calibri" pitchFamily="34" charset="0"/>
              </a:rPr>
              <a:t>             (once a week)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209800" y="1719263"/>
            <a:ext cx="64087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I watch television every night.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354263" y="3230563"/>
            <a:ext cx="55451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I sometimes eat out.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282825" y="5138738"/>
            <a:ext cx="6797675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I play table tennis with my father once a week.</a:t>
            </a:r>
          </a:p>
        </p:txBody>
      </p:sp>
      <p:sp>
        <p:nvSpPr>
          <p:cNvPr id="48133" name="TextBox 6"/>
          <p:cNvSpPr txBox="1">
            <a:spLocks noChangeArrowheads="1"/>
          </p:cNvSpPr>
          <p:nvPr/>
        </p:nvSpPr>
        <p:spPr bwMode="auto">
          <a:xfrm>
            <a:off x="554038" y="495300"/>
            <a:ext cx="38163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0070C0"/>
                </a:solidFill>
                <a:latin typeface="Times New Roman" pitchFamily="18" charset="0"/>
              </a:rPr>
              <a:t>My chat room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ldLvl="0"/>
      <p:bldP spid="20485" grpId="0" bldLvl="0"/>
      <p:bldP spid="20486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idx="1"/>
          </p:nvPr>
        </p:nvSpPr>
        <p:spPr>
          <a:xfrm>
            <a:off x="539750" y="1196975"/>
            <a:ext cx="8075613" cy="4508500"/>
          </a:xfrm>
        </p:spPr>
        <p:txBody>
          <a:bodyPr/>
          <a:lstStyle/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zh-CN" altLang="en-US" sz="2800" b="1" smtClean="0"/>
              <a:t>Mandy: </a:t>
            </a:r>
            <a:r>
              <a:rPr lang="zh-CN" altLang="en-US" sz="2800" smtClean="0"/>
              <a:t>How often do you win?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zh-CN" altLang="en-US" sz="2800" b="1" smtClean="0"/>
              <a:t>Sam:    </a:t>
            </a:r>
            <a:r>
              <a:rPr lang="zh-CN" altLang="en-US" sz="2800" smtClean="0"/>
              <a:t>(4)______________________(seldom)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zh-CN" altLang="en-US" sz="2800" b="1" smtClean="0"/>
              <a:t>Mandy: </a:t>
            </a:r>
            <a:r>
              <a:rPr lang="zh-CN" altLang="en-US" sz="2800" smtClean="0"/>
              <a:t>How often do you visit other cities?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zh-CN" altLang="en-US" sz="2800" b="1" smtClean="0"/>
              <a:t>Sam:    </a:t>
            </a:r>
            <a:r>
              <a:rPr lang="zh-CN" altLang="en-US" sz="2800" smtClean="0"/>
              <a:t>(5) ______________________________  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zh-CN" altLang="en-US" sz="2800" smtClean="0"/>
              <a:t>             (four times a year)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zh-CN" altLang="en-US" sz="2800" b="1" smtClean="0"/>
              <a:t>Mandy: </a:t>
            </a:r>
            <a:r>
              <a:rPr lang="zh-CN" altLang="en-US" sz="2800" smtClean="0"/>
              <a:t>How often do you play computer games?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zh-CN" altLang="en-US" sz="2800" b="1" smtClean="0"/>
              <a:t>Sam:    </a:t>
            </a:r>
            <a:r>
              <a:rPr lang="zh-CN" altLang="en-US" sz="2800" smtClean="0"/>
              <a:t>(6)_______________________(never)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411413" y="1773238"/>
            <a:ext cx="3816350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I seldom win.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124075" y="4868863"/>
            <a:ext cx="5256213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I never play computer games.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2195513" y="3068638"/>
            <a:ext cx="6191250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I visit other cities four times a year.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9" grpId="0" bldLvl="0"/>
      <p:bldP spid="21510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178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IV  Review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idx="1"/>
          </p:nvPr>
        </p:nvSpPr>
        <p:spPr>
          <a:xfrm>
            <a:off x="468313" y="908050"/>
            <a:ext cx="8135937" cy="4954588"/>
          </a:xfrm>
        </p:spPr>
        <p:txBody>
          <a:bodyPr/>
          <a:lstStyle/>
          <a:p>
            <a:pPr marL="0" eaLnBrk="1" hangingPunct="1">
              <a:buFont typeface="Wingdings 2" pitchFamily="18" charset="2"/>
              <a:buNone/>
              <a:defRPr/>
            </a:pPr>
            <a:r>
              <a:rPr lang="zh-CN" altLang="en-US" sz="2800" b="1" kern="1200" dirty="0">
                <a:solidFill>
                  <a:srgbClr val="0070C0"/>
                </a:solidFill>
              </a:rPr>
              <a:t>一</a:t>
            </a:r>
            <a:r>
              <a:rPr lang="en-US" altLang="zh-CN" sz="2800" b="1" kern="1200" dirty="0">
                <a:solidFill>
                  <a:srgbClr val="0070C0"/>
                </a:solidFill>
              </a:rPr>
              <a:t>. 根据中文意思完成句子。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1. </a:t>
            </a:r>
            <a:r>
              <a:rPr lang="zh-CN" altLang="en-US" sz="3000" dirty="0"/>
              <a:t>山姆每晚睡觉前都刷牙。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	Sam _____ _____ _____ before going to bed every night.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2. </a:t>
            </a:r>
            <a:r>
              <a:rPr lang="zh-CN" altLang="en-US" sz="3000" dirty="0"/>
              <a:t>我的父母经常步行去上班。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	My parents often _____ to work _____ _____.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3. </a:t>
            </a:r>
            <a:r>
              <a:rPr lang="zh-CN" altLang="en-US" sz="3000" dirty="0"/>
              <a:t>杰克通常在周末做什么？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	What _____ Jack usually _____ at weekends?</a:t>
            </a:r>
            <a:endParaRPr lang="zh-CN" altLang="en-US" sz="3000" dirty="0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857375" y="5157788"/>
            <a:ext cx="3960813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does                          do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598613" y="2060575"/>
            <a:ext cx="27320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brushes  his  teeth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3625850" y="3933825"/>
            <a:ext cx="43211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go                      on    foot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  <p:bldP spid="3379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9388" y="836613"/>
            <a:ext cx="8353425" cy="5692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二</a:t>
            </a:r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. 根据题目要求，完成下列句子。</a:t>
            </a:r>
          </a:p>
          <a:p>
            <a:pPr>
              <a:buFont typeface="Arial" panose="020B0604020202020204" pitchFamily="34" charset="0"/>
              <a:buAutoNum type="arabicPeriod"/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Sun Yang swims very well.             </a:t>
            </a:r>
          </a:p>
          <a:p>
            <a:pPr algn="r"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改为一般疑问句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</a:p>
          <a:p>
            <a:pPr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  _____ Sun Yang _____ very well?</a:t>
            </a:r>
          </a:p>
          <a:p>
            <a:pPr>
              <a:defRPr/>
            </a:pP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2. The twins clean their bedroom on Sundays.</a:t>
            </a:r>
          </a:p>
          <a:p>
            <a:pPr algn="r"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改为否定句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</a:p>
          <a:p>
            <a:pPr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   The twins _____ _____ their bedroom on Sundays.</a:t>
            </a:r>
          </a:p>
          <a:p>
            <a:pPr>
              <a:defRPr/>
            </a:pP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3. My father usually reads newspapers </a:t>
            </a:r>
            <a:r>
              <a:rPr lang="en-US" altLang="zh-CN" sz="2800" u="sng">
                <a:latin typeface="Times New Roman" panose="02020603050405020304" pitchFamily="18" charset="0"/>
                <a:ea typeface="宋体" panose="02010600030101010101" pitchFamily="2" charset="-122"/>
              </a:rPr>
              <a:t>in the </a:t>
            </a:r>
          </a:p>
          <a:p>
            <a:pPr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u="sng">
                <a:latin typeface="Times New Roman" panose="02020603050405020304" pitchFamily="18" charset="0"/>
                <a:ea typeface="宋体" panose="02010600030101010101" pitchFamily="2" charset="-122"/>
              </a:rPr>
              <a:t>morning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.                                           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就划线部分提问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</a:p>
          <a:p>
            <a:pPr>
              <a:defRPr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  _____ _____ _____ father _____ _____ newspapers?</a:t>
            </a:r>
          </a:p>
          <a:p>
            <a:pPr>
              <a:defRPr/>
            </a:pP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4213" y="2133600"/>
            <a:ext cx="38877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Does                   swim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205038" y="3789363"/>
            <a:ext cx="22320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don't  clean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755650" y="5516563"/>
            <a:ext cx="63373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When  does  your              usually read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539750" y="692150"/>
            <a:ext cx="7920038" cy="5903913"/>
          </a:xfrm>
        </p:spPr>
        <p:txBody>
          <a:bodyPr/>
          <a:lstStyle/>
          <a:p>
            <a:pPr marL="0" eaLnBrk="1" hangingPunct="1">
              <a:spcBef>
                <a:spcPct val="15000"/>
              </a:spcBef>
              <a:buFont typeface="Wingdings 2" pitchFamily="18" charset="2"/>
              <a:buNone/>
              <a:defRPr/>
            </a:pPr>
            <a:r>
              <a:rPr lang="zh-CN" altLang="en-US" sz="2800" b="1" kern="1200" dirty="0">
                <a:solidFill>
                  <a:srgbClr val="0070C0"/>
                </a:solidFill>
              </a:rPr>
              <a:t>三</a:t>
            </a:r>
            <a:r>
              <a:rPr lang="en-US" altLang="zh-CN" sz="2800" b="1" kern="1200" dirty="0">
                <a:solidFill>
                  <a:srgbClr val="0070C0"/>
                </a:solidFill>
              </a:rPr>
              <a:t>. 选择最佳答案填空。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(    )1. --Does Anna play baseball on Sundays?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		--No, she ____.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		A. is never 		B. never is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		C. never does 	D. does never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(    )2. Alan ____ to work by bike.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		A. usually go 	B. go usually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		C. usually goes 	D. goes usually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(    )3. Bobby always gets up early, but Mary and Amy____.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		A. doesn't always 	B. always doesn't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		C. don't always 	D. always don't</a:t>
            </a:r>
            <a:endParaRPr lang="zh-CN" altLang="en-US" sz="2800" dirty="0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684213" y="1196975"/>
            <a:ext cx="4413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684213" y="3213100"/>
            <a:ext cx="4413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684213" y="4652963"/>
            <a:ext cx="4413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  <p:bldP spid="3687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Grp="1"/>
          </p:cNvSpPr>
          <p:nvPr>
            <p:ph idx="1"/>
          </p:nvPr>
        </p:nvSpPr>
        <p:spPr>
          <a:xfrm>
            <a:off x="107950" y="908050"/>
            <a:ext cx="9036050" cy="6784975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(    )4. Mr Zhang is ____ very busy with his business, 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           so he ____ has time to go travelling.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		A. always, seldom		B. always, sometimes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		C. usually, often		D. sometimes, never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(     )5. We usually have dinner at home in the evening, 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            but we ____ eat out.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		A. sometimes 		B. seldom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</a:pPr>
            <a:r>
              <a:rPr lang="en-US" altLang="zh-CN" sz="3000" smtClean="0"/>
              <a:t>		C. never 			D. always</a:t>
            </a:r>
            <a:endParaRPr lang="zh-CN" altLang="en-US" sz="3000" smtClean="0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379413" y="3567113"/>
            <a:ext cx="4635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07975" y="1190625"/>
            <a:ext cx="4635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250825" y="981075"/>
            <a:ext cx="8642350" cy="5313363"/>
          </a:xfrm>
        </p:spPr>
        <p:txBody>
          <a:bodyPr/>
          <a:lstStyle/>
          <a:p>
            <a:pPr marL="0" eaLnBrk="1" hangingPunct="1">
              <a:buFont typeface="Wingdings 2" pitchFamily="18" charset="2"/>
              <a:buNone/>
              <a:defRPr/>
            </a:pPr>
            <a:r>
              <a:rPr lang="zh-CN" altLang="en-US" sz="3000" b="1" kern="1200" dirty="0">
                <a:solidFill>
                  <a:srgbClr val="0070C0"/>
                </a:solidFill>
              </a:rPr>
              <a:t>四</a:t>
            </a:r>
            <a:r>
              <a:rPr lang="en-US" altLang="zh-CN" sz="3000" b="1" kern="1200" dirty="0">
                <a:solidFill>
                  <a:srgbClr val="0070C0"/>
                </a:solidFill>
              </a:rPr>
              <a:t>. 根据中文意思完成句子。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1. </a:t>
            </a:r>
            <a:r>
              <a:rPr lang="zh-CN" altLang="en-US" sz="3000" dirty="0"/>
              <a:t>我叔叔从不抽烟。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	My uncle ______ smokes.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2. </a:t>
            </a:r>
            <a:r>
              <a:rPr lang="zh-CN" altLang="en-US" sz="3000" dirty="0"/>
              <a:t>我很少在早上大声读英语，但我妹妹总是在早上这样做。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	I ______ read English loudly in the morning, but my sister ______ ______ so.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3. </a:t>
            </a:r>
            <a:r>
              <a:rPr lang="zh-CN" altLang="en-US" sz="3000" dirty="0"/>
              <a:t>刘先生通常在周末去爬山。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000" dirty="0"/>
              <a:t>	</a:t>
            </a:r>
            <a:r>
              <a:rPr lang="en-US" altLang="zh-CN" sz="3000" dirty="0" err="1"/>
              <a:t>Mr</a:t>
            </a:r>
            <a:r>
              <a:rPr lang="en-US" altLang="zh-CN" sz="3000" dirty="0"/>
              <a:t> Liu ______ ______ climbing ______ ______.</a:t>
            </a:r>
            <a:endParaRPr lang="zh-CN" altLang="en-US" sz="3000" dirty="0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1746250" y="5589588"/>
            <a:ext cx="64087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usually  goes                      at weekends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2052638" y="2133600"/>
            <a:ext cx="11779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never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701675" y="3860800"/>
            <a:ext cx="424815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seldom 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       always  does</a:t>
            </a:r>
            <a:endParaRPr lang="zh-CN" altLang="en-US" sz="300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Thank you!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49</TotalTime>
  <Words>1769</Words>
  <Application>Microsoft Office PowerPoint</Application>
  <PresentationFormat>全屏显示(4:3)</PresentationFormat>
  <Paragraphs>419</Paragraphs>
  <Slides>38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演示文稿设计模板</vt:lpstr>
      </vt:variant>
      <vt:variant>
        <vt:i4>3</vt:i4>
      </vt:variant>
      <vt:variant>
        <vt:lpstr>幻灯片标题</vt:lpstr>
      </vt:variant>
      <vt:variant>
        <vt:i4>38</vt:i4>
      </vt:variant>
    </vt:vector>
  </HeadingPairs>
  <TitlesOfParts>
    <vt:vector size="52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微?雅?</vt:lpstr>
      <vt:lpstr>Wingdings</vt:lpstr>
      <vt:lpstr>Arial Unicode MS</vt:lpstr>
      <vt:lpstr>Grammar模板</vt:lpstr>
      <vt:lpstr>Grammar模板</vt:lpstr>
      <vt:lpstr>Grammar模板</vt:lpstr>
      <vt:lpstr>幻灯片 1</vt:lpstr>
      <vt:lpstr>Ask about Connie’s living place</vt:lpstr>
      <vt:lpstr>幻灯片 3</vt:lpstr>
      <vt:lpstr>幻灯片 4</vt:lpstr>
      <vt:lpstr>幻灯片 5</vt:lpstr>
      <vt:lpstr>幻灯片 6</vt:lpstr>
      <vt:lpstr>幻灯片 7</vt:lpstr>
      <vt:lpstr>Summary The Simple Present Tense  一般现在时</vt:lpstr>
      <vt:lpstr>幻灯片 9</vt:lpstr>
      <vt:lpstr>幻灯片 10</vt:lpstr>
      <vt:lpstr>幻灯片 11</vt:lpstr>
      <vt:lpstr>给出下列动词的第三人称单数 </vt:lpstr>
      <vt:lpstr>幻灯片 13</vt:lpstr>
      <vt:lpstr>幻灯片 14</vt:lpstr>
      <vt:lpstr>按照要求改写句子 </vt:lpstr>
      <vt:lpstr>按照要求改写句子 </vt:lpstr>
      <vt:lpstr>用括号内动词的适当形式填空 </vt:lpstr>
      <vt:lpstr>用括号内动词的适当形式填空 </vt:lpstr>
      <vt:lpstr>幻灯片 19</vt:lpstr>
      <vt:lpstr>改错 </vt:lpstr>
      <vt:lpstr>幻灯片 21</vt:lpstr>
      <vt:lpstr>幻灯片 22</vt:lpstr>
      <vt:lpstr>幻灯片 23</vt:lpstr>
      <vt:lpstr>幻灯片 24</vt:lpstr>
      <vt:lpstr>We use adverbs and adverbial phrases of frequency to talk about how often things happen.</vt:lpstr>
      <vt:lpstr>幻灯片 26</vt:lpstr>
      <vt:lpstr>根据提示填空，用 once 和 twice 分别代表“一次”和“两次”。两次以上可用“基数词+times”来表示。</vt:lpstr>
      <vt:lpstr>根据上述句子进行对话。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32</cp:revision>
  <dcterms:created xsi:type="dcterms:W3CDTF">2017-05-25T01:32:00Z</dcterms:created>
  <dcterms:modified xsi:type="dcterms:W3CDTF">2018-09-19T13:31:49Z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