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48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  <p:sldId id="284" r:id="rId31"/>
    <p:sldId id="285" r:id="rId32"/>
    <p:sldId id="286" r:id="rId33"/>
    <p:sldId id="298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9" r:id="rId43"/>
    <p:sldId id="310" r:id="rId44"/>
    <p:sldId id="311" r:id="rId45"/>
    <p:sldId id="312" r:id="rId46"/>
    <p:sldId id="300" r:id="rId4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CC"/>
    <a:srgbClr val="FFFFCC"/>
    <a:srgbClr val="FF99FF"/>
    <a:srgbClr val="FF9900"/>
    <a:srgbClr val="CCFFCC"/>
    <a:srgbClr val="CCEC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/>
    <p:restoredTop sz="93676"/>
  </p:normalViewPr>
  <p:slideViewPr>
    <p:cSldViewPr showGuides="1">
      <p:cViewPr>
        <p:scale>
          <a:sx n="70" d="100"/>
          <a:sy n="70" d="100"/>
        </p:scale>
        <p:origin x="-912" y="-402"/>
      </p:cViewPr>
      <p:guideLst>
        <p:guide orient="horz" pos="2188"/>
        <p:guide pos="28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3.xml"/><Relationship Id="rId49" Type="http://schemas.openxmlformats.org/officeDocument/2006/relationships/presProps" Target="presProps.xml"/><Relationship Id="rId48" Type="http://schemas.openxmlformats.org/officeDocument/2006/relationships/handoutMaster" Target="handoutMasters/handoutMaster1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  <p:sp>
        <p:nvSpPr>
          <p:cNvPr id="368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77724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7772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65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66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 fontAlgn="base">
              <a:buChar char="•"/>
            </a:pPr>
            <a:fld id="{9A0DB2DC-4C9A-4742-B13C-FB6460FD3503}" type="slidenum">
              <a:rPr lang="zh-TW" altLang="en-US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zh-TW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4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-27305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46380"/>
            <a:r>
              <a:rPr lang="zh-CN" altLang="en-US" dirty="0"/>
              <a:t>第二级</a:t>
            </a:r>
            <a:endParaRPr lang="zh-CN" altLang="en-US" dirty="0"/>
          </a:p>
          <a:p>
            <a:pPr lvl="2" indent="-245745"/>
            <a:r>
              <a:rPr lang="zh-CN" altLang="en-US" dirty="0"/>
              <a:t>第三级</a:t>
            </a:r>
            <a:endParaRPr lang="zh-CN" altLang="en-US" dirty="0"/>
          </a:p>
          <a:p>
            <a:pPr lvl="3" indent="-209550"/>
            <a:r>
              <a:rPr lang="zh-CN" altLang="en-US" dirty="0"/>
              <a:t>第四级</a:t>
            </a:r>
            <a:endParaRPr lang="zh-CN" altLang="en-US" dirty="0"/>
          </a:p>
          <a:p>
            <a:pPr lvl="4" indent="-209550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fontAlgn="base" hangingPunct="1">
              <a:buChar char="•"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4213" y="867728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Unit 1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+mn-ea"/>
              </a:rPr>
              <a:t>Great explorations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74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3920" y="2708275"/>
            <a:ext cx="4048125" cy="3031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微软雅黑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204085" y="549275"/>
            <a:ext cx="5048885" cy="722630"/>
          </a:xfrm>
        </p:spPr>
        <p:txBody>
          <a:bodyPr wrap="square" lIns="0" tIns="45720" rIns="0" bIns="0" anchor="b">
            <a:spAutoFit/>
          </a:bodyPr>
          <a:p>
            <a:r>
              <a:rPr lang="zh-CN" altLang="zh-CN" sz="4400" b="1" dirty="0">
                <a:solidFill>
                  <a:srgbClr val="0000FF"/>
                </a:solidFill>
              </a:rPr>
              <a:t>用</a:t>
            </a:r>
            <a:r>
              <a:rPr lang="en-US" altLang="zh-CN" sz="4400" b="1" dirty="0">
                <a:solidFill>
                  <a:srgbClr val="0000FF"/>
                </a:solidFill>
              </a:rPr>
              <a:t>such</a:t>
            </a:r>
            <a:r>
              <a:rPr lang="zh-CN" altLang="en-US" sz="4400" b="1" dirty="0">
                <a:solidFill>
                  <a:srgbClr val="0000FF"/>
                </a:solidFill>
              </a:rPr>
              <a:t>或</a:t>
            </a:r>
            <a:r>
              <a:rPr lang="en-US" altLang="zh-CN" sz="4400" b="1" dirty="0">
                <a:solidFill>
                  <a:srgbClr val="0000FF"/>
                </a:solidFill>
              </a:rPr>
              <a:t>so</a:t>
            </a:r>
            <a:r>
              <a:rPr lang="zh-CN" altLang="en-US" sz="4400" b="1" dirty="0">
                <a:solidFill>
                  <a:srgbClr val="0000FF"/>
                </a:solidFill>
              </a:rPr>
              <a:t>填空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519795" cy="463232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This is ____ a difficult Maths problem that nobody in my class  can work it out.</a:t>
            </a:r>
            <a:endParaRPr kumimoji="0" lang="en-US" altLang="zh-CN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My sister's hair is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sym typeface="+mn-ea"/>
              </a:rPr>
              <a:t>____ long that it touches her waist.</a:t>
            </a:r>
            <a:endParaRPr lang="en-US" altLang="zh-CN" sz="3600" noProof="0" dirty="0" smtClean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He is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sym typeface="+mn-ea"/>
              </a:rPr>
              <a:t>____ strong that he can lift the heavy box alone.</a:t>
            </a:r>
            <a:endParaRPr kumimoji="0" lang="en-US" altLang="zh-CN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04085" y="163385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such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13860" y="316801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51355" y="471233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2771775" y="549275"/>
            <a:ext cx="5048885" cy="722630"/>
          </a:xfrm>
        </p:spPr>
        <p:txBody>
          <a:bodyPr wrap="square" lIns="0" tIns="45720" rIns="0" bIns="0" anchor="b">
            <a:spAutoFit/>
          </a:bodyPr>
          <a:p>
            <a:r>
              <a:rPr lang="zh-CN" altLang="zh-CN" sz="4400" b="1" dirty="0">
                <a:solidFill>
                  <a:srgbClr val="0000FF"/>
                </a:solidFill>
              </a:rPr>
              <a:t>用</a:t>
            </a:r>
            <a:r>
              <a:rPr lang="en-US" altLang="zh-CN" sz="4400" b="1" dirty="0">
                <a:solidFill>
                  <a:srgbClr val="0000FF"/>
                </a:solidFill>
              </a:rPr>
              <a:t>such</a:t>
            </a:r>
            <a:r>
              <a:rPr lang="zh-CN" altLang="en-US" sz="4400" b="1" dirty="0">
                <a:solidFill>
                  <a:srgbClr val="0000FF"/>
                </a:solidFill>
              </a:rPr>
              <a:t>或</a:t>
            </a:r>
            <a:r>
              <a:rPr lang="en-US" altLang="zh-CN" sz="4400" b="1" dirty="0">
                <a:solidFill>
                  <a:srgbClr val="0000FF"/>
                </a:solidFill>
              </a:rPr>
              <a:t>so</a:t>
            </a:r>
            <a:r>
              <a:rPr lang="zh-CN" altLang="en-US" sz="4400" b="1" dirty="0">
                <a:solidFill>
                  <a:srgbClr val="0000FF"/>
                </a:solidFill>
              </a:rPr>
              <a:t>填空</a:t>
            </a:r>
            <a:endParaRPr lang="zh-CN" altLang="en-US" sz="4400" b="1" dirty="0">
              <a:solidFill>
                <a:srgbClr val="0000FF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632325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4. I live in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sym typeface="+mn-ea"/>
              </a:rPr>
              <a:t>____ a noisy flat that I cannot sleep at night.</a:t>
            </a:r>
            <a:endParaRPr lang="en-US" altLang="zh-CN" sz="3600" noProof="0" dirty="0" smtClean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5. The ground was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sym typeface="+mn-ea"/>
              </a:rPr>
              <a:t>____ hot that you could cook an egg on it.</a:t>
            </a:r>
            <a:endParaRPr lang="en-US" altLang="zh-CN" sz="3600" noProof="0" dirty="0" smtClean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The film was </a:t>
            </a:r>
            <a:r>
              <a:rPr lang="en-US" altLang="zh-CN" sz="3600" noProof="0" dirty="0" smtClean="0">
                <a:ln>
                  <a:noFill/>
                </a:ln>
                <a:effectLst/>
                <a:uLnTx/>
                <a:uFillTx/>
                <a:sym typeface="+mn-ea"/>
              </a:rPr>
              <a:t>____ exciting that we were watching on the edge of our seats.</a:t>
            </a:r>
            <a:endParaRPr kumimoji="0" lang="en-US" altLang="zh-CN" sz="3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11095" y="163385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such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17645" y="3168015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20440" y="4699000"/>
            <a:ext cx="13836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ea typeface="MS Gothic" panose="020B0609070205080204" charset="-128"/>
              </a:rPr>
              <a:t>so</a:t>
            </a:r>
            <a:endParaRPr lang="en-US" altLang="zh-CN" sz="2800">
              <a:solidFill>
                <a:srgbClr val="FF0000"/>
              </a:solidFill>
              <a:ea typeface="MS Gothic" panose="020B060907020508020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A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Adverbial clauses of result</a:t>
            </a:r>
            <a:endParaRPr lang="zh-CN" altLang="zh-CN" sz="5400" b="1" dirty="0">
              <a:latin typeface="Comic Sans MS" panose="030F0702030302020204" pitchFamily="66" charset="0"/>
            </a:endParaRPr>
          </a:p>
          <a:p>
            <a:pPr algn="ctr"/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141663"/>
            <a:ext cx="9144000" cy="1638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矩形 21"/>
          <p:cNvSpPr>
            <a:spLocks noChangeArrowheads="1"/>
          </p:cNvSpPr>
          <p:nvPr/>
        </p:nvSpPr>
        <p:spPr bwMode="auto">
          <a:xfrm>
            <a:off x="133350" y="1732280"/>
            <a:ext cx="8834755" cy="82994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so/such … that 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talk about the result of an action or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situation. These clauses are called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adverbial clauses of result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696595" y="392430"/>
            <a:ext cx="7878445" cy="1198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A     </a:t>
            </a:r>
            <a:endParaRPr kumimoji="0" lang="en-US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ctr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Adverbial clauses of result</a:t>
            </a:r>
            <a:endParaRPr kumimoji="0" lang="en-US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 bwMode="auto">
          <a:xfrm>
            <a:off x="3059113" y="3141663"/>
            <a:ext cx="377825" cy="5476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3" name="圆角矩形 12"/>
          <p:cNvSpPr/>
          <p:nvPr/>
        </p:nvSpPr>
        <p:spPr bwMode="auto">
          <a:xfrm>
            <a:off x="4572000" y="3194050"/>
            <a:ext cx="647700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5" name="圆角矩形 14"/>
          <p:cNvSpPr/>
          <p:nvPr/>
        </p:nvSpPr>
        <p:spPr bwMode="auto">
          <a:xfrm>
            <a:off x="2339975" y="3621088"/>
            <a:ext cx="322263" cy="54451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6" name="圆角矩形 15"/>
          <p:cNvSpPr/>
          <p:nvPr/>
        </p:nvSpPr>
        <p:spPr bwMode="auto">
          <a:xfrm>
            <a:off x="3203575" y="37893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7" name="圆角矩形 16"/>
          <p:cNvSpPr/>
          <p:nvPr/>
        </p:nvSpPr>
        <p:spPr bwMode="auto">
          <a:xfrm>
            <a:off x="2339975" y="4221163"/>
            <a:ext cx="576263" cy="56832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8" name="圆角矩形 17"/>
          <p:cNvSpPr/>
          <p:nvPr/>
        </p:nvSpPr>
        <p:spPr bwMode="auto">
          <a:xfrm>
            <a:off x="5148263" y="4149725"/>
            <a:ext cx="576263" cy="5667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3" grpId="0" bldLvl="0" animBg="1"/>
      <p:bldP spid="15" grpId="0" bldLvl="0" animBg="1"/>
      <p:bldP spid="16" grpId="0" bldLvl="0" animBg="1"/>
      <p:bldP spid="17" grpId="0" bldLvl="0" animBg="1"/>
      <p:bldP spid="1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965" y="631508"/>
            <a:ext cx="8688388" cy="1944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2124075" y="1125538"/>
            <a:ext cx="4991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79613" y="1844675"/>
            <a:ext cx="947737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614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2781300"/>
            <a:ext cx="8280400" cy="2371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11413" y="188913"/>
            <a:ext cx="6096000" cy="1054100"/>
          </a:xfrm>
        </p:spPr>
        <p:txBody>
          <a:bodyPr vert="horz" lIns="91440" tIns="45720" rIns="91440" bIns="45720" rtlCol="0" anchor="ctr"/>
          <a:p>
            <a:r>
              <a:rPr lang="en-US" altLang="zh-CN" sz="3000" b="1">
                <a:solidFill>
                  <a:srgbClr val="FF0066"/>
                </a:solidFill>
                <a:latin typeface="Times New Roman" panose="02020603050405020304" pitchFamily="18" charset="0"/>
              </a:rPr>
              <a:t>A. Adverbial clauses of result    </a:t>
            </a:r>
            <a:br>
              <a:rPr lang="en-US" altLang="zh-CN" sz="3000" b="1">
                <a:solidFill>
                  <a:srgbClr val="FF0066"/>
                </a:solidFill>
                <a:latin typeface="Times New Roman" panose="02020603050405020304" pitchFamily="18" charset="0"/>
              </a:rPr>
            </a:br>
            <a:r>
              <a:rPr lang="zh-CN" altLang="en-US" sz="3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结果状语从句</a:t>
            </a:r>
            <a:endParaRPr lang="zh-CN" altLang="en-US" sz="30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1" name="Rectangle 3"/>
          <p:cNvSpPr>
            <a:spLocks noGrp="1"/>
          </p:cNvSpPr>
          <p:nvPr>
            <p:ph type="body"/>
          </p:nvPr>
        </p:nvSpPr>
        <p:spPr>
          <a:xfrm>
            <a:off x="87313" y="1171575"/>
            <a:ext cx="9323387" cy="1970088"/>
          </a:xfrm>
        </p:spPr>
        <p:txBody>
          <a:bodyPr vert="horz" wrap="square" lIns="91440" tIns="45720" rIns="91440" bIns="45720" anchor="t"/>
          <a:p>
            <a:pPr>
              <a:lnSpc>
                <a:spcPct val="120000"/>
              </a:lnSpc>
              <a:buNone/>
            </a:pPr>
            <a:r>
              <a:rPr lang="en-US" altLang="zh-CN" b="1">
                <a:latin typeface="Times New Roman" panose="02020603050405020304" pitchFamily="18" charset="0"/>
              </a:rPr>
              <a:t>⑴ </a:t>
            </a:r>
            <a:r>
              <a:rPr lang="zh-CN" altLang="en-US" b="1" dirty="0">
                <a:latin typeface="Times New Roman" panose="02020603050405020304" pitchFamily="18" charset="0"/>
              </a:rPr>
              <a:t>引导词：</a:t>
            </a: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</a:rPr>
              <a:t>so</a:t>
            </a:r>
            <a:r>
              <a:rPr lang="zh-CN" altLang="en-US" dirty="0">
                <a:solidFill>
                  <a:srgbClr val="CC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</a:rPr>
              <a:t>…that; such…that </a:t>
            </a:r>
            <a:r>
              <a:rPr lang="en-US" altLang="zh-CN" sz="2200" b="1">
                <a:latin typeface="Times New Roman" panose="02020603050405020304" pitchFamily="18" charset="0"/>
              </a:rPr>
              <a:t>(</a:t>
            </a:r>
            <a:r>
              <a:rPr lang="zh-CN" altLang="en-US" sz="2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如此</a:t>
            </a:r>
            <a:r>
              <a:rPr lang="en-US" altLang="zh-CN" sz="2200" b="1">
                <a:solidFill>
                  <a:srgbClr val="0000FF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2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以致于</a:t>
            </a:r>
            <a:r>
              <a:rPr lang="en-US" altLang="zh-CN" sz="2200" b="1">
                <a:latin typeface="Times New Roman" panose="02020603050405020304" pitchFamily="18" charset="0"/>
              </a:rPr>
              <a:t>)</a:t>
            </a:r>
            <a:endParaRPr lang="zh-CN" altLang="en-US" sz="2200" b="1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⑵ 接续：</a:t>
            </a: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</a:rPr>
              <a:t>so + adj./adv. + that</a:t>
            </a:r>
            <a:endParaRPr lang="en-US" altLang="zh-CN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en-US" altLang="x-none">
                <a:solidFill>
                  <a:srgbClr val="CC0000"/>
                </a:solidFill>
                <a:latin typeface="Times New Roman" panose="02020603050405020304" pitchFamily="18" charset="0"/>
              </a:rPr>
              <a:t>                </a:t>
            </a:r>
            <a:r>
              <a:rPr lang="en-US" altLang="zh-CN">
                <a:solidFill>
                  <a:srgbClr val="CC0000"/>
                </a:solidFill>
                <a:latin typeface="Times New Roman" panose="02020603050405020304" pitchFamily="18" charset="0"/>
              </a:rPr>
              <a:t>such + (a/an) + adj. + n. + that</a:t>
            </a:r>
            <a:endParaRPr lang="en-US" altLang="zh-CN" sz="1700" b="1">
              <a:latin typeface="Times New Roman" panose="02020603050405020304" pitchFamily="18" charset="0"/>
            </a:endParaRPr>
          </a:p>
        </p:txBody>
      </p:sp>
      <p:sp>
        <p:nvSpPr>
          <p:cNvPr id="8197" name="Rectangle 14"/>
          <p:cNvSpPr/>
          <p:nvPr/>
        </p:nvSpPr>
        <p:spPr>
          <a:xfrm>
            <a:off x="539750" y="3213100"/>
            <a:ext cx="8496300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3200" b="1">
                <a:latin typeface="Times New Roman" panose="02020603050405020304" pitchFamily="18" charset="0"/>
              </a:rPr>
              <a:t>①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such + a/an + adj. +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可数名词单数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+ that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x-none" sz="3200" b="1">
                <a:latin typeface="Times New Roman" panose="02020603050405020304" pitchFamily="18" charset="0"/>
              </a:rPr>
              <a:t>②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such + adj. +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可数名词复数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+ that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0" hangingPunct="0"/>
            <a:r>
              <a:rPr lang="en-US" altLang="x-none" sz="3200" b="1">
                <a:latin typeface="Times New Roman" panose="02020603050405020304" pitchFamily="18" charset="0"/>
              </a:rPr>
              <a:t>③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such + adj. + 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不可数名词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+ that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8" name="矩形 8197"/>
          <p:cNvSpPr/>
          <p:nvPr/>
        </p:nvSpPr>
        <p:spPr>
          <a:xfrm>
            <a:off x="539750" y="5075238"/>
            <a:ext cx="80645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800" b="1">
                <a:latin typeface="Times New Roman" panose="02020603050405020304" pitchFamily="18" charset="0"/>
              </a:rPr>
              <a:t>⑶ </a:t>
            </a:r>
            <a:r>
              <a:rPr lang="zh-CN" altLang="en-US" sz="2800" b="1" dirty="0">
                <a:latin typeface="Times New Roman" panose="02020603050405020304" pitchFamily="18" charset="0"/>
              </a:rPr>
              <a:t>当名词有</a:t>
            </a:r>
            <a:r>
              <a:rPr lang="en-US" altLang="zh-CN" sz="2800" b="1">
                <a:latin typeface="Times New Roman" panose="02020603050405020304" pitchFamily="18" charset="0"/>
              </a:rPr>
              <a:t>many, much, few, little</a:t>
            </a:r>
            <a:r>
              <a:rPr lang="zh-CN" altLang="en-US" sz="2800" b="1" dirty="0">
                <a:latin typeface="Times New Roman" panose="02020603050405020304" pitchFamily="18" charset="0"/>
              </a:rPr>
              <a:t>修饰时，只能用</a:t>
            </a:r>
            <a:r>
              <a:rPr lang="en-US" altLang="zh-CN" sz="2800" b="1">
                <a:latin typeface="Times New Roman" panose="02020603050405020304" pitchFamily="18" charset="0"/>
              </a:rPr>
              <a:t>so</a:t>
            </a:r>
            <a:r>
              <a:rPr lang="zh-CN" altLang="en-US" sz="2800" b="1" dirty="0">
                <a:latin typeface="Times New Roman" panose="02020603050405020304" pitchFamily="18" charset="0"/>
              </a:rPr>
              <a:t>，不能用</a:t>
            </a:r>
            <a:r>
              <a:rPr lang="en-US" altLang="zh-CN" sz="2800" b="1">
                <a:latin typeface="Times New Roman" panose="02020603050405020304" pitchFamily="18" charset="0"/>
              </a:rPr>
              <a:t>such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34658" y="1139190"/>
            <a:ext cx="8386763" cy="5189855"/>
          </a:xfrm>
        </p:spPr>
        <p:txBody>
          <a:bodyPr vert="horz" lIns="91440" tIns="45720" rIns="91440" bIns="45720" rtlCol="0"/>
          <a:p>
            <a:pPr marL="0" indent="0">
              <a:lnSpc>
                <a:spcPct val="85000"/>
              </a:lnSpc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她是如此疲惫，以致于很快就睡着了。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She was ____ ____ ____ she fell asleep quickly.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这是一本非常有趣的小说，以致于我读了三遍。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 </a:t>
            </a:r>
            <a:r>
              <a:rPr lang="en-US" altLang="zh-CN" sz="2800">
                <a:latin typeface="Times New Roman" panose="02020603050405020304" pitchFamily="18" charset="0"/>
              </a:rPr>
              <a:t>It was ______ ____ _________ novel that </a:t>
            </a:r>
            <a:r>
              <a:rPr lang="zh-CN" altLang="en-US" sz="2800" dirty="0">
                <a:latin typeface="Times New Roman" panose="02020603050405020304" pitchFamily="18" charset="0"/>
              </a:rPr>
              <a:t>I </a:t>
            </a:r>
            <a:r>
              <a:rPr lang="en-US" altLang="zh-CN" sz="2800">
                <a:latin typeface="Times New Roman" panose="02020603050405020304" pitchFamily="18" charset="0"/>
              </a:rPr>
              <a:t>read it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three times.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 dirty="0">
                <a:latin typeface="Times New Roman" panose="02020603050405020304" pitchFamily="18" charset="0"/>
              </a:rPr>
              <a:t>他跑得非常快，没人能追上他。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He runs ____ ____ ____ nobody can catch up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with him.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 dirty="0">
                <a:latin typeface="Times New Roman" panose="02020603050405020304" pitchFamily="18" charset="0"/>
              </a:rPr>
              <a:t>玛丽有如此多的工作要做，以致于她整天呆在办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室。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Mary had ____ ____ ____ to do that she stayed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85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in</a:t>
            </a:r>
            <a:r>
              <a:rPr lang="en-US" altLang="zh-CN" sz="2800">
                <a:latin typeface="Times New Roman" panose="02020603050405020304" pitchFamily="18" charset="0"/>
              </a:rPr>
              <a:t> her office all day.  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219" name="Text Box 4"/>
          <p:cNvSpPr txBox="1"/>
          <p:nvPr/>
        </p:nvSpPr>
        <p:spPr>
          <a:xfrm>
            <a:off x="1938338" y="1540193"/>
            <a:ext cx="26336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so    tired   that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Text Box 6"/>
          <p:cNvSpPr txBox="1"/>
          <p:nvPr/>
        </p:nvSpPr>
        <p:spPr>
          <a:xfrm>
            <a:off x="1692910" y="2373948"/>
            <a:ext cx="42148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such     an     interesting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Text Box 8"/>
          <p:cNvSpPr txBox="1"/>
          <p:nvPr/>
        </p:nvSpPr>
        <p:spPr>
          <a:xfrm>
            <a:off x="1938655" y="3675380"/>
            <a:ext cx="284956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so   fast   that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2" name="Text Box 11"/>
          <p:cNvSpPr txBox="1"/>
          <p:nvPr/>
        </p:nvSpPr>
        <p:spPr>
          <a:xfrm>
            <a:off x="1938655" y="5385435"/>
            <a:ext cx="32146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so much work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9" name="文本框 9222"/>
          <p:cNvSpPr txBox="1"/>
          <p:nvPr/>
        </p:nvSpPr>
        <p:spPr>
          <a:xfrm>
            <a:off x="1908175" y="619443"/>
            <a:ext cx="69135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用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so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such … that …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填空。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22" name="Rectangle 6"/>
          <p:cNvSpPr/>
          <p:nvPr/>
        </p:nvSpPr>
        <p:spPr>
          <a:xfrm>
            <a:off x="3085783" y="3551555"/>
            <a:ext cx="1754187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1" name="Rectangle 15"/>
          <p:cNvSpPr>
            <a:spLocks noGrp="1"/>
          </p:cNvSpPr>
          <p:nvPr>
            <p:ph type="title"/>
          </p:nvPr>
        </p:nvSpPr>
        <p:spPr>
          <a:xfrm>
            <a:off x="1558290" y="742633"/>
            <a:ext cx="6264275" cy="800100"/>
          </a:xfrm>
          <a:solidFill>
            <a:srgbClr val="FFFF99">
              <a:alpha val="100000"/>
            </a:srgbClr>
          </a:solidFill>
          <a:ln w="22225">
            <a:solidFill>
              <a:srgbClr val="0000FF">
                <a:alpha val="100000"/>
              </a:srgbClr>
            </a:solidFill>
            <a:miter lim="800000"/>
          </a:ln>
        </p:spPr>
        <p:txBody>
          <a:bodyPr vert="horz" wrap="square" lIns="91440" tIns="45720" rIns="91440" bIns="45720" anchor="ctr"/>
          <a:p>
            <a:r>
              <a:rPr lang="en-US" altLang="zh-CN" sz="3300" b="1">
                <a:latin typeface="Times New Roman" panose="02020603050405020304" pitchFamily="18" charset="0"/>
              </a:rPr>
              <a:t>so</a:t>
            </a:r>
            <a:r>
              <a:rPr lang="zh-CN" altLang="en-US" sz="3300" b="1" dirty="0">
                <a:latin typeface="Times New Roman" panose="02020603050405020304" pitchFamily="18" charset="0"/>
              </a:rPr>
              <a:t> </a:t>
            </a:r>
            <a:r>
              <a:rPr lang="en-US" altLang="zh-CN" sz="3300" b="1">
                <a:latin typeface="Times New Roman" panose="02020603050405020304" pitchFamily="18" charset="0"/>
              </a:rPr>
              <a:t>…</a:t>
            </a:r>
            <a:r>
              <a:rPr lang="zh-CN" altLang="en-US" sz="3300" b="1" dirty="0">
                <a:latin typeface="Times New Roman" panose="02020603050405020304" pitchFamily="18" charset="0"/>
              </a:rPr>
              <a:t> </a:t>
            </a:r>
            <a:r>
              <a:rPr lang="en-US" altLang="zh-CN" sz="3300" b="1">
                <a:latin typeface="Times New Roman" panose="02020603050405020304" pitchFamily="18" charset="0"/>
              </a:rPr>
              <a:t>that / such</a:t>
            </a:r>
            <a:r>
              <a:rPr lang="zh-CN" altLang="en-US" sz="3300" b="1" dirty="0">
                <a:latin typeface="Times New Roman" panose="02020603050405020304" pitchFamily="18" charset="0"/>
              </a:rPr>
              <a:t> </a:t>
            </a:r>
            <a:r>
              <a:rPr lang="en-US" altLang="zh-CN" sz="3300" b="1">
                <a:latin typeface="Times New Roman" panose="02020603050405020304" pitchFamily="18" charset="0"/>
              </a:rPr>
              <a:t>…</a:t>
            </a:r>
            <a:r>
              <a:rPr lang="zh-CN" altLang="en-US" sz="3300" b="1" dirty="0">
                <a:latin typeface="Times New Roman" panose="02020603050405020304" pitchFamily="18" charset="0"/>
              </a:rPr>
              <a:t> </a:t>
            </a:r>
            <a:r>
              <a:rPr lang="en-US" altLang="zh-CN" sz="3300" b="1">
                <a:latin typeface="Times New Roman" panose="02020603050405020304" pitchFamily="18" charset="0"/>
              </a:rPr>
              <a:t>that</a:t>
            </a:r>
            <a:r>
              <a:rPr lang="zh-CN" altLang="en-US" sz="3300" b="1" dirty="0">
                <a:latin typeface="Times New Roman" panose="02020603050405020304" pitchFamily="18" charset="0"/>
              </a:rPr>
              <a:t>用法小结</a:t>
            </a:r>
            <a:endParaRPr lang="zh-CN" altLang="en-US" sz="33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2" name="表格 1"/>
          <p:cNvGraphicFramePr/>
          <p:nvPr/>
        </p:nvGraphicFramePr>
        <p:xfrm>
          <a:off x="1036320" y="1981835"/>
          <a:ext cx="7122160" cy="411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4495"/>
                <a:gridCol w="3411220"/>
                <a:gridCol w="2036445"/>
              </a:tblGrid>
              <a:tr h="1965325">
                <a:tc>
                  <a:txBody>
                    <a:bodyPr/>
                    <a:p>
                      <a:pPr>
                        <a:buNone/>
                      </a:pPr>
                      <a:endParaRPr lang="en-US" altLang="zh-CN" sz="3200" b="1">
                        <a:solidFill>
                          <a:schemeClr val="tx2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 b="1">
                        <a:solidFill>
                          <a:schemeClr val="tx2"/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3200" b="1" kern="0">
                          <a:solidFill>
                            <a:schemeClr val="tx2"/>
                          </a:solidFill>
                        </a:rPr>
                        <a:t>★ so</a:t>
                      </a: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</a:txBody>
                  <a:tcPr anchor="t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200">
                          <a:solidFill>
                            <a:srgbClr val="FF0000"/>
                          </a:solidFill>
                        </a:rPr>
                        <a:t>adj. / adv.</a:t>
                      </a:r>
                      <a:endParaRPr lang="en-US" altLang="zh-CN" sz="320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3200">
                          <a:solidFill>
                            <a:srgbClr val="FF0000"/>
                          </a:solidFill>
                        </a:rPr>
                        <a:t>many / few + </a:t>
                      </a:r>
                      <a:r>
                        <a:rPr lang="en-US" altLang="zh-CN" sz="3200" err="1">
                          <a:solidFill>
                            <a:srgbClr val="FF0000"/>
                          </a:solidFill>
                        </a:rPr>
                        <a:t>cn</a:t>
                      </a:r>
                      <a:endParaRPr lang="en-US" altLang="zh-CN" sz="3200" err="1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 err="1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3200">
                          <a:solidFill>
                            <a:srgbClr val="FF0000"/>
                          </a:solidFill>
                        </a:rPr>
                        <a:t>much / little + un</a:t>
                      </a:r>
                      <a:endParaRPr lang="en-US" altLang="zh-CN" sz="320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>
                        <a:solidFill>
                          <a:srgbClr val="FF0000"/>
                        </a:solidFill>
                      </a:endParaRPr>
                    </a:p>
                  </a:txBody>
                  <a:tcPr anchor="t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en-US" altLang="zh-CN" sz="3200" b="1">
                        <a:solidFill>
                          <a:schemeClr val="tx2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 b="1">
                        <a:solidFill>
                          <a:schemeClr val="tx2"/>
                        </a:solidFill>
                      </a:endParaRPr>
                    </a:p>
                    <a:p>
                      <a:pPr algn="l">
                        <a:buNone/>
                      </a:pPr>
                      <a:r>
                        <a:rPr lang="en-US" altLang="zh-CN" sz="3200" b="1" kern="0">
                          <a:solidFill>
                            <a:schemeClr val="tx2"/>
                          </a:solidFill>
                        </a:rPr>
                        <a:t>that</a:t>
                      </a: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</a:txBody>
                  <a:tcPr anchor="t" anchorCtr="0"/>
                </a:tc>
              </a:tr>
              <a:tr h="381000"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3200" b="1" kern="0">
                          <a:solidFill>
                            <a:schemeClr val="tx2"/>
                          </a:solidFill>
                        </a:rPr>
                        <a:t>★such</a:t>
                      </a: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</a:txBody>
                  <a:tcPr anchor="t" anchorCtr="0"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200">
                          <a:solidFill>
                            <a:srgbClr val="FF0000"/>
                          </a:solidFill>
                        </a:rPr>
                        <a:t>(a/an) + adj. + n.</a:t>
                      </a:r>
                      <a:endParaRPr lang="en-US" altLang="zh-CN" sz="3200">
                        <a:solidFill>
                          <a:srgbClr val="FF0000"/>
                        </a:solidFill>
                      </a:endParaRPr>
                    </a:p>
                  </a:txBody>
                  <a:tcPr anchor="t" anchorCtr="0"/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en-US" altLang="zh-CN" sz="3200" b="1" kern="0">
                          <a:solidFill>
                            <a:schemeClr val="tx2"/>
                          </a:solidFill>
                        </a:rPr>
                        <a:t>that</a:t>
                      </a: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  <a:p>
                      <a:pPr>
                        <a:buNone/>
                      </a:pPr>
                      <a:endParaRPr lang="en-US" altLang="zh-CN" sz="3200" b="1" kern="0">
                        <a:solidFill>
                          <a:schemeClr val="tx2"/>
                        </a:solidFill>
                      </a:endParaRPr>
                    </a:p>
                  </a:txBody>
                  <a:tcPr anchor="t" anchorCtr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标题 1331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620713"/>
            <a:ext cx="8229600" cy="633413"/>
          </a:xfrm>
        </p:spPr>
        <p:txBody>
          <a:bodyPr vert="horz" lIns="91440" tIns="45720" rIns="91440" bIns="45720" rtlCol="0" anchor="ctr"/>
          <a:p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Join the sentences in column A and column B with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so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or </a:t>
            </a:r>
            <a:r>
              <a:rPr lang="en-US" altLang="zh-CN" sz="3000" i="1">
                <a:solidFill>
                  <a:srgbClr val="0000FF"/>
                </a:solidFill>
                <a:latin typeface="Times New Roman" panose="02020603050405020304" pitchFamily="18" charset="0"/>
              </a:rPr>
              <a:t>such … that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zh-CN" altLang="en-US" sz="30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1" name="文本占位符 13314"/>
          <p:cNvSpPr>
            <a:spLocks noGrp="1"/>
          </p:cNvSpPr>
          <p:nvPr>
            <p:ph type="body"/>
          </p:nvPr>
        </p:nvSpPr>
        <p:spPr>
          <a:xfrm>
            <a:off x="395288" y="1412875"/>
            <a:ext cx="4402137" cy="1786255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fleet of ships was huge. 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Silk Road was long. 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Pacific is a big ocean. 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There were many men on</a:t>
            </a:r>
            <a:endParaRPr lang="en-US" altLang="zh-CN" sz="19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1900">
                <a:latin typeface="Times New Roman" panose="02020603050405020304" pitchFamily="18" charset="0"/>
              </a:rPr>
              <a:t>the ship. </a:t>
            </a:r>
            <a:endParaRPr lang="zh-CN" altLang="en-US" sz="1900" dirty="0">
              <a:latin typeface="Times New Roman" panose="02020603050405020304" pitchFamily="18" charset="0"/>
            </a:endParaRPr>
          </a:p>
        </p:txBody>
      </p:sp>
      <p:sp>
        <p:nvSpPr>
          <p:cNvPr id="12292" name="矩形 13315"/>
          <p:cNvSpPr/>
          <p:nvPr/>
        </p:nvSpPr>
        <p:spPr>
          <a:xfrm>
            <a:off x="4284663" y="1412875"/>
            <a:ext cx="4464050" cy="20161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passed through many countries.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It takes many days to cross it.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The ship’s cook was always busy.</a:t>
            </a:r>
            <a:endParaRPr lang="en-US" altLang="zh-CN" sz="220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en-US" altLang="zh-CN" sz="2200">
                <a:latin typeface="Times New Roman" panose="02020603050405020304" pitchFamily="18" charset="0"/>
              </a:rPr>
              <a:t>People could see it from far away.</a:t>
            </a:r>
            <a:endParaRPr lang="zh-CN" altLang="en-US" sz="2200" dirty="0">
              <a:latin typeface="Times New Roman" panose="02020603050405020304" pitchFamily="18" charset="0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2200">
              <a:latin typeface="Times New Roman" panose="02020603050405020304" pitchFamily="18" charset="0"/>
            </a:endParaRPr>
          </a:p>
        </p:txBody>
      </p:sp>
      <p:sp>
        <p:nvSpPr>
          <p:cNvPr id="12293" name="文本框 13316"/>
          <p:cNvSpPr txBox="1"/>
          <p:nvPr/>
        </p:nvSpPr>
        <p:spPr>
          <a:xfrm>
            <a:off x="395288" y="3429000"/>
            <a:ext cx="8064500" cy="3068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1________________________________________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2________________________________________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3________________________________________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35000"/>
              </a:lnSpc>
              <a:spcBef>
                <a:spcPct val="35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4________________________________________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611188" y="330835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fleet of ships was so huge that people could see it from far away.</a:t>
            </a:r>
            <a:endParaRPr lang="en-US" altLang="zh-CN" sz="2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611188" y="4076700"/>
            <a:ext cx="799306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Silk Road was so long that it passed through many countries.</a:t>
            </a:r>
            <a:endParaRPr lang="en-US" altLang="zh-CN" sz="2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矩形 13319"/>
          <p:cNvSpPr/>
          <p:nvPr/>
        </p:nvSpPr>
        <p:spPr>
          <a:xfrm>
            <a:off x="611188" y="4868863"/>
            <a:ext cx="7704137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 Pacific is such a big ocean that it takes many days to cross it.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矩形 13320"/>
          <p:cNvSpPr/>
          <p:nvPr/>
        </p:nvSpPr>
        <p:spPr>
          <a:xfrm>
            <a:off x="642938" y="5572125"/>
            <a:ext cx="8177212" cy="7708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85000"/>
              </a:lnSpc>
            </a:pPr>
            <a:r>
              <a:rPr lang="en-US" altLang="zh-CN" sz="2600">
                <a:solidFill>
                  <a:srgbClr val="FF0066"/>
                </a:solidFill>
                <a:latin typeface="Times New Roman" panose="02020603050405020304" pitchFamily="18" charset="0"/>
              </a:rPr>
              <a:t>There were so many men on the ship that the ship’s cook was always busy.</a:t>
            </a:r>
            <a:endParaRPr lang="en-US" altLang="zh-CN" sz="2600" dirty="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0"/>
      <p:bldP spid="13320" grpId="0"/>
      <p:bldP spid="133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436563" y="723900"/>
            <a:ext cx="8239125" cy="3538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buAutoNum type="arabicPeriod"/>
            </a:pPr>
            <a:r>
              <a:rPr lang="en-US" altLang="zh-CN" sz="2800">
                <a:latin typeface="Times New Roman" panose="02020603050405020304" pitchFamily="18" charset="0"/>
              </a:rPr>
              <a:t>Use “so…that…/ such…that” to rewrite the sentences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57200" indent="-457200"/>
            <a:r>
              <a:rPr lang="zh-CN" altLang="en-US" sz="2800" dirty="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</a:rPr>
              <a:t>1)The story was so funny that it made us laugh.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2)It is such an interesting book that I want to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       read it again.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/>
            <a:r>
              <a:rPr lang="en-US" altLang="zh-CN" sz="2800">
                <a:latin typeface="Times New Roman" panose="02020603050405020304" pitchFamily="18" charset="0"/>
              </a:rPr>
              <a:t>=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83971" name="Text Box 3"/>
          <p:cNvSpPr txBox="1"/>
          <p:nvPr/>
        </p:nvSpPr>
        <p:spPr>
          <a:xfrm>
            <a:off x="766763" y="2060575"/>
            <a:ext cx="7621587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It was such a funny story that it made us laugh. 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827088" y="3732213"/>
            <a:ext cx="7518400" cy="4889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 book is so interesting that I want to read...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3" name="Text Box 5"/>
          <p:cNvSpPr txBox="1"/>
          <p:nvPr/>
        </p:nvSpPr>
        <p:spPr>
          <a:xfrm>
            <a:off x="468313" y="4292600"/>
            <a:ext cx="8455025" cy="197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2. so many/ much/ little/ few  + N … that…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1)He made _______mistakes that he didn’t pass the exam.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</a:pPr>
            <a:r>
              <a:rPr lang="en-US" altLang="zh-CN" sz="2800">
                <a:latin typeface="Times New Roman" panose="02020603050405020304" pitchFamily="18" charset="0"/>
              </a:rPr>
              <a:t>  2) There is ________time left that we had to hurry up 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2266950" y="4797425"/>
            <a:ext cx="1944688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many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339975" y="5676900"/>
            <a:ext cx="1655763" cy="4889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600">
                <a:solidFill>
                  <a:srgbClr val="FF3300"/>
                </a:solidFill>
                <a:latin typeface="Times New Roman" panose="02020603050405020304" pitchFamily="18" charset="0"/>
              </a:rPr>
              <a:t>so little</a:t>
            </a:r>
            <a:endParaRPr lang="en-US" altLang="zh-CN" sz="26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/>
      <p:bldP spid="83974" grpId="0"/>
      <p:bldP spid="8397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400050" y="773113"/>
            <a:ext cx="7772400" cy="1143000"/>
          </a:xfrm>
        </p:spPr>
        <p:txBody>
          <a:bodyPr vert="horz" wrap="square" lIns="91440" tIns="45720" rIns="91440" bIns="45720" anchor="ctr"/>
          <a:p>
            <a:r>
              <a:rPr lang="en-US" altLang="zh-CN" sz="3000">
                <a:latin typeface="Times New Roman" panose="02020603050405020304" pitchFamily="18" charset="0"/>
              </a:rPr>
              <a:t>3.Use “so… that…/such…that…” to make sentences.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body" sz="half"/>
          </p:nvPr>
        </p:nvSpPr>
        <p:spPr>
          <a:xfrm>
            <a:off x="323850" y="1846263"/>
            <a:ext cx="4464050" cy="1366837"/>
          </a:xfrm>
        </p:spPr>
        <p:txBody>
          <a:bodyPr vert="horz" wrap="square" lIns="91440" tIns="45720" rIns="91440" bIns="45720" anchor="t"/>
          <a:lstStyle>
            <a:lvl1pPr lvl="0">
              <a:defRPr sz="2200"/>
            </a:lvl1pPr>
            <a:lvl2pPr lvl="1">
              <a:defRPr sz="2000"/>
            </a:lvl2pPr>
            <a:lvl3pPr lvl="2">
              <a:defRPr sz="19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buNone/>
            </a:pPr>
            <a:r>
              <a:rPr lang="en-US" altLang="zh-CN" sz="2600" b="1">
                <a:solidFill>
                  <a:srgbClr val="FF3300"/>
                </a:solidFill>
                <a:latin typeface="Times New Roman" panose="02020603050405020304" pitchFamily="18" charset="0"/>
              </a:rPr>
              <a:t>For example</a:t>
            </a:r>
            <a:r>
              <a:rPr lang="en-US" altLang="zh-CN" sz="2600" b="1">
                <a:latin typeface="Times New Roman" panose="02020603050405020304" pitchFamily="18" charset="0"/>
              </a:rPr>
              <a:t>: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 lvl="0">
              <a:buNone/>
            </a:pPr>
            <a:r>
              <a:rPr lang="en-US" altLang="zh-CN" sz="2600" b="1">
                <a:latin typeface="Times New Roman" panose="02020603050405020304" pitchFamily="18" charset="0"/>
              </a:rPr>
              <a:t>music…soft…feel relaxed</a:t>
            </a:r>
            <a:endParaRPr lang="en-US" altLang="zh-CN" sz="2600" b="1">
              <a:latin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288" y="3319463"/>
            <a:ext cx="51847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music was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soft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/ 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soft music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200">
                <a:latin typeface="Times New Roman" panose="02020603050405020304" pitchFamily="18" charset="0"/>
              </a:rPr>
              <a:t>the girl felt relaxed.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4342" name="Text Box 11"/>
          <p:cNvSpPr txBox="1"/>
          <p:nvPr/>
        </p:nvSpPr>
        <p:spPr>
          <a:xfrm>
            <a:off x="2555875" y="18891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344" name="图片 14343" descr="$1NPGZ0U8[YW[%YK{T(DY8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40388" y="3141663"/>
            <a:ext cx="3503612" cy="3716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0" end="1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10"/>
          <p:cNvSpPr/>
          <p:nvPr/>
        </p:nvSpPr>
        <p:spPr>
          <a:xfrm>
            <a:off x="3946525" y="1063625"/>
            <a:ext cx="4321175" cy="10763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>
              <a:tabLst>
                <a:tab pos="228600" algn="l"/>
              </a:tabLst>
            </a:pPr>
            <a:r>
              <a:rPr lang="en-US" altLang="zh-CN" sz="3200" b="1">
                <a:latin typeface="Times New Roman" panose="02020603050405020304" pitchFamily="18" charset="0"/>
              </a:rPr>
              <a:t>food…delicious…can’t stop eating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pic>
        <p:nvPicPr>
          <p:cNvPr id="15364" name="Picture 1" descr="C:\Users\Administrator\AppData\Roaming\Tencent\Users\1522524720\QQ\WinTemp\RichOle\[OLBT$M{OKL$0_]LJJ2R{4X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384300"/>
            <a:ext cx="2625725" cy="2765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3178175" y="2611438"/>
            <a:ext cx="5426075" cy="2287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food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delicious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It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</a:t>
            </a:r>
            <a:r>
              <a:rPr lang="en-US" altLang="zh-CN" sz="3200">
                <a:latin typeface="Times New Roman" panose="02020603050405020304" pitchFamily="18" charset="0"/>
              </a:rPr>
              <a:t> delicious food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the woman can’t stop eating it.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5367" name="Text Box 11"/>
          <p:cNvSpPr txBox="1"/>
          <p:nvPr/>
        </p:nvSpPr>
        <p:spPr>
          <a:xfrm>
            <a:off x="2339975" y="188913"/>
            <a:ext cx="64087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2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Rectangle 3"/>
          <p:cNvSpPr/>
          <p:nvPr/>
        </p:nvSpPr>
        <p:spPr>
          <a:xfrm>
            <a:off x="4175125" y="961231"/>
            <a:ext cx="4968875" cy="15684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>
              <a:tabLst>
                <a:tab pos="228600" algn="l"/>
              </a:tabLst>
            </a:pPr>
            <a:r>
              <a:rPr lang="en-US" altLang="zh-CN" sz="3200">
                <a:latin typeface="Times New Roman" panose="02020603050405020304" pitchFamily="18" charset="0"/>
              </a:rPr>
              <a:t>The Great Wall … famous…millions of …every day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288" y="3716338"/>
            <a:ext cx="8353425" cy="24295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famous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millions of people visit it every day.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The Great Wall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a famous place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millions of people visit it every day.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6391" name="Text Box 11"/>
          <p:cNvSpPr txBox="1"/>
          <p:nvPr/>
        </p:nvSpPr>
        <p:spPr>
          <a:xfrm>
            <a:off x="2339975" y="188913"/>
            <a:ext cx="640873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393" name="图片 16392" descr="U11304P693DT201507291109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930275"/>
            <a:ext cx="3744913" cy="2498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81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7"/>
          <p:cNvSpPr/>
          <p:nvPr/>
        </p:nvSpPr>
        <p:spPr>
          <a:xfrm>
            <a:off x="3563938" y="1076802"/>
            <a:ext cx="4968875" cy="95313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defTabSz="0">
              <a:tabLst>
                <a:tab pos="228600" algn="l"/>
              </a:tabLst>
            </a:pPr>
            <a:r>
              <a:rPr lang="en-US" altLang="zh-CN" sz="2800" b="1">
                <a:latin typeface="Times New Roman" panose="02020603050405020304" pitchFamily="18" charset="0"/>
              </a:rPr>
              <a:t>her hairstyle … strange … can’t help(</a:t>
            </a:r>
            <a:r>
              <a:rPr lang="zh-CN" altLang="en-US" sz="2800" b="1" dirty="0">
                <a:latin typeface="Times New Roman" panose="02020603050405020304" pitchFamily="18" charset="0"/>
              </a:rPr>
              <a:t>忍不住</a:t>
            </a:r>
            <a:r>
              <a:rPr lang="en-US" altLang="zh-CN" sz="2800" b="1">
                <a:latin typeface="Times New Roman" panose="02020603050405020304" pitchFamily="18" charset="0"/>
              </a:rPr>
              <a:t>)looking  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288" y="3692525"/>
            <a:ext cx="8353425" cy="22875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200">
                <a:latin typeface="Times New Roman" panose="02020603050405020304" pitchFamily="18" charset="0"/>
              </a:rPr>
              <a:t> strange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 .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Her hairstyle is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such </a:t>
            </a:r>
            <a:r>
              <a:rPr lang="en-US" altLang="zh-CN" sz="3200">
                <a:latin typeface="Times New Roman" panose="02020603050405020304" pitchFamily="18" charset="0"/>
              </a:rPr>
              <a:t>a strange one 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200">
                <a:latin typeface="Times New Roman" panose="02020603050405020304" pitchFamily="18" charset="0"/>
              </a:rPr>
              <a:t> people can’t help looking at her.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7415" name="Text Box 11"/>
          <p:cNvSpPr txBox="1"/>
          <p:nvPr/>
        </p:nvSpPr>
        <p:spPr>
          <a:xfrm>
            <a:off x="2484438" y="188913"/>
            <a:ext cx="640873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Make sentences with adverbial clause.</a:t>
            </a:r>
            <a:endParaRPr lang="en-US" altLang="zh-CN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7417" name="图片 17416" descr="middle_9f2de7193ccc40cb81ef369afbe80ad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908050"/>
            <a:ext cx="2736850" cy="24892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68" end="1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B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too...to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30" name="Picture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655060"/>
            <a:ext cx="8569325" cy="19319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9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76475"/>
            <a:ext cx="9144000" cy="1304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2071688" y="404813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tabLst>
                <a:tab pos="1609725" algn="l"/>
              </a:tabLst>
              <a:defRPr/>
            </a:pPr>
            <a:r>
              <a:rPr kumimoji="0" lang="en-US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B     </a:t>
            </a:r>
            <a:r>
              <a:rPr kumimoji="0" lang="en-US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too … to</a:t>
            </a:r>
            <a:endParaRPr kumimoji="0" lang="en-US" sz="3600" b="1" i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0" y="1341438"/>
            <a:ext cx="9110663" cy="830263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too ...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results. We sometimes add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for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+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noun/pronoun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before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-infinitives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en-US" altLang="zh-CN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867400" y="2781300"/>
            <a:ext cx="2174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V="1">
            <a:off x="3492500" y="2781300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2484438" y="3357563"/>
            <a:ext cx="4318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4211638" y="3357563"/>
            <a:ext cx="2889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83" y="4511675"/>
            <a:ext cx="8077200" cy="1552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" name="圆角矩形 67"/>
          <p:cNvSpPr/>
          <p:nvPr/>
        </p:nvSpPr>
        <p:spPr bwMode="auto">
          <a:xfrm>
            <a:off x="2340610" y="4511555"/>
            <a:ext cx="998220" cy="5672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5"/>
          <p:cNvSpPr txBox="1"/>
          <p:nvPr/>
        </p:nvSpPr>
        <p:spPr>
          <a:xfrm>
            <a:off x="396875" y="549275"/>
            <a:ext cx="8351838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Complete the following conversation with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too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…</a:t>
            </a:r>
            <a:r>
              <a:rPr lang="zh-CN" altLang="en-US" sz="2600" i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 i="1">
                <a:solidFill>
                  <a:srgbClr val="0000FF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600">
                <a:solidFill>
                  <a:srgbClr val="0000FF"/>
                </a:solidFill>
                <a:latin typeface="Times New Roman" panose="02020603050405020304" pitchFamily="18" charset="0"/>
              </a:rPr>
              <a:t> and the words in brackets.</a:t>
            </a:r>
            <a:endParaRPr lang="en-US" altLang="zh-CN" sz="26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Text Box 27"/>
          <p:cNvSpPr txBox="1"/>
          <p:nvPr/>
        </p:nvSpPr>
        <p:spPr>
          <a:xfrm>
            <a:off x="229870" y="1484630"/>
            <a:ext cx="8303260" cy="47059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Did you hear what the teacher said at the end of  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the class?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No. I was 1)______________________(far   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away/hear) her.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Mandy: </a:t>
            </a:r>
            <a:r>
              <a:rPr lang="en-US" altLang="zh-CN" sz="2600">
                <a:latin typeface="Times New Roman" panose="02020603050405020304" pitchFamily="18" charset="0"/>
              </a:rPr>
              <a:t>She told us to hand in our homework on Friday,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so I need to talk to you about it.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Jason:    </a:t>
            </a:r>
            <a:r>
              <a:rPr lang="en-US" altLang="zh-CN" sz="2600">
                <a:latin typeface="Times New Roman" panose="02020603050405020304" pitchFamily="18" charset="0"/>
              </a:rPr>
              <a:t>Well, I’m afraid it’s 2)______________________          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             (noisy here/us/talk).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5000"/>
              </a:lnSpc>
              <a:spcBef>
                <a:spcPct val="15000"/>
              </a:spcBef>
            </a:pPr>
            <a:r>
              <a:rPr lang="en-US" altLang="zh-CN" sz="2600" b="1">
                <a:latin typeface="Times New Roman" panose="02020603050405020304" pitchFamily="18" charset="0"/>
              </a:rPr>
              <a:t>Mandy : </a:t>
            </a:r>
            <a:r>
              <a:rPr lang="en-US" altLang="zh-CN" sz="2600">
                <a:latin typeface="Times New Roman" panose="02020603050405020304" pitchFamily="18" charset="0"/>
              </a:rPr>
              <a:t>Let’s go to the library then.</a:t>
            </a:r>
            <a:endParaRPr lang="en-US" altLang="zh-CN" sz="2600">
              <a:latin typeface="Times New Roman" panose="02020603050405020304" pitchFamily="18" charset="0"/>
            </a:endParaRPr>
          </a:p>
        </p:txBody>
      </p:sp>
      <p:sp>
        <p:nvSpPr>
          <p:cNvPr id="15364" name="Text Box 7"/>
          <p:cNvSpPr txBox="1"/>
          <p:nvPr/>
        </p:nvSpPr>
        <p:spPr>
          <a:xfrm>
            <a:off x="3490913" y="2565400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far away to hear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7"/>
          <p:cNvSpPr txBox="1"/>
          <p:nvPr/>
        </p:nvSpPr>
        <p:spPr>
          <a:xfrm>
            <a:off x="4668838" y="4632643"/>
            <a:ext cx="3863975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noisy here for us to talk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占位符 16385"/>
          <p:cNvSpPr>
            <a:spLocks noGrp="1"/>
          </p:cNvSpPr>
          <p:nvPr>
            <p:ph type="body"/>
          </p:nvPr>
        </p:nvSpPr>
        <p:spPr>
          <a:xfrm>
            <a:off x="539750" y="765175"/>
            <a:ext cx="8208963" cy="5369560"/>
          </a:xfrm>
        </p:spPr>
        <p:txBody>
          <a:bodyPr vert="horz" wrap="square" lIns="91440" tIns="45720" rIns="91440" bIns="45720" anchor="t"/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 </a:t>
            </a:r>
            <a:r>
              <a:rPr lang="en-US" altLang="zh-CN">
                <a:latin typeface="Times New Roman" panose="02020603050405020304" pitchFamily="18" charset="0"/>
              </a:rPr>
              <a:t>It’s 3)______________(early/go) to the library. 	    It isn’t open yet.</a:t>
            </a:r>
            <a:endParaRPr lang="en-US" altLang="zh-CN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 don’t we just sit in the garden and talk 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here?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Jason:   </a:t>
            </a:r>
            <a:r>
              <a:rPr lang="en-US" altLang="zh-CN">
                <a:latin typeface="Times New Roman" panose="02020603050405020304" pitchFamily="18" charset="0"/>
              </a:rPr>
              <a:t>But it’s 4)__________________(cold/us/sit)  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outside. By the way, what’s the topic of the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homework?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It’s a question: “Would you like to be a great 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explorer?”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Jason :  </a:t>
            </a:r>
            <a:r>
              <a:rPr lang="en-US" altLang="zh-CN">
                <a:latin typeface="Times New Roman" panose="02020603050405020304" pitchFamily="18" charset="0"/>
              </a:rPr>
              <a:t>My answer is “no”! I’m 5)________________ 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>
                <a:latin typeface="Times New Roman" panose="02020603050405020304" pitchFamily="18" charset="0"/>
              </a:rPr>
              <a:t>               (afraid/explore) new places.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b="1">
                <a:latin typeface="Times New Roman" panose="02020603050405020304" pitchFamily="18" charset="0"/>
              </a:rPr>
              <a:t>Mandy: </a:t>
            </a:r>
            <a:r>
              <a:rPr lang="en-US" altLang="zh-CN">
                <a:latin typeface="Times New Roman" panose="02020603050405020304" pitchFamily="18" charset="0"/>
              </a:rPr>
              <a:t>Why? It must be so exciting to be an explorer!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6387" name="Text Box 7"/>
          <p:cNvSpPr txBox="1"/>
          <p:nvPr/>
        </p:nvSpPr>
        <p:spPr>
          <a:xfrm>
            <a:off x="2627313" y="769938"/>
            <a:ext cx="2376487" cy="427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early to go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Text Box 7"/>
          <p:cNvSpPr txBox="1"/>
          <p:nvPr/>
        </p:nvSpPr>
        <p:spPr>
          <a:xfrm>
            <a:off x="3203575" y="2492375"/>
            <a:ext cx="3097213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cold for us to sit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9" name="Text Box 7"/>
          <p:cNvSpPr txBox="1"/>
          <p:nvPr/>
        </p:nvSpPr>
        <p:spPr>
          <a:xfrm>
            <a:off x="5291138" y="4657725"/>
            <a:ext cx="2952750" cy="427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en-US" altLang="zh-CN" sz="2200">
                <a:solidFill>
                  <a:srgbClr val="FF0000"/>
                </a:solidFill>
                <a:latin typeface="Times New Roman" panose="02020603050405020304" pitchFamily="18" charset="0"/>
              </a:rPr>
              <a:t>too afraid to explore</a:t>
            </a:r>
            <a:endParaRPr lang="en-US" altLang="zh-CN" sz="2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" name="矩形 30"/>
          <p:cNvSpPr/>
          <p:nvPr/>
        </p:nvSpPr>
        <p:spPr>
          <a:xfrm>
            <a:off x="503943" y="1224060"/>
            <a:ext cx="8639825" cy="55238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  I’m very sleepy. I can’t do my homework.   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I’m too sleepy to do my homework.  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  My grandfather is very old. He can’t travel.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My grandfather is too old to travel.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  I’m very bored. I can’t listen to this lecture any longer.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I’m too bored to listen to this lecture any longer.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  Sally</a:t>
            </a:r>
            <a:r>
              <a:rPr kumimoji="0" lang="zh-CN" altLang="en-US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is very tired. She can’t climb the mountain.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Sally is too tired to climb the mountain.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  I was very afraid. I couldn’t move.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I was too afraid to move.</a:t>
            </a: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252095" y="588010"/>
            <a:ext cx="7965440" cy="46037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</a:t>
            </a: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too … to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according to the example.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" name="矩形 30"/>
          <p:cNvSpPr/>
          <p:nvPr/>
        </p:nvSpPr>
        <p:spPr>
          <a:xfrm>
            <a:off x="270898" y="1032290"/>
            <a:ext cx="8639825" cy="626300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AutoNum type="arabicPlain" startAt="7"/>
              <a:defRPr/>
            </a:pPr>
            <a:endParaRPr kumimoji="0" lang="en-US" altLang="zh-CN" sz="2800" b="1" i="1" u="none" strike="noStrike" kern="1200" cap="none" spc="50" normalizeH="0" baseline="0" noProof="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  Molly was very ill last week. She couldn’t go to school.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Molly was too ill to go to school last week.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7  My pet dog is very fat. It can’t run.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My pet dog is too fat to run.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indent="-26543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50" normalizeH="0" baseline="0" noProof="0" dirty="0">
                <a:ln w="11430"/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8  My grandmother is very deaf. She doesn’t hear what people say.</a:t>
            </a: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indent="-26543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en-US" altLang="zh-CN" sz="2800" b="1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sym typeface="+mn-ea"/>
              </a:rPr>
              <a:t>    My grandmother is too deaf to hear what people say.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65430" marR="0" lvl="0" indent="-26543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endParaRPr kumimoji="0" lang="en-US" altLang="zh-CN" sz="2800" b="1" i="0" u="none" strike="noStrike" kern="1200" cap="none" spc="50" normalizeH="0" baseline="0" noProof="0" dirty="0">
              <a:ln w="11430"/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187960" y="842010"/>
            <a:ext cx="8162290" cy="95313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Combine the sentences with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too … to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according to the example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8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Box 12"/>
          <p:cNvSpPr txBox="1"/>
          <p:nvPr/>
        </p:nvSpPr>
        <p:spPr>
          <a:xfrm>
            <a:off x="2555875" y="1341438"/>
            <a:ext cx="5400675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C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enough to </a:t>
            </a:r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26626" name="图片 4" descr="阅读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213100"/>
            <a:ext cx="5454650" cy="3600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71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3500438"/>
            <a:ext cx="8496300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70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05038"/>
            <a:ext cx="9144000" cy="1406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40778" y="622618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Grammar  C    </a:t>
            </a:r>
            <a:r>
              <a:rPr kumimoji="0" lang="en-US" altLang="zh-CN" sz="3600" b="1" i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enough to</a:t>
            </a:r>
            <a:endParaRPr kumimoji="0" lang="en-US" altLang="zh-CN" sz="3600" b="1" i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21"/>
          <p:cNvSpPr>
            <a:spLocks noChangeArrowheads="1"/>
          </p:cNvSpPr>
          <p:nvPr/>
        </p:nvSpPr>
        <p:spPr bwMode="auto">
          <a:xfrm>
            <a:off x="0" y="1406525"/>
            <a:ext cx="9144000" cy="461963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We can also use 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enough to 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talk about results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cxnSp>
        <p:nvCxnSpPr>
          <p:cNvPr id="66" name="直接连接符 65"/>
          <p:cNvCxnSpPr/>
          <p:nvPr/>
        </p:nvCxnSpPr>
        <p:spPr>
          <a:xfrm>
            <a:off x="2484438" y="2636838"/>
            <a:ext cx="10795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2916238" y="3500438"/>
            <a:ext cx="10810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8" name="圆角矩形 67"/>
          <p:cNvSpPr/>
          <p:nvPr/>
        </p:nvSpPr>
        <p:spPr bwMode="auto">
          <a:xfrm>
            <a:off x="3708400" y="4221163"/>
            <a:ext cx="719138" cy="568325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9472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098" y="4221163"/>
            <a:ext cx="7885112" cy="19161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20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bldLvl="0" animBg="1"/>
      <p:bldP spid="68" grpId="1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5"/>
          <p:cNvSpPr txBox="1"/>
          <p:nvPr/>
        </p:nvSpPr>
        <p:spPr>
          <a:xfrm>
            <a:off x="407988" y="908050"/>
            <a:ext cx="8412162" cy="6540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C1.</a:t>
            </a: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</a:rPr>
              <a:t>When are you old enough to do these things? Fill in the table below.</a:t>
            </a:r>
            <a:endParaRPr lang="en-US" altLang="zh-CN" sz="2400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2531" name="表格 22530"/>
          <p:cNvGraphicFramePr/>
          <p:nvPr/>
        </p:nvGraphicFramePr>
        <p:xfrm>
          <a:off x="539750" y="2565400"/>
          <a:ext cx="8035925" cy="2117725"/>
        </p:xfrm>
        <a:graphic>
          <a:graphicData uri="http://schemas.openxmlformats.org/drawingml/2006/table">
            <a:tbl>
              <a:tblPr/>
              <a:tblGrid>
                <a:gridCol w="3644900"/>
                <a:gridCol w="798513"/>
                <a:gridCol w="2871787"/>
                <a:gridCol w="720725"/>
              </a:tblGrid>
              <a:tr h="5937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Activity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 b="1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Age</a:t>
                      </a:r>
                      <a:endParaRPr lang="en-US" altLang="x-none" sz="2000" b="1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choose your own clothes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travel alone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stay at home alone</a:t>
                      </a:r>
                      <a:endParaRPr lang="en-US" altLang="x-none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learn to drive a car</a:t>
                      </a:r>
                      <a:endParaRPr lang="en-US" altLang="x-none" sz="200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508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have a part-time job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20000"/>
                        </a:lnSpc>
                        <a:buNone/>
                      </a:pPr>
                      <a:r>
                        <a:rPr lang="en-US" altLang="x-none" sz="2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live on your own</a:t>
                      </a:r>
                      <a:endParaRPr lang="en-US" altLang="x-none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120000"/>
                        </a:lnSpc>
                        <a:buNone/>
                      </a:pPr>
                      <a:endParaRPr lang="zh-CN" altLang="en-US" sz="200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L="68580" marR="68580" marT="34298" marB="34298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5"/>
          <p:cNvSpPr txBox="1"/>
          <p:nvPr/>
        </p:nvSpPr>
        <p:spPr>
          <a:xfrm>
            <a:off x="395288" y="828675"/>
            <a:ext cx="8496300" cy="655638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altLang="zh-CN" sz="2400" i="1">
                <a:solidFill>
                  <a:srgbClr val="0000FF"/>
                </a:solidFill>
                <a:latin typeface="Times New Roman" panose="02020603050405020304" pitchFamily="18" charset="0"/>
              </a:rPr>
              <a:t> Work in groups of four. Compare your table in C1 with your group members’. Then talk about it. Follow the example.</a:t>
            </a:r>
            <a:endParaRPr lang="en-US" altLang="zh-CN" sz="2400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3555" name="图片 19458" descr="QQ截图201411241344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7338" y="2060575"/>
            <a:ext cx="8532812" cy="37052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2627060" y="476672"/>
            <a:ext cx="3433445" cy="9220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Pair Work </a:t>
            </a:r>
            <a:endParaRPr kumimoji="0" lang="en-US" altLang="zh-CN" sz="5400" b="1" i="0" u="none" strike="noStrike" kern="1200" cap="none" spc="0" normalizeH="0" baseline="0" noProof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4579" name="TextBox 5"/>
          <p:cNvSpPr txBox="1"/>
          <p:nvPr/>
        </p:nvSpPr>
        <p:spPr>
          <a:xfrm>
            <a:off x="468313" y="4221163"/>
            <a:ext cx="8208962" cy="2227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>
                <a:latin typeface="Times New Roman" panose="02020603050405020304" pitchFamily="18" charset="0"/>
              </a:rPr>
              <a:t>Pick a number from 12, 13, 15, 16, 17, 18,20, 21 for your partner, and your partner have to make up a sentence with “be (not) old enough to do ” according to the graph on the next page, then you two switch to make another sentence. 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pic>
        <p:nvPicPr>
          <p:cNvPr id="24580" name="Picture 1" descr="C:\Users\Administrator\AppData\Roaming\Tencent\Users\1522524720\QQ\WinTemp\RichOle\]5DUG[[{ONV~VC25P18V$]6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66975" y="1400175"/>
            <a:ext cx="335280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5636" name="表格 25635"/>
          <p:cNvGraphicFramePr/>
          <p:nvPr/>
        </p:nvGraphicFramePr>
        <p:xfrm>
          <a:off x="682625" y="981075"/>
          <a:ext cx="7705725" cy="4608513"/>
        </p:xfrm>
        <a:graphic>
          <a:graphicData uri="http://schemas.openxmlformats.org/drawingml/2006/table">
            <a:tbl>
              <a:tblPr/>
              <a:tblGrid>
                <a:gridCol w="3497263"/>
                <a:gridCol w="4208462"/>
              </a:tblGrid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When you are …3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FFFFFF"/>
                          </a:solidFill>
                          <a:latin typeface="Times New Roman" panose="02020603050405020304" pitchFamily="18" charset="0"/>
                        </a:rPr>
                        <a:t>you can …</a:t>
                      </a:r>
                      <a:endParaRPr lang="zh-CN" altLang="en-US" dirty="0">
                        <a:solidFill>
                          <a:srgbClr val="FFFFFF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62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13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Work part-time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16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home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762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17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Leave school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467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car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7785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vote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7467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18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Change your name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21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Drive a bus</a:t>
                      </a:r>
                      <a:endParaRPr lang="en-US" altLang="zh-CN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5631" name="TextBox 4"/>
          <p:cNvSpPr txBox="1"/>
          <p:nvPr/>
        </p:nvSpPr>
        <p:spPr>
          <a:xfrm>
            <a:off x="1722438" y="360045"/>
            <a:ext cx="6562725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000" b="1">
                <a:solidFill>
                  <a:srgbClr val="C00000"/>
                </a:solidFill>
                <a:latin typeface="Times New Roman" panose="02020603050405020304" pitchFamily="18" charset="0"/>
              </a:rPr>
              <a:t>In Britain ——Can you …at the age of …?</a:t>
            </a:r>
            <a:endParaRPr lang="en-US" altLang="zh-CN" sz="30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2" name="TextBox 6"/>
          <p:cNvSpPr txBox="1"/>
          <p:nvPr/>
        </p:nvSpPr>
        <p:spPr>
          <a:xfrm>
            <a:off x="286703" y="5589588"/>
            <a:ext cx="849788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err="1">
                <a:latin typeface="Times New Roman" panose="02020603050405020304" pitchFamily="18" charset="0"/>
              </a:rPr>
              <a:t>Eg</a:t>
            </a:r>
            <a:r>
              <a:rPr lang="en-US" altLang="zh-CN" sz="2800">
                <a:latin typeface="Times New Roman" panose="02020603050405020304" pitchFamily="18" charset="0"/>
              </a:rPr>
              <a:t>: You are ______ years old ,you __________________ to work part-time.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74888" y="5589588"/>
            <a:ext cx="571500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16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02275" y="5543550"/>
            <a:ext cx="2605088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000">
                <a:solidFill>
                  <a:srgbClr val="C00000"/>
                </a:solidFill>
                <a:latin typeface="Times New Roman" panose="02020603050405020304" pitchFamily="18" charset="0"/>
              </a:rPr>
              <a:t>are old enough </a:t>
            </a:r>
            <a:endParaRPr lang="en-US" altLang="zh-CN" sz="30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538163" y="763588"/>
            <a:ext cx="6703060" cy="4984750"/>
          </a:xfrm>
        </p:spPr>
        <p:txBody>
          <a:bodyPr vert="horz" wrap="none" lIns="91440" tIns="45720" rIns="91440" bIns="45720" rtlCol="0"/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                  </a:t>
            </a: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too…to…</a:t>
            </a:r>
            <a:endParaRPr lang="en-US" altLang="zh-CN" sz="30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so…that…</a:t>
            </a:r>
            <a:endParaRPr lang="en-US" altLang="zh-CN" sz="30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solidFill>
                  <a:srgbClr val="0000FF"/>
                </a:solidFill>
                <a:latin typeface="Times New Roman" panose="02020603050405020304" pitchFamily="18" charset="0"/>
              </a:rPr>
              <a:t>                  not…enough to…</a:t>
            </a:r>
            <a:endParaRPr lang="en-US" altLang="zh-CN" sz="300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三个句型的相互转换：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他太小而不能上学。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too</a:t>
            </a:r>
            <a:r>
              <a:rPr lang="en-US" altLang="zh-CN" sz="3000">
                <a:latin typeface="Times New Roman" panose="02020603050405020304" pitchFamily="18" charset="0"/>
              </a:rPr>
              <a:t> 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go to school.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latin typeface="Times New Roman" panose="02020603050405020304" pitchFamily="18" charset="0"/>
              </a:rPr>
              <a:t>young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he can’t go to school.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=He is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not</a:t>
            </a:r>
            <a:r>
              <a:rPr lang="en-US" altLang="zh-CN" sz="3000">
                <a:latin typeface="Times New Roman" panose="02020603050405020304" pitchFamily="18" charset="0"/>
              </a:rPr>
              <a:t> old </a:t>
            </a:r>
            <a:r>
              <a:rPr lang="en-US" altLang="zh-CN" sz="3000">
                <a:solidFill>
                  <a:srgbClr val="FF0000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3000">
                <a:latin typeface="Times New Roman" panose="02020603050405020304" pitchFamily="18" charset="0"/>
              </a:rPr>
              <a:t> to go to school.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000" dirty="0">
                <a:solidFill>
                  <a:srgbClr val="0000FF"/>
                </a:solidFill>
                <a:latin typeface="Times New Roman" panose="02020603050405020304" pitchFamily="18" charset="0"/>
              </a:rPr>
              <a:t>在什么情况下三者可以相互转换呢？</a:t>
            </a:r>
            <a:r>
              <a:rPr lang="en-US" altLang="zh-CN" sz="3000">
                <a:latin typeface="Times New Roman" panose="02020603050405020304" pitchFamily="18" charset="0"/>
              </a:rPr>
              <a:t>  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6061" y="714103"/>
            <a:ext cx="19442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拓展</a:t>
            </a:r>
            <a:endParaRPr kumimoji="0" lang="zh-CN" altLang="en-US" sz="5400" b="1" i="0" u="none" strike="noStrike" kern="1200" cap="none" spc="0" normalizeH="0" baseline="0" noProof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charRg st="97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charRg st="107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charRg st="140" end="1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charRg st="184" end="2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>
                                            <p:txEl>
                                              <p:charRg st="223" end="2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Rectangle 2"/>
          <p:cNvSpPr>
            <a:spLocks noGrp="1"/>
          </p:cNvSpPr>
          <p:nvPr>
            <p:ph type="title"/>
          </p:nvPr>
        </p:nvSpPr>
        <p:spPr>
          <a:xfrm>
            <a:off x="2268538" y="188913"/>
            <a:ext cx="6264275" cy="782637"/>
          </a:xfrm>
        </p:spPr>
        <p:txBody>
          <a:bodyPr vert="horz" wrap="square" lIns="91440" tIns="45720" rIns="91440" bIns="45720" anchor="ctr"/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A. so…that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too…to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的转换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6675" name="Rectangle 3"/>
          <p:cNvSpPr>
            <a:spLocks noGrp="1"/>
          </p:cNvSpPr>
          <p:nvPr>
            <p:ph type="body"/>
          </p:nvPr>
        </p:nvSpPr>
        <p:spPr>
          <a:xfrm>
            <a:off x="466725" y="936625"/>
            <a:ext cx="8137525" cy="4846955"/>
          </a:xfrm>
        </p:spPr>
        <p:txBody>
          <a:bodyPr vert="horz" wrap="square" lIns="91440" tIns="45720" rIns="91440" bIns="45720" anchor="t"/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</a:rPr>
              <a:t>当</a:t>
            </a:r>
            <a:r>
              <a:rPr lang="en-US" altLang="zh-CN" sz="2800" b="1">
                <a:latin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引导的从句为否定式</a:t>
            </a:r>
            <a:r>
              <a:rPr lang="en-US" altLang="zh-CN" sz="2800" b="1"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</a:rPr>
              <a:t>且从句主语与主句的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主语相同时，</a:t>
            </a:r>
            <a:r>
              <a:rPr lang="en-US" altLang="zh-CN" sz="2800" b="1">
                <a:latin typeface="Times New Roman" panose="02020603050405020304" pitchFamily="18" charset="0"/>
              </a:rPr>
              <a:t>so…that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 b="1">
                <a:latin typeface="Times New Roman" panose="02020603050405020304" pitchFamily="18" charset="0"/>
              </a:rPr>
              <a:t>too…to</a:t>
            </a:r>
            <a:r>
              <a:rPr lang="zh-CN" altLang="en-US" sz="2800" b="1" dirty="0">
                <a:latin typeface="Times New Roman" panose="02020603050405020304" pitchFamily="18" charset="0"/>
              </a:rPr>
              <a:t>结构；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    She is 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2800" b="1">
                <a:latin typeface="Times New Roman" panose="02020603050405020304" pitchFamily="18" charset="0"/>
              </a:rPr>
              <a:t>young 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 b="1">
                <a:latin typeface="Times New Roman" panose="02020603050405020304" pitchFamily="18" charset="0"/>
              </a:rPr>
              <a:t> she can’t go to school.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sym typeface="+mn-ea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  <a:sym typeface="+mn-ea"/>
              </a:rPr>
              <a:t>She is too young to go to school.</a:t>
            </a:r>
            <a:br>
              <a:rPr lang="en-US" altLang="zh-CN" sz="2800" b="1">
                <a:latin typeface="Times New Roman" panose="02020603050405020304" pitchFamily="18" charset="0"/>
                <a:sym typeface="+mn-ea"/>
              </a:rPr>
            </a:b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2. </a:t>
            </a:r>
            <a:r>
              <a:rPr lang="zh-CN" altLang="en-US" sz="2800" b="1" dirty="0">
                <a:latin typeface="Times New Roman" panose="02020603050405020304" pitchFamily="18" charset="0"/>
              </a:rPr>
              <a:t>若从句主语与主句的主语不相同时，</a:t>
            </a:r>
            <a:r>
              <a:rPr lang="en-US" altLang="zh-CN" sz="2800" b="1">
                <a:latin typeface="Times New Roman" panose="02020603050405020304" pitchFamily="18" charset="0"/>
              </a:rPr>
              <a:t>so…that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可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转换为</a:t>
            </a:r>
            <a:r>
              <a:rPr lang="en-US" altLang="zh-CN" sz="2800" b="1">
                <a:latin typeface="Times New Roman" panose="02020603050405020304" pitchFamily="18" charset="0"/>
              </a:rPr>
              <a:t>too…for </a:t>
            </a:r>
            <a:r>
              <a:rPr lang="en-US" altLang="zh-CN" sz="2800" b="1" err="1">
                <a:latin typeface="Times New Roman" panose="02020603050405020304" pitchFamily="18" charset="0"/>
              </a:rPr>
              <a:t>sb</a:t>
            </a:r>
            <a:r>
              <a:rPr lang="en-US" altLang="zh-CN" sz="2800" b="1">
                <a:latin typeface="Times New Roman" panose="02020603050405020304" pitchFamily="18" charset="0"/>
              </a:rPr>
              <a:t> to</a:t>
            </a:r>
            <a:r>
              <a:rPr lang="zh-CN" altLang="en-US" sz="2800" b="1" dirty="0">
                <a:latin typeface="Times New Roman" panose="02020603050405020304" pitchFamily="18" charset="0"/>
              </a:rPr>
              <a:t>结构。例如：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</a:rPr>
              <a:t>  The box is so heavy that he can’t carry it. 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5000"/>
              </a:lnSpc>
              <a:spcBef>
                <a:spcPct val="10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     ＝</a:t>
            </a:r>
            <a:r>
              <a:rPr lang="en-US" altLang="zh-CN" sz="2800" b="1">
                <a:latin typeface="Times New Roman" panose="02020603050405020304" pitchFamily="18" charset="0"/>
              </a:rPr>
              <a:t>The box is 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too </a:t>
            </a:r>
            <a:r>
              <a:rPr lang="en-US" altLang="zh-CN" sz="2800" b="1">
                <a:latin typeface="Times New Roman" panose="02020603050405020304" pitchFamily="18" charset="0"/>
              </a:rPr>
              <a:t>heavy 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for </a:t>
            </a:r>
            <a:r>
              <a:rPr lang="en-US" altLang="zh-CN" sz="2800" b="1">
                <a:latin typeface="Times New Roman" panose="02020603050405020304" pitchFamily="18" charset="0"/>
              </a:rPr>
              <a:t>him 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800" b="1">
                <a:latin typeface="Times New Roman" panose="02020603050405020304" pitchFamily="18" charset="0"/>
              </a:rPr>
              <a:t> carry.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6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Rectangle 2"/>
          <p:cNvSpPr>
            <a:spLocks noGrp="1"/>
          </p:cNvSpPr>
          <p:nvPr>
            <p:ph type="title"/>
          </p:nvPr>
        </p:nvSpPr>
        <p:spPr>
          <a:xfrm>
            <a:off x="1625600" y="115888"/>
            <a:ext cx="6546850" cy="936625"/>
          </a:xfrm>
        </p:spPr>
        <p:txBody>
          <a:bodyPr vert="horz" wrap="square" lIns="91440" tIns="45720" rIns="91440" bIns="45720" anchor="ctr"/>
          <a:p>
            <a:r>
              <a:rPr lang="en-US" altLang="zh-CN" sz="3800" b="1">
                <a:solidFill>
                  <a:srgbClr val="0000FF"/>
                </a:solidFill>
              </a:rPr>
              <a:t>B. so</a:t>
            </a:r>
            <a:r>
              <a:rPr lang="en-US" altLang="zh-CN" sz="3800" b="1">
                <a:solidFill>
                  <a:srgbClr val="0000FF"/>
                </a:solidFill>
                <a:latin typeface="Arial" panose="020B0604020202020204" pitchFamily="34" charset="0"/>
              </a:rPr>
              <a:t>…</a:t>
            </a:r>
            <a:r>
              <a:rPr lang="en-US" altLang="zh-CN" sz="3800" b="1">
                <a:solidFill>
                  <a:srgbClr val="0000FF"/>
                </a:solidFill>
              </a:rPr>
              <a:t>that</a:t>
            </a:r>
            <a:r>
              <a:rPr lang="zh-CN" altLang="en-US" sz="3800" b="1" dirty="0">
                <a:solidFill>
                  <a:srgbClr val="0000FF"/>
                </a:solidFill>
              </a:rPr>
              <a:t>与</a:t>
            </a:r>
            <a:r>
              <a:rPr lang="en-US" altLang="zh-CN" sz="3800" b="1">
                <a:solidFill>
                  <a:srgbClr val="0000FF"/>
                </a:solidFill>
              </a:rPr>
              <a:t>enough to</a:t>
            </a:r>
            <a:r>
              <a:rPr lang="zh-CN" altLang="en-US" sz="3800" b="1" dirty="0">
                <a:solidFill>
                  <a:srgbClr val="0000FF"/>
                </a:solidFill>
              </a:rPr>
              <a:t>的转换</a:t>
            </a:r>
            <a:endParaRPr lang="zh-CN" altLang="en-US" sz="3800" b="1" dirty="0">
              <a:solidFill>
                <a:srgbClr val="0000FF"/>
              </a:solidFill>
            </a:endParaRPr>
          </a:p>
        </p:txBody>
      </p:sp>
      <p:sp>
        <p:nvSpPr>
          <p:cNvPr id="157699" name="Rectangle 3"/>
          <p:cNvSpPr>
            <a:spLocks noGrp="1"/>
          </p:cNvSpPr>
          <p:nvPr>
            <p:ph type="body"/>
          </p:nvPr>
        </p:nvSpPr>
        <p:spPr>
          <a:xfrm>
            <a:off x="539750" y="1052513"/>
            <a:ext cx="8170863" cy="5431155"/>
          </a:xfrm>
        </p:spPr>
        <p:txBody>
          <a:bodyPr vert="horz" wrap="square" lIns="91440" tIns="45720" rIns="91440" bIns="45720" anchor="t"/>
          <a:p>
            <a:pPr>
              <a:lnSpc>
                <a:spcPct val="110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一、当</a:t>
            </a:r>
            <a:r>
              <a:rPr lang="en-US" altLang="zh-CN" sz="2800" b="1">
                <a:latin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引导的从句为肯定式时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</a:rPr>
              <a:t>结构；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Xiao Lin is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2800">
                <a:latin typeface="Times New Roman" panose="02020603050405020304" pitchFamily="18" charset="0"/>
              </a:rPr>
              <a:t> old that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he</a:t>
            </a:r>
            <a:r>
              <a:rPr lang="en-US" altLang="zh-CN" sz="2800">
                <a:latin typeface="Times New Roman" panose="02020603050405020304" pitchFamily="18" charset="0"/>
              </a:rPr>
              <a:t> can go to school.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＝</a:t>
            </a:r>
            <a:r>
              <a:rPr lang="en-US" altLang="zh-CN" sz="2800">
                <a:latin typeface="Times New Roman" panose="02020603050405020304" pitchFamily="18" charset="0"/>
              </a:rPr>
              <a:t>Xiao Lin is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old enough to</a:t>
            </a:r>
            <a:r>
              <a:rPr lang="en-US" altLang="zh-CN" sz="2800">
                <a:latin typeface="Times New Roman" panose="02020603050405020304" pitchFamily="18" charset="0"/>
              </a:rPr>
              <a:t> go to school.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</a:rPr>
              <a:t>结构 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The box is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2800">
                <a:latin typeface="Times New Roman" panose="02020603050405020304" pitchFamily="18" charset="0"/>
              </a:rPr>
              <a:t> light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2800">
                <a:latin typeface="Times New Roman" panose="02020603050405020304" pitchFamily="18" charset="0"/>
              </a:rPr>
              <a:t>he can carry it.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＝</a:t>
            </a:r>
            <a:r>
              <a:rPr lang="en-US" altLang="zh-CN" sz="2800">
                <a:latin typeface="Times New Roman" panose="02020603050405020304" pitchFamily="18" charset="0"/>
              </a:rPr>
              <a:t>The box is light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for</a:t>
            </a:r>
            <a:r>
              <a:rPr lang="en-US" altLang="zh-CN" sz="2800">
                <a:latin typeface="Times New Roman" panose="02020603050405020304" pitchFamily="18" charset="0"/>
              </a:rPr>
              <a:t> him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2800">
                <a:latin typeface="Times New Roman" panose="02020603050405020304" pitchFamily="18" charset="0"/>
              </a:rPr>
              <a:t> carry </a:t>
            </a:r>
            <a:endParaRPr lang="en-US" altLang="zh-CN" sz="280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8723" name="Rectangle 3"/>
          <p:cNvSpPr>
            <a:spLocks noGrp="1"/>
          </p:cNvSpPr>
          <p:nvPr>
            <p:ph type="body"/>
          </p:nvPr>
        </p:nvSpPr>
        <p:spPr>
          <a:xfrm>
            <a:off x="431800" y="576263"/>
            <a:ext cx="8243888" cy="5190490"/>
          </a:xfrm>
        </p:spPr>
        <p:txBody>
          <a:bodyPr vert="horz" wrap="square" lIns="91440" tIns="45720" rIns="91440" bIns="45720" anchor="t"/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二、当</a:t>
            </a:r>
            <a:r>
              <a:rPr lang="en-US" altLang="zh-CN" sz="2800" b="1">
                <a:latin typeface="Times New Roman" panose="02020603050405020304" pitchFamily="18" charset="0"/>
              </a:rPr>
              <a:t>that</a:t>
            </a:r>
            <a:r>
              <a:rPr lang="zh-CN" altLang="en-US" sz="2800" b="1" dirty="0">
                <a:latin typeface="Times New Roman" panose="02020603050405020304" pitchFamily="18" charset="0"/>
              </a:rPr>
              <a:t>引导的从句为否定式时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的否定结构；同时要注意，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 ；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The man is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2800">
                <a:latin typeface="Times New Roman" panose="02020603050405020304" pitchFamily="18" charset="0"/>
              </a:rPr>
              <a:t> old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>
                <a:latin typeface="Times New Roman" panose="02020603050405020304" pitchFamily="18" charset="0"/>
              </a:rPr>
              <a:t> he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can’t</a:t>
            </a:r>
            <a:r>
              <a:rPr lang="en-US" altLang="zh-CN" sz="2800">
                <a:latin typeface="Times New Roman" panose="02020603050405020304" pitchFamily="18" charset="0"/>
              </a:rPr>
              <a:t> go to work.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The man isn’t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</a:rPr>
              <a:t>young </a:t>
            </a:r>
            <a:r>
              <a:rPr lang="en-US" altLang="zh-CN" sz="2800">
                <a:latin typeface="Times New Roman" panose="02020603050405020304" pitchFamily="18" charset="0"/>
              </a:rPr>
              <a:t>enough to go to work.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</a:rPr>
              <a:t>若从句主语与主句主语不相同时，</a:t>
            </a:r>
            <a:r>
              <a:rPr lang="en-US" altLang="zh-CN" sz="2800">
                <a:latin typeface="Times New Roman" panose="02020603050405020304" pitchFamily="18" charset="0"/>
              </a:rPr>
              <a:t>so…that</a:t>
            </a:r>
            <a:r>
              <a:rPr lang="zh-CN" altLang="en-US" sz="2800" dirty="0">
                <a:latin typeface="Times New Roman" panose="02020603050405020304" pitchFamily="18" charset="0"/>
              </a:rPr>
              <a:t>可转换为</a:t>
            </a:r>
            <a:r>
              <a:rPr lang="en-US" altLang="zh-CN" sz="2800">
                <a:latin typeface="Times New Roman" panose="02020603050405020304" pitchFamily="18" charset="0"/>
              </a:rPr>
              <a:t>enough for </a:t>
            </a:r>
            <a:r>
              <a:rPr lang="en-US" altLang="zh-CN" sz="2800" err="1">
                <a:latin typeface="Times New Roman" panose="02020603050405020304" pitchFamily="18" charset="0"/>
              </a:rPr>
              <a:t>sb</a:t>
            </a:r>
            <a:r>
              <a:rPr lang="en-US" altLang="zh-CN" sz="2800">
                <a:latin typeface="Times New Roman" panose="02020603050405020304" pitchFamily="18" charset="0"/>
              </a:rPr>
              <a:t> to</a:t>
            </a:r>
            <a:r>
              <a:rPr lang="zh-CN" altLang="en-US" sz="2800" dirty="0">
                <a:latin typeface="Times New Roman" panose="02020603050405020304" pitchFamily="18" charset="0"/>
              </a:rPr>
              <a:t>的否定结构。同时要注意，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转换后的形容词（副词）要用其相应的反义词 ；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The desk is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heavy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>
                <a:latin typeface="Times New Roman" panose="02020603050405020304" pitchFamily="18" charset="0"/>
              </a:rPr>
              <a:t> I can’t move it.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Bef>
                <a:spcPct val="500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＝</a:t>
            </a:r>
            <a:r>
              <a:rPr lang="en-US" altLang="zh-CN" sz="2800">
                <a:latin typeface="Times New Roman" panose="02020603050405020304" pitchFamily="18" charset="0"/>
              </a:rPr>
              <a:t>The desk isn’t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</a:rPr>
              <a:t>light </a:t>
            </a:r>
            <a:r>
              <a:rPr lang="en-US" altLang="zh-CN" sz="2800">
                <a:latin typeface="Times New Roman" panose="02020603050405020304" pitchFamily="18" charset="0"/>
              </a:rPr>
              <a:t>enough for me to move.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87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9746" name="Rectangle 2"/>
          <p:cNvSpPr>
            <a:spLocks noGrp="1"/>
          </p:cNvSpPr>
          <p:nvPr>
            <p:ph type="body"/>
          </p:nvPr>
        </p:nvSpPr>
        <p:spPr>
          <a:xfrm>
            <a:off x="458788" y="692150"/>
            <a:ext cx="8145462" cy="4053840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的句式为否定式时，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 to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可以转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换为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结构。但转换后的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too…to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结构中的形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容词（副词）要用其相应的反义词。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He is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not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old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to do the work. 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He is too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young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to do the work.</a:t>
            </a:r>
            <a:b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</a:b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The problem is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 difficult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for me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work out. 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The problem is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n’t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easy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enough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for me </a:t>
            </a:r>
            <a:r>
              <a:rPr lang="en-US" altLang="zh-CN" sz="280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</a:rPr>
              <a:t> work out.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7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9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9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ctangle 2"/>
          <p:cNvSpPr>
            <a:spLocks noGrp="1"/>
          </p:cNvSpPr>
          <p:nvPr>
            <p:ph type="body"/>
          </p:nvPr>
        </p:nvSpPr>
        <p:spPr>
          <a:xfrm>
            <a:off x="539750" y="836613"/>
            <a:ext cx="8135938" cy="3665855"/>
          </a:xfrm>
        </p:spPr>
        <p:txBody>
          <a:bodyPr vert="horz" wrap="square" lIns="91440" tIns="45720" rIns="91440" bIns="45720" anchor="t"/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 soup is so hot that l can't have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 …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 ... 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This question is too difficult for us to work out. 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 ... 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br>
              <a:rPr lang="zh-CN" altLang="en-US" sz="2800" dirty="0">
                <a:latin typeface="Times New Roman" panose="02020603050405020304" pitchFamily="18" charset="0"/>
              </a:rPr>
            </a:b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9939" name="Text Box 8"/>
          <p:cNvSpPr txBox="1"/>
          <p:nvPr/>
        </p:nvSpPr>
        <p:spPr>
          <a:xfrm>
            <a:off x="3995738" y="188913"/>
            <a:ext cx="2808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Practice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41" name="矩形 39940"/>
          <p:cNvSpPr/>
          <p:nvPr/>
        </p:nvSpPr>
        <p:spPr>
          <a:xfrm>
            <a:off x="611188" y="1989138"/>
            <a:ext cx="770413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>
                <a:latin typeface="Times New Roman" panose="02020603050405020304" pitchFamily="18" charset="0"/>
              </a:rPr>
              <a:t>   The soup is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too </a:t>
            </a:r>
            <a:r>
              <a:rPr lang="en-US" altLang="zh-CN" sz="3000">
                <a:latin typeface="Times New Roman" panose="02020603050405020304" pitchFamily="18" charset="0"/>
              </a:rPr>
              <a:t>hot for me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have.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latin typeface="Times New Roman" panose="02020603050405020304" pitchFamily="18" charset="0"/>
              </a:rPr>
              <a:t>   The soup is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not cool enough</a:t>
            </a:r>
            <a:r>
              <a:rPr lang="en-US" altLang="zh-CN" sz="3000">
                <a:latin typeface="Times New Roman" panose="02020603050405020304" pitchFamily="18" charset="0"/>
              </a:rPr>
              <a:t> for me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to</a:t>
            </a:r>
            <a:r>
              <a:rPr lang="en-US" altLang="zh-CN" sz="3000">
                <a:latin typeface="Times New Roman" panose="02020603050405020304" pitchFamily="18" charset="0"/>
              </a:rPr>
              <a:t> have it.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39942" name="矩形 39941"/>
          <p:cNvSpPr/>
          <p:nvPr/>
        </p:nvSpPr>
        <p:spPr>
          <a:xfrm>
            <a:off x="755650" y="4244975"/>
            <a:ext cx="777716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>
                <a:latin typeface="Times New Roman" panose="02020603050405020304" pitchFamily="18" charset="0"/>
              </a:rPr>
              <a:t>This question is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so </a:t>
            </a:r>
            <a:r>
              <a:rPr lang="en-US" altLang="zh-CN" sz="3000">
                <a:latin typeface="Times New Roman" panose="02020603050405020304" pitchFamily="18" charset="0"/>
              </a:rPr>
              <a:t>difficult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that </a:t>
            </a:r>
            <a:r>
              <a:rPr lang="en-US" altLang="zh-CN" sz="3000">
                <a:latin typeface="Times New Roman" panose="02020603050405020304" pitchFamily="18" charset="0"/>
              </a:rPr>
              <a:t>we can't work it out.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latin typeface="Times New Roman" panose="02020603050405020304" pitchFamily="18" charset="0"/>
              </a:rPr>
              <a:t>This question is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not easy enough</a:t>
            </a:r>
            <a:r>
              <a:rPr lang="en-US" altLang="zh-CN" sz="3000">
                <a:latin typeface="Times New Roman" panose="02020603050405020304" pitchFamily="18" charset="0"/>
              </a:rPr>
              <a:t> for us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3000">
                <a:latin typeface="Times New Roman" panose="02020603050405020304" pitchFamily="18" charset="0"/>
              </a:rPr>
              <a:t>work out.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41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41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>
                                            <p:txEl>
                                              <p:charRg st="40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>
                                            <p:txEl>
                                              <p:charRg st="40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41">
                                            <p:txEl>
                                              <p:charRg st="40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2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942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>
                                            <p:txEl>
                                              <p:charRg st="57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2">
                                            <p:txEl>
                                              <p:charRg st="57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42">
                                            <p:txEl>
                                              <p:charRg st="57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7" name="文本占位符 52226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147050" cy="3364230"/>
          </a:xfrm>
        </p:spPr>
        <p:txBody>
          <a:bodyPr/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The forest is so big that we can‘t walk out of it.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too…to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ct val="10000"/>
              </a:spcBef>
              <a:buNone/>
            </a:pP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2228" name="矩形 52227"/>
          <p:cNvSpPr/>
          <p:nvPr/>
        </p:nvSpPr>
        <p:spPr>
          <a:xfrm>
            <a:off x="611188" y="1989138"/>
            <a:ext cx="8137525" cy="1463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>
                <a:latin typeface="Times New Roman" panose="02020603050405020304" pitchFamily="18" charset="0"/>
              </a:rPr>
              <a:t>The forest is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too</a:t>
            </a:r>
            <a:r>
              <a:rPr lang="en-US" altLang="zh-CN" sz="3000">
                <a:latin typeface="Times New Roman" panose="02020603050405020304" pitchFamily="18" charset="0"/>
              </a:rPr>
              <a:t> big for us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000">
                <a:latin typeface="Times New Roman" panose="02020603050405020304" pitchFamily="18" charset="0"/>
              </a:rPr>
              <a:t> walk out of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latin typeface="Times New Roman" panose="02020603050405020304" pitchFamily="18" charset="0"/>
              </a:rPr>
              <a:t>The forest is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not small enough</a:t>
            </a:r>
            <a:r>
              <a:rPr lang="en-US" altLang="zh-CN" sz="3000">
                <a:latin typeface="Times New Roman" panose="02020603050405020304" pitchFamily="18" charset="0"/>
              </a:rPr>
              <a:t> for us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3000">
                <a:latin typeface="Times New Roman" panose="02020603050405020304" pitchFamily="18" charset="0"/>
              </a:rPr>
              <a:t>walk out of it.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>
                                            <p:txEl>
                                              <p:charRg st="44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>
                                            <p:txEl>
                                              <p:charRg st="44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8">
                                            <p:txEl>
                                              <p:charRg st="44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6914" name="Rectangle 2"/>
          <p:cNvSpPr>
            <a:spLocks noGrp="1"/>
          </p:cNvSpPr>
          <p:nvPr>
            <p:ph type="body"/>
          </p:nvPr>
        </p:nvSpPr>
        <p:spPr>
          <a:xfrm>
            <a:off x="539750" y="620713"/>
            <a:ext cx="8243888" cy="4399915"/>
          </a:xfrm>
        </p:spPr>
        <p:txBody>
          <a:bodyPr vert="horz" wrap="square" lIns="91440" tIns="45720" rIns="91440" bIns="45720" anchor="t"/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The diver drinks too much beer to drive the car safely.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句型转化。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boy is too young to go to school.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</a:rPr>
              <a:t>用</a:t>
            </a:r>
            <a:r>
              <a:rPr lang="en-US" altLang="zh-CN" sz="2800">
                <a:latin typeface="Times New Roman" panose="02020603050405020304" pitchFamily="18" charset="0"/>
              </a:rPr>
              <a:t>not .. enough to </a:t>
            </a:r>
            <a:r>
              <a:rPr lang="zh-CN" altLang="en-US" sz="2800" dirty="0">
                <a:latin typeface="Times New Roman" panose="02020603050405020304" pitchFamily="18" charset="0"/>
              </a:rPr>
              <a:t>和</a:t>
            </a:r>
            <a:r>
              <a:rPr lang="en-US" altLang="zh-CN" sz="2800">
                <a:latin typeface="Times New Roman" panose="02020603050405020304" pitchFamily="18" charset="0"/>
              </a:rPr>
              <a:t>so...that </a:t>
            </a:r>
            <a:r>
              <a:rPr lang="zh-CN" altLang="en-US" sz="2800" dirty="0">
                <a:latin typeface="Times New Roman" panose="02020603050405020304" pitchFamily="18" charset="0"/>
              </a:rPr>
              <a:t>句型转化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0964" name="矩形 40963"/>
          <p:cNvSpPr/>
          <p:nvPr/>
        </p:nvSpPr>
        <p:spPr>
          <a:xfrm>
            <a:off x="684213" y="5300663"/>
            <a:ext cx="8135937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>
                <a:latin typeface="Times New Roman" panose="02020603050405020304" pitchFamily="18" charset="0"/>
              </a:rPr>
              <a:t>The boy is so young that he can't go to school. 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latin typeface="Times New Roman" panose="02020603050405020304" pitchFamily="18" charset="0"/>
              </a:rPr>
              <a:t>The boy is </a:t>
            </a:r>
            <a:r>
              <a:rPr lang="en-US" altLang="zh-CN" sz="3000">
                <a:solidFill>
                  <a:schemeClr val="accent2"/>
                </a:solidFill>
                <a:latin typeface="Times New Roman" panose="02020603050405020304" pitchFamily="18" charset="0"/>
              </a:rPr>
              <a:t>not old enough to</a:t>
            </a:r>
            <a:r>
              <a:rPr lang="en-US" altLang="zh-CN" sz="3000">
                <a:latin typeface="Times New Roman" panose="02020603050405020304" pitchFamily="18" charset="0"/>
              </a:rPr>
              <a:t> go to school.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40965" name="矩形 40964"/>
          <p:cNvSpPr/>
          <p:nvPr/>
        </p:nvSpPr>
        <p:spPr>
          <a:xfrm>
            <a:off x="827088" y="2060575"/>
            <a:ext cx="78486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000">
                <a:latin typeface="Times New Roman" panose="02020603050405020304" pitchFamily="18" charset="0"/>
              </a:rPr>
              <a:t>The driver drink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chemeClr val="accent2"/>
                </a:solidFill>
                <a:latin typeface="Times New Roman" panose="02020603050405020304" pitchFamily="18" charset="0"/>
              </a:rPr>
              <a:t>much</a:t>
            </a:r>
            <a:r>
              <a:rPr lang="en-US" altLang="zh-CN" sz="3000">
                <a:latin typeface="Times New Roman" panose="02020603050405020304" pitchFamily="18" charset="0"/>
              </a:rPr>
              <a:t> beer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3000">
                <a:latin typeface="Times New Roman" panose="02020603050405020304" pitchFamily="18" charset="0"/>
              </a:rPr>
              <a:t> he can't driver the car safely.</a:t>
            </a:r>
            <a:endParaRPr lang="en-US" altLang="zh-CN" sz="3000">
              <a:latin typeface="Times New Roman" panose="02020603050405020304" pitchFamily="18" charset="0"/>
            </a:endParaRPr>
          </a:p>
          <a:p>
            <a:r>
              <a:rPr lang="en-US" altLang="zh-CN" sz="3000">
                <a:latin typeface="Times New Roman" panose="02020603050405020304" pitchFamily="18" charset="0"/>
              </a:rPr>
              <a:t>The driver drinks beer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not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less enough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en-US" altLang="zh-CN" sz="3000">
                <a:solidFill>
                  <a:srgbClr val="FF0066"/>
                </a:solidFill>
                <a:latin typeface="Times New Roman" panose="02020603050405020304" pitchFamily="18" charset="0"/>
              </a:rPr>
              <a:t>to </a:t>
            </a:r>
            <a:r>
              <a:rPr lang="en-US" altLang="zh-CN" sz="3000">
                <a:latin typeface="Times New Roman" panose="02020603050405020304" pitchFamily="18" charset="0"/>
              </a:rPr>
              <a:t>drive the car safely.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5">
                                            <p:txEl>
                                              <p:charRg st="67" end="1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4">
                                            <p:txEl>
                                              <p:charRg st="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charRg st="49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4">
                                            <p:txEl>
                                              <p:charRg st="49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4">
                                            <p:txEl>
                                              <p:charRg st="49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1751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Part IV  Review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Rectangle 3" descr="Rectangle: Click to edit Master text styles&#13;&#10;Second level&#13;&#10;Third level&#13;&#10;Fourth level&#13;&#10;Fifth level"/>
          <p:cNvSpPr>
            <a:spLocks noGrp="1"/>
          </p:cNvSpPr>
          <p:nvPr>
            <p:ph idx="1"/>
          </p:nvPr>
        </p:nvSpPr>
        <p:spPr>
          <a:xfrm>
            <a:off x="572135" y="662305"/>
            <a:ext cx="7999413" cy="5688965"/>
          </a:xfrm>
        </p:spPr>
        <p:txBody>
          <a:bodyPr wrap="square" lIns="91440" tIns="45720" rIns="91440" bIns="45720" anchor="t">
            <a:spAutoFit/>
          </a:bodyPr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一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用so, such, such a或such an填空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 He was ________ excited that he couldn't get sleep.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2.There is ________ much food in the fridge that we don’t need to buy anything.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3. This is_________ funny story that we all enjoy listening to it.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4. It was ________ bad weather that he had to stay at home.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5. They are __________ lazy boys that they never do anything.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35" y="1217930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Box 10"/>
          <p:cNvSpPr txBox="1"/>
          <p:nvPr/>
        </p:nvSpPr>
        <p:spPr>
          <a:xfrm>
            <a:off x="2434590" y="1791335"/>
            <a:ext cx="9423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TextBox 10"/>
          <p:cNvSpPr txBox="1"/>
          <p:nvPr/>
        </p:nvSpPr>
        <p:spPr>
          <a:xfrm>
            <a:off x="2127885" y="2938145"/>
            <a:ext cx="17170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 a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TextBox 10"/>
          <p:cNvSpPr txBox="1"/>
          <p:nvPr/>
        </p:nvSpPr>
        <p:spPr>
          <a:xfrm>
            <a:off x="2127885" y="4034790"/>
            <a:ext cx="15316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2590165" y="5151120"/>
            <a:ext cx="15932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such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3" grpId="0"/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Rectangle 3" descr="Rectangle: Click to edit Master text styles&#13;&#10;Second level&#13;&#10;Third level&#13;&#10;Fourth level&#13;&#10;Fifth level"/>
          <p:cNvSpPr>
            <a:spLocks noGrp="1"/>
          </p:cNvSpPr>
          <p:nvPr>
            <p:ph idx="1"/>
          </p:nvPr>
        </p:nvSpPr>
        <p:spPr>
          <a:xfrm>
            <a:off x="210185" y="651510"/>
            <a:ext cx="8475345" cy="4741545"/>
          </a:xfrm>
        </p:spPr>
        <p:txBody>
          <a:bodyPr wrap="square" lIns="91440" tIns="45720" rIns="91440" bIns="45720" anchor="t">
            <a:spAutoFit/>
          </a:bodyPr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二、将下列句子改为同义句。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The book is interesting enough for everybody to read.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book is ____ interesting ____ everybody likes to read it.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The boy is so short that he can’t reach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 ____ short ____ ____ the buttons of the lift.</a:t>
            </a:r>
            <a:br>
              <a:rPr lang="en-US" altLang="zh-CN" sz="2800">
                <a:latin typeface="Times New Roman" panose="02020603050405020304" pitchFamily="18" charset="0"/>
                <a:sym typeface="+mn-ea"/>
              </a:rPr>
            </a:b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boy isn’t ____ ____ ____ ____ the buttons of the lift.</a:t>
            </a:r>
            <a:r>
              <a:rPr lang="en-US" altLang="zh-CN" sz="2800" dirty="0">
                <a:latin typeface="Times New Roman" panose="02020603050405020304" pitchFamily="18" charset="0"/>
                <a:sym typeface="+mn-ea"/>
              </a:rPr>
              <a:t> 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70735" y="180657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4370070" y="180657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that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TextBox 10"/>
          <p:cNvSpPr txBox="1"/>
          <p:nvPr/>
        </p:nvSpPr>
        <p:spPr>
          <a:xfrm>
            <a:off x="1856740" y="4260215"/>
            <a:ext cx="94234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TextBox 10"/>
          <p:cNvSpPr txBox="1"/>
          <p:nvPr/>
        </p:nvSpPr>
        <p:spPr>
          <a:xfrm>
            <a:off x="3500755" y="4260215"/>
            <a:ext cx="230759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 reach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2242185" y="4782185"/>
            <a:ext cx="36309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tall  enough to reach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  <p:bldP spid="8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Rectangle 3" descr="Rectangle: Click to edit Master text styles&#13;&#10;Second level&#13;&#10;Third level&#13;&#10;Fourth level&#13;&#10;Fifth level"/>
          <p:cNvSpPr>
            <a:spLocks noGrp="1"/>
          </p:cNvSpPr>
          <p:nvPr>
            <p:ph idx="1"/>
          </p:nvPr>
        </p:nvSpPr>
        <p:spPr>
          <a:xfrm>
            <a:off x="210185" y="651510"/>
            <a:ext cx="8475345" cy="5644515"/>
          </a:xfrm>
        </p:spPr>
        <p:txBody>
          <a:bodyPr wrap="square" lIns="91440" tIns="45720" rIns="91440" bIns="45720" anchor="t">
            <a:spAutoFit/>
          </a:bodyPr>
          <a:p>
            <a:pPr eaLnBrk="1" hangingPunct="1">
              <a:lnSpc>
                <a:spcPct val="130000"/>
              </a:lnSpc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三、根据中文意思完成句子。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1. 他年纪太小了还不能够上学。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He is  ____ ____ ____  go to school.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2. 你的建议是如此有帮助以至于我们及时完成</a:t>
            </a:r>
            <a:r>
              <a:rPr lang="zh-CN" altLang="en-US" sz="2800">
                <a:latin typeface="Times New Roman" panose="02020603050405020304" pitchFamily="18" charset="0"/>
                <a:sym typeface="+mn-ea"/>
              </a:rPr>
              <a:t>了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任务。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Your suggestions were ____ useful ____ we finished the task in time.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3. 这个会议室足够大可以容纳500人。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  <a:p>
            <a:pPr marL="0" indent="0" eaLnBrk="1" hangingPunct="1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The meeting room  ____ ____ ____ ____  hold 500 people.</a:t>
            </a:r>
            <a:endParaRPr lang="en-US" altLang="zh-CN" sz="280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1111885" y="1985645"/>
            <a:ext cx="2865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too    young   to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TextBox 10"/>
          <p:cNvSpPr txBox="1"/>
          <p:nvPr/>
        </p:nvSpPr>
        <p:spPr>
          <a:xfrm>
            <a:off x="3689985" y="3312160"/>
            <a:ext cx="31026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so                that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TextBox 10"/>
          <p:cNvSpPr txBox="1"/>
          <p:nvPr/>
        </p:nvSpPr>
        <p:spPr>
          <a:xfrm>
            <a:off x="3021965" y="5155565"/>
            <a:ext cx="470471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is      big   enough  to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10192</Words>
  <Application>WPS 演示</Application>
  <PresentationFormat>全屏显示(4:3)</PresentationFormat>
  <Paragraphs>481</Paragraphs>
  <Slides>44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44</vt:i4>
      </vt:variant>
    </vt:vector>
  </HeadingPairs>
  <TitlesOfParts>
    <vt:vector size="60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MS Gothic</vt:lpstr>
      <vt:lpstr>Arial Unicode MS</vt:lpstr>
      <vt:lpstr>Wingdings</vt:lpstr>
      <vt:lpstr>Lucida Sans Unicode</vt:lpstr>
      <vt:lpstr>Constantia</vt:lpstr>
      <vt:lpstr>Courier New</vt:lpstr>
      <vt:lpstr>u7模板</vt:lpstr>
      <vt:lpstr>PowerPoint 演示文稿</vt:lpstr>
      <vt:lpstr>PowerPoint 演示文稿</vt:lpstr>
      <vt:lpstr>PowerPoint 演示文稿</vt:lpstr>
      <vt:lpstr>用such或so填空</vt:lpstr>
      <vt:lpstr>用such或so填空</vt:lpstr>
      <vt:lpstr>PowerPoint 演示文稿</vt:lpstr>
      <vt:lpstr>PowerPoint 演示文稿</vt:lpstr>
      <vt:lpstr>PowerPoint 演示文稿</vt:lpstr>
      <vt:lpstr>PowerPoint 演示文稿</vt:lpstr>
      <vt:lpstr>A. Adverbial clauses of result     结果状语从句</vt:lpstr>
      <vt:lpstr>PowerPoint 演示文稿</vt:lpstr>
      <vt:lpstr>so … that / such … that用法小结</vt:lpstr>
      <vt:lpstr>Join the sentences in column A and column B with so … that or such … that.</vt:lpstr>
      <vt:lpstr>PowerPoint 演示文稿</vt:lpstr>
      <vt:lpstr>3.Use “so… that…/such…that…” to make sentences.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A. so…that与too…to的转换</vt:lpstr>
      <vt:lpstr>B. so…that与enough to的转换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44</cp:revision>
  <dcterms:created xsi:type="dcterms:W3CDTF">2017-01-09T01:06:00Z</dcterms:created>
  <dcterms:modified xsi:type="dcterms:W3CDTF">2017-12-15T06:28:08Z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