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81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332" r:id="rId33"/>
    <p:sldId id="333" r:id="rId34"/>
    <p:sldId id="334" r:id="rId35"/>
    <p:sldId id="291" r:id="rId36"/>
    <p:sldId id="294" r:id="rId37"/>
    <p:sldId id="295" r:id="rId38"/>
    <p:sldId id="328" r:id="rId39"/>
    <p:sldId id="296" r:id="rId40"/>
    <p:sldId id="297" r:id="rId41"/>
    <p:sldId id="298" r:id="rId42"/>
    <p:sldId id="300" r:id="rId43"/>
    <p:sldId id="329" r:id="rId44"/>
    <p:sldId id="330" r:id="rId45"/>
    <p:sldId id="301" r:id="rId46"/>
    <p:sldId id="303" r:id="rId47"/>
    <p:sldId id="306" r:id="rId48"/>
    <p:sldId id="310" r:id="rId49"/>
    <p:sldId id="315" r:id="rId50"/>
    <p:sldId id="317" r:id="rId51"/>
    <p:sldId id="319" r:id="rId52"/>
    <p:sldId id="320" r:id="rId53"/>
    <p:sldId id="326" r:id="rId54"/>
    <p:sldId id="321" r:id="rId55"/>
    <p:sldId id="335" r:id="rId56"/>
    <p:sldId id="322" r:id="rId57"/>
    <p:sldId id="323" r:id="rId58"/>
    <p:sldId id="331" r:id="rId59"/>
    <p:sldId id="325" r:id="rId60"/>
  </p:sldIdLst>
  <p:sldSz cx="24371300" cy="13717588"/>
  <p:notesSz cx="6858000" cy="9144000"/>
  <p:defaultTextStyle>
    <a:defPPr>
      <a:defRPr lang="zh-CN"/>
    </a:defPPr>
    <a:lvl1pPr marL="0" algn="l" defTabSz="2176455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1pPr>
    <a:lvl2pPr marL="1088227" algn="l" defTabSz="2176455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2pPr>
    <a:lvl3pPr marL="2176455" algn="l" defTabSz="2176455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3pPr>
    <a:lvl4pPr marL="3264682" algn="l" defTabSz="2176455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4pPr>
    <a:lvl5pPr marL="4352910" algn="l" defTabSz="2176455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5pPr>
    <a:lvl6pPr marL="5441137" algn="l" defTabSz="2176455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6pPr>
    <a:lvl7pPr marL="6529365" algn="l" defTabSz="2176455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7pPr>
    <a:lvl8pPr marL="7617592" algn="l" defTabSz="2176455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8pPr>
    <a:lvl9pPr marL="8705820" algn="l" defTabSz="2176455" rtl="0" eaLnBrk="1" latinLnBrk="0" hangingPunct="1">
      <a:defRPr sz="4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2" autoAdjust="0"/>
    <p:restoredTop sz="94628" autoAdjust="0"/>
  </p:normalViewPr>
  <p:slideViewPr>
    <p:cSldViewPr>
      <p:cViewPr varScale="1">
        <p:scale>
          <a:sx n="28" d="100"/>
          <a:sy n="28" d="100"/>
        </p:scale>
        <p:origin x="-53" y="-370"/>
      </p:cViewPr>
      <p:guideLst>
        <p:guide orient="horz" pos="4320"/>
        <p:guide pos="7676"/>
      </p:guideLst>
    </p:cSldViewPr>
  </p:slideViewPr>
  <p:outlineViewPr>
    <p:cViewPr>
      <p:scale>
        <a:sx n="33" d="100"/>
        <a:sy n="33" d="100"/>
      </p:scale>
      <p:origin x="0" y="122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6AEA4-D00D-4937-BC3B-8A3225BAA1A2}" type="datetimeFigureOut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B74401-C1D1-41DF-8872-070893AD50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98846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88C79-F0E6-489B-AC34-38FC943AE04D}" type="datetimeFigureOut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0CFA79-F844-41E1-B14C-A0C9760772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8611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745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29050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27848" y="4261345"/>
            <a:ext cx="20715605" cy="294039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655695" y="7773300"/>
            <a:ext cx="17059910" cy="35056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088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764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264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352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4411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529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617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705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C4838-3D5F-4A43-8CF7-E70E32FB7CF7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885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6F050-F0F6-4A05-8AA3-1EC931B61A59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084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25165" y="8814822"/>
            <a:ext cx="20715605" cy="2724465"/>
          </a:xfrm>
        </p:spPr>
        <p:txBody>
          <a:bodyPr anchor="t"/>
          <a:lstStyle>
            <a:lvl1pPr algn="l">
              <a:defRPr sz="95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925165" y="5814100"/>
            <a:ext cx="20715605" cy="3000721"/>
          </a:xfrm>
        </p:spPr>
        <p:txBody>
          <a:bodyPr anchor="b"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1088227" indent="0">
              <a:buNone/>
              <a:defRPr sz="4300">
                <a:solidFill>
                  <a:schemeClr val="tx1">
                    <a:tint val="75000"/>
                  </a:schemeClr>
                </a:solidFill>
              </a:defRPr>
            </a:lvl2pPr>
            <a:lvl3pPr marL="2176455" indent="0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3pPr>
            <a:lvl4pPr marL="3264682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4pPr>
            <a:lvl5pPr marL="4352910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5pPr>
            <a:lvl6pPr marL="5441137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6pPr>
            <a:lvl7pPr marL="6529365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7pPr>
            <a:lvl8pPr marL="7617592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8pPr>
            <a:lvl9pPr marL="8705820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7EEB5-B844-4266-97DE-3AEBE208A9FD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460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49507" y="6401542"/>
            <a:ext cx="29025541" cy="18109122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2681236" y="6401542"/>
            <a:ext cx="29025541" cy="18109122"/>
          </a:xfrm>
        </p:spPr>
        <p:txBody>
          <a:bodyPr/>
          <a:lstStyle>
            <a:lvl1pPr>
              <a:defRPr sz="6700"/>
            </a:lvl1pPr>
            <a:lvl2pPr>
              <a:defRPr sz="5700"/>
            </a:lvl2pPr>
            <a:lvl3pPr>
              <a:defRPr sz="4800"/>
            </a:lvl3pPr>
            <a:lvl4pPr>
              <a:defRPr sz="4300"/>
            </a:lvl4pPr>
            <a:lvl5pPr>
              <a:defRPr sz="4300"/>
            </a:lvl5pPr>
            <a:lvl6pPr>
              <a:defRPr sz="4300"/>
            </a:lvl6pPr>
            <a:lvl7pPr>
              <a:defRPr sz="4300"/>
            </a:lvl7pPr>
            <a:lvl8pPr>
              <a:defRPr sz="4300"/>
            </a:lvl8pPr>
            <a:lvl9pPr>
              <a:defRPr sz="4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C22FC-9CEC-4F32-8872-7F90AD5EDAC3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949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18565" y="549339"/>
            <a:ext cx="21934170" cy="228626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18565" y="3070582"/>
            <a:ext cx="10768223" cy="1279672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8227" indent="0">
              <a:buNone/>
              <a:defRPr sz="4800" b="1"/>
            </a:lvl2pPr>
            <a:lvl3pPr marL="2176455" indent="0">
              <a:buNone/>
              <a:defRPr sz="4300" b="1"/>
            </a:lvl3pPr>
            <a:lvl4pPr marL="3264682" indent="0">
              <a:buNone/>
              <a:defRPr sz="3800" b="1"/>
            </a:lvl4pPr>
            <a:lvl5pPr marL="4352910" indent="0">
              <a:buNone/>
              <a:defRPr sz="3800" b="1"/>
            </a:lvl5pPr>
            <a:lvl6pPr marL="5441137" indent="0">
              <a:buNone/>
              <a:defRPr sz="3800" b="1"/>
            </a:lvl6pPr>
            <a:lvl7pPr marL="6529365" indent="0">
              <a:buNone/>
              <a:defRPr sz="3800" b="1"/>
            </a:lvl7pPr>
            <a:lvl8pPr marL="7617592" indent="0">
              <a:buNone/>
              <a:defRPr sz="3800" b="1"/>
            </a:lvl8pPr>
            <a:lvl9pPr marL="8705820" indent="0">
              <a:buNone/>
              <a:defRPr sz="38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18565" y="4350254"/>
            <a:ext cx="10768223" cy="7903491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2380283" y="3070582"/>
            <a:ext cx="10772453" cy="1279672"/>
          </a:xfrm>
        </p:spPr>
        <p:txBody>
          <a:bodyPr anchor="b"/>
          <a:lstStyle>
            <a:lvl1pPr marL="0" indent="0">
              <a:buNone/>
              <a:defRPr sz="5700" b="1"/>
            </a:lvl1pPr>
            <a:lvl2pPr marL="1088227" indent="0">
              <a:buNone/>
              <a:defRPr sz="4800" b="1"/>
            </a:lvl2pPr>
            <a:lvl3pPr marL="2176455" indent="0">
              <a:buNone/>
              <a:defRPr sz="4300" b="1"/>
            </a:lvl3pPr>
            <a:lvl4pPr marL="3264682" indent="0">
              <a:buNone/>
              <a:defRPr sz="3800" b="1"/>
            </a:lvl4pPr>
            <a:lvl5pPr marL="4352910" indent="0">
              <a:buNone/>
              <a:defRPr sz="3800" b="1"/>
            </a:lvl5pPr>
            <a:lvl6pPr marL="5441137" indent="0">
              <a:buNone/>
              <a:defRPr sz="3800" b="1"/>
            </a:lvl6pPr>
            <a:lvl7pPr marL="6529365" indent="0">
              <a:buNone/>
              <a:defRPr sz="3800" b="1"/>
            </a:lvl7pPr>
            <a:lvl8pPr marL="7617592" indent="0">
              <a:buNone/>
              <a:defRPr sz="3800" b="1"/>
            </a:lvl8pPr>
            <a:lvl9pPr marL="8705820" indent="0">
              <a:buNone/>
              <a:defRPr sz="38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2380283" y="4350254"/>
            <a:ext cx="10772453" cy="7903491"/>
          </a:xfrm>
        </p:spPr>
        <p:txBody>
          <a:bodyPr/>
          <a:lstStyle>
            <a:lvl1pPr>
              <a:defRPr sz="5700"/>
            </a:lvl1pPr>
            <a:lvl2pPr>
              <a:defRPr sz="4800"/>
            </a:lvl2pPr>
            <a:lvl3pPr>
              <a:defRPr sz="43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0354A-D9C2-418B-A613-8D6DB6F02EDC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240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A7B43-1788-4629-A172-EDB7B75A8D11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884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9B8A7-21AE-4B90-93D5-2D692B01D6DC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142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18566" y="546163"/>
            <a:ext cx="8017990" cy="2324369"/>
          </a:xfrm>
        </p:spPr>
        <p:txBody>
          <a:bodyPr anchor="b"/>
          <a:lstStyle>
            <a:lvl1pPr algn="l">
              <a:defRPr sz="48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528501" y="546164"/>
            <a:ext cx="13624234" cy="11707581"/>
          </a:xfrm>
        </p:spPr>
        <p:txBody>
          <a:bodyPr/>
          <a:lstStyle>
            <a:lvl1pPr>
              <a:defRPr sz="7600"/>
            </a:lvl1pPr>
            <a:lvl2pPr>
              <a:defRPr sz="6700"/>
            </a:lvl2pPr>
            <a:lvl3pPr>
              <a:defRPr sz="5700"/>
            </a:lvl3pPr>
            <a:lvl4pPr>
              <a:defRPr sz="4800"/>
            </a:lvl4pPr>
            <a:lvl5pPr>
              <a:defRPr sz="4800"/>
            </a:lvl5pPr>
            <a:lvl6pPr>
              <a:defRPr sz="4800"/>
            </a:lvl6pPr>
            <a:lvl7pPr>
              <a:defRPr sz="4800"/>
            </a:lvl7pPr>
            <a:lvl8pPr>
              <a:defRPr sz="4800"/>
            </a:lvl8pPr>
            <a:lvl9pPr>
              <a:defRPr sz="4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218566" y="2870533"/>
            <a:ext cx="8017990" cy="9383212"/>
          </a:xfrm>
        </p:spPr>
        <p:txBody>
          <a:bodyPr/>
          <a:lstStyle>
            <a:lvl1pPr marL="0" indent="0">
              <a:buNone/>
              <a:defRPr sz="3300"/>
            </a:lvl1pPr>
            <a:lvl2pPr marL="1088227" indent="0">
              <a:buNone/>
              <a:defRPr sz="2900"/>
            </a:lvl2pPr>
            <a:lvl3pPr marL="2176455" indent="0">
              <a:buNone/>
              <a:defRPr sz="2400"/>
            </a:lvl3pPr>
            <a:lvl4pPr marL="3264682" indent="0">
              <a:buNone/>
              <a:defRPr sz="2100"/>
            </a:lvl4pPr>
            <a:lvl5pPr marL="4352910" indent="0">
              <a:buNone/>
              <a:defRPr sz="2100"/>
            </a:lvl5pPr>
            <a:lvl6pPr marL="5441137" indent="0">
              <a:buNone/>
              <a:defRPr sz="2100"/>
            </a:lvl6pPr>
            <a:lvl7pPr marL="6529365" indent="0">
              <a:buNone/>
              <a:defRPr sz="2100"/>
            </a:lvl7pPr>
            <a:lvl8pPr marL="7617592" indent="0">
              <a:buNone/>
              <a:defRPr sz="2100"/>
            </a:lvl8pPr>
            <a:lvl9pPr marL="8705820" indent="0">
              <a:buNone/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3F005-24BE-4A2D-AF93-16D4D63B6696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359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76945" y="9602312"/>
            <a:ext cx="14622780" cy="1133607"/>
          </a:xfrm>
        </p:spPr>
        <p:txBody>
          <a:bodyPr anchor="b"/>
          <a:lstStyle>
            <a:lvl1pPr algn="l">
              <a:defRPr sz="48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776945" y="1225692"/>
            <a:ext cx="14622780" cy="8230553"/>
          </a:xfrm>
        </p:spPr>
        <p:txBody>
          <a:bodyPr/>
          <a:lstStyle>
            <a:lvl1pPr marL="0" indent="0">
              <a:buNone/>
              <a:defRPr sz="7600"/>
            </a:lvl1pPr>
            <a:lvl2pPr marL="1088227" indent="0">
              <a:buNone/>
              <a:defRPr sz="6700"/>
            </a:lvl2pPr>
            <a:lvl3pPr marL="2176455" indent="0">
              <a:buNone/>
              <a:defRPr sz="5700"/>
            </a:lvl3pPr>
            <a:lvl4pPr marL="3264682" indent="0">
              <a:buNone/>
              <a:defRPr sz="4800"/>
            </a:lvl4pPr>
            <a:lvl5pPr marL="4352910" indent="0">
              <a:buNone/>
              <a:defRPr sz="4800"/>
            </a:lvl5pPr>
            <a:lvl6pPr marL="5441137" indent="0">
              <a:buNone/>
              <a:defRPr sz="4800"/>
            </a:lvl6pPr>
            <a:lvl7pPr marL="6529365" indent="0">
              <a:buNone/>
              <a:defRPr sz="4800"/>
            </a:lvl7pPr>
            <a:lvl8pPr marL="7617592" indent="0">
              <a:buNone/>
              <a:defRPr sz="4800"/>
            </a:lvl8pPr>
            <a:lvl9pPr marL="8705820" indent="0">
              <a:buNone/>
              <a:defRPr sz="4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776945" y="10735919"/>
            <a:ext cx="14622780" cy="1609910"/>
          </a:xfrm>
        </p:spPr>
        <p:txBody>
          <a:bodyPr/>
          <a:lstStyle>
            <a:lvl1pPr marL="0" indent="0">
              <a:buNone/>
              <a:defRPr sz="3300"/>
            </a:lvl1pPr>
            <a:lvl2pPr marL="1088227" indent="0">
              <a:buNone/>
              <a:defRPr sz="2900"/>
            </a:lvl2pPr>
            <a:lvl3pPr marL="2176455" indent="0">
              <a:buNone/>
              <a:defRPr sz="2400"/>
            </a:lvl3pPr>
            <a:lvl4pPr marL="3264682" indent="0">
              <a:buNone/>
              <a:defRPr sz="2100"/>
            </a:lvl4pPr>
            <a:lvl5pPr marL="4352910" indent="0">
              <a:buNone/>
              <a:defRPr sz="2100"/>
            </a:lvl5pPr>
            <a:lvl6pPr marL="5441137" indent="0">
              <a:buNone/>
              <a:defRPr sz="2100"/>
            </a:lvl6pPr>
            <a:lvl7pPr marL="6529365" indent="0">
              <a:buNone/>
              <a:defRPr sz="2100"/>
            </a:lvl7pPr>
            <a:lvl8pPr marL="7617592" indent="0">
              <a:buNone/>
              <a:defRPr sz="2100"/>
            </a:lvl8pPr>
            <a:lvl9pPr marL="8705820" indent="0">
              <a:buNone/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6DAE5-4A89-4AA2-BD94-6165666D575E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4270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E6C41-3CC8-473A-8C05-9AA893B7ED9D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552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7092461" y="1098677"/>
            <a:ext cx="14614318" cy="23411986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249508" y="1098677"/>
            <a:ext cx="43436765" cy="23411986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4F0D-03F3-4BB2-ACD5-D32931610C41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86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" y="0"/>
            <a:ext cx="24368126" cy="13716000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651" tIns="38326" rIns="76651" bIns="38326" rtlCol="0" anchor="ctr"/>
          <a:lstStyle/>
          <a:p>
            <a:pPr algn="ctr"/>
            <a:endParaRPr lang="zh-CN" altLang="en-US" sz="5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1260662" y="682718"/>
            <a:ext cx="21963198" cy="12352154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6440" tIns="38220" rIns="76440" bIns="38220" numCol="1" rtlCol="0" anchor="t" anchorCtr="0" compatLnSpc="1"/>
          <a:lstStyle/>
          <a:p>
            <a:pPr marL="0" marR="0" indent="0" algn="l" defTabSz="76385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8" name="27 Imagen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1624974" y="12289101"/>
            <a:ext cx="782559" cy="65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5"/>
          <p:cNvSpPr txBox="1"/>
          <p:nvPr userDrawn="1"/>
        </p:nvSpPr>
        <p:spPr>
          <a:xfrm>
            <a:off x="21655237" y="12245339"/>
            <a:ext cx="717664" cy="645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EEF1883-7A0E-4F66-9932-E581691AD397}" type="slidenum">
              <a:rPr lang="zh-CN" altLang="en-US" sz="2800" b="1" smtClean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pPr algn="ctr"/>
              <a:t>‹#›</a:t>
            </a:fld>
            <a:r>
              <a:rPr lang="zh-CN" altLang="en-US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</a:t>
            </a:r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20826392" y="12264499"/>
            <a:ext cx="746785" cy="746848"/>
            <a:chOff x="11226607" y="6533712"/>
            <a:chExt cx="216000" cy="216000"/>
          </a:xfrm>
        </p:grpSpPr>
        <p:sp>
          <p:nvSpPr>
            <p:cNvPr id="11" name="椭圆 10"/>
            <p:cNvSpPr/>
            <p:nvPr userDrawn="1"/>
          </p:nvSpPr>
          <p:spPr>
            <a:xfrm>
              <a:off x="11226607" y="6533712"/>
              <a:ext cx="216000" cy="216000"/>
            </a:xfrm>
            <a:prstGeom prst="ellipse">
              <a:avLst/>
            </a:prstGeom>
            <a:solidFill>
              <a:srgbClr val="A2CEA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endParaRPr lang="zh-CN" altLang="en-US" sz="2000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" name="燕尾形 11">
              <a:hlinkClick r:id="" action="ppaction://hlinkshowjump?jump=previousslide"/>
            </p:cNvPr>
            <p:cNvSpPr/>
            <p:nvPr userDrawn="1"/>
          </p:nvSpPr>
          <p:spPr>
            <a:xfrm flipH="1">
              <a:off x="11291407" y="65877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endParaRPr lang="zh-CN" altLang="en-US" sz="2000" kern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22451625" y="12288024"/>
            <a:ext cx="746785" cy="746848"/>
            <a:chOff x="11142748" y="6381312"/>
            <a:chExt cx="216000" cy="216000"/>
          </a:xfrm>
        </p:grpSpPr>
        <p:sp>
          <p:nvSpPr>
            <p:cNvPr id="15" name="椭圆 14"/>
            <p:cNvSpPr/>
            <p:nvPr userDrawn="1"/>
          </p:nvSpPr>
          <p:spPr>
            <a:xfrm>
              <a:off x="11142748" y="6381312"/>
              <a:ext cx="216000" cy="216000"/>
            </a:xfrm>
            <a:prstGeom prst="ellipse">
              <a:avLst/>
            </a:prstGeom>
            <a:solidFill>
              <a:srgbClr val="A2CEA1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endParaRPr lang="zh-CN" altLang="en-US" sz="2000" kern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6" name="燕尾形 15">
              <a:hlinkClick r:id="" action="ppaction://hlinkshowjump?jump=nextslide"/>
            </p:cNvPr>
            <p:cNvSpPr/>
            <p:nvPr userDrawn="1"/>
          </p:nvSpPr>
          <p:spPr>
            <a:xfrm>
              <a:off x="11207548" y="6435312"/>
              <a:ext cx="86400" cy="108000"/>
            </a:xfrm>
            <a:prstGeom prst="chevron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endParaRPr lang="zh-CN" altLang="en-US" sz="2000" kern="0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3101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218565" y="549339"/>
            <a:ext cx="21934170" cy="2286265"/>
          </a:xfrm>
          <a:prstGeom prst="rect">
            <a:avLst/>
          </a:prstGeom>
        </p:spPr>
        <p:txBody>
          <a:bodyPr vert="horz" lIns="217645" tIns="108823" rIns="217645" bIns="108823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18565" y="3200772"/>
            <a:ext cx="21934170" cy="9052974"/>
          </a:xfrm>
          <a:prstGeom prst="rect">
            <a:avLst/>
          </a:prstGeom>
        </p:spPr>
        <p:txBody>
          <a:bodyPr vert="horz" lIns="217645" tIns="108823" rIns="217645" bIns="108823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218565" y="12714173"/>
            <a:ext cx="5686637" cy="730335"/>
          </a:xfrm>
          <a:prstGeom prst="rect">
            <a:avLst/>
          </a:prstGeom>
        </p:spPr>
        <p:txBody>
          <a:bodyPr vert="horz" lIns="217645" tIns="108823" rIns="217645" bIns="108823" rtlCol="0" anchor="ctr"/>
          <a:lstStyle>
            <a:lvl1pPr algn="l">
              <a:defRPr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A15D1-30F7-4D71-9F17-46ECA3982A4F}" type="datetime1">
              <a:rPr lang="zh-CN" altLang="en-US" smtClean="0"/>
              <a:t>2018/4/25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8326861" y="12714173"/>
            <a:ext cx="7717578" cy="730335"/>
          </a:xfrm>
          <a:prstGeom prst="rect">
            <a:avLst/>
          </a:prstGeom>
        </p:spPr>
        <p:txBody>
          <a:bodyPr vert="horz" lIns="217645" tIns="108823" rIns="217645" bIns="108823" rtlCol="0" anchor="ctr"/>
          <a:lstStyle>
            <a:lvl1pPr algn="ctr">
              <a:defRPr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 smtClean="0"/>
              <a:t>第</a:t>
            </a:r>
            <a:r>
              <a:rPr lang="en-US" altLang="zh-CN" smtClean="0"/>
              <a:t>32</a:t>
            </a:r>
            <a:r>
              <a:rPr lang="zh-CN" altLang="en-US" smtClean="0"/>
              <a:t>课  基本不等式及其应用  第（</a:t>
            </a:r>
            <a:r>
              <a:rPr lang="en-US" altLang="zh-CN" smtClean="0"/>
              <a:t>3</a:t>
            </a:r>
            <a:r>
              <a:rPr lang="zh-CN" altLang="en-US" smtClean="0"/>
              <a:t>）题            </a:t>
            </a: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7466098" y="12714173"/>
            <a:ext cx="5686637" cy="730335"/>
          </a:xfrm>
          <a:prstGeom prst="rect">
            <a:avLst/>
          </a:prstGeom>
        </p:spPr>
        <p:txBody>
          <a:bodyPr vert="horz" lIns="217645" tIns="108823" rIns="217645" bIns="108823" rtlCol="0" anchor="ctr"/>
          <a:lstStyle>
            <a:lvl1pPr algn="r">
              <a:defRPr sz="2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1EAF1E-6D6E-4275-BF37-86795A127E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2417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2176455" rtl="0" eaLnBrk="1" latinLnBrk="0" hangingPunct="1">
        <a:spcBef>
          <a:spcPct val="0"/>
        </a:spcBef>
        <a:buNone/>
        <a:defRPr sz="10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16171" indent="-816171" algn="l" defTabSz="2176455" rtl="0" eaLnBrk="1" latinLnBrk="0" hangingPunct="1">
        <a:spcBef>
          <a:spcPct val="20000"/>
        </a:spcBef>
        <a:buFont typeface="Arial" panose="020B0604020202020204" pitchFamily="34" charset="0"/>
        <a:buChar char="•"/>
        <a:defRPr sz="7600" kern="1200">
          <a:solidFill>
            <a:schemeClr val="tx1"/>
          </a:solidFill>
          <a:latin typeface="+mn-lt"/>
          <a:ea typeface="+mn-ea"/>
          <a:cs typeface="+mn-cs"/>
        </a:defRPr>
      </a:lvl1pPr>
      <a:lvl2pPr marL="1768370" indent="-680142" algn="l" defTabSz="2176455" rtl="0" eaLnBrk="1" latinLnBrk="0" hangingPunct="1">
        <a:spcBef>
          <a:spcPct val="20000"/>
        </a:spcBef>
        <a:buFont typeface="Arial" panose="020B0604020202020204" pitchFamily="34" charset="0"/>
        <a:buChar char="–"/>
        <a:defRPr sz="6700" kern="1200">
          <a:solidFill>
            <a:schemeClr val="tx1"/>
          </a:solidFill>
          <a:latin typeface="+mn-lt"/>
          <a:ea typeface="+mn-ea"/>
          <a:cs typeface="+mn-cs"/>
        </a:defRPr>
      </a:lvl2pPr>
      <a:lvl3pPr marL="2720569" indent="-544114" algn="l" defTabSz="2176455" rtl="0" eaLnBrk="1" latinLnBrk="0" hangingPunct="1">
        <a:spcBef>
          <a:spcPct val="20000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3808796" indent="-544114" algn="l" defTabSz="2176455" rtl="0" eaLnBrk="1" latinLnBrk="0" hangingPunct="1">
        <a:spcBef>
          <a:spcPct val="20000"/>
        </a:spcBef>
        <a:buFont typeface="Arial" panose="020B0604020202020204" pitchFamily="34" charset="0"/>
        <a:buChar char="–"/>
        <a:defRPr sz="4800" kern="1200">
          <a:solidFill>
            <a:schemeClr val="tx1"/>
          </a:solidFill>
          <a:latin typeface="+mn-lt"/>
          <a:ea typeface="+mn-ea"/>
          <a:cs typeface="+mn-cs"/>
        </a:defRPr>
      </a:lvl4pPr>
      <a:lvl5pPr marL="4897023" indent="-544114" algn="l" defTabSz="2176455" rtl="0" eaLnBrk="1" latinLnBrk="0" hangingPunct="1">
        <a:spcBef>
          <a:spcPct val="20000"/>
        </a:spcBef>
        <a:buFont typeface="Arial" panose="020B0604020202020204" pitchFamily="34" charset="0"/>
        <a:buChar char="»"/>
        <a:defRPr sz="4800" kern="1200">
          <a:solidFill>
            <a:schemeClr val="tx1"/>
          </a:solidFill>
          <a:latin typeface="+mn-lt"/>
          <a:ea typeface="+mn-ea"/>
          <a:cs typeface="+mn-cs"/>
        </a:defRPr>
      </a:lvl5pPr>
      <a:lvl6pPr marL="5985251" indent="-544114" algn="l" defTabSz="2176455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6pPr>
      <a:lvl7pPr marL="7073478" indent="-544114" algn="l" defTabSz="2176455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7pPr>
      <a:lvl8pPr marL="8161706" indent="-544114" algn="l" defTabSz="2176455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8pPr>
      <a:lvl9pPr marL="9249933" indent="-544114" algn="l" defTabSz="2176455" rtl="0" eaLnBrk="1" latinLnBrk="0" hangingPunct="1">
        <a:spcBef>
          <a:spcPct val="20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217645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88227" algn="l" defTabSz="217645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76455" algn="l" defTabSz="217645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64682" algn="l" defTabSz="217645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52910" algn="l" defTabSz="217645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41137" algn="l" defTabSz="217645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29365" algn="l" defTabSz="217645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17592" algn="l" defTabSz="217645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05820" algn="l" defTabSz="2176455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1.xml"/><Relationship Id="rId13" Type="http://schemas.openxmlformats.org/officeDocument/2006/relationships/slide" Target="slide48.xml"/><Relationship Id="rId3" Type="http://schemas.openxmlformats.org/officeDocument/2006/relationships/slide" Target="slide31.xml"/><Relationship Id="rId7" Type="http://schemas.openxmlformats.org/officeDocument/2006/relationships/slide" Target="slide21.xml"/><Relationship Id="rId12" Type="http://schemas.openxmlformats.org/officeDocument/2006/relationships/slide" Target="slide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slide" Target="slide36.xml"/><Relationship Id="rId11" Type="http://schemas.openxmlformats.org/officeDocument/2006/relationships/slide" Target="slide11.xml"/><Relationship Id="rId5" Type="http://schemas.openxmlformats.org/officeDocument/2006/relationships/slide" Target="slide28.xml"/><Relationship Id="rId15" Type="http://schemas.openxmlformats.org/officeDocument/2006/relationships/slide" Target="slide56.xml"/><Relationship Id="rId10" Type="http://schemas.openxmlformats.org/officeDocument/2006/relationships/slide" Target="slide2.xml"/><Relationship Id="rId4" Type="http://schemas.openxmlformats.org/officeDocument/2006/relationships/slide" Target="slide17.xml"/><Relationship Id="rId9" Type="http://schemas.openxmlformats.org/officeDocument/2006/relationships/slide" Target="slide47.xml"/><Relationship Id="rId14" Type="http://schemas.openxmlformats.org/officeDocument/2006/relationships/slide" Target="slide5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4.wmf"/><Relationship Id="rId4" Type="http://schemas.openxmlformats.org/officeDocument/2006/relationships/image" Target="../media/image5.png"/><Relationship Id="rId9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2.png"/><Relationship Id="rId9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7.png"/><Relationship Id="rId3" Type="http://schemas.openxmlformats.org/officeDocument/2006/relationships/image" Target="../media/image5.png"/><Relationship Id="rId7" Type="http://schemas.openxmlformats.org/officeDocument/2006/relationships/image" Target="../media/image13.png"/><Relationship Id="rId12" Type="http://schemas.openxmlformats.org/officeDocument/2006/relationships/image" Target="../media/image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image" Target="../media/image20.png"/><Relationship Id="rId5" Type="http://schemas.openxmlformats.org/officeDocument/2006/relationships/image" Target="../media/image2.png"/><Relationship Id="rId10" Type="http://schemas.openxmlformats.org/officeDocument/2006/relationships/image" Target="../media/image26.png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5" Type="http://schemas.openxmlformats.org/officeDocument/2006/relationships/image" Target="../media/image19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3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4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7.png"/><Relationship Id="rId3" Type="http://schemas.openxmlformats.org/officeDocument/2006/relationships/image" Target="../media/image29.png"/><Relationship Id="rId7" Type="http://schemas.openxmlformats.org/officeDocument/2006/relationships/image" Target="../media/image2.pn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openxmlformats.org/officeDocument/2006/relationships/image" Target="../media/image330.png"/><Relationship Id="rId1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5.png"/><Relationship Id="rId4" Type="http://schemas.openxmlformats.org/officeDocument/2006/relationships/image" Target="../media/image2.png"/><Relationship Id="rId9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6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5" Type="http://schemas.openxmlformats.org/officeDocument/2006/relationships/image" Target="../media/image2.png"/><Relationship Id="rId10" Type="http://schemas.openxmlformats.org/officeDocument/2006/relationships/image" Target="../media/image49.png"/><Relationship Id="rId4" Type="http://schemas.openxmlformats.org/officeDocument/2006/relationships/image" Target="../media/image40.png"/><Relationship Id="rId9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0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5" Type="http://schemas.openxmlformats.org/officeDocument/2006/relationships/image" Target="../media/image2.png"/><Relationship Id="rId10" Type="http://schemas.openxmlformats.org/officeDocument/2006/relationships/image" Target="../media/image52.png"/><Relationship Id="rId4" Type="http://schemas.openxmlformats.org/officeDocument/2006/relationships/image" Target="../media/image40.png"/><Relationship Id="rId9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image" Target="../media/image2.png"/><Relationship Id="rId10" Type="http://schemas.openxmlformats.org/officeDocument/2006/relationships/image" Target="../media/image55.png"/><Relationship Id="rId4" Type="http://schemas.openxmlformats.org/officeDocument/2006/relationships/image" Target="../media/image40.png"/><Relationship Id="rId9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3" Type="http://schemas.openxmlformats.org/officeDocument/2006/relationships/image" Target="../media/image2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2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3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4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2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5" Type="http://schemas.openxmlformats.org/officeDocument/2006/relationships/image" Target="../media/image9.png"/><Relationship Id="rId4" Type="http://schemas.openxmlformats.org/officeDocument/2006/relationships/image" Target="../media/image41.png"/><Relationship Id="rId9" Type="http://schemas.openxmlformats.org/officeDocument/2006/relationships/image" Target="../media/image77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46.png"/><Relationship Id="rId7" Type="http://schemas.openxmlformats.org/officeDocument/2006/relationships/image" Target="../media/image76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0.png"/><Relationship Id="rId11" Type="http://schemas.openxmlformats.org/officeDocument/2006/relationships/image" Target="../media/image80.png"/><Relationship Id="rId5" Type="http://schemas.openxmlformats.org/officeDocument/2006/relationships/image" Target="../media/image78.png"/><Relationship Id="rId10" Type="http://schemas.openxmlformats.org/officeDocument/2006/relationships/image" Target="../media/image790.png"/><Relationship Id="rId4" Type="http://schemas.openxmlformats.org/officeDocument/2006/relationships/image" Target="../media/image2.png"/><Relationship Id="rId9" Type="http://schemas.openxmlformats.org/officeDocument/2006/relationships/image" Target="../media/image780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5" Type="http://schemas.openxmlformats.org/officeDocument/2006/relationships/image" Target="../media/image9.png"/><Relationship Id="rId4" Type="http://schemas.openxmlformats.org/officeDocument/2006/relationships/image" Target="../media/image19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2.pn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70.pn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2.png"/><Relationship Id="rId7" Type="http://schemas.openxmlformats.org/officeDocument/2006/relationships/image" Target="../media/image91.png"/><Relationship Id="rId12" Type="http://schemas.openxmlformats.org/officeDocument/2006/relationships/image" Target="../media/image9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.png"/><Relationship Id="rId11" Type="http://schemas.openxmlformats.org/officeDocument/2006/relationships/image" Target="../media/image95.png"/><Relationship Id="rId5" Type="http://schemas.openxmlformats.org/officeDocument/2006/relationships/image" Target="../media/image89.png"/><Relationship Id="rId10" Type="http://schemas.openxmlformats.org/officeDocument/2006/relationships/image" Target="../media/image94.png"/><Relationship Id="rId4" Type="http://schemas.openxmlformats.org/officeDocument/2006/relationships/image" Target="../media/image88.png"/><Relationship Id="rId9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2B77E84D-0C4D-4332-A730-D72B99C4FC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21320652" y="4338504"/>
            <a:ext cx="2700001" cy="4596593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="" xmlns:a16="http://schemas.microsoft.com/office/drawing/2014/main" id="{037EC38E-21B6-4B70-B7D0-7EF1E23E3893}"/>
              </a:ext>
            </a:extLst>
          </p:cNvPr>
          <p:cNvSpPr/>
          <p:nvPr/>
        </p:nvSpPr>
        <p:spPr>
          <a:xfrm>
            <a:off x="6831117" y="1143133"/>
            <a:ext cx="10596760" cy="908397"/>
          </a:xfrm>
          <a:prstGeom prst="rect">
            <a:avLst/>
          </a:prstGeom>
        </p:spPr>
        <p:txBody>
          <a:bodyPr wrap="none" lIns="76651" tIns="38326" rIns="76651" bIns="38326">
            <a:spAutoFit/>
          </a:bodyPr>
          <a:lstStyle/>
          <a:p>
            <a:pPr algn="ctr"/>
            <a:r>
              <a:rPr lang="zh-CN" altLang="en-US" sz="5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5400" b="1" dirty="0" smtClean="0">
                <a:latin typeface="+mn-ea"/>
              </a:rPr>
              <a:t>23</a:t>
            </a:r>
            <a:r>
              <a:rPr lang="zh-CN" altLang="en-US" sz="5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课  水的电离和溶液的酸碱性</a:t>
            </a:r>
            <a:endParaRPr lang="en-US" altLang="zh-CN" sz="5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2">
            <a:extLst>
              <a:ext uri="{FF2B5EF4-FFF2-40B4-BE49-F238E27FC236}">
                <a16:creationId xmlns="" xmlns:a16="http://schemas.microsoft.com/office/drawing/2014/main" id="{4D21E7D7-1802-4F6C-8010-98620AC1B615}"/>
              </a:ext>
            </a:extLst>
          </p:cNvPr>
          <p:cNvSpPr txBox="1"/>
          <p:nvPr/>
        </p:nvSpPr>
        <p:spPr>
          <a:xfrm>
            <a:off x="3345337" y="2564927"/>
            <a:ext cx="9560314" cy="846842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普查</a:t>
            </a:r>
            <a:r>
              <a:rPr lang="zh-CN" altLang="en-US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讲</a:t>
            </a:r>
            <a:r>
              <a:rPr lang="en-US" altLang="zh-CN" sz="5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23</a:t>
            </a:r>
            <a:endParaRPr lang="zh-CN" altLang="en-US" sz="50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TextBox 4">
            <a:extLst>
              <a:ext uri="{FF2B5EF4-FFF2-40B4-BE49-F238E27FC236}">
                <a16:creationId xmlns="" xmlns:a16="http://schemas.microsoft.com/office/drawing/2014/main" id="{E626FF52-D304-4978-B1F3-8D6AA1026F79}"/>
              </a:ext>
            </a:extLst>
          </p:cNvPr>
          <p:cNvSpPr txBox="1"/>
          <p:nvPr/>
        </p:nvSpPr>
        <p:spPr>
          <a:xfrm>
            <a:off x="3345337" y="3933458"/>
            <a:ext cx="4160136" cy="846842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5000" b="1" dirty="0">
                <a:latin typeface="+mj-ea"/>
                <a:ea typeface="+mj-ea"/>
              </a:rPr>
              <a:t>一张</a:t>
            </a:r>
            <a:r>
              <a:rPr lang="zh-CN" altLang="en-US" sz="5000" b="1" dirty="0" smtClean="0">
                <a:latin typeface="+mj-ea"/>
                <a:ea typeface="+mj-ea"/>
              </a:rPr>
              <a:t>图学透</a:t>
            </a:r>
            <a:endParaRPr lang="zh-CN" altLang="en-US" sz="5000" b="1" dirty="0">
              <a:latin typeface="+mj-ea"/>
              <a:ea typeface="+mj-ea"/>
            </a:endParaRPr>
          </a:p>
        </p:txBody>
      </p:sp>
      <p:sp>
        <p:nvSpPr>
          <p:cNvPr id="11" name="TextBox 5">
            <a:extLst>
              <a:ext uri="{FF2B5EF4-FFF2-40B4-BE49-F238E27FC236}">
                <a16:creationId xmlns="" xmlns:a16="http://schemas.microsoft.com/office/drawing/2014/main" id="{2E44AC73-FFCF-4C74-8F74-D7A138C68F68}"/>
              </a:ext>
            </a:extLst>
          </p:cNvPr>
          <p:cNvSpPr txBox="1"/>
          <p:nvPr/>
        </p:nvSpPr>
        <p:spPr>
          <a:xfrm>
            <a:off x="3421188" y="6901360"/>
            <a:ext cx="3575316" cy="846842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5000" b="1" dirty="0">
                <a:latin typeface="+mj-ea"/>
                <a:ea typeface="+mj-ea"/>
              </a:rPr>
              <a:t>五组题讲透</a:t>
            </a:r>
          </a:p>
        </p:txBody>
      </p:sp>
      <p:sp>
        <p:nvSpPr>
          <p:cNvPr id="15" name="TextBox 9">
            <a:hlinkClick r:id="rId3" action="ppaction://hlinksldjump"/>
            <a:extLst>
              <a:ext uri="{FF2B5EF4-FFF2-40B4-BE49-F238E27FC236}">
                <a16:creationId xmlns="" xmlns:a16="http://schemas.microsoft.com/office/drawing/2014/main" id="{A863F48F-585E-4464-AC10-7D219D8118AF}"/>
              </a:ext>
            </a:extLst>
          </p:cNvPr>
          <p:cNvSpPr txBox="1"/>
          <p:nvPr/>
        </p:nvSpPr>
        <p:spPr>
          <a:xfrm>
            <a:off x="17757634" y="6955944"/>
            <a:ext cx="3285000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3" action="ppaction://hlinksldjump"/>
              </a:rPr>
              <a:t>第（</a:t>
            </a:r>
            <a:r>
              <a:rPr lang="en-US" altLang="zh-CN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3" action="ppaction://hlinksldjump"/>
              </a:rPr>
              <a:t>4</a:t>
            </a:r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3" action="ppaction://hlinksldjump"/>
              </a:rPr>
              <a:t>）题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页脚占位符 11">
            <a:extLst>
              <a:ext uri="{FF2B5EF4-FFF2-40B4-BE49-F238E27FC236}">
                <a16:creationId xmlns="" xmlns:a16="http://schemas.microsoft.com/office/drawing/2014/main" id="{3E44532C-B318-4710-8695-7E0FDB3937A0}"/>
              </a:ext>
            </a:extLst>
          </p:cNvPr>
          <p:cNvSpPr txBox="1">
            <a:spLocks/>
          </p:cNvSpPr>
          <p:nvPr/>
        </p:nvSpPr>
        <p:spPr>
          <a:xfrm>
            <a:off x="21780261" y="5913685"/>
            <a:ext cx="2285390" cy="1596742"/>
          </a:xfrm>
          <a:prstGeom prst="rect">
            <a:avLst/>
          </a:prstGeom>
        </p:spPr>
        <p:txBody>
          <a:bodyPr vert="horz" lIns="54810" tIns="27405" rIns="54810" bIns="27405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200" dirty="0">
                <a:latin typeface="+mn-ea"/>
                <a:ea typeface="+mn-ea"/>
              </a:rPr>
              <a:t>目录</a:t>
            </a:r>
            <a:endParaRPr lang="en-US" altLang="zh-CN" sz="4200" dirty="0">
              <a:latin typeface="+mn-ea"/>
              <a:ea typeface="+mn-ea"/>
            </a:endParaRPr>
          </a:p>
        </p:txBody>
      </p:sp>
      <p:sp>
        <p:nvSpPr>
          <p:cNvPr id="25" name="TextBox 7">
            <a:hlinkClick r:id="rId4" action="ppaction://hlinksldjump"/>
            <a:extLst>
              <a:ext uri="{FF2B5EF4-FFF2-40B4-BE49-F238E27FC236}">
                <a16:creationId xmlns="" xmlns:a16="http://schemas.microsoft.com/office/drawing/2014/main" id="{1A5A2E15-8CBB-4E73-BCB7-341406D2CDD5}"/>
              </a:ext>
            </a:extLst>
          </p:cNvPr>
          <p:cNvSpPr txBox="1"/>
          <p:nvPr/>
        </p:nvSpPr>
        <p:spPr>
          <a:xfrm>
            <a:off x="7328099" y="6901360"/>
            <a:ext cx="3285000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4" action="ppaction://hlinksldjump"/>
              </a:rPr>
              <a:t>第（</a:t>
            </a:r>
            <a:r>
              <a:rPr lang="en-US" altLang="zh-CN" sz="4200" dirty="0">
                <a:latin typeface="楷体" panose="02010609060101010101" pitchFamily="49" charset="-122"/>
                <a:ea typeface="楷体" panose="02010609060101010101" pitchFamily="49" charset="-122"/>
                <a:hlinkClick r:id="rId4" action="ppaction://hlinksldjump"/>
              </a:rPr>
              <a:t>1</a:t>
            </a:r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4" action="ppaction://hlinksldjump"/>
              </a:rPr>
              <a:t>）题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TextBox 7">
            <a:hlinkClick r:id="rId5" action="ppaction://hlinksldjump"/>
            <a:extLst>
              <a:ext uri="{FF2B5EF4-FFF2-40B4-BE49-F238E27FC236}">
                <a16:creationId xmlns="" xmlns:a16="http://schemas.microsoft.com/office/drawing/2014/main" id="{936BCE89-8A46-4975-9741-5640D7F02320}"/>
              </a:ext>
            </a:extLst>
          </p:cNvPr>
          <p:cNvSpPr txBox="1"/>
          <p:nvPr/>
        </p:nvSpPr>
        <p:spPr>
          <a:xfrm>
            <a:off x="14204683" y="6935715"/>
            <a:ext cx="3285000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5" action="ppaction://hlinksldjump"/>
              </a:rPr>
              <a:t>第（</a:t>
            </a:r>
            <a:r>
              <a:rPr lang="en-US" altLang="zh-CN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5" action="ppaction://hlinksldjump"/>
              </a:rPr>
              <a:t>3</a:t>
            </a:r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5" action="ppaction://hlinksldjump"/>
              </a:rPr>
              <a:t>）题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TextBox 12">
            <a:hlinkClick r:id="rId6" action="ppaction://hlinksldjump"/>
            <a:extLst>
              <a:ext uri="{FF2B5EF4-FFF2-40B4-BE49-F238E27FC236}">
                <a16:creationId xmlns="" xmlns:a16="http://schemas.microsoft.com/office/drawing/2014/main" id="{854FE359-B16F-47F2-BC9F-672821E49656}"/>
              </a:ext>
            </a:extLst>
          </p:cNvPr>
          <p:cNvSpPr txBox="1"/>
          <p:nvPr/>
        </p:nvSpPr>
        <p:spPr>
          <a:xfrm>
            <a:off x="7328104" y="7895699"/>
            <a:ext cx="3045093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6" action="ppaction://hlinksldjump"/>
              </a:rPr>
              <a:t>第（</a:t>
            </a:r>
            <a:r>
              <a:rPr lang="en-US" altLang="zh-CN" sz="4200" dirty="0">
                <a:latin typeface="楷体" panose="02010609060101010101" pitchFamily="49" charset="-122"/>
                <a:ea typeface="楷体" panose="02010609060101010101" pitchFamily="49" charset="-122"/>
                <a:hlinkClick r:id="rId6" action="ppaction://hlinksldjump"/>
              </a:rPr>
              <a:t>5</a:t>
            </a:r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6" action="ppaction://hlinksldjump"/>
              </a:rPr>
              <a:t>）题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" name="TextBox 7">
            <a:hlinkClick r:id="rId7" action="ppaction://hlinksldjump"/>
            <a:extLst>
              <a:ext uri="{FF2B5EF4-FFF2-40B4-BE49-F238E27FC236}">
                <a16:creationId xmlns="" xmlns:a16="http://schemas.microsoft.com/office/drawing/2014/main" id="{1A5A2E15-8CBB-4E73-BCB7-341406D2CDD5}"/>
              </a:ext>
            </a:extLst>
          </p:cNvPr>
          <p:cNvSpPr txBox="1"/>
          <p:nvPr/>
        </p:nvSpPr>
        <p:spPr>
          <a:xfrm>
            <a:off x="10838099" y="6898809"/>
            <a:ext cx="3285000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7" action="ppaction://hlinksldjump"/>
              </a:rPr>
              <a:t>第（</a:t>
            </a:r>
            <a:r>
              <a:rPr lang="en-US" altLang="zh-CN" sz="4200" dirty="0">
                <a:latin typeface="楷体" panose="02010609060101010101" pitchFamily="49" charset="-122"/>
                <a:ea typeface="楷体" panose="02010609060101010101" pitchFamily="49" charset="-122"/>
                <a:hlinkClick r:id="rId7" action="ppaction://hlinksldjump"/>
              </a:rPr>
              <a:t>2</a:t>
            </a:r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7" action="ppaction://hlinksldjump"/>
              </a:rPr>
              <a:t>）题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TextBox 7">
            <a:hlinkClick r:id="rId8" action="ppaction://hlinksldjump"/>
            <a:extLst>
              <a:ext uri="{FF2B5EF4-FFF2-40B4-BE49-F238E27FC236}">
                <a16:creationId xmlns="" xmlns:a16="http://schemas.microsoft.com/office/drawing/2014/main" id="{1A5A2E15-8CBB-4E73-BCB7-341406D2CDD5}"/>
              </a:ext>
            </a:extLst>
          </p:cNvPr>
          <p:cNvSpPr txBox="1"/>
          <p:nvPr/>
        </p:nvSpPr>
        <p:spPr>
          <a:xfrm>
            <a:off x="10838099" y="7888924"/>
            <a:ext cx="3285000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8" action="ppaction://hlinksldjump"/>
              </a:rPr>
              <a:t>第（</a:t>
            </a:r>
            <a:r>
              <a:rPr lang="en-US" altLang="zh-CN" sz="4200" dirty="0">
                <a:latin typeface="楷体" panose="02010609060101010101" pitchFamily="49" charset="-122"/>
                <a:ea typeface="楷体" panose="02010609060101010101" pitchFamily="49" charset="-122"/>
                <a:hlinkClick r:id="rId8" action="ppaction://hlinksldjump"/>
              </a:rPr>
              <a:t>6</a:t>
            </a:r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8" action="ppaction://hlinksldjump"/>
              </a:rPr>
              <a:t>）题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TextBox 7">
            <a:hlinkClick r:id="rId9" action="ppaction://hlinksldjump"/>
            <a:extLst>
              <a:ext uri="{FF2B5EF4-FFF2-40B4-BE49-F238E27FC236}">
                <a16:creationId xmlns="" xmlns:a16="http://schemas.microsoft.com/office/drawing/2014/main" id="{1A5A2E15-8CBB-4E73-BCB7-341406D2CDD5}"/>
              </a:ext>
            </a:extLst>
          </p:cNvPr>
          <p:cNvSpPr txBox="1"/>
          <p:nvPr/>
        </p:nvSpPr>
        <p:spPr>
          <a:xfrm>
            <a:off x="14168100" y="7895699"/>
            <a:ext cx="3285000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9" action="ppaction://hlinksldjump"/>
              </a:rPr>
              <a:t>第（</a:t>
            </a:r>
            <a:r>
              <a:rPr lang="en-US" altLang="zh-CN" sz="4200" dirty="0">
                <a:latin typeface="楷体" panose="02010609060101010101" pitchFamily="49" charset="-122"/>
                <a:ea typeface="楷体" panose="02010609060101010101" pitchFamily="49" charset="-122"/>
                <a:hlinkClick r:id="rId9" action="ppaction://hlinksldjump"/>
              </a:rPr>
              <a:t>7</a:t>
            </a:r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9" action="ppaction://hlinksldjump"/>
              </a:rPr>
              <a:t>）题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" name="TextBox 4">
            <a:hlinkClick r:id="rId10" action="ppaction://hlinksldjump"/>
            <a:extLst>
              <a:ext uri="{FF2B5EF4-FFF2-40B4-BE49-F238E27FC236}">
                <a16:creationId xmlns="" xmlns:a16="http://schemas.microsoft.com/office/drawing/2014/main" id="{E626FF52-D304-4978-B1F3-8D6AA1026F79}"/>
              </a:ext>
            </a:extLst>
          </p:cNvPr>
          <p:cNvSpPr txBox="1"/>
          <p:nvPr/>
        </p:nvSpPr>
        <p:spPr>
          <a:xfrm>
            <a:off x="7280650" y="3926683"/>
            <a:ext cx="6786582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+mj-ea"/>
                <a:ea typeface="+mj-ea"/>
                <a:hlinkClick r:id="rId10" action="ppaction://hlinksldjump"/>
              </a:rPr>
              <a:t>水的电离及其离子积常数</a:t>
            </a:r>
            <a:endParaRPr lang="zh-CN" altLang="en-US" sz="4200" dirty="0">
              <a:latin typeface="+mj-ea"/>
              <a:ea typeface="+mj-ea"/>
            </a:endParaRPr>
          </a:p>
        </p:txBody>
      </p:sp>
      <p:sp>
        <p:nvSpPr>
          <p:cNvPr id="33" name="TextBox 4">
            <a:hlinkClick r:id="rId11" action="ppaction://hlinksldjump"/>
            <a:extLst>
              <a:ext uri="{FF2B5EF4-FFF2-40B4-BE49-F238E27FC236}">
                <a16:creationId xmlns="" xmlns:a16="http://schemas.microsoft.com/office/drawing/2014/main" id="{E626FF52-D304-4978-B1F3-8D6AA1026F79}"/>
              </a:ext>
            </a:extLst>
          </p:cNvPr>
          <p:cNvSpPr txBox="1"/>
          <p:nvPr/>
        </p:nvSpPr>
        <p:spPr>
          <a:xfrm>
            <a:off x="7370653" y="4923572"/>
            <a:ext cx="5558141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+mj-ea"/>
                <a:ea typeface="+mj-ea"/>
                <a:hlinkClick r:id="rId11" action="ppaction://hlinksldjump"/>
              </a:rPr>
              <a:t>酸碱中和滴定</a:t>
            </a:r>
            <a:endParaRPr lang="zh-CN" altLang="en-US" sz="4200" dirty="0">
              <a:latin typeface="+mj-ea"/>
              <a:ea typeface="+mj-ea"/>
            </a:endParaRPr>
          </a:p>
        </p:txBody>
      </p:sp>
      <p:sp>
        <p:nvSpPr>
          <p:cNvPr id="35" name="TextBox 4">
            <a:hlinkClick r:id="rId12" action="ppaction://hlinksldjump"/>
            <a:extLst>
              <a:ext uri="{FF2B5EF4-FFF2-40B4-BE49-F238E27FC236}">
                <a16:creationId xmlns="" xmlns:a16="http://schemas.microsoft.com/office/drawing/2014/main" id="{E626FF52-D304-4978-B1F3-8D6AA1026F79}"/>
              </a:ext>
            </a:extLst>
          </p:cNvPr>
          <p:cNvSpPr txBox="1"/>
          <p:nvPr/>
        </p:nvSpPr>
        <p:spPr>
          <a:xfrm>
            <a:off x="14310465" y="3926683"/>
            <a:ext cx="6372129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+mj-ea"/>
                <a:ea typeface="+mj-ea"/>
                <a:hlinkClick r:id="rId12" action="ppaction://hlinksldjump"/>
              </a:rPr>
              <a:t>溶液的酸碱性和</a:t>
            </a:r>
            <a:r>
              <a:rPr lang="en-US" altLang="zh-CN" sz="4200" dirty="0">
                <a:latin typeface="+mj-ea"/>
                <a:ea typeface="+mj-ea"/>
                <a:hlinkClick r:id="rId12" action="ppaction://hlinksldjump"/>
              </a:rPr>
              <a:t>pH</a:t>
            </a:r>
            <a:endParaRPr lang="en-US" altLang="zh-CN" sz="4200" dirty="0">
              <a:latin typeface="+mj-ea"/>
              <a:ea typeface="+mj-ea"/>
            </a:endParaRPr>
          </a:p>
        </p:txBody>
      </p:sp>
      <p:sp>
        <p:nvSpPr>
          <p:cNvPr id="30" name="TextBox 7">
            <a:hlinkClick r:id="rId13" action="ppaction://hlinksldjump"/>
            <a:extLst>
              <a:ext uri="{FF2B5EF4-FFF2-40B4-BE49-F238E27FC236}">
                <a16:creationId xmlns="" xmlns:a16="http://schemas.microsoft.com/office/drawing/2014/main" id="{1A5A2E15-8CBB-4E73-BCB7-341406D2CDD5}"/>
              </a:ext>
            </a:extLst>
          </p:cNvPr>
          <p:cNvSpPr txBox="1"/>
          <p:nvPr/>
        </p:nvSpPr>
        <p:spPr>
          <a:xfrm>
            <a:off x="17730266" y="7895699"/>
            <a:ext cx="3285000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13" action="ppaction://hlinksldjump"/>
              </a:rPr>
              <a:t>第</a:t>
            </a:r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13" action="ppaction://hlinksldjump"/>
              </a:rPr>
              <a:t>（</a:t>
            </a:r>
            <a:r>
              <a:rPr lang="en-US" altLang="zh-CN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13" action="ppaction://hlinksldjump"/>
              </a:rPr>
              <a:t>8</a:t>
            </a:r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13" action="ppaction://hlinksldjump"/>
              </a:rPr>
              <a:t>）</a:t>
            </a:r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13" action="ppaction://hlinksldjump"/>
              </a:rPr>
              <a:t>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8" name="TextBox 12">
            <a:hlinkClick r:id="rId14" action="ppaction://hlinksldjump"/>
            <a:extLst>
              <a:ext uri="{FF2B5EF4-FFF2-40B4-BE49-F238E27FC236}">
                <a16:creationId xmlns="" xmlns:a16="http://schemas.microsoft.com/office/drawing/2014/main" id="{854FE359-B16F-47F2-BC9F-672821E49656}"/>
              </a:ext>
            </a:extLst>
          </p:cNvPr>
          <p:cNvSpPr txBox="1"/>
          <p:nvPr/>
        </p:nvSpPr>
        <p:spPr>
          <a:xfrm>
            <a:off x="7387806" y="8883582"/>
            <a:ext cx="3045093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14" action="ppaction://hlinksldjump"/>
              </a:rPr>
              <a:t>第</a:t>
            </a:r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14" action="ppaction://hlinksldjump"/>
              </a:rPr>
              <a:t>（</a:t>
            </a:r>
            <a:r>
              <a:rPr lang="en-US" altLang="zh-CN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14" action="ppaction://hlinksldjump"/>
              </a:rPr>
              <a:t>9</a:t>
            </a:r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14" action="ppaction://hlinksldjump"/>
              </a:rPr>
              <a:t>）</a:t>
            </a:r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14" action="ppaction://hlinksldjump"/>
              </a:rPr>
              <a:t>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TextBox 12">
            <a:hlinkClick r:id="rId15" action="ppaction://hlinksldjump"/>
            <a:extLst>
              <a:ext uri="{FF2B5EF4-FFF2-40B4-BE49-F238E27FC236}">
                <a16:creationId xmlns="" xmlns:a16="http://schemas.microsoft.com/office/drawing/2014/main" id="{854FE359-B16F-47F2-BC9F-672821E49656}"/>
              </a:ext>
            </a:extLst>
          </p:cNvPr>
          <p:cNvSpPr txBox="1"/>
          <p:nvPr/>
        </p:nvSpPr>
        <p:spPr>
          <a:xfrm>
            <a:off x="10916198" y="8811574"/>
            <a:ext cx="3045093" cy="723731"/>
          </a:xfrm>
          <a:prstGeom prst="rect">
            <a:avLst/>
          </a:prstGeom>
          <a:noFill/>
        </p:spPr>
        <p:txBody>
          <a:bodyPr wrap="square" lIns="76651" tIns="38326" rIns="76651" bIns="38326" rtlCol="0">
            <a:spAutoFit/>
          </a:bodyPr>
          <a:lstStyle/>
          <a:p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15" action="ppaction://hlinksldjump"/>
              </a:rPr>
              <a:t>第</a:t>
            </a:r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15" action="ppaction://hlinksldjump"/>
              </a:rPr>
              <a:t>（</a:t>
            </a:r>
            <a:r>
              <a:rPr lang="en-US" altLang="zh-CN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15" action="ppaction://hlinksldjump"/>
              </a:rPr>
              <a:t>10</a:t>
            </a:r>
            <a:r>
              <a:rPr lang="zh-CN" altLang="en-US" sz="4200" dirty="0" smtClean="0">
                <a:latin typeface="楷体" panose="02010609060101010101" pitchFamily="49" charset="-122"/>
                <a:ea typeface="楷体" panose="02010609060101010101" pitchFamily="49" charset="-122"/>
                <a:hlinkClick r:id="rId15" action="ppaction://hlinksldjump"/>
              </a:rPr>
              <a:t>）</a:t>
            </a:r>
            <a:r>
              <a:rPr lang="zh-CN" altLang="en-US" sz="4200" dirty="0">
                <a:latin typeface="楷体" panose="02010609060101010101" pitchFamily="49" charset="-122"/>
                <a:ea typeface="楷体" panose="02010609060101010101" pitchFamily="49" charset="-122"/>
                <a:hlinkClick r:id="rId15" action="ppaction://hlinksldjump"/>
              </a:rPr>
              <a:t>题</a:t>
            </a:r>
            <a:endParaRPr lang="zh-CN" altLang="en-US" sz="4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006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160001" y="4355210"/>
            <a:ext cx="18899999" cy="2143544"/>
            <a:chOff x="2160001" y="3168000"/>
            <a:chExt cx="18899999" cy="2143296"/>
          </a:xfrm>
        </p:grpSpPr>
        <p:sp>
          <p:nvSpPr>
            <p:cNvPr id="3" name="矩形 2"/>
            <p:cNvSpPr/>
            <p:nvPr/>
          </p:nvSpPr>
          <p:spPr>
            <a:xfrm>
              <a:off x="2340000" y="4387966"/>
              <a:ext cx="1872000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160001" y="3168000"/>
              <a:ext cx="3185650" cy="865736"/>
              <a:chOff x="1970649" y="3576448"/>
              <a:chExt cx="4216673" cy="865736"/>
            </a:xfrm>
          </p:grpSpPr>
          <p:pic>
            <p:nvPicPr>
              <p:cNvPr id="20482" name="Picture 2" descr="D:\下载内容\QQreceive\2\2-05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70651" y="3649837"/>
                <a:ext cx="4216671" cy="7923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" name="TextBox 1"/>
              <p:cNvSpPr txBox="1"/>
              <p:nvPr/>
            </p:nvSpPr>
            <p:spPr>
              <a:xfrm>
                <a:off x="1970649" y="3576448"/>
                <a:ext cx="3904642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5000" b="1" dirty="0" smtClean="0">
                    <a:solidFill>
                      <a:schemeClr val="bg1"/>
                    </a:solidFill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水的电离</a:t>
                </a:r>
                <a:endParaRPr lang="zh-CN" altLang="en-US" sz="50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2160002" y="1924128"/>
            <a:ext cx="9539997" cy="929203"/>
            <a:chOff x="10560631" y="2853000"/>
            <a:chExt cx="6485509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6271625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水的电离及其离子积常数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3050649" cy="5616635"/>
            <a:chOff x="21320650" y="4338000"/>
            <a:chExt cx="3050649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320650" y="5045094"/>
              <a:ext cx="3050649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122754" y="7246351"/>
            <a:ext cx="1978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水的电离及其离子积常数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032978" y="6570762"/>
            <a:ext cx="16197258" cy="830997"/>
            <a:chOff x="5032978" y="6570762"/>
            <a:chExt cx="16197258" cy="830997"/>
          </a:xfrm>
        </p:grpSpPr>
        <p:sp>
          <p:nvSpPr>
            <p:cNvPr id="6" name="TextBox 5"/>
            <p:cNvSpPr txBox="1"/>
            <p:nvPr/>
          </p:nvSpPr>
          <p:spPr>
            <a:xfrm>
              <a:off x="5032978" y="6570762"/>
              <a:ext cx="14500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4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4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29" name="对象 2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26199950"/>
                </p:ext>
              </p:extLst>
            </p:nvPr>
          </p:nvGraphicFramePr>
          <p:xfrm>
            <a:off x="6445325" y="6642769"/>
            <a:ext cx="1851893" cy="7200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6" name="CS ChemDraw Drawing" r:id="rId7" imgW="678600" imgH="199440" progId="ChemDraw.Document.6.0">
                    <p:embed/>
                  </p:oleObj>
                </mc:Choice>
                <mc:Fallback>
                  <p:oleObj name="CS ChemDraw Drawing" r:id="rId7" imgW="678600" imgH="199440" progId="ChemDraw.Document.6.0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6445325" y="6642769"/>
                          <a:ext cx="1851893" cy="72006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TextBox 9"/>
            <p:cNvSpPr txBox="1"/>
            <p:nvPr/>
          </p:nvSpPr>
          <p:spPr>
            <a:xfrm>
              <a:off x="8585250" y="6570762"/>
              <a:ext cx="612068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4800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en-US" altLang="zh-CN" sz="4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+ OH</a:t>
              </a:r>
              <a:r>
                <a:rPr lang="en-US" altLang="zh-CN" sz="4800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endPara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609586" y="6608797"/>
              <a:ext cx="9620650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(</a:t>
              </a:r>
              <a:r>
                <a:rPr lang="zh-CN" altLang="en-US" dirty="0" smtClean="0">
                  <a:latin typeface="+mn-ea"/>
                </a:rPr>
                <a:t>或 </a:t>
              </a:r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 + H</a:t>
              </a:r>
              <a:r>
                <a:rPr lang="en-US" altLang="zh-CN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             H</a:t>
              </a:r>
              <a:r>
                <a:rPr lang="en-US" altLang="zh-CN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zh-CN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+ OH</a:t>
              </a:r>
              <a:r>
                <a:rPr lang="en-US" altLang="zh-CN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4" name="对象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254518"/>
                </p:ext>
              </p:extLst>
            </p:nvPr>
          </p:nvGraphicFramePr>
          <p:xfrm>
            <a:off x="15157573" y="6681034"/>
            <a:ext cx="1852613" cy="7207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7" name="CS ChemDraw Drawing" r:id="rId9" imgW="678600" imgH="199440" progId="ChemDraw.Document.6.0">
                    <p:embed/>
                  </p:oleObj>
                </mc:Choice>
                <mc:Fallback>
                  <p:oleObj name="CS ChemDraw Drawing" r:id="rId9" imgW="678600" imgH="199440" progId="ChemDraw.Document.6.0">
                    <p:embed/>
                    <p:pic>
                      <p:nvPicPr>
                        <p:cNvPr id="0" name="对象 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157573" y="6681034"/>
                          <a:ext cx="1852613" cy="7207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7926">
            <a:off x="17658258" y="7377570"/>
            <a:ext cx="1321398" cy="2516093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5357339" y="8031181"/>
            <a:ext cx="11413169" cy="3311229"/>
            <a:chOff x="5357339" y="8031181"/>
            <a:chExt cx="11413169" cy="3311229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7339" y="8031181"/>
              <a:ext cx="11413169" cy="3311229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6857058" y="8606721"/>
              <a:ext cx="8280920" cy="192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1827530">
                <a:lnSpc>
                  <a:spcPct val="110000"/>
                </a:lnSpc>
              </a:pPr>
              <a:r>
                <a:rPr lang="zh-CN" altLang="en-US" sz="5400" b="1" dirty="0"/>
                <a:t>水是极弱的电解质，能微弱电离，且该过程</a:t>
              </a:r>
              <a:r>
                <a:rPr lang="zh-CN" altLang="en-US" sz="5400" b="1" dirty="0" smtClean="0"/>
                <a:t>吸热</a:t>
              </a:r>
              <a:endParaRPr lang="zh-CN" altLang="en-US" sz="5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51449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55340" y="5575317"/>
            <a:ext cx="20315310" cy="923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303553" y="4355210"/>
            <a:ext cx="10026113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水的离子积常数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2" y="1924128"/>
            <a:ext cx="9539997" cy="929203"/>
            <a:chOff x="10560631" y="2853000"/>
            <a:chExt cx="6485509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6271625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水的电离及其离子积常数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122754" y="7246351"/>
            <a:ext cx="1978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水的电离及其离子积常数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99150" y="6256129"/>
            <a:ext cx="17619548" cy="1068170"/>
            <a:chOff x="4519000" y="6256129"/>
            <a:chExt cx="17027690" cy="1068170"/>
          </a:xfrm>
        </p:grpSpPr>
        <p:sp>
          <p:nvSpPr>
            <p:cNvPr id="21" name="TextBox 20"/>
            <p:cNvSpPr txBox="1"/>
            <p:nvPr/>
          </p:nvSpPr>
          <p:spPr>
            <a:xfrm>
              <a:off x="8945290" y="6282730"/>
              <a:ext cx="126014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</a:t>
              </a:r>
              <a:r>
                <a:rPr lang="en-US" altLang="zh-CN" sz="5400" b="1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</a:t>
              </a:r>
              <a:r>
                <a:rPr lang="en-US" altLang="zh-CN" sz="54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 · </a:t>
              </a:r>
              <a:r>
                <a:rPr lang="en-US" altLang="zh-CN" sz="54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(OH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，室温下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</a:t>
              </a:r>
              <a:r>
                <a:rPr lang="en-US" altLang="zh-CN" sz="5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</a:t>
              </a:r>
              <a:r>
                <a:rPr lang="en-US" altLang="zh-CN" sz="54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r>
                <a:rPr lang="en-US" altLang="zh-CN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</a:t>
              </a:r>
              <a:endParaRPr lang="zh-CN" altLang="en-US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4519000" y="6256129"/>
              <a:ext cx="1294277" cy="1068170"/>
              <a:chOff x="4519000" y="6256129"/>
              <a:chExt cx="1294277" cy="1068170"/>
            </a:xfrm>
          </p:grpSpPr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6256129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31" name="TextBox 30"/>
              <p:cNvSpPr txBox="1"/>
              <p:nvPr/>
            </p:nvSpPr>
            <p:spPr>
              <a:xfrm>
                <a:off x="4840834" y="6426746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1</a:t>
                </a:r>
                <a:endParaRPr lang="zh-CN" altLang="en-US" dirty="0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6588636" y="6389026"/>
              <a:ext cx="2932718" cy="807161"/>
              <a:chOff x="6588636" y="6389026"/>
              <a:chExt cx="2932718" cy="807161"/>
            </a:xfrm>
          </p:grpSpPr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88636" y="6389026"/>
                <a:ext cx="2125247" cy="802376"/>
              </a:xfrm>
              <a:prstGeom prst="rect">
                <a:avLst/>
              </a:prstGeom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6727269" y="6426746"/>
                <a:ext cx="279408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 smtClean="0"/>
                  <a:t>表达式</a:t>
                </a:r>
                <a:endParaRPr lang="zh-CN" altLang="en-US" sz="4400" b="1" dirty="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3999150" y="9248729"/>
            <a:ext cx="18151650" cy="1109220"/>
            <a:chOff x="4519000" y="9380003"/>
            <a:chExt cx="18151650" cy="1109220"/>
          </a:xfrm>
        </p:grpSpPr>
        <p:sp>
          <p:nvSpPr>
            <p:cNvPr id="34" name="TextBox 33"/>
            <p:cNvSpPr txBox="1"/>
            <p:nvPr/>
          </p:nvSpPr>
          <p:spPr>
            <a:xfrm>
              <a:off x="8945290" y="9380003"/>
              <a:ext cx="137253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 smtClean="0"/>
                <a:t>只与温度有关，升高温度</a:t>
              </a:r>
              <a:r>
                <a:rPr lang="zh-CN" altLang="en-US" sz="5400" b="1" dirty="0" smtClean="0"/>
                <a:t>，</a:t>
              </a:r>
              <a:r>
                <a:rPr lang="en-US" altLang="zh-CN" sz="5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K</a:t>
              </a:r>
              <a:r>
                <a:rPr lang="en-US" altLang="zh-CN" sz="5400" b="1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endParaRPr lang="zh-CN" altLang="en-US" sz="5400" b="1" dirty="0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519000" y="9421053"/>
              <a:ext cx="1294277" cy="1068170"/>
              <a:chOff x="4519000" y="9421053"/>
              <a:chExt cx="1294277" cy="1068170"/>
            </a:xfrm>
          </p:grpSpPr>
          <p:pic>
            <p:nvPicPr>
              <p:cNvPr id="30" name="图片 2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9421053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4840834" y="9602273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2</a:t>
                </a:r>
                <a:endParaRPr lang="zh-CN" altLang="en-US" dirty="0"/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6569026" y="9523090"/>
              <a:ext cx="2952328" cy="833236"/>
              <a:chOff x="6569026" y="9523090"/>
              <a:chExt cx="2952328" cy="833236"/>
            </a:xfrm>
          </p:grpSpPr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85334" y="9553950"/>
                <a:ext cx="2359956" cy="802376"/>
              </a:xfrm>
              <a:prstGeom prst="rect">
                <a:avLst/>
              </a:prstGeom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6569026" y="9523090"/>
                <a:ext cx="2952328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 smtClean="0"/>
                  <a:t>影响因素</a:t>
                </a:r>
                <a:endParaRPr lang="zh-CN" altLang="en-US" sz="4400" b="1" dirty="0"/>
              </a:p>
            </p:txBody>
          </p:sp>
        </p:grpSp>
      </p:grpSp>
      <p:cxnSp>
        <p:nvCxnSpPr>
          <p:cNvPr id="41" name="直接连接符 40"/>
          <p:cNvCxnSpPr/>
          <p:nvPr/>
        </p:nvCxnSpPr>
        <p:spPr>
          <a:xfrm>
            <a:off x="18777325" y="7146820"/>
            <a:ext cx="25433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18666370" y="6295504"/>
            <a:ext cx="27077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× 10</a:t>
            </a:r>
            <a:r>
              <a:rPr lang="en-US" altLang="zh-CN" sz="5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-14</a:t>
            </a:r>
            <a:endParaRPr lang="zh-CN" altLang="en-US" dirty="0">
              <a:solidFill>
                <a:srgbClr val="FF0000"/>
              </a:solidFill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7936887" y="10061674"/>
            <a:ext cx="15760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17874282" y="9247832"/>
            <a:ext cx="15760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增大</a:t>
            </a:r>
            <a:endParaRPr lang="zh-CN" alt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6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55340" y="5575317"/>
            <a:ext cx="20315310" cy="923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239178" y="3472667"/>
            <a:ext cx="10026113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水的离子积常数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2" y="1924128"/>
            <a:ext cx="9539997" cy="929203"/>
            <a:chOff x="10560631" y="2853000"/>
            <a:chExt cx="6485509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6271625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水的电离及其离子积常数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122754" y="7246351"/>
            <a:ext cx="1978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水的电离及其离子积常数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519000" y="5562650"/>
            <a:ext cx="15299498" cy="1754326"/>
            <a:chOff x="4519000" y="5934303"/>
            <a:chExt cx="15299498" cy="1754326"/>
          </a:xfrm>
        </p:grpSpPr>
        <p:sp>
          <p:nvSpPr>
            <p:cNvPr id="21" name="TextBox 20"/>
            <p:cNvSpPr txBox="1"/>
            <p:nvPr/>
          </p:nvSpPr>
          <p:spPr>
            <a:xfrm>
              <a:off x="9521354" y="5934303"/>
              <a:ext cx="1029714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4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</a:t>
              </a:r>
              <a:r>
                <a:rPr lang="en-US" altLang="zh-CN" sz="5400" b="1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不仅适用于纯水，也适用于稀的电解质溶液</a:t>
              </a:r>
              <a:endParaRPr lang="zh-CN" altLang="en-US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519000" y="6256129"/>
              <a:ext cx="1294277" cy="1068170"/>
              <a:chOff x="4519000" y="6256129"/>
              <a:chExt cx="1294277" cy="1068170"/>
            </a:xfrm>
          </p:grpSpPr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6256129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31" name="TextBox 30"/>
              <p:cNvSpPr txBox="1"/>
              <p:nvPr/>
            </p:nvSpPr>
            <p:spPr>
              <a:xfrm>
                <a:off x="4840834" y="6426746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3</a:t>
                </a:r>
                <a:endParaRPr lang="zh-CN" altLang="en-US" dirty="0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5992962" y="6389026"/>
              <a:ext cx="3010109" cy="807161"/>
              <a:chOff x="5992962" y="6389026"/>
              <a:chExt cx="3010109" cy="807161"/>
            </a:xfrm>
          </p:grpSpPr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92962" y="6389026"/>
                <a:ext cx="2932718" cy="802376"/>
              </a:xfrm>
              <a:prstGeom prst="rect">
                <a:avLst/>
              </a:prstGeom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6208986" y="6426746"/>
                <a:ext cx="279408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 smtClean="0"/>
                  <a:t>适用范围</a:t>
                </a:r>
                <a:endParaRPr lang="zh-CN" altLang="en-US" sz="4400" b="1" dirty="0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4519000" y="8984287"/>
            <a:ext cx="15083474" cy="1754326"/>
            <a:chOff x="4519000" y="9355940"/>
            <a:chExt cx="15083474" cy="1754326"/>
          </a:xfrm>
        </p:grpSpPr>
        <p:sp>
          <p:nvSpPr>
            <p:cNvPr id="34" name="TextBox 33"/>
            <p:cNvSpPr txBox="1"/>
            <p:nvPr/>
          </p:nvSpPr>
          <p:spPr>
            <a:xfrm>
              <a:off x="9521354" y="9355940"/>
              <a:ext cx="10081120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 smtClean="0"/>
                <a:t>揭示了在任何水溶液中均有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zh-CN" altLang="en-US" sz="5400" b="1" dirty="0" smtClean="0"/>
                <a:t>和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共存</a:t>
              </a:r>
              <a:r>
                <a:rPr lang="zh-CN" altLang="en-US" sz="5400" b="1" dirty="0" smtClean="0"/>
                <a:t>，只是相对含量不同</a:t>
              </a:r>
              <a:endParaRPr lang="zh-CN" altLang="en-US" sz="5400" b="1" dirty="0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519000" y="9421053"/>
              <a:ext cx="1294277" cy="1068170"/>
              <a:chOff x="4519000" y="9421053"/>
              <a:chExt cx="1294277" cy="1068170"/>
            </a:xfrm>
          </p:grpSpPr>
          <p:pic>
            <p:nvPicPr>
              <p:cNvPr id="30" name="图片 2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9421053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4840834" y="9602273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4</a:t>
                </a:r>
                <a:endParaRPr lang="zh-CN" altLang="en-US" dirty="0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5992962" y="9578111"/>
              <a:ext cx="2932718" cy="809075"/>
              <a:chOff x="5992962" y="9578111"/>
              <a:chExt cx="2932718" cy="809075"/>
            </a:xfrm>
          </p:grpSpPr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92962" y="9578111"/>
                <a:ext cx="2932718" cy="802376"/>
              </a:xfrm>
              <a:prstGeom prst="rect">
                <a:avLst/>
              </a:prstGeom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6785050" y="9617745"/>
                <a:ext cx="165618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/>
                  <a:t>意义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76025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003482" y="4009218"/>
            <a:ext cx="15858298" cy="1631216"/>
            <a:chOff x="1970648" y="3576448"/>
            <a:chExt cx="8695382" cy="1631028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16310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影响水的电离平衡的因素</a:t>
              </a:r>
            </a:p>
            <a:p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2" y="1924128"/>
            <a:ext cx="9539997" cy="929203"/>
            <a:chOff x="10560631" y="2853000"/>
            <a:chExt cx="6485509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6271625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水的电离及其离子积常数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122754" y="7246351"/>
            <a:ext cx="1978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水的电离及其离子积常数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519000" y="6256129"/>
            <a:ext cx="17027690" cy="1068170"/>
            <a:chOff x="4519000" y="6256129"/>
            <a:chExt cx="17027690" cy="1068170"/>
          </a:xfrm>
        </p:grpSpPr>
        <p:sp>
          <p:nvSpPr>
            <p:cNvPr id="21" name="TextBox 20"/>
            <p:cNvSpPr txBox="1"/>
            <p:nvPr/>
          </p:nvSpPr>
          <p:spPr>
            <a:xfrm>
              <a:off x="8945290" y="6282730"/>
              <a:ext cx="126014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/>
                <a:t>升高温度，水的电离</a:t>
              </a:r>
              <a:r>
                <a:rPr lang="zh-CN" altLang="en-US" sz="5400" b="1" dirty="0" smtClean="0"/>
                <a:t>程度 </a:t>
              </a:r>
              <a:r>
                <a:rPr lang="zh-CN" altLang="en-US" sz="5400" b="1" dirty="0"/>
                <a:t> </a:t>
              </a:r>
              <a:r>
                <a:rPr lang="zh-CN" altLang="en-US" sz="5400" b="1" dirty="0" smtClean="0"/>
                <a:t>        ，</a:t>
              </a:r>
              <a:r>
                <a:rPr lang="en-US" altLang="zh-CN" sz="54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</a:t>
              </a:r>
              <a:r>
                <a:rPr lang="en-US" altLang="zh-CN" sz="5400" b="1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endParaRPr lang="zh-CN" altLang="en-US" sz="5400" b="1" dirty="0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519000" y="6256129"/>
              <a:ext cx="1294277" cy="1068170"/>
              <a:chOff x="4519000" y="6256129"/>
              <a:chExt cx="1294277" cy="1068170"/>
            </a:xfrm>
          </p:grpSpPr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6256129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31" name="TextBox 30"/>
              <p:cNvSpPr txBox="1"/>
              <p:nvPr/>
            </p:nvSpPr>
            <p:spPr>
              <a:xfrm>
                <a:off x="4840834" y="6426746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1</a:t>
                </a:r>
                <a:endParaRPr lang="zh-CN" altLang="en-US" dirty="0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588636" y="6367512"/>
              <a:ext cx="3076734" cy="923330"/>
              <a:chOff x="6588636" y="6367512"/>
              <a:chExt cx="3076734" cy="923330"/>
            </a:xfrm>
          </p:grpSpPr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88636" y="6389026"/>
                <a:ext cx="2125247" cy="802376"/>
              </a:xfrm>
              <a:prstGeom prst="rect">
                <a:avLst/>
              </a:prstGeom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6943293" y="6367512"/>
                <a:ext cx="2722077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5400" b="1" dirty="0"/>
                  <a:t>温度</a:t>
                </a: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4519000" y="9380003"/>
            <a:ext cx="18151650" cy="1109220"/>
            <a:chOff x="4519000" y="9380003"/>
            <a:chExt cx="18151650" cy="1109220"/>
          </a:xfrm>
        </p:grpSpPr>
        <p:sp>
          <p:nvSpPr>
            <p:cNvPr id="34" name="TextBox 33"/>
            <p:cNvSpPr txBox="1"/>
            <p:nvPr/>
          </p:nvSpPr>
          <p:spPr>
            <a:xfrm>
              <a:off x="8945290" y="9380003"/>
              <a:ext cx="1372536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 smtClean="0"/>
                <a:t>加入酸或碱，</a:t>
              </a:r>
              <a:r>
                <a:rPr lang="zh-CN" altLang="en-US" sz="5400" b="1" dirty="0"/>
                <a:t>水的电离</a:t>
              </a:r>
              <a:r>
                <a:rPr lang="zh-CN" altLang="en-US" sz="5400" b="1" dirty="0" smtClean="0"/>
                <a:t>程度         ，</a:t>
              </a:r>
              <a:r>
                <a:rPr lang="en-US" altLang="zh-CN" sz="54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</a:t>
              </a:r>
              <a:r>
                <a:rPr lang="en-US" altLang="zh-CN" sz="5400" b="1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endParaRPr lang="zh-CN" altLang="en-US" sz="5400" b="1" dirty="0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519000" y="9421053"/>
              <a:ext cx="1294277" cy="1068170"/>
              <a:chOff x="4519000" y="9421053"/>
              <a:chExt cx="1294277" cy="1068170"/>
            </a:xfrm>
          </p:grpSpPr>
          <p:pic>
            <p:nvPicPr>
              <p:cNvPr id="30" name="图片 2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9421053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4840834" y="9602273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2</a:t>
                </a:r>
                <a:endParaRPr lang="zh-CN" altLang="en-US" dirty="0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6497018" y="9451082"/>
              <a:ext cx="2290029" cy="923330"/>
              <a:chOff x="6497018" y="9451082"/>
              <a:chExt cx="2290029" cy="923330"/>
            </a:xfrm>
          </p:grpSpPr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85334" y="9553950"/>
                <a:ext cx="2128549" cy="802376"/>
              </a:xfrm>
              <a:prstGeom prst="rect">
                <a:avLst/>
              </a:prstGeom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6497018" y="9451082"/>
                <a:ext cx="2290029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5400" b="1" dirty="0" smtClean="0"/>
                  <a:t>酸和碱</a:t>
                </a:r>
                <a:endParaRPr lang="zh-CN" altLang="en-US" sz="5400" b="1" dirty="0"/>
              </a:p>
            </p:txBody>
          </p:sp>
        </p:grpSp>
      </p:grpSp>
      <p:cxnSp>
        <p:nvCxnSpPr>
          <p:cNvPr id="35" name="直接连接符 34"/>
          <p:cNvCxnSpPr/>
          <p:nvPr/>
        </p:nvCxnSpPr>
        <p:spPr>
          <a:xfrm>
            <a:off x="20394562" y="10259640"/>
            <a:ext cx="12961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17370226" y="10250895"/>
            <a:ext cx="12961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9674482" y="7142454"/>
            <a:ext cx="16461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V="1">
            <a:off x="16747306" y="7119394"/>
            <a:ext cx="1559024" cy="88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16650146" y="6295504"/>
            <a:ext cx="15760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</a:rPr>
              <a:t>增大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9674482" y="6282730"/>
            <a:ext cx="15760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5400" b="1" dirty="0">
                <a:solidFill>
                  <a:srgbClr val="FF0000"/>
                </a:solidFill>
              </a:rPr>
              <a:t>增大</a:t>
            </a:r>
          </a:p>
        </p:txBody>
      </p:sp>
      <p:sp>
        <p:nvSpPr>
          <p:cNvPr id="41" name="矩形 40"/>
          <p:cNvSpPr/>
          <p:nvPr/>
        </p:nvSpPr>
        <p:spPr>
          <a:xfrm>
            <a:off x="17226210" y="9336310"/>
            <a:ext cx="15760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</a:rPr>
              <a:t>减小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20106530" y="9391848"/>
            <a:ext cx="15760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不变</a:t>
            </a:r>
            <a:endParaRPr lang="zh-CN" alt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17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55340" y="5575317"/>
            <a:ext cx="20315310" cy="923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921056" y="3312636"/>
            <a:ext cx="15858298" cy="1631216"/>
            <a:chOff x="1970648" y="3576448"/>
            <a:chExt cx="8695382" cy="1631028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16310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影响水的电离平衡的因素</a:t>
              </a:r>
            </a:p>
            <a:p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2" y="1924128"/>
            <a:ext cx="9539997" cy="929203"/>
            <a:chOff x="10560631" y="2853000"/>
            <a:chExt cx="6485509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6271625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水的电离及其离子积常数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122754" y="7246351"/>
            <a:ext cx="1978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水的电离及其离子积常数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968626" y="5994698"/>
            <a:ext cx="17027690" cy="1780927"/>
            <a:chOff x="4519000" y="6256129"/>
            <a:chExt cx="17027690" cy="1780927"/>
          </a:xfrm>
        </p:grpSpPr>
        <p:sp>
          <p:nvSpPr>
            <p:cNvPr id="21" name="TextBox 20"/>
            <p:cNvSpPr txBox="1"/>
            <p:nvPr/>
          </p:nvSpPr>
          <p:spPr>
            <a:xfrm>
              <a:off x="8945290" y="6282730"/>
              <a:ext cx="12601400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 smtClean="0"/>
                <a:t>加入易水解的盐（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FeCl</a:t>
              </a:r>
              <a:r>
                <a:rPr lang="en-US" altLang="zh-CN" sz="5400" b="1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,Na</a:t>
              </a:r>
              <a:r>
                <a:rPr lang="en-US" altLang="zh-CN" sz="5400" b="1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</a:t>
              </a:r>
              <a:r>
                <a:rPr lang="en-US" altLang="zh-CN" sz="5400" b="1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zh-CN" altLang="en-US" sz="5400" b="1" dirty="0" smtClean="0"/>
                <a:t>），</a:t>
              </a:r>
              <a:r>
                <a:rPr lang="zh-CN" altLang="en-US" sz="5400" b="1" dirty="0"/>
                <a:t>水</a:t>
              </a:r>
              <a:r>
                <a:rPr lang="zh-CN" altLang="en-US" sz="5400" b="1" dirty="0" smtClean="0"/>
                <a:t>的电离程度             ，</a:t>
              </a:r>
              <a:r>
                <a:rPr lang="en-US" altLang="zh-CN" sz="54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</a:t>
              </a:r>
              <a:r>
                <a:rPr lang="en-US" altLang="zh-CN" sz="5400" b="1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</a:t>
              </a:r>
              <a:endParaRPr lang="zh-CN" altLang="en-US" sz="5400" b="1" dirty="0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519000" y="6256129"/>
              <a:ext cx="1294277" cy="1068170"/>
              <a:chOff x="4519000" y="6256129"/>
              <a:chExt cx="1294277" cy="1068170"/>
            </a:xfrm>
          </p:grpSpPr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6256129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31" name="TextBox 30"/>
              <p:cNvSpPr txBox="1"/>
              <p:nvPr/>
            </p:nvSpPr>
            <p:spPr>
              <a:xfrm>
                <a:off x="4840834" y="6426746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3</a:t>
                </a:r>
                <a:endParaRPr lang="zh-CN" altLang="en-US" dirty="0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5722249" y="6498754"/>
              <a:ext cx="4127956" cy="805716"/>
              <a:chOff x="5722249" y="6498754"/>
              <a:chExt cx="4127956" cy="805716"/>
            </a:xfrm>
          </p:grpSpPr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3438" y="6502094"/>
                <a:ext cx="2900606" cy="802376"/>
              </a:xfrm>
              <a:prstGeom prst="rect">
                <a:avLst/>
              </a:prstGeom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5722249" y="6498754"/>
                <a:ext cx="412795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 smtClean="0"/>
                  <a:t>易水解的盐</a:t>
                </a:r>
                <a:endParaRPr lang="zh-CN" altLang="en-US" sz="4400" b="1" dirty="0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968626" y="9118572"/>
            <a:ext cx="18151650" cy="1754326"/>
            <a:chOff x="4519000" y="9380003"/>
            <a:chExt cx="18151650" cy="1754326"/>
          </a:xfrm>
        </p:grpSpPr>
        <p:sp>
          <p:nvSpPr>
            <p:cNvPr id="34" name="TextBox 33"/>
            <p:cNvSpPr txBox="1"/>
            <p:nvPr/>
          </p:nvSpPr>
          <p:spPr>
            <a:xfrm>
              <a:off x="8945290" y="9380003"/>
              <a:ext cx="13725360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 smtClean="0"/>
                <a:t>活泼金属与水电离出的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发生反应</a:t>
              </a:r>
              <a:r>
                <a:rPr lang="zh-CN" altLang="en-US" sz="5400" b="1" dirty="0" smtClean="0"/>
                <a:t>，促进水的电离</a:t>
              </a:r>
              <a:endParaRPr lang="zh-CN" altLang="en-US" sz="5400" b="1" dirty="0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519000" y="9421053"/>
              <a:ext cx="1294277" cy="1068170"/>
              <a:chOff x="4519000" y="9421053"/>
              <a:chExt cx="1294277" cy="1068170"/>
            </a:xfrm>
          </p:grpSpPr>
          <p:pic>
            <p:nvPicPr>
              <p:cNvPr id="30" name="图片 29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9421053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4840834" y="9602273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4</a:t>
                </a:r>
                <a:endParaRPr lang="zh-CN" altLang="en-US" dirty="0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5753438" y="9578111"/>
              <a:ext cx="3623900" cy="809075"/>
              <a:chOff x="5753438" y="9578111"/>
              <a:chExt cx="3623900" cy="809075"/>
            </a:xfrm>
          </p:grpSpPr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3438" y="9578111"/>
                <a:ext cx="2900606" cy="802376"/>
              </a:xfrm>
              <a:prstGeom prst="rect">
                <a:avLst/>
              </a:prstGeom>
            </p:spPr>
          </p:pic>
          <p:sp>
            <p:nvSpPr>
              <p:cNvPr id="38" name="TextBox 37"/>
              <p:cNvSpPr txBox="1"/>
              <p:nvPr/>
            </p:nvSpPr>
            <p:spPr>
              <a:xfrm>
                <a:off x="6595396" y="9617745"/>
                <a:ext cx="2781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 smtClean="0"/>
                  <a:t>其他</a:t>
                </a:r>
                <a:endParaRPr lang="zh-CN" altLang="en-US" sz="4400" b="1" dirty="0"/>
              </a:p>
            </p:txBody>
          </p:sp>
        </p:grpSp>
      </p:grpSp>
      <p:cxnSp>
        <p:nvCxnSpPr>
          <p:cNvPr id="37" name="直接连接符 36"/>
          <p:cNvCxnSpPr/>
          <p:nvPr/>
        </p:nvCxnSpPr>
        <p:spPr>
          <a:xfrm>
            <a:off x="14129866" y="7598901"/>
            <a:ext cx="12961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0751866" y="7668870"/>
            <a:ext cx="129614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10601474" y="6871568"/>
            <a:ext cx="15760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</a:rPr>
              <a:t>增大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841834" y="6786786"/>
            <a:ext cx="157607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不变</a:t>
            </a:r>
            <a:endParaRPr lang="zh-CN" altLang="en-US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55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303553" y="4355210"/>
            <a:ext cx="10026113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溶液</a:t>
              </a:r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的酸碱性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3" y="1924128"/>
            <a:ext cx="8189109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911360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溶液的酸碱性和</a:t>
              </a:r>
              <a:r>
                <a:rPr lang="en-US" altLang="zh-CN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pH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122754" y="7246351"/>
            <a:ext cx="19780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的酸碱性和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endParaRPr lang="zh-CN" altLang="en-US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9000" y="7422371"/>
            <a:ext cx="17995966" cy="1092607"/>
            <a:chOff x="4519000" y="7422371"/>
            <a:chExt cx="17995966" cy="1092607"/>
          </a:xfrm>
        </p:grpSpPr>
        <p:sp>
          <p:nvSpPr>
            <p:cNvPr id="21" name="TextBox 20"/>
            <p:cNvSpPr txBox="1"/>
            <p:nvPr/>
          </p:nvSpPr>
          <p:spPr>
            <a:xfrm>
              <a:off x="9913566" y="7422371"/>
              <a:ext cx="126014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4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c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      </a:t>
              </a:r>
              <a:r>
                <a:rPr lang="en-US" altLang="zh-CN" sz="54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(OH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，常温下，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       7</a:t>
              </a:r>
              <a:endParaRPr lang="zh-CN" altLang="en-US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519000" y="7446808"/>
              <a:ext cx="1294277" cy="1068170"/>
              <a:chOff x="4519000" y="7446808"/>
              <a:chExt cx="1294277" cy="1068170"/>
            </a:xfrm>
          </p:grpSpPr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7446808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31" name="TextBox 30"/>
              <p:cNvSpPr txBox="1"/>
              <p:nvPr/>
            </p:nvSpPr>
            <p:spPr>
              <a:xfrm>
                <a:off x="4840834" y="7591648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1</a:t>
                </a:r>
                <a:endParaRPr lang="zh-CN" altLang="en-US" dirty="0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569026" y="7553928"/>
              <a:ext cx="2794085" cy="807161"/>
              <a:chOff x="6569026" y="7553928"/>
              <a:chExt cx="2794085" cy="807161"/>
            </a:xfrm>
          </p:grpSpPr>
          <p:pic>
            <p:nvPicPr>
              <p:cNvPr id="12" name="图片 1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88636" y="7553928"/>
                <a:ext cx="2356654" cy="802376"/>
              </a:xfrm>
              <a:prstGeom prst="rect">
                <a:avLst/>
              </a:prstGeom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6569026" y="7591648"/>
                <a:ext cx="279408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 smtClean="0"/>
                  <a:t>酸性溶液</a:t>
                </a:r>
                <a:endParaRPr lang="zh-CN" altLang="en-US" sz="4400" b="1" dirty="0"/>
              </a:p>
            </p:txBody>
          </p:sp>
        </p:grpSp>
      </p:grpSp>
      <p:sp>
        <p:nvSpPr>
          <p:cNvPr id="4" name="TextBox 3"/>
          <p:cNvSpPr txBox="1"/>
          <p:nvPr/>
        </p:nvSpPr>
        <p:spPr>
          <a:xfrm>
            <a:off x="4840834" y="5945337"/>
            <a:ext cx="142190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+mn-ea"/>
              </a:rPr>
              <a:t>溶液的酸碱性取决于溶液中的</a:t>
            </a:r>
            <a:r>
              <a:rPr lang="en-US" altLang="zh-CN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4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zh-CN" alt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4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(OH</a:t>
            </a:r>
            <a:r>
              <a:rPr lang="en-US" altLang="zh-CN" sz="4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的相对大小</a:t>
            </a:r>
            <a:endParaRPr lang="zh-CN" altLang="en-US" dirty="0"/>
          </a:p>
        </p:txBody>
      </p:sp>
      <p:grpSp>
        <p:nvGrpSpPr>
          <p:cNvPr id="20" name="组合 19"/>
          <p:cNvGrpSpPr/>
          <p:nvPr/>
        </p:nvGrpSpPr>
        <p:grpSpPr>
          <a:xfrm>
            <a:off x="4519000" y="9044026"/>
            <a:ext cx="17995966" cy="1092870"/>
            <a:chOff x="4519000" y="9044026"/>
            <a:chExt cx="17995966" cy="1092870"/>
          </a:xfrm>
        </p:grpSpPr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9000" y="9044026"/>
              <a:ext cx="1068170" cy="1068170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9913566" y="9213566"/>
              <a:ext cx="126014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4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c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      </a:t>
              </a:r>
              <a:r>
                <a:rPr lang="en-US" altLang="zh-CN" sz="54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(OH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，常温下，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        7</a:t>
              </a:r>
              <a:endParaRPr lang="zh-CN" altLang="en-US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840834" y="9201085"/>
              <a:ext cx="972443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6588636" y="9213566"/>
              <a:ext cx="2794085" cy="802376"/>
              <a:chOff x="6588636" y="9213566"/>
              <a:chExt cx="2794085" cy="802376"/>
            </a:xfrm>
          </p:grpSpPr>
          <p:pic>
            <p:nvPicPr>
              <p:cNvPr id="37" name="图片 3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88636" y="9213566"/>
                <a:ext cx="2356654" cy="802376"/>
              </a:xfrm>
              <a:prstGeom prst="rect">
                <a:avLst/>
              </a:prstGeom>
            </p:spPr>
          </p:pic>
          <p:sp>
            <p:nvSpPr>
              <p:cNvPr id="41" name="TextBox 40"/>
              <p:cNvSpPr txBox="1"/>
              <p:nvPr/>
            </p:nvSpPr>
            <p:spPr>
              <a:xfrm>
                <a:off x="6588636" y="9235058"/>
                <a:ext cx="279408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/>
                  <a:t>中</a:t>
                </a:r>
                <a:r>
                  <a:rPr lang="zh-CN" altLang="en-US" sz="4400" b="1" dirty="0" smtClean="0"/>
                  <a:t>性溶液</a:t>
                </a:r>
                <a:endParaRPr lang="zh-CN" altLang="en-US" sz="4400" b="1" dirty="0"/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4519000" y="10749288"/>
            <a:ext cx="17995966" cy="1092607"/>
            <a:chOff x="4519000" y="10749288"/>
            <a:chExt cx="17995966" cy="1092607"/>
          </a:xfrm>
        </p:grpSpPr>
        <p:sp>
          <p:nvSpPr>
            <p:cNvPr id="44" name="TextBox 43"/>
            <p:cNvSpPr txBox="1"/>
            <p:nvPr/>
          </p:nvSpPr>
          <p:spPr>
            <a:xfrm>
              <a:off x="9913566" y="10749288"/>
              <a:ext cx="1260140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400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c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      </a:t>
              </a:r>
              <a:r>
                <a:rPr lang="en-US" altLang="zh-CN" sz="54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(OH</a:t>
              </a:r>
              <a:r>
                <a:rPr lang="en-US" altLang="zh-CN" sz="5400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，常温下，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        7</a:t>
              </a:r>
              <a:endParaRPr lang="zh-CN" altLang="en-US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519000" y="10773725"/>
              <a:ext cx="1294277" cy="1068170"/>
              <a:chOff x="4519000" y="10773725"/>
              <a:chExt cx="1294277" cy="1068170"/>
            </a:xfrm>
          </p:grpSpPr>
          <p:pic>
            <p:nvPicPr>
              <p:cNvPr id="42" name="图片 4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19000" y="10773725"/>
                <a:ext cx="1068170" cy="1068170"/>
              </a:xfrm>
              <a:prstGeom prst="rect">
                <a:avLst/>
              </a:prstGeom>
            </p:spPr>
          </p:pic>
          <p:sp>
            <p:nvSpPr>
              <p:cNvPr id="45" name="TextBox 44"/>
              <p:cNvSpPr txBox="1"/>
              <p:nvPr/>
            </p:nvSpPr>
            <p:spPr>
              <a:xfrm>
                <a:off x="4840834" y="10918565"/>
                <a:ext cx="97244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3</a:t>
                </a:r>
                <a:endParaRPr lang="zh-CN" altLang="en-US" dirty="0"/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583253" y="10880845"/>
              <a:ext cx="2794085" cy="802376"/>
              <a:chOff x="6583253" y="10880845"/>
              <a:chExt cx="2794085" cy="802376"/>
            </a:xfrm>
          </p:grpSpPr>
          <p:pic>
            <p:nvPicPr>
              <p:cNvPr id="43" name="图片 4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88636" y="10880845"/>
                <a:ext cx="2356654" cy="802376"/>
              </a:xfrm>
              <a:prstGeom prst="rect">
                <a:avLst/>
              </a:prstGeom>
            </p:spPr>
          </p:pic>
          <p:sp>
            <p:nvSpPr>
              <p:cNvPr id="46" name="TextBox 45"/>
              <p:cNvSpPr txBox="1"/>
              <p:nvPr/>
            </p:nvSpPr>
            <p:spPr>
              <a:xfrm>
                <a:off x="6583253" y="10891242"/>
                <a:ext cx="2794085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 smtClean="0"/>
                  <a:t>碱性溶液</a:t>
                </a:r>
                <a:endParaRPr lang="zh-CN" altLang="en-US" sz="4400" b="1" dirty="0"/>
              </a:p>
            </p:txBody>
          </p:sp>
        </p:grpSp>
      </p:grpSp>
      <p:cxnSp>
        <p:nvCxnSpPr>
          <p:cNvPr id="49" name="直接连接符 48"/>
          <p:cNvCxnSpPr/>
          <p:nvPr/>
        </p:nvCxnSpPr>
        <p:spPr>
          <a:xfrm>
            <a:off x="11930313" y="11660683"/>
            <a:ext cx="83140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11926089" y="10136896"/>
            <a:ext cx="83140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11926088" y="8312514"/>
            <a:ext cx="83140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9563161" y="11546042"/>
            <a:ext cx="83140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19458458" y="10136896"/>
            <a:ext cx="83140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19419145" y="8323569"/>
            <a:ext cx="83140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12040163" y="7514703"/>
            <a:ext cx="5790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9475534" y="7447632"/>
            <a:ext cx="5790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2040162" y="9235058"/>
            <a:ext cx="5790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9545342" y="9158113"/>
            <a:ext cx="5790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2056510" y="10790101"/>
            <a:ext cx="5790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9671541" y="10663593"/>
            <a:ext cx="57900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38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4" grpId="0"/>
      <p:bldP spid="36" grpId="0"/>
      <p:bldP spid="38" grpId="0"/>
      <p:bldP spid="55" grpId="0"/>
      <p:bldP spid="56" grpId="0"/>
      <p:bldP spid="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303553" y="4355210"/>
            <a:ext cx="16146793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溶液的酸碱性与</a:t>
              </a:r>
              <a:r>
                <a:rPr lang="en-US" altLang="zh-CN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pH</a:t>
              </a:r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的关系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3" y="1924128"/>
            <a:ext cx="6425247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911360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溶液的酸碱性和</a:t>
              </a:r>
              <a:r>
                <a:rPr lang="en-US" altLang="zh-CN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pH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122754" y="7246351"/>
            <a:ext cx="19780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的酸碱性和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endParaRPr lang="zh-CN" altLang="en-US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5610" y="5662968"/>
            <a:ext cx="8485170" cy="5801413"/>
          </a:xfrm>
          <a:prstGeom prst="rect">
            <a:avLst/>
          </a:prstGeom>
        </p:spPr>
      </p:pic>
      <p:grpSp>
        <p:nvGrpSpPr>
          <p:cNvPr id="32" name="组合 31"/>
          <p:cNvGrpSpPr/>
          <p:nvPr/>
        </p:nvGrpSpPr>
        <p:grpSpPr>
          <a:xfrm>
            <a:off x="4354236" y="5662968"/>
            <a:ext cx="6419053" cy="5801413"/>
            <a:chOff x="4354236" y="5662968"/>
            <a:chExt cx="6419053" cy="5801413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4236" y="5662968"/>
              <a:ext cx="6419053" cy="5801413"/>
            </a:xfrm>
            <a:prstGeom prst="rect">
              <a:avLst/>
            </a:prstGeom>
          </p:spPr>
        </p:pic>
        <p:sp>
          <p:nvSpPr>
            <p:cNvPr id="30" name="TextBox 29"/>
            <p:cNvSpPr txBox="1"/>
            <p:nvPr/>
          </p:nvSpPr>
          <p:spPr>
            <a:xfrm>
              <a:off x="5423377" y="5960725"/>
              <a:ext cx="4386009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(OH</a:t>
              </a:r>
              <a:r>
                <a:rPr lang="en-US" altLang="zh-CN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  <a:r>
                <a:rPr lang="en-US" altLang="zh-CN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)/(mol·L</a:t>
              </a:r>
              <a:r>
                <a:rPr lang="en-US" altLang="zh-CN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-1</a:t>
              </a:r>
              <a:r>
                <a:rPr lang="en-US" altLang="zh-CN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711409" y="8186647"/>
              <a:ext cx="4386009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en-US" altLang="zh-CN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(H</a:t>
              </a:r>
              <a:r>
                <a:rPr lang="en-US" altLang="zh-CN" b="1" baseline="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+</a:t>
              </a:r>
              <a:r>
                <a:rPr lang="en-US" altLang="zh-CN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)/(mol·L</a:t>
              </a:r>
              <a:r>
                <a:rPr lang="en-US" altLang="zh-CN" b="1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-1</a:t>
              </a:r>
              <a:r>
                <a:rPr lang="en-US" altLang="zh-CN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145090" y="10427216"/>
              <a:ext cx="1217657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</a:t>
              </a:r>
              <a:endPara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2358703" y="10652678"/>
            <a:ext cx="208823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酸性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6938178" y="10691641"/>
            <a:ext cx="208823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碱性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24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303553" y="3330402"/>
            <a:ext cx="10530169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pH</a:t>
              </a:r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及其测定方法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3" y="1924128"/>
            <a:ext cx="6343223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911360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溶液的酸碱性和</a:t>
              </a:r>
              <a:r>
                <a:rPr lang="en-US" altLang="zh-CN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pH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122754" y="7246351"/>
            <a:ext cx="19780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的酸碱性和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endParaRPr lang="zh-CN" altLang="en-US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540" y="6858794"/>
            <a:ext cx="241932" cy="3970540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665" y="8282274"/>
            <a:ext cx="2851892" cy="754752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402664" y="4926455"/>
            <a:ext cx="3065927" cy="780211"/>
            <a:chOff x="3402664" y="4926455"/>
            <a:chExt cx="3065927" cy="780211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2664" y="4926455"/>
              <a:ext cx="2851893" cy="754752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616698" y="4952613"/>
              <a:ext cx="2851893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/>
                <a:t>计算公式</a:t>
              </a:r>
              <a:endParaRPr lang="zh-CN" altLang="en-US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651663" y="8282973"/>
            <a:ext cx="3493427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测定方法</a:t>
            </a:r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984849" y="4952613"/>
                <a:ext cx="7128793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1" i="1" smtClean="0">
                          <a:latin typeface="Cambria Math"/>
                        </a:rPr>
                        <m:t>𝒑𝑯</m:t>
                      </m:r>
                      <m:r>
                        <a:rPr lang="en-US" altLang="zh-CN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zh-CN" alt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4849" y="4952613"/>
                <a:ext cx="7128793" cy="75405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5" name="组合 14"/>
          <p:cNvGrpSpPr/>
          <p:nvPr/>
        </p:nvGrpSpPr>
        <p:grpSpPr>
          <a:xfrm>
            <a:off x="7865169" y="6108074"/>
            <a:ext cx="13455481" cy="2077492"/>
            <a:chOff x="7865169" y="6108074"/>
            <a:chExt cx="13455481" cy="2077492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5169" y="6623389"/>
              <a:ext cx="251353" cy="251353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8503226" y="6108074"/>
              <a:ext cx="12817424" cy="20774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</a:t>
              </a:r>
              <a:r>
                <a:rPr lang="zh-CN" altLang="en-US" dirty="0" smtClean="0"/>
                <a:t>试纸法：用镊子夹取一小块试纸放在洁净的表面皿或玻璃片上，用玻璃棒蘸取待测液点在试纸的中央，变色后与标准比色卡对照，即可确定溶液的</a:t>
              </a:r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865169" y="8408997"/>
            <a:ext cx="13455481" cy="754053"/>
            <a:chOff x="7865169" y="8408997"/>
            <a:chExt cx="13455481" cy="754053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5169" y="8534319"/>
              <a:ext cx="251353" cy="251353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8503226" y="8408997"/>
              <a:ext cx="12817424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</a:t>
              </a:r>
              <a:r>
                <a:rPr lang="zh-CN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计法：精确测量</a:t>
              </a:r>
              <a:endPara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865169" y="10406877"/>
            <a:ext cx="13455481" cy="1415772"/>
            <a:chOff x="7865169" y="10406877"/>
            <a:chExt cx="13455481" cy="1415772"/>
          </a:xfrm>
        </p:grpSpPr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5169" y="10532551"/>
              <a:ext cx="251353" cy="251353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8503226" y="10406877"/>
              <a:ext cx="12817424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酸碱指示剂法：只能给出溶液呈酸性（碱性）及</a:t>
              </a:r>
              <a:r>
                <a: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</a:t>
              </a:r>
              <a:r>
                <a:rPr lang="zh-CN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大致范围</a:t>
              </a:r>
              <a:endPara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36" name="直接连接符 35"/>
          <p:cNvCxnSpPr/>
          <p:nvPr/>
        </p:nvCxnSpPr>
        <p:spPr>
          <a:xfrm>
            <a:off x="9403252" y="5706666"/>
            <a:ext cx="242235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矩形 28"/>
              <p:cNvSpPr/>
              <p:nvPr/>
            </p:nvSpPr>
            <p:spPr>
              <a:xfrm>
                <a:off x="9396066" y="4952612"/>
                <a:ext cx="2757485" cy="75405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en-US" altLang="zh-CN" b="1" i="1">
                          <a:solidFill>
                            <a:srgbClr val="FF0000"/>
                          </a:solidFill>
                          <a:latin typeface="Cambria Math"/>
                        </a:rPr>
                        <m:t>𝒍𝒈𝒄</m:t>
                      </m:r>
                      <m:r>
                        <a:rPr lang="en-US" altLang="zh-CN" b="1" i="1">
                          <a:solidFill>
                            <a:srgbClr val="FF0000"/>
                          </a:solidFill>
                          <a:latin typeface="Cambria Math"/>
                        </a:rPr>
                        <m:t>(</m:t>
                      </m:r>
                      <m:r>
                        <a:rPr lang="en-US" altLang="zh-CN" b="1" i="1">
                          <a:solidFill>
                            <a:srgbClr val="FF0000"/>
                          </a:solidFill>
                          <a:latin typeface="Cambria Math"/>
                        </a:rPr>
                        <m:t>𝑯</m:t>
                      </m:r>
                      <m:r>
                        <a:rPr lang="en-US" altLang="zh-CN" b="1" i="1" baseline="3000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en-US" altLang="zh-CN" b="1" i="1">
                          <a:solidFill>
                            <a:srgbClr val="FF0000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zh-CN" altLang="en-US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矩形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6066" y="4952612"/>
                <a:ext cx="2757485" cy="754053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2983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303553" y="3330402"/>
            <a:ext cx="10530169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pH</a:t>
              </a:r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及其测定方法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4" y="1924128"/>
            <a:ext cx="6277670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911360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溶液的酸碱性和</a:t>
              </a:r>
              <a:r>
                <a:rPr lang="en-US" altLang="zh-CN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pH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122754" y="7246351"/>
            <a:ext cx="19780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的酸碱性和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endParaRPr lang="zh-CN" altLang="en-US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473" y="5202610"/>
            <a:ext cx="19851177" cy="558265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009186" y="3442185"/>
            <a:ext cx="748883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常用酸碱指示剂的变色范围</a:t>
            </a:r>
            <a:endParaRPr lang="zh-CN" altLang="en-US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8945290" y="8120965"/>
            <a:ext cx="165618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红色</a:t>
            </a:r>
            <a:endParaRPr lang="zh-CN" altLang="en-US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4057858" y="9417109"/>
            <a:ext cx="237626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粉红色</a:t>
            </a:r>
            <a:endParaRPr lang="zh-CN" altLang="en-US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9170426" y="9417109"/>
            <a:ext cx="165618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红色</a:t>
            </a:r>
            <a:endParaRPr lang="zh-CN" altLang="en-US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8712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40" grpId="0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303553" y="3330402"/>
            <a:ext cx="7289809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实验原理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5" y="1924128"/>
            <a:ext cx="4625046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865534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酸碱中和滴定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422194" y="7246413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酸碱中和滴定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114" y="4759967"/>
            <a:ext cx="1018708" cy="101870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094075" y="4759967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/>
              <a:t>1</a:t>
            </a:r>
            <a:endParaRPr lang="zh-CN" altLang="en-US" sz="5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5225423" y="4820786"/>
            <a:ext cx="29339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原理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972" y="8590624"/>
            <a:ext cx="1018708" cy="1018708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4159933" y="8590624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2</a:t>
            </a:r>
            <a:endParaRPr lang="zh-CN" altLang="en-US" sz="5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5291281" y="8651443"/>
            <a:ext cx="29339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关键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6575" y="4736186"/>
            <a:ext cx="1188132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利用酸碱中和反应，用已知浓度的酸（或碱）来测定未知浓度的碱（或酸）的实验方法</a:t>
            </a:r>
            <a:endParaRPr lang="zh-CN" altLang="en-US" b="1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61834">
            <a:off x="14625155" y="3366226"/>
            <a:ext cx="928104" cy="178992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362" y="6138296"/>
            <a:ext cx="2091760" cy="1008524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6095251" y="3648688"/>
            <a:ext cx="3222644" cy="934965"/>
            <a:chOff x="16095251" y="3648688"/>
            <a:chExt cx="3222644" cy="934965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95251" y="3648688"/>
              <a:ext cx="3222644" cy="934965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6650146" y="3648688"/>
              <a:ext cx="2376264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标准液</a:t>
              </a:r>
              <a:endParaRPr lang="zh-CN" altLang="en-US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1762460" y="6579993"/>
            <a:ext cx="3222644" cy="934965"/>
            <a:chOff x="11762460" y="6579993"/>
            <a:chExt cx="3222644" cy="934965"/>
          </a:xfrm>
        </p:grpSpPr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62460" y="6579993"/>
              <a:ext cx="3222644" cy="934965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12189103" y="6670448"/>
              <a:ext cx="2376264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待测液</a:t>
              </a:r>
              <a:endParaRPr lang="zh-CN" altLang="en-US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626" y="8590624"/>
            <a:ext cx="172494" cy="283093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242" y="8551761"/>
            <a:ext cx="311809" cy="311809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242" y="11109744"/>
            <a:ext cx="311810" cy="31181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432076" y="8274416"/>
            <a:ext cx="669674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准确测出标准液的体积</a:t>
            </a:r>
            <a:endParaRPr lang="zh-CN" altLang="en-US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9432076" y="10813286"/>
            <a:ext cx="669674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准确判断滴定终点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980395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6" grpId="0"/>
      <p:bldP spid="37" grpId="0"/>
      <p:bldP spid="3" grpId="0"/>
      <p:bldP spid="16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303553" y="3330402"/>
            <a:ext cx="7289809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实验用品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5" y="1924128"/>
            <a:ext cx="4625046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865534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酸碱中和滴定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422194" y="7246413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酸碱中和滴定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466" y="4759967"/>
            <a:ext cx="1018708" cy="101870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737427" y="4759967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/>
              <a:t>1</a:t>
            </a:r>
            <a:endParaRPr lang="zh-CN" altLang="en-US" sz="5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868775" y="4820786"/>
            <a:ext cx="29339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仪器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466" y="8590624"/>
            <a:ext cx="1018708" cy="1018708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737427" y="8590624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2</a:t>
            </a:r>
            <a:endParaRPr lang="zh-CN" altLang="en-US" sz="5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2868775" y="8651443"/>
            <a:ext cx="29339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试剂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78440" y="4892294"/>
            <a:ext cx="1409198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+mn-ea"/>
              </a:rPr>
              <a:t>图</a:t>
            </a:r>
            <a:r>
              <a:rPr lang="en-US" altLang="zh-CN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4400" b="1" dirty="0" smtClean="0">
                <a:latin typeface="+mn-ea"/>
              </a:rPr>
              <a:t>是             ，图</a:t>
            </a:r>
            <a:r>
              <a:rPr lang="en-US" altLang="zh-CN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4400" b="1" dirty="0" smtClean="0">
                <a:latin typeface="+mn-ea"/>
              </a:rPr>
              <a:t>是            ，滴定管夹、铁架台、锥形瓶等</a:t>
            </a:r>
            <a:endParaRPr lang="zh-CN" altLang="en-US" sz="4400" b="1" dirty="0">
              <a:latin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7618" y="6315318"/>
            <a:ext cx="9800603" cy="633605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200874" y="8806068"/>
            <a:ext cx="424847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标准液，待测液，指示剂，蒸馏水</a:t>
            </a:r>
            <a:endParaRPr lang="zh-CN" altLang="en-US" b="1" dirty="0"/>
          </a:p>
        </p:txBody>
      </p:sp>
      <p:cxnSp>
        <p:nvCxnSpPr>
          <p:cNvPr id="29" name="直接连接符 28"/>
          <p:cNvCxnSpPr/>
          <p:nvPr/>
        </p:nvCxnSpPr>
        <p:spPr>
          <a:xfrm>
            <a:off x="6926789" y="5645967"/>
            <a:ext cx="309862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12690357" y="5683297"/>
            <a:ext cx="29516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6969115" y="4913856"/>
            <a:ext cx="30139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宋体"/>
              </a:rPr>
              <a:t>酸式滴定管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12628067" y="4884600"/>
            <a:ext cx="30139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宋体"/>
              </a:rPr>
              <a:t>碱式滴定管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3139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6" grpId="0"/>
      <p:bldP spid="37" grpId="0"/>
      <p:bldP spid="3" grpId="0"/>
      <p:bldP spid="21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303553" y="3330402"/>
            <a:ext cx="7289809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实验原理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5" y="1924128"/>
            <a:ext cx="4625046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865534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酸碱中和滴定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422194" y="7246413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酸碱中和滴定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114" y="4759967"/>
            <a:ext cx="1018708" cy="101870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4094075" y="4759967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3</a:t>
            </a:r>
            <a:endParaRPr lang="zh-CN" altLang="en-US" sz="5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5270752" y="4770562"/>
            <a:ext cx="71762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滴定管的使用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917" y="6591634"/>
            <a:ext cx="241932" cy="397054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157" y="6647704"/>
            <a:ext cx="325256" cy="325256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157" y="10026605"/>
            <a:ext cx="255648" cy="255648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402493" y="6246139"/>
            <a:ext cx="6912768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酸性、氧化性的试剂一般用酸式滴定管，因为酸性和氧化性物质  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452342" y="9739114"/>
            <a:ext cx="7309372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碱性的试剂一般用碱式滴定管，因为碱性物质                        ，    致使          无法打开</a:t>
            </a:r>
            <a:endParaRPr lang="zh-CN" altLang="en-US" b="1" dirty="0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9657" y="3978474"/>
            <a:ext cx="9800603" cy="6336059"/>
          </a:xfrm>
          <a:prstGeom prst="rect">
            <a:avLst/>
          </a:prstGeom>
        </p:spPr>
      </p:pic>
      <p:cxnSp>
        <p:nvCxnSpPr>
          <p:cNvPr id="30" name="直接连接符 29"/>
          <p:cNvCxnSpPr/>
          <p:nvPr/>
        </p:nvCxnSpPr>
        <p:spPr>
          <a:xfrm>
            <a:off x="7793162" y="8323631"/>
            <a:ext cx="33123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7939773" y="7600873"/>
            <a:ext cx="2949846" cy="754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b="1" dirty="0">
                <a:solidFill>
                  <a:srgbClr val="FF0000"/>
                </a:solidFill>
              </a:rPr>
              <a:t>易腐蚀胶管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9161314" y="11107266"/>
            <a:ext cx="238878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8873282" y="10353213"/>
            <a:ext cx="2949846" cy="754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易腐蚀玻璃</a:t>
            </a:r>
            <a:endParaRPr lang="zh-CN" altLang="en-US" dirty="0"/>
          </a:p>
        </p:txBody>
      </p:sp>
      <p:cxnSp>
        <p:nvCxnSpPr>
          <p:cNvPr id="36" name="直接连接符 35"/>
          <p:cNvCxnSpPr/>
          <p:nvPr/>
        </p:nvCxnSpPr>
        <p:spPr>
          <a:xfrm>
            <a:off x="6785051" y="11686414"/>
            <a:ext cx="100811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6649035" y="11045605"/>
            <a:ext cx="1290738" cy="754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活塞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3139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40" grpId="0"/>
      <p:bldP spid="46" grpId="0"/>
      <p:bldP spid="4" grpId="0"/>
      <p:bldP spid="10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025" y="10203428"/>
            <a:ext cx="1321113" cy="201963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7339186" y="2060726"/>
            <a:ext cx="7289809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实验操作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5" y="1924128"/>
            <a:ext cx="4625046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865534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酸碱中和滴定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422194" y="7246413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酸碱中和滴定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355" y="4023008"/>
            <a:ext cx="1018708" cy="101870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2271316" y="4023008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1</a:t>
            </a:r>
            <a:endParaRPr lang="zh-CN" altLang="en-US" sz="5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3352126" y="4092599"/>
            <a:ext cx="71762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accent6">
                    <a:lumMod val="75000"/>
                  </a:schemeClr>
                </a:solidFill>
              </a:rPr>
              <a:t>滴定前期准备</a:t>
            </a:r>
            <a:endParaRPr lang="zh-CN" altLang="en-US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562" y="6004737"/>
            <a:ext cx="241932" cy="397054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293" y="6105976"/>
            <a:ext cx="320770" cy="32077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802" y="9695474"/>
            <a:ext cx="255648" cy="255648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3236401" y="5960725"/>
            <a:ext cx="691276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滴定管</a:t>
            </a:r>
            <a:endParaRPr lang="zh-CN" altLang="en-US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3328667" y="9472205"/>
            <a:ext cx="691276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锥形瓶</a:t>
            </a:r>
            <a:endParaRPr lang="zh-CN" altLang="en-US" b="1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970" y="6009786"/>
            <a:ext cx="14975805" cy="91408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978" y="9443050"/>
            <a:ext cx="9782561" cy="101614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136978" y="6059776"/>
            <a:ext cx="144016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查漏</a:t>
            </a:r>
            <a:endParaRPr lang="zh-CN" altLang="en-US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8662656" y="6059776"/>
            <a:ext cx="144016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洗涤</a:t>
            </a:r>
            <a:endParaRPr lang="zh-CN" altLang="en-US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13232742" y="9600867"/>
            <a:ext cx="377744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加指示剂</a:t>
            </a:r>
            <a:endParaRPr lang="zh-CN" altLang="en-U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9094704" y="9600867"/>
            <a:ext cx="294693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记录体积</a:t>
            </a:r>
            <a:endParaRPr lang="zh-CN" altLang="en-US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6247966" y="9600867"/>
            <a:ext cx="144016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移液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6500178" y="6059776"/>
            <a:ext cx="252623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调液面</a:t>
            </a:r>
            <a:endParaRPr lang="zh-CN" altLang="en-US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11393562" y="6059776"/>
            <a:ext cx="144016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润洗</a:t>
            </a:r>
            <a:endParaRPr lang="zh-CN" altLang="en-US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4006176" y="6059776"/>
            <a:ext cx="144016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装液</a:t>
            </a:r>
            <a:endParaRPr lang="zh-CN" altLang="en-US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19698938" y="6059776"/>
            <a:ext cx="144016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记录</a:t>
            </a:r>
            <a:endParaRPr lang="zh-CN" altLang="en-US" b="1" dirty="0"/>
          </a:p>
        </p:txBody>
      </p:sp>
      <p:pic>
        <p:nvPicPr>
          <p:cNvPr id="44" name="图片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494">
            <a:off x="10753071" y="4946339"/>
            <a:ext cx="928104" cy="1193769"/>
          </a:xfrm>
          <a:prstGeom prst="rect">
            <a:avLst/>
          </a:prstGeom>
        </p:spPr>
      </p:pic>
      <p:grpSp>
        <p:nvGrpSpPr>
          <p:cNvPr id="47" name="组合 46"/>
          <p:cNvGrpSpPr/>
          <p:nvPr/>
        </p:nvGrpSpPr>
        <p:grpSpPr>
          <a:xfrm>
            <a:off x="9994611" y="3828791"/>
            <a:ext cx="5535964" cy="1117545"/>
            <a:chOff x="15987220" y="3819211"/>
            <a:chExt cx="5535964" cy="1227178"/>
          </a:xfrm>
        </p:grpSpPr>
        <p:pic>
          <p:nvPicPr>
            <p:cNvPr id="48" name="图片 4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87220" y="3819211"/>
              <a:ext cx="4879893" cy="1227178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15994377" y="3917897"/>
              <a:ext cx="5528807" cy="777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用</a:t>
              </a:r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标准液润洗</a:t>
              </a:r>
              <a:r>
                <a:rPr lang="en-US" altLang="zh-CN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2-3</a:t>
              </a:r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次</a:t>
              </a:r>
              <a:endParaRPr lang="zh-CN" altLang="en-US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50" name="图片 4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2942">
            <a:off x="16208615" y="4166487"/>
            <a:ext cx="928104" cy="1789922"/>
          </a:xfrm>
          <a:prstGeom prst="rect">
            <a:avLst/>
          </a:prstGeom>
        </p:spPr>
      </p:pic>
      <p:grpSp>
        <p:nvGrpSpPr>
          <p:cNvPr id="51" name="组合 50"/>
          <p:cNvGrpSpPr/>
          <p:nvPr/>
        </p:nvGrpSpPr>
        <p:grpSpPr>
          <a:xfrm>
            <a:off x="5151968" y="7218827"/>
            <a:ext cx="8854209" cy="1800207"/>
            <a:chOff x="11291716" y="3925601"/>
            <a:chExt cx="8598752" cy="1730758"/>
          </a:xfrm>
        </p:grpSpPr>
        <p:pic>
          <p:nvPicPr>
            <p:cNvPr id="52" name="图片 5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91716" y="3925601"/>
              <a:ext cx="8598752" cy="1730758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11555613" y="4082479"/>
              <a:ext cx="8251461" cy="1272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注入标准液到“</a:t>
              </a:r>
              <a:r>
                <a:rPr lang="en-US" altLang="zh-CN" sz="40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0</a:t>
              </a:r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”刻度上方</a:t>
              </a:r>
              <a:r>
                <a:rPr lang="en-US" altLang="zh-CN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2-3 </a:t>
              </a:r>
              <a:r>
                <a:rPr lang="en-US" altLang="zh-CN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+mn-ea"/>
                  <a:cs typeface="Times New Roman" panose="02020603050405020304" pitchFamily="18" charset="0"/>
                </a:rPr>
                <a:t>cm</a:t>
              </a:r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处</a:t>
              </a:r>
              <a:r>
                <a:rPr lang="en-US" altLang="zh-CN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，并排出滴定管尖端的气泡</a:t>
              </a:r>
              <a:endParaRPr lang="zh-CN" altLang="en-US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31318">
            <a:off x="14006176" y="6984940"/>
            <a:ext cx="824175" cy="1569323"/>
          </a:xfrm>
          <a:prstGeom prst="rect">
            <a:avLst/>
          </a:prstGeom>
        </p:spPr>
      </p:pic>
      <p:grpSp>
        <p:nvGrpSpPr>
          <p:cNvPr id="54" name="组合 53"/>
          <p:cNvGrpSpPr/>
          <p:nvPr/>
        </p:nvGrpSpPr>
        <p:grpSpPr>
          <a:xfrm>
            <a:off x="15176662" y="2385792"/>
            <a:ext cx="7810188" cy="1952721"/>
            <a:chOff x="11666347" y="3975732"/>
            <a:chExt cx="7584853" cy="1877388"/>
          </a:xfrm>
        </p:grpSpPr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6347" y="3975732"/>
              <a:ext cx="7584853" cy="1877388"/>
            </a:xfrm>
            <a:prstGeom prst="rect">
              <a:avLst/>
            </a:prstGeom>
          </p:spPr>
        </p:pic>
        <p:sp>
          <p:nvSpPr>
            <p:cNvPr id="56" name="TextBox 55"/>
            <p:cNvSpPr txBox="1"/>
            <p:nvPr/>
          </p:nvSpPr>
          <p:spPr>
            <a:xfrm>
              <a:off x="11768640" y="4303818"/>
              <a:ext cx="7303496" cy="1272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液面调节到“</a:t>
              </a:r>
              <a:r>
                <a:rPr lang="en-US" altLang="zh-CN" sz="40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0</a:t>
              </a:r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”刻度（或</a:t>
              </a:r>
              <a:r>
                <a:rPr lang="en-US" altLang="zh-CN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0</a:t>
              </a:r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刻度以下某一刻度），并记录</a:t>
              </a:r>
              <a:endParaRPr lang="zh-CN" altLang="en-US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6240422" y="9645579"/>
            <a:ext cx="332295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（甲基橙）</a:t>
            </a:r>
            <a:endParaRPr lang="zh-CN" altLang="en-US" b="1" dirty="0"/>
          </a:p>
        </p:txBody>
      </p:sp>
      <p:grpSp>
        <p:nvGrpSpPr>
          <p:cNvPr id="57" name="组合 56"/>
          <p:cNvGrpSpPr/>
          <p:nvPr/>
        </p:nvGrpSpPr>
        <p:grpSpPr>
          <a:xfrm>
            <a:off x="7480421" y="10963250"/>
            <a:ext cx="10033821" cy="1944216"/>
            <a:chOff x="11040509" y="3767538"/>
            <a:chExt cx="10120679" cy="1869211"/>
          </a:xfrm>
        </p:grpSpPr>
        <p:pic>
          <p:nvPicPr>
            <p:cNvPr id="58" name="图片 57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40509" y="3767538"/>
              <a:ext cx="10120679" cy="1869211"/>
            </a:xfrm>
            <a:prstGeom prst="rect">
              <a:avLst/>
            </a:prstGeom>
          </p:spPr>
        </p:pic>
        <p:sp>
          <p:nvSpPr>
            <p:cNvPr id="59" name="TextBox 58"/>
            <p:cNvSpPr txBox="1"/>
            <p:nvPr/>
          </p:nvSpPr>
          <p:spPr>
            <a:xfrm>
              <a:off x="11555613" y="4082479"/>
              <a:ext cx="9088428" cy="1272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用碱式滴定管（或移液管）移取一定体积的待测</a:t>
              </a:r>
              <a:r>
                <a:rPr lang="en-US" altLang="zh-CN" sz="4000" b="1" dirty="0" err="1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NaOH</a:t>
              </a:r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溶液于锥形瓶中</a:t>
              </a:r>
              <a:endParaRPr lang="zh-CN" altLang="en-US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160005" y="3121231"/>
            <a:ext cx="7989164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以标准盐酸滴定待测</a:t>
            </a:r>
            <a:r>
              <a:rPr lang="en-US" altLang="zh-CN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b="1" dirty="0" smtClean="0"/>
              <a:t>为例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409686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40" grpId="0"/>
      <p:bldP spid="46" grpId="0"/>
      <p:bldP spid="10" grpId="0"/>
      <p:bldP spid="35" grpId="0"/>
      <p:bldP spid="36" grpId="0"/>
      <p:bldP spid="37" grpId="0"/>
      <p:bldP spid="38" grpId="0"/>
      <p:bldP spid="39" grpId="0"/>
      <p:bldP spid="41" grpId="0"/>
      <p:bldP spid="42" grpId="0"/>
      <p:bldP spid="43" grpId="0"/>
      <p:bldP spid="12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303553" y="3330402"/>
            <a:ext cx="7289809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实验操作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5" y="1924128"/>
            <a:ext cx="4625046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865534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酸碱中和滴定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422194" y="7246413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酸碱中和滴定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442" y="4626546"/>
            <a:ext cx="1018708" cy="101870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521403" y="4626546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2</a:t>
            </a:r>
            <a:endParaRPr lang="zh-CN" altLang="en-US" sz="5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652751" y="4637141"/>
            <a:ext cx="71762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滴定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0544" y="4646433"/>
            <a:ext cx="1657010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左</a:t>
            </a:r>
            <a:r>
              <a:rPr lang="zh-CN" altLang="en-US" b="1" dirty="0" smtClean="0"/>
              <a:t>手握活塞并旋转开关，右手不断震荡锥形瓶，眼睛注视锥形瓶中溶液颜色的变化，至橙色出现且半分钟内不变色，记下滴定管读数</a:t>
            </a:r>
            <a:endParaRPr lang="zh-CN" altLang="en-US" b="1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306" y="6062204"/>
            <a:ext cx="20026288" cy="6413213"/>
          </a:xfrm>
          <a:prstGeom prst="rect">
            <a:avLst/>
          </a:prstGeom>
        </p:spPr>
      </p:pic>
      <p:grpSp>
        <p:nvGrpSpPr>
          <p:cNvPr id="61" name="组合 60"/>
          <p:cNvGrpSpPr/>
          <p:nvPr/>
        </p:nvGrpSpPr>
        <p:grpSpPr>
          <a:xfrm>
            <a:off x="10169426" y="2029627"/>
            <a:ext cx="10825909" cy="1948847"/>
            <a:chOff x="11040509" y="3809489"/>
            <a:chExt cx="10919624" cy="1873664"/>
          </a:xfrm>
        </p:grpSpPr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40509" y="3809489"/>
              <a:ext cx="10919624" cy="1873664"/>
            </a:xfrm>
            <a:prstGeom prst="rect">
              <a:avLst/>
            </a:prstGeom>
          </p:spPr>
        </p:pic>
        <p:sp>
          <p:nvSpPr>
            <p:cNvPr id="63" name="TextBox 62"/>
            <p:cNvSpPr txBox="1"/>
            <p:nvPr/>
          </p:nvSpPr>
          <p:spPr>
            <a:xfrm>
              <a:off x="11410350" y="4067905"/>
              <a:ext cx="10331889" cy="1272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滴定速度先快后慢，后面可半滴，直至指示剂颜色突变，且半分钟内不再变色</a:t>
              </a:r>
              <a:endParaRPr lang="zh-CN" altLang="en-US" sz="4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647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505130" y="1924128"/>
            <a:ext cx="7289809" cy="865836"/>
            <a:chOff x="1970648" y="3576448"/>
            <a:chExt cx="8695382" cy="865736"/>
          </a:xfrm>
        </p:grpSpPr>
        <p:pic>
          <p:nvPicPr>
            <p:cNvPr id="20482" name="Picture 2" descr="D:\下载内容\QQreceive\2\2-05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651" y="3649837"/>
              <a:ext cx="4216671" cy="7923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1970648" y="3576448"/>
              <a:ext cx="8695382" cy="861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0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实验操作</a:t>
              </a:r>
              <a:endParaRPr lang="zh-CN" altLang="en-US" sz="5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60005" y="1924128"/>
            <a:ext cx="4625046" cy="929203"/>
            <a:chOff x="10560631" y="2853000"/>
            <a:chExt cx="5567144" cy="929095"/>
          </a:xfrm>
        </p:grpSpPr>
        <p:pic>
          <p:nvPicPr>
            <p:cNvPr id="20483" name="Picture 3" descr="D:\下载内容\QQreceive\2\2-0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60631" y="2958488"/>
              <a:ext cx="5567144" cy="8236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0774515" y="2853000"/>
              <a:ext cx="3865534" cy="9232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酸碱中和滴定</a:t>
              </a:r>
              <a:endPara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835000" cy="5616635"/>
            <a:chOff x="21320650" y="4338000"/>
            <a:chExt cx="2835000" cy="4596059"/>
          </a:xfrm>
        </p:grpSpPr>
        <p:pic>
          <p:nvPicPr>
            <p:cNvPr id="18" name="图片 17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9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870260" y="5045094"/>
              <a:ext cx="2285390" cy="2173204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一张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图</a:t>
              </a:r>
              <a:endParaRPr lang="en-US" altLang="zh-CN" sz="3600" dirty="0" smtClean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学透</a:t>
              </a:r>
              <a:endPara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2422194" y="7246413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酸碱中和滴定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9156A55-624F-4BD8-B182-EBC8A60CFB53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B1ED0434-78B8-4194-9DA6-79DD14072D22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一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1CE58543-4451-47F7-939A-A20275B2476C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张</a:t>
              </a:r>
            </a:p>
          </p:txBody>
        </p: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18840626-30E1-46DC-BAD9-B81CBE0F51B4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图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5CC6C132-24F8-4C79-A39E-63E3862D746E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学</a:t>
              </a: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2F8CB240-2489-490D-92F8-BE49C8747963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pic>
        <p:nvPicPr>
          <p:cNvPr id="32" name="图片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442" y="3330402"/>
            <a:ext cx="1018708" cy="1018708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521403" y="3330402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3</a:t>
            </a:r>
            <a:endParaRPr lang="zh-CN" altLang="en-US" sz="5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652751" y="3340997"/>
            <a:ext cx="71762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终点判断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32722" y="4410522"/>
            <a:ext cx="1657010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等到滴入最后一滴标准液，指示剂变色，且在半分钟内               原来的颜色，视为滴定终点并记录标准液的体积。</a:t>
            </a:r>
            <a:endParaRPr lang="zh-CN" altLang="en-US" b="1" dirty="0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442" y="6354738"/>
            <a:ext cx="1018708" cy="1018708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521403" y="6354738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4</a:t>
            </a:r>
            <a:endParaRPr lang="zh-CN" altLang="en-US" sz="5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2652751" y="6365333"/>
            <a:ext cx="71762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平行实验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32722" y="7722890"/>
            <a:ext cx="543994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做          次平行实验</a:t>
            </a:r>
            <a:endParaRPr lang="zh-CN" altLang="en-US" b="1" dirty="0"/>
          </a:p>
        </p:txBody>
      </p:sp>
      <p:pic>
        <p:nvPicPr>
          <p:cNvPr id="36" name="图片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442" y="8947026"/>
            <a:ext cx="1018708" cy="1018708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521403" y="8947026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5</a:t>
            </a:r>
            <a:endParaRPr lang="zh-CN" altLang="en-US" sz="5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652751" y="8957621"/>
            <a:ext cx="71762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数据处理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934282" y="10099154"/>
            <a:ext cx="13773643" cy="1834173"/>
            <a:chOff x="3934282" y="10531202"/>
            <a:chExt cx="13773643" cy="1834173"/>
          </a:xfrm>
        </p:grpSpPr>
        <p:sp>
          <p:nvSpPr>
            <p:cNvPr id="4" name="TextBox 3"/>
            <p:cNvSpPr txBox="1"/>
            <p:nvPr/>
          </p:nvSpPr>
          <p:spPr>
            <a:xfrm>
              <a:off x="3934282" y="10531202"/>
              <a:ext cx="12025336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/>
                <a:t>求出消耗标准盐酸体积的平均值，根据</a:t>
              </a:r>
              <a:endParaRPr lang="zh-CN" altLang="en-US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76738" y="11611322"/>
              <a:ext cx="13731187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/>
                <a:t>计算，（</a:t>
              </a:r>
              <a:r>
                <a:rPr lang="zh-CN" altLang="en-US" b="1" dirty="0"/>
                <a:t>注意舍去离群数据后再求</a:t>
              </a:r>
              <a:r>
                <a:rPr lang="zh-CN" altLang="en-US" b="1" dirty="0" smtClean="0"/>
                <a:t>平均值）</a:t>
              </a:r>
              <a:endParaRPr lang="zh-CN" altLang="en-US" b="1" dirty="0"/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17163809" y="5202610"/>
            <a:ext cx="16465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>
            <a:off x="17024869" y="4448557"/>
            <a:ext cx="1843774" cy="754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不恢复</a:t>
            </a:r>
            <a:endParaRPr lang="zh-CN" altLang="en-US" dirty="0"/>
          </a:p>
        </p:txBody>
      </p:sp>
      <p:cxnSp>
        <p:nvCxnSpPr>
          <p:cNvPr id="42" name="直接连接符 41"/>
          <p:cNvCxnSpPr/>
          <p:nvPr/>
        </p:nvCxnSpPr>
        <p:spPr>
          <a:xfrm>
            <a:off x="4378686" y="8323631"/>
            <a:ext cx="117039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4564721" y="7569578"/>
            <a:ext cx="910827" cy="754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2-3</a:t>
            </a:r>
            <a:endParaRPr lang="zh-CN" altLang="en-US" dirty="0">
              <a:solidFill>
                <a:srgbClr val="FF0000"/>
              </a:solidFill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13628677" y="11078881"/>
            <a:ext cx="730547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13512560" y="9648325"/>
                <a:ext cx="8868392" cy="14701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i="1">
                          <a:solidFill>
                            <a:srgbClr val="FF0000"/>
                          </a:solidFill>
                          <a:latin typeface="Cambria Math"/>
                        </a:rPr>
                        <m:t>𝑐</m:t>
                      </m:r>
                      <m:d>
                        <m:dPr>
                          <m:ctrlPr>
                            <a:rPr lang="en-US" altLang="zh-CN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zh-CN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𝑁𝑎𝑂𝐻</m:t>
                          </m:r>
                        </m:e>
                      </m:d>
                      <m:r>
                        <a:rPr lang="en-US" altLang="zh-CN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zh-CN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𝑐</m:t>
                          </m:r>
                          <m:d>
                            <m:dPr>
                              <m:ctrl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𝐻𝐶𝑙</m:t>
                              </m:r>
                            </m:e>
                          </m:d>
                          <m:r>
                            <a:rPr lang="en-US" altLang="zh-CN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altLang="zh-CN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𝑉</m:t>
                          </m:r>
                          <m:d>
                            <m:dPr>
                              <m:ctrl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𝐻𝐶𝑙</m:t>
                              </m:r>
                            </m:e>
                          </m:d>
                        </m:num>
                        <m:den>
                          <m:r>
                            <a:rPr lang="en-US" altLang="zh-CN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𝑉</m:t>
                          </m:r>
                          <m:d>
                            <m:dPr>
                              <m:ctrlP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𝑁𝑎𝑂𝐻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zh-CN" altLang="en-US" dirty="0">
                  <a:latin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12560" y="9648325"/>
                <a:ext cx="8868392" cy="14701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3525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14" grpId="0"/>
      <p:bldP spid="30" grpId="0"/>
      <p:bldP spid="31" grpId="0"/>
      <p:bldP spid="35" grpId="0"/>
      <p:bldP spid="37" grpId="0"/>
      <p:bldP spid="38" grpId="0"/>
      <p:bldP spid="13" grpId="0"/>
      <p:bldP spid="16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340000" y="3978474"/>
            <a:ext cx="18720000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向水中加入少量固体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NaHSO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增大，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不变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向水中加入少量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溶液，平衡逆向移动，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降低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向水中加入少量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COONa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固体，平衡逆向移动，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降   低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将水加热，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增大，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不变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790651" y="1962250"/>
            <a:ext cx="20724315" cy="2618422"/>
            <a:chOff x="1790651" y="1962250"/>
            <a:chExt cx="20724315" cy="2618422"/>
          </a:xfrm>
        </p:grpSpPr>
        <p:sp>
          <p:nvSpPr>
            <p:cNvPr id="19" name="TextBox 1">
              <a:extLst>
                <a:ext uri="{FF2B5EF4-FFF2-40B4-BE49-F238E27FC236}">
                  <a16:creationId xmlns:a16="http://schemas.microsoft.com/office/drawing/2014/main" xmlns="" id="{8C19A468-4FEE-4E3D-B480-7EFD89C60EB8}"/>
                </a:ext>
              </a:extLst>
            </p:cNvPr>
            <p:cNvSpPr txBox="1"/>
            <p:nvPr/>
          </p:nvSpPr>
          <p:spPr>
            <a:xfrm>
              <a:off x="1790651" y="1962250"/>
              <a:ext cx="20724315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（</a:t>
              </a:r>
              <a:r>
                <a:rPr lang="en-US" altLang="zh-CN" sz="5400" b="1" dirty="0" smtClean="0">
                  <a:latin typeface="+mn-ea"/>
                  <a:cs typeface="Times New Roman" panose="02020603050405020304" pitchFamily="18" charset="0"/>
                </a:rPr>
                <a:t>1</a:t>
              </a:r>
              <a:r>
                <a:rPr lang="zh-CN" altLang="en-US" sz="5400" b="1" dirty="0" smtClean="0">
                  <a:latin typeface="+mn-ea"/>
                  <a:cs typeface="Times New Roman" panose="02020603050405020304" pitchFamily="18" charset="0"/>
                </a:rPr>
                <a:t>）</a:t>
              </a:r>
              <a:r>
                <a:rPr lang="zh-CN" altLang="en-US" sz="5400" b="1" dirty="0" smtClean="0">
                  <a:solidFill>
                    <a:srgbClr val="2A5CAA"/>
                  </a:solidFill>
                  <a:latin typeface="+mn-ea"/>
                  <a:cs typeface="Times New Roman" panose="02020603050405020304" pitchFamily="18" charset="0"/>
                </a:rPr>
                <a:t>（</a:t>
              </a:r>
              <a:r>
                <a:rPr lang="zh-CN" altLang="en-US" sz="5400" b="1" dirty="0" smtClean="0">
                  <a:solidFill>
                    <a:srgbClr val="2A5CAA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经典题</a:t>
              </a:r>
              <a:r>
                <a:rPr lang="zh-CN" altLang="en-US" sz="5400" b="1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5400" b="1" dirty="0" smtClean="0">
                  <a:solidFill>
                    <a:srgbClr val="2A5CAA"/>
                  </a:solidFill>
                  <a:latin typeface="+mn-ea"/>
                  <a:cs typeface="Times New Roman" panose="02020603050405020304" pitchFamily="18" charset="0"/>
                </a:rPr>
                <a:t>6</a:t>
              </a:r>
              <a:r>
                <a:rPr lang="zh-CN" altLang="en-US" sz="5400" b="1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分</a:t>
              </a:r>
              <a:r>
                <a:rPr lang="zh-CN" altLang="en-US" sz="5400" b="1" dirty="0" smtClean="0">
                  <a:solidFill>
                    <a:srgbClr val="2A5CAA"/>
                  </a:solidFill>
                  <a:latin typeface="+mn-ea"/>
                  <a:cs typeface="Times New Roman" panose="02020603050405020304" pitchFamily="18" charset="0"/>
                </a:rPr>
                <a:t>）</a:t>
              </a:r>
              <a:r>
                <a:rPr lang="en-US" altLang="zh-CN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25 ℃</a:t>
              </a:r>
              <a:r>
                <a: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时，水的电离达到平衡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：</a:t>
              </a:r>
              <a:endPara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altLang="zh-CN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                                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ΔH</a:t>
              </a:r>
              <a:r>
                <a: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＞</a:t>
              </a:r>
              <a:r>
                <a:rPr lang="en-US" altLang="zh-CN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r>
                <a: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，下列叙述正确的是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（   ）</a:t>
              </a:r>
              <a:endPara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2248546" y="2826346"/>
              <a:ext cx="12673408" cy="1754326"/>
              <a:chOff x="2538011" y="3147477"/>
              <a:chExt cx="9672952" cy="1754326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2538011" y="3147477"/>
                <a:ext cx="145001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5400" b="1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aphicFrame>
            <p:nvGraphicFramePr>
              <p:cNvPr id="15" name="对象 14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11714961"/>
                  </p:ext>
                </p:extLst>
              </p:nvPr>
            </p:nvGraphicFramePr>
            <p:xfrm>
              <a:off x="3950358" y="3219484"/>
              <a:ext cx="1851893" cy="72006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162" name="CS ChemDraw Drawing" r:id="rId4" imgW="678600" imgH="199440" progId="ChemDraw.Document.6.0">
                      <p:embed/>
                    </p:oleObj>
                  </mc:Choice>
                  <mc:Fallback>
                    <p:oleObj name="CS ChemDraw Drawing" r:id="rId4" imgW="678600" imgH="199440" progId="ChemDraw.Document.6.0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3950358" y="3219484"/>
                            <a:ext cx="1851893" cy="720069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7" name="TextBox 16"/>
              <p:cNvSpPr txBox="1"/>
              <p:nvPr/>
            </p:nvSpPr>
            <p:spPr>
              <a:xfrm>
                <a:off x="6090283" y="3147477"/>
                <a:ext cx="612068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5400" b="1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OH</a:t>
                </a:r>
                <a:r>
                  <a:rPr lang="en-US" altLang="zh-CN" sz="5400" b="1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endPara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9903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3" y="1440168"/>
            <a:ext cx="190444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．向水中加入少量固体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NaHSO</a:t>
            </a:r>
            <a:r>
              <a:rPr lang="en-US" altLang="zh-CN" sz="4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4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增大，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4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不变</a:t>
            </a:r>
          </a:p>
          <a:p>
            <a:endParaRPr lang="en-US" altLang="zh-CN" sz="54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58245" y="2521757"/>
            <a:ext cx="1971074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NaHSO</a:t>
            </a:r>
            <a:r>
              <a:rPr lang="en-US" altLang="zh-CN" sz="4400" b="1" baseline="-25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在水溶液中电离出氢离子，使溶液中氢离子浓度增大，抑制水的电离，平衡逆向移动，但最终溶液中的</a:t>
            </a:r>
            <a:r>
              <a:rPr lang="en-US" altLang="zh-CN" sz="44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(H</a:t>
            </a:r>
            <a:r>
              <a:rPr lang="zh-CN" altLang="en-US" sz="44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增大，温度不变，则</a:t>
            </a:r>
            <a:r>
              <a:rPr lang="en-US" altLang="zh-CN" sz="44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K</a:t>
            </a:r>
            <a:r>
              <a:rPr lang="en-US" altLang="zh-CN" sz="44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不变，故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项正确。</a:t>
            </a:r>
          </a:p>
        </p:txBody>
      </p:sp>
      <p:sp>
        <p:nvSpPr>
          <p:cNvPr id="10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1" y="4073129"/>
            <a:ext cx="20762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向水中加入少量</a:t>
            </a:r>
            <a:r>
              <a:rPr lang="en-US" altLang="zh-CN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溶液，平衡逆向移动，</a:t>
            </a:r>
            <a:r>
              <a:rPr lang="en-US" altLang="zh-CN" sz="4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</a:t>
            </a:r>
            <a:r>
              <a:rPr lang="en-US" altLang="zh-CN" sz="48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降低</a:t>
            </a:r>
          </a:p>
        </p:txBody>
      </p:sp>
      <p:sp>
        <p:nvSpPr>
          <p:cNvPr id="12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1" y="6593409"/>
            <a:ext cx="19243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/>
            </a:lvl1pPr>
          </a:lstStyle>
          <a:p>
            <a:r>
              <a:rPr lang="en-US" altLang="zh-CN" sz="480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4800" spc="-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向水中加入少量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4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COONa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固体，平衡逆向移动，</a:t>
            </a:r>
            <a:r>
              <a:rPr lang="en-US" altLang="zh-CN" sz="4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4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降低</a:t>
            </a:r>
          </a:p>
        </p:txBody>
      </p:sp>
      <p:sp>
        <p:nvSpPr>
          <p:cNvPr id="13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40578" y="7601521"/>
            <a:ext cx="19044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向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水中加入少量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en-US" altLang="zh-CN" sz="44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COONa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固体，平衡正向移动，</a:t>
            </a:r>
            <a:r>
              <a:rPr lang="en-US" altLang="zh-CN" sz="44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(H</a:t>
            </a:r>
            <a:r>
              <a:rPr lang="zh-CN" altLang="en-US" sz="44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增大，故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44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1" y="8465617"/>
            <a:ext cx="19044431" cy="838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/>
            </a:lvl1pPr>
          </a:lstStyle>
          <a:p>
            <a:pPr>
              <a:lnSpc>
                <a:spcPct val="110000"/>
              </a:lnSpc>
            </a:pPr>
            <a:r>
              <a:rPr lang="en-US" altLang="zh-CN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向醋酸溶液中加入少量氢氧化钠固体，能促进醋酸的电离</a:t>
            </a:r>
            <a:endParaRPr lang="en-US" altLang="zh-CN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59118" y="9545737"/>
            <a:ext cx="19044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电离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吸热，温度升高促进电离，</a:t>
            </a:r>
            <a:r>
              <a:rPr lang="en-US" altLang="zh-CN" sz="44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K</a:t>
            </a:r>
            <a:r>
              <a:rPr lang="en-US" altLang="zh-CN" sz="44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w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增大，但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降低，故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4"/>
            <a:ext cx="2745000" cy="4596591"/>
            <a:chOff x="21320650" y="4338000"/>
            <a:chExt cx="2745000" cy="4596059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46057" y="5081241"/>
            <a:ext cx="1897459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向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水中加入少量</a:t>
            </a:r>
            <a:r>
              <a:rPr lang="en-US" altLang="zh-CN" sz="44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NaOH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溶液，平衡逆向移动，但最终溶液中的</a:t>
            </a:r>
            <a:r>
              <a:rPr lang="en-US" altLang="zh-CN" sz="44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OH</a:t>
            </a:r>
            <a:r>
              <a:rPr lang="en-US" altLang="zh-CN" sz="44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增大，故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44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257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4" grpId="0"/>
      <p:bldP spid="15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340000" y="3978474"/>
            <a:ext cx="18720000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向水中加入少量固体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NaHSO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增大，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不变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向水中加入少量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溶液，平衡逆向移动，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降低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向水中加入少量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COONa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固体，平衡逆向移动，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降低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将水加热，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增大，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不变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790651" y="1962250"/>
            <a:ext cx="20724315" cy="2618422"/>
            <a:chOff x="1790651" y="1962250"/>
            <a:chExt cx="20724315" cy="2618422"/>
          </a:xfrm>
        </p:grpSpPr>
        <p:sp>
          <p:nvSpPr>
            <p:cNvPr id="19" name="TextBox 1">
              <a:extLst>
                <a:ext uri="{FF2B5EF4-FFF2-40B4-BE49-F238E27FC236}">
                  <a16:creationId xmlns:a16="http://schemas.microsoft.com/office/drawing/2014/main" xmlns="" id="{8C19A468-4FEE-4E3D-B480-7EFD89C60EB8}"/>
                </a:ext>
              </a:extLst>
            </p:cNvPr>
            <p:cNvSpPr txBox="1"/>
            <p:nvPr/>
          </p:nvSpPr>
          <p:spPr>
            <a:xfrm>
              <a:off x="1790651" y="1962250"/>
              <a:ext cx="20724315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（</a:t>
              </a:r>
              <a:r>
                <a:rPr lang="en-US" altLang="zh-CN" sz="5400" b="1" dirty="0" smtClean="0">
                  <a:latin typeface="+mn-ea"/>
                  <a:cs typeface="Times New Roman" panose="02020603050405020304" pitchFamily="18" charset="0"/>
                </a:rPr>
                <a:t>1</a:t>
              </a:r>
              <a:r>
                <a:rPr lang="zh-CN" altLang="en-US" sz="5400" b="1" dirty="0" smtClean="0">
                  <a:latin typeface="+mn-ea"/>
                  <a:cs typeface="Times New Roman" panose="02020603050405020304" pitchFamily="18" charset="0"/>
                </a:rPr>
                <a:t>）</a:t>
              </a:r>
              <a:r>
                <a:rPr lang="zh-CN" altLang="en-US" sz="5400" b="1" dirty="0" smtClean="0">
                  <a:solidFill>
                    <a:srgbClr val="2A5CAA"/>
                  </a:solidFill>
                  <a:latin typeface="+mn-ea"/>
                  <a:cs typeface="Times New Roman" panose="02020603050405020304" pitchFamily="18" charset="0"/>
                </a:rPr>
                <a:t>（经典题</a:t>
              </a:r>
              <a:r>
                <a:rPr lang="zh-CN" altLang="en-US" sz="5400" b="1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5400" b="1" dirty="0" smtClean="0">
                  <a:solidFill>
                    <a:srgbClr val="2A5CAA"/>
                  </a:solidFill>
                  <a:latin typeface="+mn-ea"/>
                  <a:cs typeface="Times New Roman" panose="02020603050405020304" pitchFamily="18" charset="0"/>
                </a:rPr>
                <a:t>6</a:t>
              </a:r>
              <a:r>
                <a:rPr lang="zh-CN" altLang="en-US" sz="5400" b="1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rPr>
                <a:t>分</a:t>
              </a:r>
              <a:r>
                <a:rPr lang="zh-CN" altLang="en-US" sz="5400" b="1" dirty="0" smtClean="0">
                  <a:solidFill>
                    <a:srgbClr val="2A5CAA"/>
                  </a:solidFill>
                  <a:latin typeface="+mn-ea"/>
                  <a:cs typeface="Times New Roman" panose="02020603050405020304" pitchFamily="18" charset="0"/>
                </a:rPr>
                <a:t>）</a:t>
              </a:r>
              <a:r>
                <a:rPr lang="en-US" altLang="zh-CN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25 ℃</a:t>
              </a:r>
              <a:r>
                <a: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时，水的电离达到平衡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：</a:t>
              </a:r>
              <a:endPara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altLang="zh-CN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                                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</a:t>
              </a:r>
              <a:r>
                <a:rPr lang="en-US" altLang="zh-CN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ΔH</a:t>
              </a:r>
              <a:r>
                <a: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＞</a:t>
              </a:r>
              <a:r>
                <a:rPr lang="en-US" altLang="zh-CN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</a:t>
              </a:r>
              <a:r>
                <a: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，下列叙述正确的是</a:t>
              </a:r>
              <a:r>
                <a:rPr lang="zh-CN" altLang="en-US" sz="5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（   ）</a:t>
              </a:r>
              <a:endPara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2248546" y="2826346"/>
              <a:ext cx="12673408" cy="1754326"/>
              <a:chOff x="2538011" y="3147477"/>
              <a:chExt cx="9672952" cy="1754326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2538011" y="3147477"/>
                <a:ext cx="1450016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5400" b="1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</a:t>
                </a:r>
                <a:endPara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graphicFrame>
            <p:nvGraphicFramePr>
              <p:cNvPr id="15" name="对象 14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12732278"/>
                  </p:ext>
                </p:extLst>
              </p:nvPr>
            </p:nvGraphicFramePr>
            <p:xfrm>
              <a:off x="3950358" y="3219484"/>
              <a:ext cx="1851893" cy="72006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16" name="CS ChemDraw Drawing" r:id="rId4" imgW="678600" imgH="199440" progId="ChemDraw.Document.6.0">
                      <p:embed/>
                    </p:oleObj>
                  </mc:Choice>
                  <mc:Fallback>
                    <p:oleObj name="CS ChemDraw Drawing" r:id="rId4" imgW="678600" imgH="199440" progId="ChemDraw.Document.6.0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3950358" y="3219484"/>
                            <a:ext cx="1851893" cy="720069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7" name="TextBox 16"/>
              <p:cNvSpPr txBox="1"/>
              <p:nvPr/>
            </p:nvSpPr>
            <p:spPr>
              <a:xfrm>
                <a:off x="6090283" y="3147477"/>
                <a:ext cx="612068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5400" b="1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OH</a:t>
                </a:r>
                <a:r>
                  <a:rPr lang="en-US" altLang="zh-CN" sz="5400" b="1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endPara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5" name="TextBox 4"/>
          <p:cNvSpPr txBox="1"/>
          <p:nvPr/>
        </p:nvSpPr>
        <p:spPr>
          <a:xfrm>
            <a:off x="19746490" y="2826346"/>
            <a:ext cx="50405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A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04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6251" y="3382213"/>
            <a:ext cx="1837951" cy="81228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1874" y="3391097"/>
            <a:ext cx="851145" cy="80166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0310" y="3434150"/>
            <a:ext cx="2954946" cy="79034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9226" y="3402410"/>
            <a:ext cx="1944216" cy="795321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小积累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小积累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5579968" y="1566649"/>
            <a:ext cx="1058517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改变条件对水的电离平衡的影响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℃）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878" y="4266506"/>
            <a:ext cx="7964252" cy="78780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297218" y="3546426"/>
            <a:ext cx="2779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</a:rPr>
              <a:t>移动情况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0702118" y="3476159"/>
                <a:ext cx="306770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6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c(H</a:t>
                </a:r>
                <a:r>
                  <a:rPr lang="en-US" altLang="zh-CN" sz="3600" b="1" baseline="30000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36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14:m>
                  <m:oMath xmlns:m="http://schemas.openxmlformats.org/officeDocument/2006/math">
                    <m:r>
                      <a:rPr lang="en-US" altLang="zh-CN" sz="2000" b="1" i="1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∙</m:t>
                    </m:r>
                    <m:r>
                      <m:rPr>
                        <m:nor/>
                      </m:rPr>
                      <a:rPr lang="en-US" altLang="zh-CN" sz="36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altLang="zh-CN" sz="36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altLang="zh-CN" sz="36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OH</m:t>
                    </m:r>
                    <m:r>
                      <m:rPr>
                        <m:nor/>
                      </m:rPr>
                      <a:rPr lang="en-US" altLang="zh-CN" sz="3600" b="1" baseline="30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en-US" altLang="zh-CN" sz="36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zh-CN" altLang="en-US" sz="36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02118" y="3476159"/>
                <a:ext cx="3067708" cy="646331"/>
              </a:xfrm>
              <a:prstGeom prst="rect">
                <a:avLst/>
              </a:prstGeom>
              <a:blipFill rotWithShape="1">
                <a:blip r:embed="rId9"/>
                <a:stretch>
                  <a:fillRect l="-6163" t="-16038" b="-330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14201874" y="354642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3600" b="1" baseline="-25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endParaRPr lang="zh-CN" altLang="en-US" sz="3600" b="1" baseline="-25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09986" y="354642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/>
            </a:lvl1pPr>
          </a:lstStyle>
          <a:p>
            <a:r>
              <a:rPr lang="zh-CN" altLang="en-US" dirty="0">
                <a:solidFill>
                  <a:schemeClr val="bg1"/>
                </a:solidFill>
              </a:rPr>
              <a:t>电离程度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890" y="3382213"/>
            <a:ext cx="1646989" cy="87331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034" y="3690442"/>
            <a:ext cx="1219184" cy="304796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034" y="4770562"/>
            <a:ext cx="1219184" cy="304796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034" y="5958747"/>
            <a:ext cx="1219184" cy="304796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034" y="7279949"/>
            <a:ext cx="1219184" cy="30479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034" y="8370962"/>
            <a:ext cx="1219184" cy="304796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034" y="9811122"/>
            <a:ext cx="1219184" cy="304796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034" y="11467306"/>
            <a:ext cx="1219184" cy="304796"/>
          </a:xfrm>
          <a:prstGeom prst="rect">
            <a:avLst/>
          </a:prstGeom>
        </p:spPr>
      </p:pic>
      <p:grpSp>
        <p:nvGrpSpPr>
          <p:cNvPr id="45" name="组合 44"/>
          <p:cNvGrpSpPr/>
          <p:nvPr/>
        </p:nvGrpSpPr>
        <p:grpSpPr>
          <a:xfrm>
            <a:off x="3616698" y="8370962"/>
            <a:ext cx="1806760" cy="3773580"/>
            <a:chOff x="3616698" y="8370962"/>
            <a:chExt cx="1806760" cy="3773580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2860" y="8370962"/>
              <a:ext cx="880598" cy="1782170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1754" y="10025704"/>
              <a:ext cx="880598" cy="418284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8794" y="10119748"/>
              <a:ext cx="856096" cy="1732582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3616698" y="9566789"/>
              <a:ext cx="846386" cy="257775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</a:rPr>
                <a:t>加盐</a:t>
              </a:r>
              <a:endParaRPr lang="zh-CN" altLang="en-US" b="1" dirty="0">
                <a:solidFill>
                  <a:srgbClr val="FFC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316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5" grpId="0"/>
      <p:bldP spid="26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306514" y="7106061"/>
            <a:ext cx="18720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A.1∶10∶10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B.1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∶5∶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5×10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）∶（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5×10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C.1∶20∶10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D.1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∶10∶ 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CN" altLang="en-US" sz="5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zh-CN" altLang="en-US" sz="54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经典题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℃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时，在等体积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①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溶液、②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0.05  mol·L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 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Ba(OH)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③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pH=10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溶液、④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pH=5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溶液中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发生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电离的水的物质的量之比是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   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00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2104908" y="6667051"/>
                <a:ext cx="19710745" cy="57595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4400" b="1" baseline="-25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4400" b="1" baseline="-25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与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Ba(OH)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抑制水的电离，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Na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S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与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NH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NO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促进水的电离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25 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℃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时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4400" b="1" i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K</a:t>
                </a:r>
                <a:r>
                  <a:rPr lang="en-US" altLang="zh-CN" sz="4400" b="1" baseline="-25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w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=1×10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-14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，设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四种溶液的体积均为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 L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pH=0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中，发生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电离的水的物质的量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44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水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(OH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)×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400" b="1" i="1" smtClean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4400" b="1" i="1" smtClean="0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4400" b="1" i="1" smtClean="0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en-US" altLang="zh-CN" sz="4400" b="1" i="1" smtClean="0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altLang="zh-CN" sz="4400" b="1" i="1" smtClean="0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  <m:t>𝟏𝟒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altLang="zh-CN" sz="4400" b="1" i="1" smtClean="0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4400" b="1" i="1" smtClean="0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en-US" altLang="zh-CN" sz="4400" b="1" i="1" smtClean="0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  <m:t>𝟎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×1=10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-14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；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0.05 mol·L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 Ba(OH)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溶液中，发生电离的水的物质的量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48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水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)×1=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400" b="1" i="1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zh-CN" sz="4400" b="1" i="1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4400" b="1" i="1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en-US" altLang="zh-CN" sz="4400" b="1" i="1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r>
                              <a:rPr lang="en-US" altLang="zh-CN" sz="4400" b="1" i="1">
                                <a:solidFill>
                                  <a:srgbClr val="2A5CAA"/>
                                </a:solidFill>
                                <a:latin typeface="Cambria Math"/>
                                <a:ea typeface="楷体" panose="02010609060101010101" pitchFamily="49" charset="-122"/>
                                <a:cs typeface="Times New Roman" panose="02020603050405020304" pitchFamily="18" charset="0"/>
                              </a:rPr>
                              <m:t>𝟏𝟒</m:t>
                            </m:r>
                          </m:sup>
                        </m:sSup>
                      </m:num>
                      <m:den>
                        <m:r>
                          <a:rPr lang="en-US" altLang="zh-CN" sz="4400" b="1" i="1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𝟎</m:t>
                        </m:r>
                        <m:r>
                          <a:rPr lang="en-US" altLang="zh-CN" sz="4400" b="1" i="1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altLang="zh-CN" sz="4400" b="1" i="1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𝟎𝟓</m:t>
                        </m:r>
                        <m:r>
                          <a:rPr lang="en-US" altLang="zh-CN" sz="4400" b="1" i="1">
                            <a:solidFill>
                              <a:srgbClr val="2A5CAA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a:rPr lang="en-US" altLang="zh-CN" sz="4400" b="1" i="1">
                            <a:solidFill>
                              <a:srgbClr val="2A5CAA"/>
                            </a:solidFill>
                            <a:latin typeface="Cambria Math"/>
                            <a:ea typeface="Cambria Math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×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1=10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-13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；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pH=10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Na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S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溶液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中发生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电离的水的物质的量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48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水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(OH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)×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1=10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-4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；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pH=5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NH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4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NO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溶液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中发生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电离的水的物质的量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:r>
                  <a:rPr lang="en-US" altLang="zh-CN" sz="48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水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)×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1=10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。</a:t>
                </a:r>
                <a:endParaRPr lang="en-US" altLang="zh-CN" sz="4400" b="1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  <a:p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它们的比值为：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10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-14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∶10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-13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∶10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-4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∶10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=1∶10∶10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10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∶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10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9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，故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项正确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。</a:t>
                </a:r>
                <a:endParaRPr lang="en-US" altLang="zh-CN" sz="4400" b="1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4908" y="6667051"/>
                <a:ext cx="19710745" cy="5759525"/>
              </a:xfrm>
              <a:prstGeom prst="rect">
                <a:avLst/>
              </a:prstGeom>
              <a:blipFill rotWithShape="1">
                <a:blip r:embed="rId2"/>
                <a:stretch>
                  <a:fillRect l="-1237" t="-2542" r="-866" b="-43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4"/>
            <a:ext cx="2745000" cy="4596591"/>
            <a:chOff x="21320650" y="4338000"/>
            <a:chExt cx="2745000" cy="4596059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8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828705" y="1591726"/>
            <a:ext cx="2072431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zh-CN" altLang="en-US" sz="54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经典题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℃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时，在等体积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①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溶液、②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0.05  mol·L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 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Ba(OH)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③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pH=10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溶液、④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pH=5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溶液中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发生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电离的水的物质的量之比是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   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36540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20164" y="7040563"/>
            <a:ext cx="18720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A.1∶10∶10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B.1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∶5∶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5×10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）∶（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5×10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C.1∶20∶10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D.1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∶10∶ 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CN" altLang="en-US" sz="5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（经典题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℃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时，在等体积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①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溶液、②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0.05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Ba(OH)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③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pH=10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溶液、④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pH=5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溶液中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发生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电离的水的物质的量之比是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   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202968" y="5868680"/>
            <a:ext cx="5040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08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方法便笺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文本框 3">
                <a:extLst>
                  <a:ext uri="{FF2B5EF4-FFF2-40B4-BE49-F238E27FC236}">
                    <a16:creationId xmlns="" xmlns:a16="http://schemas.microsoft.com/office/drawing/2014/main" id="{D828DCAC-C5AD-43F0-B6AD-D34DDBEADD1A}"/>
                  </a:ext>
                </a:extLst>
              </p:cNvPr>
              <p:cNvSpPr txBox="1"/>
              <p:nvPr/>
            </p:nvSpPr>
            <p:spPr>
              <a:xfrm>
                <a:off x="4805650" y="1470968"/>
                <a:ext cx="9756197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5400" dirty="0" smtClean="0">
                    <a:solidFill>
                      <a:schemeClr val="tx1"/>
                    </a:solidFill>
                    <a:latin typeface="方正大黑_GBK" panose="03000509000000000000" pitchFamily="65" charset="-122"/>
                    <a:ea typeface="方正大黑_GBK" panose="03000509000000000000" pitchFamily="65" charset="-122"/>
                  </a:rPr>
                  <a:t>水电离出的</a:t>
                </a:r>
                <a:r>
                  <a:rPr lang="en-US" altLang="zh-CN" sz="54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5400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)</a:t>
                </a:r>
                <a14:m>
                  <m:oMath xmlns:m="http://schemas.openxmlformats.org/officeDocument/2006/math">
                    <m:r>
                      <a:rPr lang="en-US" altLang="zh-CN" sz="5400" b="0">
                        <a:solidFill>
                          <a:schemeClr val="tx1"/>
                        </a:solidFill>
                        <a:latin typeface="Cambria Math"/>
                        <a:ea typeface="黑体" panose="02010609060101010101" pitchFamily="49" charset="-122"/>
                      </a:rPr>
                      <m:t>∙</m:t>
                    </m:r>
                    <m:r>
                      <m:rPr>
                        <m:nor/>
                      </m:rPr>
                      <a:rPr lang="en-US" altLang="zh-CN" sz="5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OH</m:t>
                    </m:r>
                    <m:r>
                      <m:rPr>
                        <m:nor/>
                      </m:rPr>
                      <a:rPr lang="en-US" altLang="zh-CN" sz="5400" baseline="30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en-US" sz="5400" dirty="0">
                    <a:latin typeface="方正大黑_GBK" panose="03000509000000000000" pitchFamily="65" charset="-122"/>
                    <a:ea typeface="方正大黑_GBK" panose="03000509000000000000" pitchFamily="65" charset="-122"/>
                  </a:rPr>
                  <a:t>的计算</a:t>
                </a:r>
                <a:endParaRPr lang="zh-CN" altLang="en-US" sz="5400" dirty="0">
                  <a:latin typeface="方正大黑_GBK" panose="03000509000000000000" pitchFamily="65" charset="-122"/>
                  <a:ea typeface="方正大黑_GBK" panose="03000509000000000000" pitchFamily="65" charset="-122"/>
                </a:endParaRPr>
              </a:p>
            </p:txBody>
          </p:sp>
        </mc:Choice>
        <mc:Fallback>
          <p:sp>
            <p:nvSpPr>
              <p:cNvPr id="4" name="文本框 3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D828DCAC-C5AD-43F0-B6AD-D34DDBEADD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5650" y="1470968"/>
                <a:ext cx="9756197" cy="923330"/>
              </a:xfrm>
              <a:prstGeom prst="rect">
                <a:avLst/>
              </a:prstGeom>
              <a:blipFill rotWithShape="1">
                <a:blip r:embed="rId3"/>
                <a:stretch>
                  <a:fillRect l="-3310" t="-20395" r="-1062" b="-394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方法便笺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221" y="3531035"/>
            <a:ext cx="9723469" cy="9767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326216" y="5094157"/>
                <a:ext cx="9960080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i="1" smtClean="0">
                          <a:latin typeface="Cambria Math"/>
                        </a:rPr>
                        <m:t>c</m:t>
                      </m:r>
                      <m:d>
                        <m:dPr>
                          <m:ctrlPr>
                            <a:rPr lang="en-US" altLang="zh-CN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/>
                            </a:rPr>
                            <m:t>OH</m:t>
                          </m:r>
                          <m:r>
                            <a:rPr lang="en-US" altLang="zh-CN" b="0" i="1" baseline="30000" smtClean="0">
                              <a:latin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</a:rPr>
                        <m:t>溶液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b="0" i="1" dirty="0" smtClean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ctrlPr>
                            <a:rPr lang="en-US" altLang="zh-CN" b="0" i="1" dirty="0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b="0" i="0" dirty="0" smtClean="0">
                              <a:latin typeface="Cambria Math"/>
                              <a:ea typeface="Cambria Math"/>
                            </a:rPr>
                            <m:t>OH</m:t>
                          </m:r>
                          <m:r>
                            <a:rPr lang="en-US" altLang="zh-CN" b="0" i="1" baseline="30000" dirty="0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b="0" i="1" baseline="-25000" dirty="0" smtClean="0">
                          <a:latin typeface="Cambria Math"/>
                          <a:ea typeface="Cambria Math"/>
                        </a:rPr>
                        <m:t>水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b="0" i="1" dirty="0" smtClean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begChr m:val="（"/>
                          <m:endChr m:val="）"/>
                          <m:ctrlPr>
                            <a:rPr lang="zh-CN" altLang="en-US" b="0" i="1" dirty="0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b="0" i="0" dirty="0" smtClean="0">
                              <a:latin typeface="Cambria Math"/>
                              <a:ea typeface="Cambria Math"/>
                            </a:rPr>
                            <m:t>H</m:t>
                          </m:r>
                          <m:r>
                            <a:rPr lang="en-US" altLang="zh-CN" b="0" i="1" baseline="30000" dirty="0" smtClean="0">
                              <a:latin typeface="Cambria Math"/>
                              <a:ea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b="0" i="1" baseline="-25000" dirty="0" smtClean="0">
                          <a:latin typeface="Cambria Math"/>
                          <a:ea typeface="Cambria Math"/>
                        </a:rPr>
                        <m:t>水</m:t>
                      </m:r>
                    </m:oMath>
                  </m:oMathPara>
                </a14:m>
                <a:endParaRPr lang="zh-CN" altLang="en-US" baseline="-25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216" y="5094157"/>
                <a:ext cx="9960080" cy="75405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272882" y="6614987"/>
                <a:ext cx="10585392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i="1" smtClean="0">
                        <a:latin typeface="Cambria Math"/>
                      </a:rPr>
                      <m:t>c</m:t>
                    </m:r>
                    <m:d>
                      <m:dPr>
                        <m:ctrlPr>
                          <a:rPr lang="en-US" altLang="zh-CN" i="1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>
                            <a:latin typeface="Cambria Math"/>
                          </a:rPr>
                          <m:t>H</m:t>
                        </m:r>
                        <m:r>
                          <a:rPr lang="en-US" altLang="zh-CN" b="0" i="1" baseline="30000" smtClean="0">
                            <a:latin typeface="Cambria Math"/>
                          </a:rPr>
                          <m:t>+</m:t>
                        </m:r>
                      </m:e>
                    </m:d>
                    <m:r>
                      <a:rPr lang="zh-CN" altLang="en-US" i="1" baseline="-25000" dirty="0">
                        <a:latin typeface="Cambria Math"/>
                      </a:rPr>
                      <m:t>溶液</m:t>
                    </m:r>
                    <m:r>
                      <a:rPr lang="en-US" altLang="zh-CN" i="1" dirty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+</m:t>
                        </m:r>
                      </m:e>
                    </m:d>
                    <m:r>
                      <a:rPr lang="zh-CN" altLang="en-US" i="1" baseline="-25000" dirty="0" smtClean="0">
                        <a:latin typeface="Cambria Math"/>
                      </a:rPr>
                      <m:t>酸</m:t>
                    </m:r>
                  </m:oMath>
                </a14:m>
                <a:r>
                  <a:rPr lang="en-US" altLang="zh-CN" dirty="0"/>
                  <a:t>+</a:t>
                </a:r>
                <a:r>
                  <a:rPr lang="en-US" altLang="zh-CN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+</m:t>
                        </m:r>
                      </m:e>
                    </m:d>
                    <m:r>
                      <a:rPr lang="zh-CN" altLang="en-US" i="1" baseline="-25000" dirty="0">
                        <a:latin typeface="Cambria Math"/>
                        <a:ea typeface="Cambria Math"/>
                      </a:rPr>
                      <m:t>水</m:t>
                    </m:r>
                  </m:oMath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2882" y="6614987"/>
                <a:ext cx="10585392" cy="754053"/>
              </a:xfrm>
              <a:prstGeom prst="rect">
                <a:avLst/>
              </a:prstGeom>
              <a:blipFill rotWithShape="1">
                <a:blip r:embed="rId7"/>
                <a:stretch>
                  <a:fillRect t="-16129" b="-3709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组合 21"/>
          <p:cNvGrpSpPr/>
          <p:nvPr/>
        </p:nvGrpSpPr>
        <p:grpSpPr>
          <a:xfrm>
            <a:off x="4831312" y="8249851"/>
            <a:ext cx="13832327" cy="2801838"/>
            <a:chOff x="4831312" y="8249851"/>
            <a:chExt cx="13832327" cy="2801838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1312" y="8249851"/>
              <a:ext cx="860668" cy="860668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2882" y="8514978"/>
              <a:ext cx="13390757" cy="2536711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831312" y="8249851"/>
              <a:ext cx="14753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C000"/>
                  </a:solidFill>
                </a:rPr>
                <a:t>例</a:t>
              </a:r>
              <a:endParaRPr lang="zh-CN" altLang="en-US" sz="4800" b="1" dirty="0">
                <a:solidFill>
                  <a:srgbClr val="FFC000"/>
                </a:solidFill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5848946" y="8659643"/>
                <a:ext cx="12601400" cy="2966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pH= 2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的盐酸溶液中，</a:t>
                </a:r>
                <a:endPara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溶液中的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i="1">
                        <a:latin typeface="Cambria Math"/>
                      </a:rPr>
                      <m:t>c</m:t>
                    </m:r>
                    <m:d>
                      <m:dPr>
                        <m:ctrlPr>
                          <a:rPr lang="en-US" altLang="zh-CN" i="1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>
                            <a:latin typeface="Cambria Math"/>
                          </a:rPr>
                          <m:t>OH</m:t>
                        </m:r>
                        <m:r>
                          <a:rPr lang="en-US" altLang="zh-CN" i="1" baseline="30000">
                            <a:latin typeface="Cambria Math"/>
                          </a:rPr>
                          <m:t>−</m:t>
                        </m:r>
                      </m:e>
                    </m:d>
                    <m:r>
                      <a:rPr lang="zh-CN" altLang="en-US" i="1" baseline="-25000" dirty="0">
                        <a:latin typeface="Cambria Math"/>
                      </a:rPr>
                      <m:t>溶液</m:t>
                    </m:r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dirty="0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baseline="-25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w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n-US" altLang="zh-CN" baseline="30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-2</m:t>
                        </m:r>
                      </m:den>
                    </m:f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-12 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b="0" i="0" smtClean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</a:p>
              <a:p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由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水电离出的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+</m:t>
                        </m:r>
                      </m:e>
                    </m:d>
                    <m:r>
                      <a:rPr lang="en-US" altLang="zh-CN" i="1" dirty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ctrlPr>
                          <a:rPr lang="en-US" altLang="zh-CN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dirty="0">
                            <a:latin typeface="Cambria Math"/>
                            <a:ea typeface="Cambria Math"/>
                          </a:rPr>
                          <m:t>OH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−</m:t>
                        </m:r>
                      </m:e>
                    </m:d>
                  </m:oMath>
                </a14:m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-12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</a:p>
              <a:p>
                <a:endParaRPr lang="zh-CN" altLang="en-US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8946" y="8659643"/>
                <a:ext cx="12601400" cy="2966133"/>
              </a:xfrm>
              <a:prstGeom prst="rect">
                <a:avLst/>
              </a:prstGeom>
              <a:blipFill rotWithShape="1">
                <a:blip r:embed="rId10"/>
                <a:stretch>
                  <a:fillRect l="-1886" t="-49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4624810" y="3667343"/>
            <a:ext cx="468144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</a:rPr>
              <a:t>溶质为酸的溶液</a:t>
            </a:r>
            <a:endParaRPr lang="zh-CN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867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221" y="3531035"/>
            <a:ext cx="7749744" cy="1081871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方法便笺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文本框 3">
                <a:extLst>
                  <a:ext uri="{FF2B5EF4-FFF2-40B4-BE49-F238E27FC236}">
                    <a16:creationId xmlns="" xmlns:a16="http://schemas.microsoft.com/office/drawing/2014/main" id="{D828DCAC-C5AD-43F0-B6AD-D34DDBEADD1A}"/>
                  </a:ext>
                </a:extLst>
              </p:cNvPr>
              <p:cNvSpPr txBox="1"/>
              <p:nvPr/>
            </p:nvSpPr>
            <p:spPr>
              <a:xfrm>
                <a:off x="4805650" y="1470968"/>
                <a:ext cx="9756197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5400" dirty="0">
                    <a:latin typeface="方正大黑_GBK" panose="03000509000000000000" pitchFamily="65" charset="-122"/>
                    <a:ea typeface="方正大黑_GBK" panose="03000509000000000000" pitchFamily="65" charset="-122"/>
                  </a:rPr>
                  <a:t>水电离出的</a:t>
                </a:r>
                <a:r>
                  <a:rPr lang="en-US" altLang="zh-CN" sz="54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5400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)</a:t>
                </a:r>
                <a14:m>
                  <m:oMath xmlns:m="http://schemas.openxmlformats.org/officeDocument/2006/math">
                    <m:r>
                      <a:rPr lang="en-US" altLang="zh-CN" sz="5400" b="0">
                        <a:solidFill>
                          <a:schemeClr val="tx1"/>
                        </a:solidFill>
                        <a:latin typeface="Cambria Math"/>
                        <a:ea typeface="黑体" panose="02010609060101010101" pitchFamily="49" charset="-122"/>
                      </a:rPr>
                      <m:t>∙</m:t>
                    </m:r>
                    <m:r>
                      <m:rPr>
                        <m:nor/>
                      </m:rPr>
                      <a:rPr lang="en-US" altLang="zh-CN" sz="5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OH</m:t>
                    </m:r>
                    <m:r>
                      <m:rPr>
                        <m:nor/>
                      </m:rPr>
                      <a:rPr lang="en-US" altLang="zh-CN" sz="5400" baseline="30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en-US" sz="5400" dirty="0">
                    <a:latin typeface="方正大黑_GBK" panose="03000509000000000000" pitchFamily="65" charset="-122"/>
                    <a:ea typeface="方正大黑_GBK" panose="03000509000000000000" pitchFamily="65" charset="-122"/>
                  </a:rPr>
                  <a:t>的计算</a:t>
                </a:r>
                <a:endParaRPr lang="zh-CN" altLang="en-US" sz="5400" dirty="0">
                  <a:latin typeface="方正大黑_GBK" panose="03000509000000000000" pitchFamily="65" charset="-122"/>
                  <a:ea typeface="方正大黑_GBK" panose="03000509000000000000" pitchFamily="65" charset="-122"/>
                </a:endParaRPr>
              </a:p>
            </p:txBody>
          </p:sp>
        </mc:Choice>
        <mc:Fallback>
          <p:sp>
            <p:nvSpPr>
              <p:cNvPr id="4" name="文本框 3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D828DCAC-C5AD-43F0-B6AD-D34DDBEADD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5650" y="1470968"/>
                <a:ext cx="9756197" cy="923330"/>
              </a:xfrm>
              <a:prstGeom prst="rect">
                <a:avLst/>
              </a:prstGeom>
              <a:blipFill rotWithShape="1">
                <a:blip r:embed="rId4"/>
                <a:stretch>
                  <a:fillRect l="-3310" t="-20395" r="-1062" b="-394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方法便笺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326216" y="5094157"/>
                <a:ext cx="9960080" cy="7387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i="1">
                          <a:latin typeface="Cambria Math"/>
                        </a:rPr>
                        <m:t>𝑐</m:t>
                      </m:r>
                      <m:d>
                        <m:dPr>
                          <m:ctrlPr>
                            <a:rPr lang="en-US" altLang="zh-CN" i="1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>
                              <a:latin typeface="Cambria Math"/>
                            </a:rPr>
                            <m:t>H</m:t>
                          </m:r>
                          <m:r>
                            <a:rPr lang="en-US" altLang="zh-CN" i="1" baseline="30000">
                              <a:latin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</a:rPr>
                        <m:t>溶液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begChr m:val="（"/>
                          <m:endChr m:val="）"/>
                          <m:ctrlPr>
                            <a:rPr lang="zh-CN" altLang="en-US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H</m:t>
                          </m:r>
                          <m:r>
                            <a:rPr lang="en-US" altLang="zh-CN" i="1" baseline="30000" dirty="0">
                              <a:latin typeface="Cambria Math"/>
                              <a:ea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  <a:ea typeface="Cambria Math"/>
                        </a:rPr>
                        <m:t>水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ctrlPr>
                            <a:rPr lang="en-US" altLang="zh-CN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OH</m:t>
                          </m:r>
                          <m:r>
                            <a:rPr lang="en-US" altLang="zh-CN" i="1" baseline="30000" dirty="0">
                              <a:latin typeface="Cambria Math"/>
                              <a:ea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  <a:ea typeface="Cambria Math"/>
                        </a:rPr>
                        <m:t>水</m:t>
                      </m:r>
                    </m:oMath>
                  </m:oMathPara>
                </a14:m>
                <a:endParaRPr lang="zh-CN" altLang="en-US" baseline="-25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216" y="5094157"/>
                <a:ext cx="9960080" cy="73879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272882" y="6614987"/>
                <a:ext cx="10585392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i="1" smtClean="0">
                        <a:latin typeface="Cambria Math"/>
                      </a:rPr>
                      <m:t>𝑐</m:t>
                    </m:r>
                    <m:d>
                      <m:dPr>
                        <m:ctrlPr>
                          <a:rPr lang="en-US" altLang="zh-CN" i="1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>
                            <a:latin typeface="Cambria Math"/>
                          </a:rPr>
                          <m:t>OH</m:t>
                        </m:r>
                        <m:r>
                          <a:rPr lang="en-US" altLang="zh-CN" i="1" baseline="30000">
                            <a:latin typeface="Cambria Math"/>
                          </a:rPr>
                          <m:t>−</m:t>
                        </m:r>
                      </m:e>
                    </m:d>
                    <m:r>
                      <a:rPr lang="zh-CN" altLang="en-US" i="1" baseline="-25000" dirty="0">
                        <a:latin typeface="Cambria Math"/>
                      </a:rPr>
                      <m:t>溶液</m:t>
                    </m:r>
                    <m:r>
                      <a:rPr lang="en-US" altLang="zh-CN" i="1" dirty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latin typeface="Cambria Math"/>
                            <a:ea typeface="Cambria Math"/>
                          </a:rPr>
                          <m:t>O</m:t>
                        </m:r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b="0" i="1" baseline="30000" dirty="0" smtClean="0">
                            <a:latin typeface="Cambria Math"/>
                            <a:ea typeface="Cambria Math"/>
                          </a:rPr>
                          <m:t>−</m:t>
                        </m:r>
                      </m:e>
                    </m:d>
                    <m:r>
                      <a:rPr lang="zh-CN" altLang="en-US" b="0" i="1" baseline="-25000" dirty="0" smtClean="0">
                        <a:latin typeface="Cambria Math"/>
                        <a:ea typeface="Cambria Math"/>
                      </a:rPr>
                      <m:t>碱</m:t>
                    </m:r>
                  </m:oMath>
                </a14:m>
                <a:r>
                  <a:rPr lang="en-US" altLang="zh-CN" dirty="0"/>
                  <a:t>+</a:t>
                </a:r>
                <a:r>
                  <a:rPr lang="en-US" altLang="zh-CN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b="0" i="0" dirty="0" smtClean="0">
                            <a:latin typeface="Cambria Math"/>
                            <a:ea typeface="Cambria Math"/>
                          </a:rPr>
                          <m:t>O</m:t>
                        </m:r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b="0" i="1" baseline="30000" dirty="0" smtClean="0">
                            <a:latin typeface="Cambria Math"/>
                            <a:ea typeface="Cambria Math"/>
                          </a:rPr>
                          <m:t>−</m:t>
                        </m:r>
                      </m:e>
                    </m:d>
                    <m:r>
                      <a:rPr lang="zh-CN" altLang="en-US" i="1" baseline="-25000" dirty="0">
                        <a:latin typeface="Cambria Math"/>
                        <a:ea typeface="Cambria Math"/>
                      </a:rPr>
                      <m:t>水</m:t>
                    </m:r>
                  </m:oMath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2882" y="6614987"/>
                <a:ext cx="10585392" cy="754053"/>
              </a:xfrm>
              <a:prstGeom prst="rect">
                <a:avLst/>
              </a:prstGeom>
              <a:blipFill rotWithShape="1">
                <a:blip r:embed="rId7"/>
                <a:stretch>
                  <a:fillRect t="-16129" b="-3709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组合 21"/>
          <p:cNvGrpSpPr/>
          <p:nvPr/>
        </p:nvGrpSpPr>
        <p:grpSpPr>
          <a:xfrm>
            <a:off x="4831312" y="8249851"/>
            <a:ext cx="13832327" cy="2801838"/>
            <a:chOff x="4831312" y="8249851"/>
            <a:chExt cx="13832327" cy="2801838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1312" y="8249851"/>
              <a:ext cx="860668" cy="860668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2882" y="8514978"/>
              <a:ext cx="13390757" cy="2536711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831312" y="8249851"/>
              <a:ext cx="14753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C000"/>
                  </a:solidFill>
                </a:rPr>
                <a:t>例</a:t>
              </a:r>
              <a:endParaRPr lang="zh-CN" altLang="en-US" sz="4800" b="1" dirty="0">
                <a:solidFill>
                  <a:srgbClr val="FFC000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848946" y="8658994"/>
                <a:ext cx="12601400" cy="2518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pH= 12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的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NaOH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溶液中，</a:t>
                </a:r>
                <a:endPara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溶液中的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i="1">
                        <a:latin typeface="Cambria Math"/>
                      </a:rPr>
                      <m:t>c</m:t>
                    </m:r>
                    <m:d>
                      <m:dPr>
                        <m:ctrlPr>
                          <a:rPr lang="en-US" altLang="zh-CN" i="1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>
                            <a:latin typeface="Cambria Math"/>
                          </a:rPr>
                          <m:t>H</m:t>
                        </m:r>
                        <m:r>
                          <a:rPr lang="en-US" altLang="zh-CN" b="0" i="1" baseline="30000" smtClean="0">
                            <a:latin typeface="Cambria Math"/>
                          </a:rPr>
                          <m:t>+</m:t>
                        </m:r>
                      </m:e>
                    </m:d>
                    <m:r>
                      <a:rPr lang="zh-CN" altLang="en-US" i="1" baseline="-25000" dirty="0">
                        <a:latin typeface="Cambria Math"/>
                      </a:rPr>
                      <m:t>溶液</m:t>
                    </m:r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-12 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b="0" i="0" smtClean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</a:p>
              <a:p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由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水电离出的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ctrlPr>
                          <a:rPr lang="en-US" altLang="zh-CN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OH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−</m:t>
                        </m:r>
                      </m:e>
                    </m:d>
                    <m:r>
                      <a:rPr lang="en-US" altLang="zh-CN" i="1" dirty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+</m:t>
                        </m:r>
                      </m:e>
                    </m:d>
                  </m:oMath>
                </a14:m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-12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</a:p>
              <a:p>
                <a:endParaRPr lang="zh-CN" altLang="en-US" baseline="-25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8946" y="8658994"/>
                <a:ext cx="12601400" cy="2518638"/>
              </a:xfrm>
              <a:prstGeom prst="rect">
                <a:avLst/>
              </a:prstGeom>
              <a:blipFill rotWithShape="1">
                <a:blip r:embed="rId10"/>
                <a:stretch>
                  <a:fillRect l="-1886" t="-579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4624810" y="3667343"/>
            <a:ext cx="468144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</a:rPr>
              <a:t>溶质为碱的溶液</a:t>
            </a:r>
            <a:endParaRPr lang="zh-CN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81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680" y="3522987"/>
            <a:ext cx="4715577" cy="1089919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633607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594098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方法便笺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文本框 3">
                <a:extLst>
                  <a:ext uri="{FF2B5EF4-FFF2-40B4-BE49-F238E27FC236}">
                    <a16:creationId xmlns="" xmlns:a16="http://schemas.microsoft.com/office/drawing/2014/main" id="{D828DCAC-C5AD-43F0-B6AD-D34DDBEADD1A}"/>
                  </a:ext>
                </a:extLst>
              </p:cNvPr>
              <p:cNvSpPr txBox="1"/>
              <p:nvPr/>
            </p:nvSpPr>
            <p:spPr>
              <a:xfrm>
                <a:off x="4805650" y="1470968"/>
                <a:ext cx="9756197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5400" dirty="0">
                    <a:latin typeface="方正大黑_GBK" panose="03000509000000000000" pitchFamily="65" charset="-122"/>
                    <a:ea typeface="方正大黑_GBK" panose="03000509000000000000" pitchFamily="65" charset="-122"/>
                  </a:rPr>
                  <a:t>水电离出的</a:t>
                </a:r>
                <a:r>
                  <a:rPr lang="en-US" altLang="zh-CN" sz="54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5400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)</a:t>
                </a:r>
                <a14:m>
                  <m:oMath xmlns:m="http://schemas.openxmlformats.org/officeDocument/2006/math">
                    <m:r>
                      <a:rPr lang="en-US" altLang="zh-CN" sz="5400" b="0">
                        <a:solidFill>
                          <a:schemeClr val="tx1"/>
                        </a:solidFill>
                        <a:latin typeface="Cambria Math"/>
                        <a:ea typeface="黑体" panose="02010609060101010101" pitchFamily="49" charset="-122"/>
                      </a:rPr>
                      <m:t>∙</m:t>
                    </m:r>
                    <m:r>
                      <m:rPr>
                        <m:nor/>
                      </m:rPr>
                      <a:rPr lang="en-US" altLang="zh-CN" sz="5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OH</m:t>
                    </m:r>
                    <m:r>
                      <m:rPr>
                        <m:nor/>
                      </m:rPr>
                      <a:rPr lang="en-US" altLang="zh-CN" sz="5400" baseline="30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en-US" sz="5400" dirty="0">
                    <a:latin typeface="方正大黑_GBK" panose="03000509000000000000" pitchFamily="65" charset="-122"/>
                    <a:ea typeface="方正大黑_GBK" panose="03000509000000000000" pitchFamily="65" charset="-122"/>
                  </a:rPr>
                  <a:t>的计算</a:t>
                </a:r>
                <a:endParaRPr lang="zh-CN" altLang="en-US" sz="5400" dirty="0">
                  <a:latin typeface="方正大黑_GBK" panose="03000509000000000000" pitchFamily="65" charset="-122"/>
                  <a:ea typeface="方正大黑_GBK" panose="03000509000000000000" pitchFamily="65" charset="-122"/>
                </a:endParaRPr>
              </a:p>
            </p:txBody>
          </p:sp>
        </mc:Choice>
        <mc:Fallback>
          <p:sp>
            <p:nvSpPr>
              <p:cNvPr id="4" name="文本框 3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D828DCAC-C5AD-43F0-B6AD-D34DDBEADD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5650" y="1470968"/>
                <a:ext cx="9756197" cy="923330"/>
              </a:xfrm>
              <a:prstGeom prst="rect">
                <a:avLst/>
              </a:prstGeom>
              <a:blipFill rotWithShape="1">
                <a:blip r:embed="rId4"/>
                <a:stretch>
                  <a:fillRect l="-3310" t="-20395" r="-1062" b="-394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方法便笺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326216" y="5094157"/>
                <a:ext cx="9960080" cy="7387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i="1">
                          <a:latin typeface="Cambria Math"/>
                        </a:rPr>
                        <m:t>𝑐</m:t>
                      </m:r>
                      <m:d>
                        <m:dPr>
                          <m:ctrlPr>
                            <a:rPr lang="en-US" altLang="zh-CN" i="1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>
                              <a:latin typeface="Cambria Math"/>
                            </a:rPr>
                            <m:t>H</m:t>
                          </m:r>
                          <m:r>
                            <a:rPr lang="en-US" altLang="zh-CN" i="1" baseline="30000">
                              <a:latin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</a:rPr>
                        <m:t>溶液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begChr m:val="（"/>
                          <m:endChr m:val="）"/>
                          <m:ctrlPr>
                            <a:rPr lang="zh-CN" altLang="en-US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H</m:t>
                          </m:r>
                          <m:r>
                            <a:rPr lang="en-US" altLang="zh-CN" i="1" baseline="30000" dirty="0">
                              <a:latin typeface="Cambria Math"/>
                              <a:ea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  <a:ea typeface="Cambria Math"/>
                        </a:rPr>
                        <m:t>水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ctrlPr>
                            <a:rPr lang="en-US" altLang="zh-CN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OH</m:t>
                          </m:r>
                          <m:r>
                            <a:rPr lang="en-US" altLang="zh-CN" i="1" baseline="30000" dirty="0">
                              <a:latin typeface="Cambria Math"/>
                              <a:ea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  <a:ea typeface="Cambria Math"/>
                        </a:rPr>
                        <m:t>水</m:t>
                      </m:r>
                    </m:oMath>
                  </m:oMathPara>
                </a14:m>
                <a:endParaRPr lang="zh-CN" altLang="en-US" baseline="-25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216" y="5094157"/>
                <a:ext cx="9960080" cy="73879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822221" y="6614986"/>
                <a:ext cx="10585392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i="1" smtClean="0">
                          <a:latin typeface="Cambria Math"/>
                        </a:rPr>
                        <m:t>𝑐</m:t>
                      </m:r>
                      <m:d>
                        <m:dPr>
                          <m:ctrlPr>
                            <a:rPr lang="en-US" altLang="zh-CN" i="1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>
                              <a:latin typeface="Cambria Math"/>
                            </a:rPr>
                            <m:t>OH</m:t>
                          </m:r>
                          <m:r>
                            <a:rPr lang="en-US" altLang="zh-CN" i="1" baseline="30000">
                              <a:latin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</a:rPr>
                        <m:t>溶液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begChr m:val="（"/>
                          <m:endChr m:val="）"/>
                          <m:ctrlPr>
                            <a:rPr lang="zh-CN" altLang="en-US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b="0" i="0" dirty="0" smtClean="0">
                              <a:latin typeface="Cambria Math"/>
                              <a:ea typeface="Cambria Math"/>
                            </a:rPr>
                            <m:t>O</m:t>
                          </m:r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H</m:t>
                          </m:r>
                          <m:r>
                            <a:rPr lang="en-US" altLang="zh-CN" b="0" i="1" baseline="30000" dirty="0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i="1" baseline="-25000" dirty="0" smtClean="0">
                          <a:latin typeface="Cambria Math"/>
                        </a:rPr>
                        <m:t>水</m:t>
                      </m:r>
                    </m:oMath>
                  </m:oMathPara>
                </a14:m>
                <a:endParaRPr lang="zh-CN" altLang="en-US" baseline="-250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2221" y="6614986"/>
                <a:ext cx="10585392" cy="75405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组合 21"/>
          <p:cNvGrpSpPr/>
          <p:nvPr/>
        </p:nvGrpSpPr>
        <p:grpSpPr>
          <a:xfrm>
            <a:off x="4831312" y="8249851"/>
            <a:ext cx="14699154" cy="2801838"/>
            <a:chOff x="4831312" y="8249851"/>
            <a:chExt cx="14251209" cy="2801838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1312" y="8249851"/>
              <a:ext cx="860668" cy="860668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2882" y="8514978"/>
              <a:ext cx="13809639" cy="2536711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831312" y="8249851"/>
              <a:ext cx="14753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C000"/>
                  </a:solidFill>
                </a:rPr>
                <a:t>例</a:t>
              </a:r>
              <a:endParaRPr lang="zh-CN" altLang="en-US" sz="4800" b="1" dirty="0">
                <a:solidFill>
                  <a:srgbClr val="FFC000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848946" y="8731002"/>
                <a:ext cx="13177464" cy="2518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pH= 5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的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</a:t>
                </a:r>
                <a:r>
                  <a:rPr lang="en-US" altLang="zh-CN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溶液中，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全部来自水的电离，由水电离的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</a:rPr>
                      <m:t>𝑐</m:t>
                    </m:r>
                    <m:d>
                      <m:dPr>
                        <m:ctrlPr>
                          <a:rPr lang="en-US" altLang="zh-CN" i="1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>
                            <a:latin typeface="Cambria Math"/>
                          </a:rPr>
                          <m:t>H</m:t>
                        </m:r>
                        <m:r>
                          <a:rPr lang="en-US" altLang="zh-CN" i="1" baseline="30000">
                            <a:latin typeface="Cambria Math"/>
                          </a:rPr>
                          <m:t>+</m:t>
                        </m:r>
                      </m:e>
                    </m:d>
                  </m:oMath>
                </a14:m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-5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，因为部分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与部分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</a:t>
                </a:r>
                <a:r>
                  <a:rPr lang="en-US" altLang="zh-CN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结合，溶液中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ctrlPr>
                          <a:rPr lang="en-US" altLang="zh-CN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OH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−</m:t>
                        </m:r>
                      </m:e>
                    </m:d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-9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i="1" smtClean="0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-5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  <a:endPara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zh-CN" altLang="en-US" baseline="-25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8946" y="8731002"/>
                <a:ext cx="13177464" cy="2518638"/>
              </a:xfrm>
              <a:prstGeom prst="rect">
                <a:avLst/>
              </a:prstGeom>
              <a:blipFill rotWithShape="1">
                <a:blip r:embed="rId10"/>
                <a:stretch>
                  <a:fillRect l="-1804" t="-5811" r="-1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4624810" y="3667343"/>
            <a:ext cx="468144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盐</a:t>
            </a:r>
            <a:r>
              <a:rPr lang="zh-CN" altLang="en-US" b="1" dirty="0" smtClean="0">
                <a:solidFill>
                  <a:schemeClr val="bg1"/>
                </a:solidFill>
              </a:rPr>
              <a:t>溶液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41234" y="3667343"/>
            <a:ext cx="727280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水解呈</a:t>
            </a:r>
            <a:r>
              <a:rPr lang="zh-CN" altLang="en-US" b="1" dirty="0" smtClean="0">
                <a:solidFill>
                  <a:srgbClr val="FF0000"/>
                </a:solidFill>
              </a:rPr>
              <a:t>酸</a:t>
            </a:r>
            <a:r>
              <a:rPr lang="zh-CN" altLang="en-US" b="1" dirty="0" smtClean="0"/>
              <a:t>性的盐溶液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88259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680" y="3522987"/>
            <a:ext cx="4715577" cy="1089919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方法便笺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文本框 3">
                <a:extLst>
                  <a:ext uri="{FF2B5EF4-FFF2-40B4-BE49-F238E27FC236}">
                    <a16:creationId xmlns="" xmlns:a16="http://schemas.microsoft.com/office/drawing/2014/main" id="{D828DCAC-C5AD-43F0-B6AD-D34DDBEADD1A}"/>
                  </a:ext>
                </a:extLst>
              </p:cNvPr>
              <p:cNvSpPr txBox="1"/>
              <p:nvPr/>
            </p:nvSpPr>
            <p:spPr>
              <a:xfrm>
                <a:off x="4805650" y="1470968"/>
                <a:ext cx="9756197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5400" dirty="0">
                    <a:latin typeface="方正大黑_GBK" panose="03000509000000000000" pitchFamily="65" charset="-122"/>
                    <a:ea typeface="方正大黑_GBK" panose="03000509000000000000" pitchFamily="65" charset="-122"/>
                  </a:rPr>
                  <a:t>水电离出的</a:t>
                </a:r>
                <a:r>
                  <a:rPr lang="en-US" altLang="zh-CN" sz="54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5400" baseline="300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SimSun-ExtB" panose="02010609060101010101" pitchFamily="49" charset="-122"/>
                    <a:cs typeface="Times New Roman" panose="02020603050405020304" pitchFamily="18" charset="0"/>
                  </a:rPr>
                  <a:t>)</a:t>
                </a:r>
                <a14:m>
                  <m:oMath xmlns:m="http://schemas.openxmlformats.org/officeDocument/2006/math">
                    <m:r>
                      <a:rPr lang="en-US" altLang="zh-CN" sz="5400" b="0">
                        <a:solidFill>
                          <a:schemeClr val="tx1"/>
                        </a:solidFill>
                        <a:latin typeface="Cambria Math"/>
                        <a:ea typeface="黑体" panose="02010609060101010101" pitchFamily="49" charset="-122"/>
                      </a:rPr>
                      <m:t>∙</m:t>
                    </m:r>
                    <m:r>
                      <m:rPr>
                        <m:nor/>
                      </m:rPr>
                      <a:rPr lang="en-US" altLang="zh-CN" sz="54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c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OH</m:t>
                    </m:r>
                    <m:r>
                      <m:rPr>
                        <m:nor/>
                      </m:rPr>
                      <a:rPr lang="en-US" altLang="zh-CN" sz="5400" baseline="30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en-US" altLang="zh-CN" sz="5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SimSun-ExtB" panose="02010609060101010101" pitchFamily="49" charset="-122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zh-CN" altLang="en-US" sz="5400" dirty="0">
                    <a:latin typeface="方正大黑_GBK" panose="03000509000000000000" pitchFamily="65" charset="-122"/>
                    <a:ea typeface="方正大黑_GBK" panose="03000509000000000000" pitchFamily="65" charset="-122"/>
                  </a:rPr>
                  <a:t>的计算</a:t>
                </a:r>
                <a:endParaRPr lang="zh-CN" altLang="en-US" sz="5400" dirty="0">
                  <a:latin typeface="方正大黑_GBK" panose="03000509000000000000" pitchFamily="65" charset="-122"/>
                  <a:ea typeface="方正大黑_GBK" panose="03000509000000000000" pitchFamily="65" charset="-122"/>
                </a:endParaRPr>
              </a:p>
            </p:txBody>
          </p:sp>
        </mc:Choice>
        <mc:Fallback>
          <p:sp>
            <p:nvSpPr>
              <p:cNvPr id="4" name="文本框 3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D828DCAC-C5AD-43F0-B6AD-D34DDBEADD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5650" y="1470968"/>
                <a:ext cx="9756197" cy="923330"/>
              </a:xfrm>
              <a:prstGeom prst="rect">
                <a:avLst/>
              </a:prstGeom>
              <a:blipFill rotWithShape="1">
                <a:blip r:embed="rId4"/>
                <a:stretch>
                  <a:fillRect l="-3310" t="-20395" r="-1062" b="-394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方法便笺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401523" y="5094157"/>
                <a:ext cx="9960080" cy="7387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i="1">
                          <a:latin typeface="Cambria Math"/>
                        </a:rPr>
                        <m:t>c</m:t>
                      </m:r>
                      <m:d>
                        <m:dPr>
                          <m:ctrlPr>
                            <a:rPr lang="en-US" altLang="zh-CN" i="1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>
                              <a:latin typeface="Cambria Math"/>
                            </a:rPr>
                            <m:t>OH</m:t>
                          </m:r>
                          <m:r>
                            <a:rPr lang="en-US" altLang="zh-CN" i="1" baseline="30000">
                              <a:latin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</a:rPr>
                        <m:t>溶液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begChr m:val="（"/>
                          <m:endChr m:val="）"/>
                          <m:ctrlPr>
                            <a:rPr lang="zh-CN" altLang="en-US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H</m:t>
                          </m:r>
                          <m:r>
                            <a:rPr lang="en-US" altLang="zh-CN" i="1" baseline="30000" dirty="0">
                              <a:latin typeface="Cambria Math"/>
                              <a:ea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  <a:ea typeface="Cambria Math"/>
                        </a:rPr>
                        <m:t>水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ctrlPr>
                            <a:rPr lang="en-US" altLang="zh-CN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OH</m:t>
                          </m:r>
                          <m:r>
                            <a:rPr lang="en-US" altLang="zh-CN" i="1" baseline="30000" dirty="0">
                              <a:latin typeface="Cambria Math"/>
                              <a:ea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  <a:ea typeface="Cambria Math"/>
                        </a:rPr>
                        <m:t>水</m:t>
                      </m:r>
                    </m:oMath>
                  </m:oMathPara>
                </a14:m>
                <a:endParaRPr lang="zh-CN" altLang="en-US" baseline="-25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1523" y="5094157"/>
                <a:ext cx="9960080" cy="73879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976738" y="6536789"/>
                <a:ext cx="10585392" cy="7540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i="1" smtClean="0">
                          <a:latin typeface="Cambria Math"/>
                        </a:rPr>
                        <m:t>c</m:t>
                      </m:r>
                      <m:d>
                        <m:dPr>
                          <m:ctrlPr>
                            <a:rPr lang="en-US" altLang="zh-CN" i="1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>
                              <a:latin typeface="Cambria Math"/>
                            </a:rPr>
                            <m:t>H</m:t>
                          </m:r>
                          <m:r>
                            <a:rPr lang="en-US" altLang="zh-CN" i="1" baseline="30000">
                              <a:latin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</a:rPr>
                        <m:t>溶液</m:t>
                      </m:r>
                      <m:r>
                        <a:rPr lang="en-US" altLang="zh-CN" i="1" dirty="0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begChr m:val="（"/>
                          <m:endChr m:val="）"/>
                          <m:ctrlPr>
                            <a:rPr lang="zh-CN" altLang="en-US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H</m:t>
                          </m:r>
                          <m:r>
                            <a:rPr lang="en-US" altLang="zh-CN" b="0" i="1" baseline="30000" dirty="0" smtClean="0">
                              <a:latin typeface="Cambria Math"/>
                              <a:ea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i="1" baseline="-25000" dirty="0" smtClean="0">
                          <a:latin typeface="Cambria Math"/>
                        </a:rPr>
                        <m:t>水</m:t>
                      </m:r>
                    </m:oMath>
                  </m:oMathPara>
                </a14:m>
                <a:endParaRPr lang="zh-CN" altLang="en-US" baseline="-250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6738" y="6536789"/>
                <a:ext cx="10585392" cy="75405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组合 21"/>
          <p:cNvGrpSpPr/>
          <p:nvPr/>
        </p:nvGrpSpPr>
        <p:grpSpPr>
          <a:xfrm>
            <a:off x="4831312" y="7290842"/>
            <a:ext cx="13832327" cy="2801838"/>
            <a:chOff x="4831312" y="8249851"/>
            <a:chExt cx="13832327" cy="2801838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1312" y="8249851"/>
              <a:ext cx="860668" cy="860668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2882" y="8514978"/>
              <a:ext cx="13390757" cy="2536711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831312" y="8249851"/>
              <a:ext cx="14753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C000"/>
                  </a:solidFill>
                </a:rPr>
                <a:t>例</a:t>
              </a:r>
              <a:endParaRPr lang="zh-CN" altLang="en-US" sz="4800" b="1" dirty="0">
                <a:solidFill>
                  <a:srgbClr val="FFC000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848945" y="7724532"/>
                <a:ext cx="12814693" cy="25186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pH= 12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的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</a:t>
                </a:r>
                <a:r>
                  <a:rPr lang="en-US" altLang="zh-CN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溶液中，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OH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全部来自水的电离，由水电离的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i="1">
                        <a:latin typeface="Cambria Math"/>
                      </a:rPr>
                      <m:t>c</m:t>
                    </m:r>
                    <m:d>
                      <m:dPr>
                        <m:ctrlPr>
                          <a:rPr lang="en-US" altLang="zh-CN" i="1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/>
                          </a:rPr>
                          <m:t>O</m:t>
                        </m:r>
                        <m:r>
                          <m:rPr>
                            <m:sty m:val="p"/>
                          </m:rPr>
                          <a:rPr lang="en-US" altLang="zh-CN" i="0">
                            <a:latin typeface="Cambria Math"/>
                          </a:rPr>
                          <m:t>H</m:t>
                        </m:r>
                        <m:r>
                          <a:rPr lang="en-US" altLang="zh-CN" b="0" i="1" baseline="30000" smtClean="0">
                            <a:latin typeface="Cambria Math"/>
                          </a:rPr>
                          <m:t>−</m:t>
                        </m:r>
                      </m:e>
                    </m:d>
                  </m:oMath>
                </a14:m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-2  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，因为部分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与部分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结合，溶液中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ctrlPr>
                          <a:rPr lang="en-US" altLang="zh-CN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b="0" i="1" baseline="30000" dirty="0" smtClean="0">
                            <a:latin typeface="Cambria Math"/>
                            <a:ea typeface="Cambria Math"/>
                          </a:rPr>
                          <m:t>+</m:t>
                        </m:r>
                      </m:e>
                    </m:d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-12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i="1" smtClean="0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10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-2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  <a:endPara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zh-CN" altLang="en-US" baseline="-250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8945" y="7724532"/>
                <a:ext cx="12814693" cy="2518638"/>
              </a:xfrm>
              <a:prstGeom prst="rect">
                <a:avLst/>
              </a:prstGeom>
              <a:blipFill rotWithShape="1">
                <a:blip r:embed="rId10"/>
                <a:stretch>
                  <a:fillRect l="-1854" t="-5811" r="-109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4624810" y="3667343"/>
            <a:ext cx="468144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盐</a:t>
            </a:r>
            <a:r>
              <a:rPr lang="zh-CN" altLang="en-US" b="1" dirty="0" smtClean="0">
                <a:solidFill>
                  <a:schemeClr val="bg1"/>
                </a:solidFill>
              </a:rPr>
              <a:t>溶液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41234" y="3667343"/>
            <a:ext cx="727280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水解呈</a:t>
            </a:r>
            <a:r>
              <a:rPr lang="zh-CN" altLang="en-US" b="1" dirty="0" smtClean="0">
                <a:solidFill>
                  <a:srgbClr val="00B050"/>
                </a:solidFill>
              </a:rPr>
              <a:t>碱</a:t>
            </a:r>
            <a:r>
              <a:rPr lang="zh-CN" altLang="en-US" b="1" dirty="0" smtClean="0"/>
              <a:t>性的盐溶液</a:t>
            </a:r>
            <a:endParaRPr lang="zh-CN" altLang="en-US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8513242" y="10117696"/>
            <a:ext cx="7272808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C000"/>
                </a:solidFill>
              </a:rPr>
              <a:t>中</a:t>
            </a:r>
            <a:r>
              <a:rPr lang="zh-CN" altLang="en-US" b="1" dirty="0" smtClean="0"/>
              <a:t>性盐溶液</a:t>
            </a:r>
            <a:endParaRPr lang="zh-CN" altLang="en-US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261646" y="11395298"/>
                <a:ext cx="12900668" cy="7387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i="1" smtClean="0">
                          <a:latin typeface="Cambria Math"/>
                        </a:rPr>
                        <m:t>c</m:t>
                      </m:r>
                      <m:d>
                        <m:dPr>
                          <m:ctrlPr>
                            <a:rPr lang="en-US" altLang="zh-CN" i="1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>
                              <a:latin typeface="Cambria Math"/>
                            </a:rPr>
                            <m:t>H</m:t>
                          </m:r>
                          <m:r>
                            <a:rPr lang="en-US" altLang="zh-CN" i="1" baseline="30000">
                              <a:latin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</a:rPr>
                        <m:t>溶液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begChr m:val="（"/>
                          <m:endChr m:val="）"/>
                          <m:ctrlPr>
                            <a:rPr lang="zh-CN" altLang="en-US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H</m:t>
                          </m:r>
                          <m:r>
                            <a:rPr lang="en-US" altLang="zh-CN" i="1" baseline="30000" dirty="0">
                              <a:latin typeface="Cambria Math"/>
                              <a:ea typeface="Cambria Math"/>
                            </a:rPr>
                            <m:t>+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  <a:ea typeface="Cambria Math"/>
                        </a:rPr>
                        <m:t>水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𝑐</m:t>
                      </m:r>
                      <m:d>
                        <m:dPr>
                          <m:ctrlPr>
                            <a:rPr lang="en-US" altLang="zh-CN" i="1" dirty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 dirty="0">
                              <a:latin typeface="Cambria Math"/>
                              <a:ea typeface="Cambria Math"/>
                            </a:rPr>
                            <m:t>OH</m:t>
                          </m:r>
                          <m:r>
                            <a:rPr lang="en-US" altLang="zh-CN" i="1" baseline="30000" dirty="0">
                              <a:latin typeface="Cambria Math"/>
                              <a:ea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  <a:ea typeface="Cambria Math"/>
                        </a:rPr>
                        <m:t>水</m:t>
                      </m:r>
                      <m:r>
                        <a:rPr lang="en-US" altLang="zh-CN" i="1" dirty="0">
                          <a:latin typeface="Cambria Math"/>
                          <a:ea typeface="Cambria Math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altLang="zh-CN" i="1">
                          <a:latin typeface="Cambria Math"/>
                        </a:rPr>
                        <m:t>c</m:t>
                      </m:r>
                      <m:d>
                        <m:dPr>
                          <m:ctrlPr>
                            <a:rPr lang="en-US" altLang="zh-CN" i="1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 i="0">
                              <a:latin typeface="Cambria Math"/>
                            </a:rPr>
                            <m:t>OH</m:t>
                          </m:r>
                          <m:r>
                            <a:rPr lang="en-US" altLang="zh-CN" i="1" baseline="30000">
                              <a:latin typeface="Cambria Math"/>
                            </a:rPr>
                            <m:t>−</m:t>
                          </m:r>
                        </m:e>
                      </m:d>
                      <m:r>
                        <a:rPr lang="zh-CN" altLang="en-US" i="1" baseline="-25000" dirty="0">
                          <a:latin typeface="Cambria Math"/>
                        </a:rPr>
                        <m:t>溶液</m:t>
                      </m:r>
                    </m:oMath>
                  </m:oMathPara>
                </a14:m>
                <a:endParaRPr lang="zh-CN" altLang="en-US" baseline="-250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1646" y="11395298"/>
                <a:ext cx="12900668" cy="73879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4807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0" grpId="0"/>
      <p:bldP spid="7" grpId="0"/>
      <p:bldP spid="24" grpId="0"/>
      <p:bldP spid="2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1">
                <a:extLst>
                  <a:ext uri="{FF2B5EF4-FFF2-40B4-BE49-F238E27FC236}">
                    <a16:creationId xmlns:a16="http://schemas.microsoft.com/office/drawing/2014/main" xmlns="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2347244" y="6282730"/>
                <a:ext cx="18720000" cy="5188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5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A.a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混合溶液的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混合溶液中，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en-US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54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altLang="zh-CN" sz="5400" b="1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sz="5400" b="1" baseline="-25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w</m:t>
                        </m:r>
                      </m:e>
                    </m:rad>
                  </m:oMath>
                </a14:m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mol·L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混合溶液中，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)+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(B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(OH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)+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(A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6" name="TextBox 1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7244" y="6282730"/>
                <a:ext cx="18720000" cy="5188536"/>
              </a:xfrm>
              <a:prstGeom prst="rect">
                <a:avLst/>
              </a:prstGeom>
              <a:blipFill rotWithShape="1">
                <a:blip r:embed="rId3"/>
                <a:stretch>
                  <a:fillRect l="-1726" b="-32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2017</a:t>
            </a:r>
            <a:r>
              <a:rPr lang="zh-CN" altLang="en-US" sz="54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沈阳模拟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已知温度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时水的离子积常数为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，该温度下，将浓度为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的一元酸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一元碱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等体积混合，可判定该溶液呈中性的依据是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  )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93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3" y="1944224"/>
            <a:ext cx="54171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A.a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endParaRPr lang="en-US" altLang="zh-CN" sz="54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58245" y="2996776"/>
            <a:ext cx="186123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因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酸碱的强弱未知，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，只能说明酸与碱恰好完全反应，但如为强酸弱碱盐或强碱弱酸盐，则溶液不呈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中性，故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4400" b="1" dirty="0" smtClean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93587" y="4765968"/>
            <a:ext cx="190108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混合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2160003" y="6757749"/>
                <a:ext cx="19243548" cy="9968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5400" b="1"/>
                </a:lvl1pPr>
              </a:lstStyle>
              <a:p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混合溶液中，</a:t>
                </a:r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(H</a:t>
                </a:r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altLang="zh-CN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baseline="-25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w</m:t>
                        </m:r>
                      </m:e>
                    </m:rad>
                  </m:oMath>
                </a14:m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  <a:endParaRPr lang="en-US" altLang="zh-CN" baseline="30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Box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0003" y="6757749"/>
                <a:ext cx="19243548" cy="996811"/>
              </a:xfrm>
              <a:prstGeom prst="rect">
                <a:avLst/>
              </a:prstGeom>
              <a:blipFill rotWithShape="1">
                <a:blip r:embed="rId2"/>
                <a:stretch>
                  <a:fillRect l="-1679" t="-14110" b="-368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2340578" y="7788508"/>
                <a:ext cx="19044431" cy="1566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混合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溶液中，</a:t>
                </a:r>
                <a:r>
                  <a:rPr lang="en-US" altLang="zh-CN" sz="44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zh-CN" altLang="en-US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4400" b="1" i="1" smtClean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altLang="zh-CN" sz="4400" b="1" i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sz="4400" b="1" baseline="-25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w</m:t>
                        </m:r>
                      </m:e>
                    </m:rad>
                  </m:oMath>
                </a14:m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4400" b="1" dirty="0" err="1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mol·L</a:t>
                </a:r>
                <a:r>
                  <a:rPr lang="zh-CN" altLang="en-US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－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，根据</a:t>
                </a:r>
                <a:r>
                  <a:rPr lang="en-US" altLang="zh-CN" sz="44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zh-CN" altLang="en-US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)·</a:t>
                </a:r>
                <a:r>
                  <a:rPr lang="en-US" altLang="zh-CN" sz="44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(OH</a:t>
                </a:r>
                <a:r>
                  <a:rPr lang="zh-CN" altLang="en-US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－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44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K</a:t>
                </a:r>
                <a:r>
                  <a:rPr lang="en-US" altLang="zh-CN" sz="44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w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可知，溶液中</a:t>
                </a:r>
                <a:r>
                  <a:rPr lang="en-US" altLang="zh-CN" sz="44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zh-CN" altLang="en-US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＝</a:t>
                </a:r>
                <a:r>
                  <a:rPr lang="zh-CN" altLang="en-US" sz="4400" b="1" dirty="0">
                    <a:solidFill>
                      <a:srgbClr val="2A5CAA"/>
                    </a:solidFill>
                    <a:ea typeface="楷体" panose="02010609060101010101" pitchFamily="49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4400" b="1" i="1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altLang="zh-CN" sz="4400" b="1" i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sz="4400" b="1" baseline="-25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w</m:t>
                        </m:r>
                      </m:e>
                    </m:rad>
                    <m:r>
                      <a:rPr lang="en-US" altLang="zh-CN" sz="4400" b="1" i="1" baseline="-25000" dirty="0">
                        <a:solidFill>
                          <a:srgbClr val="2A5CAA"/>
                        </a:solidFill>
                        <a:latin typeface="Cambria Math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 mol·L</a:t>
                </a:r>
                <a:r>
                  <a:rPr lang="zh-CN" altLang="en-US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－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4400" b="1" i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(OH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，溶液呈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中性，故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项正确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。</a:t>
                </a:r>
                <a:endParaRPr lang="en-US" altLang="zh-CN" sz="4400" b="1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0578" y="7788508"/>
                <a:ext cx="19044431" cy="1566326"/>
              </a:xfrm>
              <a:prstGeom prst="rect">
                <a:avLst/>
              </a:prstGeom>
              <a:blipFill rotWithShape="1">
                <a:blip r:embed="rId3"/>
                <a:stretch>
                  <a:fillRect l="-1312" t="-6226" b="-171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1" y="9660716"/>
            <a:ext cx="190444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/>
            </a:lvl1pPr>
          </a:lstStyle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混合溶液中，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59118" y="10740836"/>
            <a:ext cx="1904443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任何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溶液都存在电荷守恒，即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c(H</a:t>
            </a:r>
            <a:r>
              <a:rPr lang="zh-CN" altLang="en-US" sz="44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c(B</a:t>
            </a:r>
            <a:r>
              <a:rPr lang="zh-CN" altLang="en-US" sz="44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c(OH</a:t>
            </a:r>
            <a:r>
              <a:rPr lang="en-US" altLang="zh-CN" sz="44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c(A</a:t>
            </a:r>
            <a:r>
              <a:rPr lang="en-US" altLang="zh-CN" sz="44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，但不能由此确定溶液的酸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碱性，故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4"/>
            <a:ext cx="2745000" cy="4596591"/>
            <a:chOff x="21320650" y="4338000"/>
            <a:chExt cx="2745000" cy="4596059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46057" y="5700276"/>
            <a:ext cx="189745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因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温度未知，则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不一定为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中性，故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错误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44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88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  <p:bldP spid="15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1">
                <a:extLst>
                  <a:ext uri="{FF2B5EF4-FFF2-40B4-BE49-F238E27FC236}">
                    <a16:creationId xmlns:a16="http://schemas.microsoft.com/office/drawing/2014/main" xmlns="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2120164" y="6256960"/>
                <a:ext cx="18720000" cy="5188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5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</a:t>
                </a:r>
                <a:r>
                  <a:rPr lang="en-US" altLang="zh-CN" sz="5400" b="1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混合溶液的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7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混合溶液中，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en-US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5400" b="1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n-US" altLang="zh-CN" sz="5400" b="1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sz="5400" b="1" baseline="-25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w</m:t>
                        </m:r>
                      </m:e>
                    </m:rad>
                  </m:oMath>
                </a14:m>
                <a:r>
                  <a:rPr lang="en-US" altLang="zh-CN" sz="5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mol·L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混合溶液中，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)+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(B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en-US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(OH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)+</a:t>
                </a:r>
                <a:r>
                  <a:rPr lang="en-US" altLang="zh-CN" sz="5400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(A</a:t>
                </a:r>
                <a:r>
                  <a:rPr lang="en-US" altLang="zh-CN" sz="5400" b="1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5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en-US" sz="5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6" name="TextBox 1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0164" y="6256960"/>
                <a:ext cx="18720000" cy="5188536"/>
              </a:xfrm>
              <a:prstGeom prst="rect">
                <a:avLst/>
              </a:prstGeom>
              <a:blipFill rotWithShape="1">
                <a:blip r:embed="rId5"/>
                <a:stretch>
                  <a:fillRect l="-1758" b="-31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2017</a:t>
            </a:r>
            <a:r>
              <a:rPr lang="zh-CN" altLang="en-US" sz="5400" b="1" dirty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沈阳模拟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已知温度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时水的离子积常数为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，该温度下，将浓度为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的一元酸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一元碱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等体积混合，可判定该溶液呈中性的依据是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    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561914" y="4753575"/>
            <a:ext cx="2304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601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4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13886" y="3546426"/>
            <a:ext cx="18720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的醋酸和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的氢氧化钡溶液等体积混合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的氢氧化钠溶液等体积混合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的氨水等体积混合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的硫酸和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的氨水等体积混合</a:t>
            </a: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02810" y="1386186"/>
            <a:ext cx="207243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2017</a:t>
            </a:r>
            <a:r>
              <a:rPr lang="zh-CN" altLang="en-US" sz="54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包头模拟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室温时，下列混合溶液的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一定小于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  )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50407" y="8935094"/>
            <a:ext cx="1682001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的醋酸中</a:t>
            </a:r>
            <a:r>
              <a:rPr lang="en-US" altLang="zh-CN" sz="48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(H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1×10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Ba(OH)</a:t>
            </a:r>
            <a:r>
              <a:rPr lang="en-US" altLang="zh-CN" sz="48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溶液中</a:t>
            </a:r>
            <a:r>
              <a:rPr lang="en-US" altLang="zh-CN" sz="48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(OH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1×10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，由于醋酸为弱酸，则醋酸的浓度比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Ba(OH)</a:t>
            </a:r>
            <a:r>
              <a:rPr lang="en-US" altLang="zh-CN" sz="48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溶液浓度大，在室温下等体积混合后，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＜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4800" b="1" dirty="0" smtClean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67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4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13886" y="3546426"/>
            <a:ext cx="18720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的醋酸和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的氢氧化钡溶液等体积混合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的氢氧化钠溶液等体积混合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的氨水等体积混合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的硫酸和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的氨水等体积混合</a:t>
            </a: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02810" y="1386186"/>
            <a:ext cx="207243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2017</a:t>
            </a:r>
            <a:r>
              <a:rPr lang="zh-CN" altLang="en-US" sz="54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包头模拟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室温时，下列混合溶液的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一定小于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  )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71178" y="8674586"/>
            <a:ext cx="167112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的盐酸中</a:t>
            </a:r>
            <a:r>
              <a:rPr lang="en-US" altLang="zh-CN" sz="48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(H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1×10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en-US" altLang="zh-CN" sz="48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NaOH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溶液中</a:t>
            </a:r>
            <a:r>
              <a:rPr lang="en-US" altLang="zh-CN" sz="48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(OH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1×10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，酸碱都是强电解质，在室温下等体积混合后，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48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33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4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13886" y="3546426"/>
            <a:ext cx="18720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的醋酸和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的氢氧化钡溶液等体积混合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的氢氧化钠溶液等体积混合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的氨水等体积混合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的硫酸和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的氨水等体积混合</a:t>
            </a: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02810" y="1386186"/>
            <a:ext cx="207243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2017</a:t>
            </a:r>
            <a:r>
              <a:rPr lang="zh-CN" altLang="en-US" sz="54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包头模拟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室温时，下列混合溶液的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一定小于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  )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49558" y="8900159"/>
            <a:ext cx="171648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的盐酸中</a:t>
            </a:r>
            <a:r>
              <a:rPr lang="en-US" altLang="zh-CN" sz="48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(H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1×10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 </a:t>
            </a:r>
            <a:r>
              <a:rPr lang="en-US" altLang="zh-CN" sz="48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的氨水中</a:t>
            </a:r>
            <a:r>
              <a:rPr lang="en-US" altLang="zh-CN" sz="48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c(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OH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1×10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，由于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NH</a:t>
            </a:r>
            <a:r>
              <a:rPr lang="en-US" altLang="zh-CN" sz="48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·H</a:t>
            </a:r>
            <a:r>
              <a:rPr lang="en-US" altLang="zh-CN" sz="48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为弱碱，则氨水的浓度比盐酸大，在室温下等体积混合后，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48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33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4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13886" y="3546426"/>
            <a:ext cx="18720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的醋酸和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的氢氧化钡溶液等体积混合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的氢氧化钠溶液等体积混合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的氨水等体积混合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的硫酸和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的氨水等体积混合</a:t>
            </a: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02810" y="1386186"/>
            <a:ext cx="207243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2017</a:t>
            </a:r>
            <a:r>
              <a:rPr lang="zh-CN" altLang="en-US" sz="54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包头模拟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室温时，下列混合溶液的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一定小于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    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44871" y="8957040"/>
            <a:ext cx="171695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的硫酸中</a:t>
            </a:r>
            <a:r>
              <a:rPr lang="en-US" altLang="zh-CN" sz="48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(H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＋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1×10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的氨水中</a:t>
            </a:r>
            <a:r>
              <a:rPr lang="en-US" altLang="zh-CN" sz="48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(OH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＝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1×10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，由于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NH</a:t>
            </a:r>
            <a:r>
              <a:rPr lang="en-US" altLang="zh-CN" sz="48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·H</a:t>
            </a:r>
            <a:r>
              <a:rPr lang="en-US" altLang="zh-CN" sz="48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为弱碱，则其浓度比硫酸浓度大，在室温下等体积混合后，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12206" y="2911128"/>
            <a:ext cx="14886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33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小提示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D828DCAC-C5AD-43F0-B6AD-D34DDBEADD1A}"/>
              </a:ext>
            </a:extLst>
          </p:cNvPr>
          <p:cNvSpPr txBox="1"/>
          <p:nvPr/>
        </p:nvSpPr>
        <p:spPr>
          <a:xfrm>
            <a:off x="2467456" y="2034258"/>
            <a:ext cx="188820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latin typeface="方正大黑_GBK" panose="03000509000000000000" pitchFamily="65" charset="-122"/>
                <a:ea typeface="方正大黑_GBK" panose="03000509000000000000" pitchFamily="65" charset="-122"/>
              </a:rPr>
              <a:t>已知酸碱的</a:t>
            </a:r>
            <a:r>
              <a:rPr lang="en-US" altLang="zh-CN" sz="54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5400" dirty="0" smtClean="0">
                <a:latin typeface="方正大黑_GBK" panose="03000509000000000000" pitchFamily="65" charset="-122"/>
                <a:ea typeface="方正大黑_GBK" panose="03000509000000000000" pitchFamily="65" charset="-122"/>
              </a:rPr>
              <a:t>之和，判断等体积混合后溶液的酸碱性</a:t>
            </a:r>
            <a:r>
              <a:rPr lang="zh-CN" altLang="en-US" sz="54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54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25</a:t>
            </a:r>
            <a:r>
              <a:rPr lang="zh-CN" altLang="en-US" sz="54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℃）</a:t>
            </a:r>
            <a:endParaRPr lang="zh-CN" altLang="en-US" sz="5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小提示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169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114" y="3330402"/>
            <a:ext cx="1018708" cy="101870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094075" y="3330402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1</a:t>
            </a:r>
            <a:endParaRPr lang="zh-CN" altLang="en-US" sz="5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225423" y="3340997"/>
            <a:ext cx="71762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</a:rPr>
              <a:t>强酸、强碱混合</a:t>
            </a:r>
            <a:endParaRPr lang="zh-CN" altLang="en-US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58329" y="4554538"/>
            <a:ext cx="12025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之和等于</a:t>
            </a:r>
            <a:r>
              <a:rPr lang="en-US" altLang="zh-CN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，则混合后溶液显中性，</a:t>
            </a:r>
            <a:r>
              <a:rPr lang="en-US" altLang="zh-CN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pH= 7</a:t>
            </a:r>
            <a:endParaRPr lang="zh-CN" alt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658329" y="5634658"/>
            <a:ext cx="12025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4400" b="1" dirty="0" smtClean="0">
                <a:solidFill>
                  <a:srgbClr val="00B0F0"/>
                </a:solidFill>
              </a:rPr>
              <a:t>之和大于</a:t>
            </a:r>
            <a:r>
              <a:rPr lang="en-US" altLang="zh-CN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4400" b="1" dirty="0" smtClean="0">
                <a:solidFill>
                  <a:srgbClr val="00B0F0"/>
                </a:solidFill>
              </a:rPr>
              <a:t>，则混合后溶液显碱性，</a:t>
            </a:r>
            <a:r>
              <a:rPr lang="en-US" altLang="zh-CN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</a:t>
            </a:r>
            <a:endParaRPr lang="zh-CN" alt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658329" y="6786786"/>
            <a:ext cx="12025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4400" b="1" dirty="0" smtClean="0">
                <a:solidFill>
                  <a:srgbClr val="00B050"/>
                </a:solidFill>
              </a:rPr>
              <a:t>之和小于</a:t>
            </a:r>
            <a:r>
              <a:rPr lang="en-US" altLang="zh-CN" sz="4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4400" b="1" dirty="0" smtClean="0">
                <a:solidFill>
                  <a:srgbClr val="00B050"/>
                </a:solidFill>
              </a:rPr>
              <a:t>，则混合后溶液显中性，</a:t>
            </a:r>
            <a:r>
              <a:rPr lang="en-US" altLang="zh-CN" sz="4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4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en-US" altLang="zh-CN" sz="4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</a:t>
            </a:r>
            <a:endParaRPr lang="zh-CN" altLang="en-US" sz="4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885114" y="7919431"/>
            <a:ext cx="13798551" cy="1026258"/>
            <a:chOff x="3885114" y="4759967"/>
            <a:chExt cx="13798551" cy="1026258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5114" y="4759967"/>
              <a:ext cx="1018708" cy="1018708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4094075" y="4759967"/>
              <a:ext cx="117667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5400" b="1" dirty="0" smtClean="0"/>
                <a:t>2</a:t>
              </a:r>
              <a:endParaRPr lang="zh-CN" altLang="en-US" sz="5400" b="1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225423" y="4770562"/>
              <a:ext cx="1245824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b="1" dirty="0" smtClean="0">
                  <a:solidFill>
                    <a:schemeClr val="accent6">
                      <a:lumMod val="75000"/>
                    </a:schemeClr>
                  </a:solidFill>
                </a:rPr>
                <a:t>强（弱）酸、弱（强）碱混合</a:t>
              </a:r>
              <a:endParaRPr lang="zh-CN" altLang="en-US" sz="6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559326" y="9408640"/>
            <a:ext cx="127470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之和等于</a:t>
            </a:r>
            <a:r>
              <a:rPr lang="en-US" altLang="zh-CN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，酸碱中有一强一弱，则酸、碱溶液混合后，谁弱显谁性</a:t>
            </a:r>
            <a:endParaRPr lang="zh-CN" alt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39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6" grpId="0"/>
      <p:bldP spid="28" grpId="0"/>
      <p:bldP spid="29" grpId="0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5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541338" y="2760523"/>
            <a:ext cx="17895246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的醋酸溶液稀释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倍，溶液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pH=5</a:t>
            </a:r>
          </a:p>
          <a:p>
            <a:pPr>
              <a:lnSpc>
                <a:spcPct val="20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L 0.1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Ba(OH)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溶液稀释为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L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pH=13</a:t>
            </a:r>
          </a:p>
          <a:p>
            <a:pPr>
              <a:lnSpc>
                <a:spcPct val="20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1.0×10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盐酸的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pH=3.0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，将溶液稀释到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1.0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</a:p>
          <a:p>
            <a:pPr>
              <a:lnSpc>
                <a:spcPct val="200000"/>
              </a:lnSpc>
            </a:pP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-8 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，则其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8.0</a:t>
            </a:r>
          </a:p>
          <a:p>
            <a:pPr>
              <a:lnSpc>
                <a:spcPct val="20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D.pH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加水稀释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倍，溶液中由水电离产生的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1×10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-6 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mol·L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CN" altLang="en-US" sz="5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5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2018</a:t>
            </a:r>
            <a:r>
              <a:rPr lang="zh-CN" altLang="en-US" sz="54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汇编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下列叙述正确的是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   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74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3" y="1721810"/>
            <a:ext cx="190444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的醋酸溶液稀释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倍，溶液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pH=5</a:t>
            </a:r>
          </a:p>
          <a:p>
            <a:endParaRPr lang="en-US" altLang="zh-CN" sz="54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58245" y="3068784"/>
            <a:ext cx="172442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pH=3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的强酸溶液加水稀释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100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倍，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pH=5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，但醋酸是弱电解质，所以稀释后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＜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5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 </a:t>
            </a:r>
            <a:endParaRPr lang="zh-CN" altLang="en-US" sz="4800" b="1" dirty="0" smtClean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1" y="5412244"/>
            <a:ext cx="207629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L 0.1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Ba(OH)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溶液稀释为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L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pH=13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4"/>
            <a:ext cx="2745000" cy="4596591"/>
            <a:chOff x="21320650" y="4338000"/>
            <a:chExt cx="2745000" cy="4596059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5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2346055" y="7489339"/>
                <a:ext cx="18192523" cy="27556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将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 L 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0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.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 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mol·L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Ba(OH)</a:t>
                </a:r>
                <a:r>
                  <a:rPr lang="en-US" altLang="zh-CN" sz="4800" b="1" baseline="-25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溶液加水稀释为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2L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，溶液中</a:t>
                </a:r>
                <a:r>
                  <a:rPr lang="en-US" altLang="zh-CN" sz="48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(OH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)=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800" b="1" i="1" smtClean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0.1 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mol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·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L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−1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1 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L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2 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L</m:t>
                        </m:r>
                      </m:den>
                    </m:f>
                  </m:oMath>
                </a14:m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=0.1 mol·L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，则</a:t>
                </a:r>
                <a:r>
                  <a:rPr lang="en-US" altLang="zh-CN" sz="48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(H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)=10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-13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所</a:t>
                </a:r>
                <a:endParaRPr lang="en-US" altLang="zh-CN" sz="4800" b="1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  <a:p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以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pH=13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，故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项正确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。</a:t>
                </a:r>
                <a:endParaRPr lang="en-US" altLang="zh-CN" sz="4800" b="1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">
                <a:extLst>
                  <a:ext uri="{FF2B5EF4-FFF2-40B4-BE49-F238E27FC236}">
                    <a16:creationId xmlns:a16="http://schemas.microsoft.com/office/drawing/2014/main" xmlns="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6055" y="7489339"/>
                <a:ext cx="18192523" cy="2755691"/>
              </a:xfrm>
              <a:prstGeom prst="rect">
                <a:avLst/>
              </a:prstGeom>
              <a:blipFill rotWithShape="1">
                <a:blip r:embed="rId5"/>
                <a:stretch>
                  <a:fillRect l="-1542" t="-6195" b="-112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8947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064128" y="2106266"/>
            <a:ext cx="1852259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/>
            </a:lvl1pPr>
          </a:lstStyle>
          <a:p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1.0×10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mol·L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盐酸的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pH=3.0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，将溶液稀释到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1.0×10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-8 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mol·L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，则其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8.0</a:t>
            </a:r>
          </a:p>
          <a:p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250958" y="4665455"/>
            <a:ext cx="174235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1.0×10</a:t>
            </a:r>
            <a:r>
              <a:rPr lang="en-US" altLang="zh-CN" sz="48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-3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zh-CN" altLang="en-US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盐酸的</a:t>
            </a:r>
            <a:r>
              <a:rPr lang="en-US" altLang="zh-CN" sz="48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(H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)=10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mol·L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，所以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pH=3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，将溶液稀释到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1.0×10</a:t>
            </a:r>
            <a:r>
              <a:rPr lang="en-US" altLang="zh-CN" sz="48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-8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en-US" altLang="zh-CN" sz="48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-1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，盐酸的浓度很小，其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接近于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，但绝不可能大于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48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20164" y="7552740"/>
            <a:ext cx="190444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/>
            </a:lvl1pPr>
          </a:lstStyle>
          <a:p>
            <a:r>
              <a:rPr lang="en-US" altLang="zh-C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D.pH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=4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加水稀释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倍，溶液中由水电离产生的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1×10</a:t>
            </a:r>
            <a:r>
              <a:rPr lang="en-US" altLang="zh-CN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-6 </a:t>
            </a:r>
            <a:r>
              <a:rPr lang="en-US" altLang="zh-C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mol·L</a:t>
            </a:r>
            <a:r>
              <a:rPr lang="en-US" altLang="zh-CN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CN" altLang="en-US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250958" y="9876740"/>
            <a:ext cx="177835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将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pH=4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的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en-US" altLang="zh-CN" sz="44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SO</a:t>
            </a:r>
            <a:r>
              <a:rPr lang="en-US" altLang="zh-CN" sz="44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加水稀释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100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倍，则溶液的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pH=6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，溶液中</a:t>
            </a:r>
            <a:r>
              <a:rPr lang="en-US" altLang="zh-CN" sz="4400" b="1" i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(OH</a:t>
            </a:r>
            <a:r>
              <a:rPr lang="en-US" altLang="zh-CN" sz="44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×</a:t>
            </a:r>
          </a:p>
          <a:p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</a:t>
            </a:r>
            <a:r>
              <a:rPr lang="en-US" altLang="zh-CN" sz="44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-8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en-US" altLang="zh-CN" sz="44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-1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，所以溶液中由水电离产生的</a:t>
            </a:r>
            <a:r>
              <a:rPr lang="en-US" altLang="zh-CN" sz="44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(H</a:t>
            </a:r>
            <a:r>
              <a:rPr lang="en-US" altLang="zh-CN" sz="44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)=1×10</a:t>
            </a:r>
            <a:r>
              <a:rPr lang="en-US" altLang="zh-CN" sz="44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-8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en-US" altLang="zh-CN" sz="44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-1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</a:p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4"/>
            <a:ext cx="2745000" cy="4596591"/>
            <a:chOff x="21320650" y="4338000"/>
            <a:chExt cx="2745000" cy="4596059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5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1366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5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20165" y="2898354"/>
            <a:ext cx="17338294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的醋酸溶液稀释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倍，溶液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pH=5</a:t>
            </a:r>
          </a:p>
          <a:p>
            <a:pPr>
              <a:lnSpc>
                <a:spcPct val="20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L 0.1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Ba(OH)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溶液稀释为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L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pH=13</a:t>
            </a:r>
          </a:p>
          <a:p>
            <a:pPr>
              <a:lnSpc>
                <a:spcPct val="20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1.0×10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盐酸的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pH=3.0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，将溶液稀释到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1.0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</a:p>
          <a:p>
            <a:pPr>
              <a:lnSpc>
                <a:spcPct val="200000"/>
              </a:lnSpc>
            </a:pP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-8 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，则其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8.0</a:t>
            </a:r>
          </a:p>
          <a:p>
            <a:pPr>
              <a:lnSpc>
                <a:spcPct val="200000"/>
              </a:lnSpc>
            </a:pP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D.pH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加水稀释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倍，溶液中由水电离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产生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)=1×10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-6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zh-CN" altLang="en-US" sz="5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汇编，</a:t>
            </a:r>
            <a:r>
              <a:rPr lang="en-US" altLang="zh-CN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下列叙述正确的是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   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14042" y="2046888"/>
            <a:ext cx="30963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32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方法便笺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D828DCAC-C5AD-43F0-B6AD-D34DDBEADD1A}"/>
              </a:ext>
            </a:extLst>
          </p:cNvPr>
          <p:cNvSpPr txBox="1"/>
          <p:nvPr/>
        </p:nvSpPr>
        <p:spPr>
          <a:xfrm>
            <a:off x="4805650" y="1470968"/>
            <a:ext cx="84946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酸、碱溶液稀释时</a:t>
            </a:r>
            <a:r>
              <a:rPr lang="en-US" altLang="zh-CN" sz="5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pH</a:t>
            </a:r>
            <a:r>
              <a:rPr lang="zh-CN" altLang="en-US" sz="5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的变化</a:t>
            </a:r>
            <a:endParaRPr lang="zh-CN" altLang="en-US" sz="5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方法便笺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602" y="3219687"/>
            <a:ext cx="2249777" cy="683422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065" y="5748312"/>
            <a:ext cx="10434424" cy="44272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615" y="3582807"/>
            <a:ext cx="3586130" cy="75569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9311" y="3607301"/>
            <a:ext cx="3586130" cy="75569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710" y="8646523"/>
            <a:ext cx="1444833" cy="149769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709" y="5887952"/>
            <a:ext cx="1444833" cy="149769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460" y="5603402"/>
            <a:ext cx="1512168" cy="100244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460" y="6758247"/>
            <a:ext cx="1512168" cy="100244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839" y="8148078"/>
            <a:ext cx="1503789" cy="99689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460" y="9395369"/>
            <a:ext cx="1503789" cy="99689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0628" y="5877942"/>
            <a:ext cx="888571" cy="18796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233" y="7246891"/>
            <a:ext cx="888571" cy="187967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750" y="8545307"/>
            <a:ext cx="956944" cy="202431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233" y="9811122"/>
            <a:ext cx="956944" cy="20243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227162" y="3554111"/>
            <a:ext cx="1444333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溶液</a:t>
            </a:r>
            <a:endParaRPr lang="zh-CN" altLang="en-US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3579705" y="6002858"/>
            <a:ext cx="608319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酸</a:t>
            </a:r>
            <a:endParaRPr lang="zh-CN" altLang="en-US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3612833" y="9158284"/>
            <a:ext cx="608319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碱</a:t>
            </a:r>
            <a:endParaRPr lang="zh-CN" altLang="en-US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6872035" y="5778231"/>
            <a:ext cx="248258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强酸</a:t>
            </a:r>
            <a:endParaRPr lang="zh-CN" altLang="en-US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6818668" y="6963847"/>
            <a:ext cx="248258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弱酸</a:t>
            </a:r>
            <a:endParaRPr lang="zh-CN" altLang="en-US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6883654" y="8269496"/>
            <a:ext cx="248258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强碱</a:t>
            </a:r>
            <a:endParaRPr lang="zh-CN" altLang="en-US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6872035" y="9516787"/>
            <a:ext cx="248258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弱碱</a:t>
            </a:r>
            <a:endParaRPr lang="zh-CN" altLang="en-US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9368486" y="3570177"/>
            <a:ext cx="4387610" cy="780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</a:rPr>
              <a:t>稀释前溶液</a:t>
            </a:r>
            <a:r>
              <a:rPr lang="en-US" altLang="zh-CN" b="1" dirty="0" smtClean="0">
                <a:solidFill>
                  <a:schemeClr val="bg1"/>
                </a:solidFill>
              </a:rPr>
              <a:t>pH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5619311" y="3622025"/>
            <a:ext cx="4387610" cy="780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</a:rPr>
              <a:t>稀释</a:t>
            </a:r>
            <a:r>
              <a:rPr lang="zh-CN" altLang="en-US" b="1" dirty="0">
                <a:solidFill>
                  <a:schemeClr val="bg1"/>
                </a:solidFill>
              </a:rPr>
              <a:t>后</a:t>
            </a:r>
            <a:r>
              <a:rPr lang="zh-CN" altLang="en-US" b="1" dirty="0" smtClean="0">
                <a:solidFill>
                  <a:schemeClr val="bg1"/>
                </a:solidFill>
              </a:rPr>
              <a:t>溶液</a:t>
            </a:r>
            <a:r>
              <a:rPr lang="en-US" altLang="zh-CN" b="1" dirty="0" smtClean="0">
                <a:solidFill>
                  <a:schemeClr val="bg1"/>
                </a:solidFill>
              </a:rPr>
              <a:t>pH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57612" y="11224964"/>
            <a:ext cx="1687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注：常温下，任何酸或碱溶液无限稀释时，溶液的</a:t>
            </a:r>
            <a:r>
              <a:rPr lang="en-US" altLang="zh-CN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r>
              <a:rPr lang="zh-CN" altLang="en-US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都不可能大于或小于</a:t>
            </a:r>
            <a:r>
              <a:rPr lang="en-US" altLang="zh-CN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，只能接近</a:t>
            </a:r>
            <a:r>
              <a:rPr lang="en-US" altLang="zh-CN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，表中</a:t>
            </a:r>
            <a:r>
              <a:rPr lang="en-US" altLang="zh-CN" sz="4800" b="1" i="1" dirty="0" err="1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4800" b="1" dirty="0" err="1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4800" b="1" i="1" dirty="0" err="1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＜</a:t>
            </a:r>
            <a:r>
              <a:rPr lang="en-US" altLang="zh-CN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en-US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4800" b="1" i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4800" b="1" i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＞</a:t>
            </a:r>
            <a:r>
              <a:rPr lang="en-US" altLang="zh-CN" sz="4800" b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endParaRPr lang="zh-CN" altLang="en-US" sz="4800" b="1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94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5" grpId="0"/>
      <p:bldP spid="36" grpId="0"/>
      <p:bldP spid="37" grpId="0"/>
      <p:bldP spid="38" grpId="0"/>
      <p:bldP spid="39" grpId="0"/>
      <p:bldP spid="40" grpId="0"/>
      <p:bldP spid="28" grpId="0"/>
      <p:bldP spid="41" grpId="0"/>
      <p:bldP spid="3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6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2029554" y="8658759"/>
                <a:ext cx="16636816" cy="3627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pH=a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的稀</a:t>
                </a:r>
                <a:r>
                  <a:rPr lang="en-US" altLang="zh-CN" sz="4800" b="1" dirty="0" err="1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NaOH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溶液中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c(OH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)=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10</a:t>
                </a:r>
                <a:r>
                  <a:rPr lang="en-US" altLang="zh-CN" sz="48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a-14 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mol·L</a:t>
                </a:r>
                <a:r>
                  <a:rPr lang="en-US" altLang="zh-CN" sz="48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pH=b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的稀盐酸中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c(H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)=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10</a:t>
                </a:r>
                <a:r>
                  <a:rPr lang="en-US" altLang="zh-CN" sz="48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-b 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mol·L</a:t>
                </a:r>
                <a:r>
                  <a:rPr lang="en-US" altLang="zh-CN" sz="48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，若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x=y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，且</a:t>
                </a:r>
                <a:r>
                  <a:rPr lang="en-US" altLang="zh-CN" sz="4800" b="1" dirty="0" err="1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a+b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=14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n(OH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)/n(H</a:t>
                </a:r>
                <a:r>
                  <a:rPr lang="en-US" altLang="zh-CN" sz="48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800" b="1" i="1" smtClean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10-3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 10</m:t>
                        </m:r>
                        <m:r>
                          <m:rPr>
                            <m:nor/>
                          </m:rPr>
                          <a:rPr lang="en-US" altLang="zh-CN" sz="4800" b="1" i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-14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10-3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10-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b</m:t>
                        </m:r>
                      </m:den>
                    </m:f>
                  </m:oMath>
                </a14:m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=10</a:t>
                </a:r>
                <a:r>
                  <a:rPr lang="en-US" altLang="zh-CN" sz="4800" b="1" i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48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+b-14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，即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n(H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)=n(OH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，酸、碱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恰好中和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，溶液呈中性，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7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，故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项错误。 </a:t>
                </a:r>
                <a:endParaRPr lang="zh-CN" altLang="en-US" sz="4800" b="1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554" y="8658759"/>
                <a:ext cx="16636816" cy="3627403"/>
              </a:xfrm>
              <a:prstGeom prst="rect">
                <a:avLst/>
              </a:prstGeom>
              <a:blipFill rotWithShape="1">
                <a:blip r:embed="rId3"/>
                <a:stretch>
                  <a:fillRect l="-1686" t="-4706" r="-733" b="-82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677162" y="4958890"/>
            <a:ext cx="1849670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CN" altLang="en-US" sz="5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（经典题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室温下，将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mL 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的稀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5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mL 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的稀盐酸充分反应。下列关于反应后溶液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的判断正确的是（   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51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6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1692665" y="9016533"/>
                <a:ext cx="19627985" cy="2131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若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10x=y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，且</a:t>
                </a:r>
                <a:r>
                  <a:rPr lang="en-US" altLang="zh-CN" sz="4800" b="1" dirty="0" err="1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a+b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=13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，则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800" b="1" i="1" smtClean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OH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800" b="1" i="1" dirty="0" smtClean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10−3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−14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10−3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b</m:t>
                        </m:r>
                      </m:den>
                    </m:f>
                  </m:oMath>
                </a14:m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=10</a:t>
                </a:r>
                <a:r>
                  <a:rPr lang="en-US" altLang="zh-CN" sz="48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a+b-15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=0.01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即</a:t>
                </a:r>
                <a:endParaRPr lang="en-US" altLang="zh-CN" sz="4800" b="1" dirty="0" smtClean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n(H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＞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n(OH</a:t>
                </a:r>
                <a:r>
                  <a:rPr lang="en-US" altLang="zh-CN" sz="48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，酸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过量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＜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7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，故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项错误。</a:t>
                </a:r>
                <a:endParaRPr lang="en-US" altLang="zh-CN" sz="4800" b="1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">
                <a:extLst>
                  <a:ext uri="{FF2B5EF4-FFF2-40B4-BE49-F238E27FC236}">
                    <a16:creationId xmlns:a16="http://schemas.microsoft.com/office/drawing/2014/main" xmlns="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2665" y="9016533"/>
                <a:ext cx="19627985" cy="2131481"/>
              </a:xfrm>
              <a:prstGeom prst="rect">
                <a:avLst/>
              </a:prstGeom>
              <a:blipFill rotWithShape="1">
                <a:blip r:embed="rId5"/>
                <a:stretch>
                  <a:fillRect l="-1429" b="-154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677162" y="4958890"/>
            <a:ext cx="1849670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CN" altLang="en-US" sz="5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（经典题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室温下，将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mL 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的稀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5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mL 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的稀盐酸充分反应。下列关于反应后溶液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的判断正确的是（   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326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6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1854068" y="9091623"/>
                <a:ext cx="19926192" cy="21500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若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ax=by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，且</a:t>
                </a:r>
                <a:r>
                  <a:rPr lang="en-US" altLang="zh-CN" sz="4800" b="1" dirty="0" err="1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a+b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=13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，则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800" b="1" i="1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OH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800" b="1" i="1" dirty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10−3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−14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10−3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b</m:t>
                        </m:r>
                      </m:den>
                    </m:f>
                  </m:oMath>
                </a14:m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 =b/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10a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，因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＞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，则酸过量，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＜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7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，故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项错误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。</a:t>
                </a:r>
                <a:endParaRPr lang="en-US" altLang="zh-CN" sz="4800" b="1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">
                <a:extLst>
                  <a:ext uri="{FF2B5EF4-FFF2-40B4-BE49-F238E27FC236}">
                    <a16:creationId xmlns:a16="http://schemas.microsoft.com/office/drawing/2014/main" xmlns="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4068" y="9091623"/>
                <a:ext cx="19926192" cy="2150076"/>
              </a:xfrm>
              <a:prstGeom prst="rect">
                <a:avLst/>
              </a:prstGeom>
              <a:blipFill rotWithShape="1">
                <a:blip r:embed="rId5"/>
                <a:stretch>
                  <a:fillRect l="-1377" b="-144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677162" y="4958890"/>
            <a:ext cx="1849670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CN" altLang="en-US" sz="5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（经典题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室温下，将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mL 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的稀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5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mL 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的稀盐酸充分反应。下列关于反应后溶液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的判断正确的是（   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04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6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677162" y="4958890"/>
            <a:ext cx="1849670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10y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CN" altLang="en-US" sz="54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（经典题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室温下，将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mL 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的稀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5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mL 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的稀盐酸充分反应。下列关于反应后溶液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的判断正确的是（   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76738" y="3728477"/>
            <a:ext cx="172819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D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1600474" y="9008487"/>
                <a:ext cx="21094118" cy="21500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若</a:t>
                </a:r>
                <a:r>
                  <a:rPr lang="en-US" altLang="zh-CN" sz="48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x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=10y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，且</a:t>
                </a:r>
                <a:r>
                  <a:rPr lang="en-US" altLang="zh-CN" sz="4800" b="1" dirty="0" err="1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a+b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=14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，则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800" b="1" i="1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OH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800" b="1" i="1" dirty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10−3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−14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10−3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8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</m:t>
                        </m:r>
                        <m:r>
                          <m:rPr>
                            <m:nor/>
                          </m:rPr>
                          <a:rPr lang="en-US" altLang="zh-CN" sz="48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b</m:t>
                        </m:r>
                      </m:den>
                    </m:f>
                  </m:oMath>
                </a14:m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 10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则碱过量，</a:t>
                </a:r>
                <a:r>
                  <a:rPr lang="en-US" altLang="zh-CN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</a:t>
                </a:r>
                <a:r>
                  <a:rPr lang="zh-CN" altLang="en-US" sz="48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＞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7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，故</a:t>
                </a:r>
                <a:r>
                  <a:rPr lang="en-US" altLang="zh-CN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en-US" sz="48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项正确。</a:t>
                </a:r>
                <a:endParaRPr lang="zh-CN" altLang="en-US" sz="4800" b="1" baseline="300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">
                <a:extLst>
                  <a:ext uri="{FF2B5EF4-FFF2-40B4-BE49-F238E27FC236}">
                    <a16:creationId xmlns:a16="http://schemas.microsoft.com/office/drawing/2014/main" xmlns="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0474" y="9008487"/>
                <a:ext cx="21094118" cy="2150076"/>
              </a:xfrm>
              <a:prstGeom prst="rect">
                <a:avLst/>
              </a:prstGeom>
              <a:blipFill rotWithShape="1">
                <a:blip r:embed="rId5"/>
                <a:stretch>
                  <a:fillRect l="-1329" r="-1069" b="-1477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604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方法便笺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D828DCAC-C5AD-43F0-B6AD-D34DDBEADD1A}"/>
              </a:ext>
            </a:extLst>
          </p:cNvPr>
          <p:cNvSpPr txBox="1"/>
          <p:nvPr/>
        </p:nvSpPr>
        <p:spPr>
          <a:xfrm>
            <a:off x="8873282" y="1434300"/>
            <a:ext cx="45672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Times New Roman" panose="02020603050405020304" pitchFamily="18" charset="0"/>
                <a:ea typeface="方正大黑_GBK" panose="03000509000000000000" pitchFamily="65" charset="-122"/>
                <a:cs typeface="Times New Roman" panose="02020603050405020304" pitchFamily="18" charset="0"/>
              </a:rPr>
              <a:t>pH</a:t>
            </a:r>
            <a:r>
              <a:rPr lang="zh-CN" altLang="en-US" sz="5400" dirty="0" smtClean="0">
                <a:latin typeface="Times New Roman" panose="02020603050405020304" pitchFamily="18" charset="0"/>
                <a:ea typeface="方正大黑_GBK" panose="03000509000000000000" pitchFamily="65" charset="-122"/>
                <a:cs typeface="Times New Roman" panose="02020603050405020304" pitchFamily="18" charset="0"/>
              </a:rPr>
              <a:t>的计算方法</a:t>
            </a:r>
            <a:endParaRPr lang="zh-CN" altLang="en-US" sz="5400" dirty="0">
              <a:latin typeface="Times New Roman" panose="02020603050405020304" pitchFamily="18" charset="0"/>
              <a:ea typeface="方正大黑_GBK" panose="03000509000000000000" pitchFamily="65" charset="-122"/>
              <a:cs typeface="Times New Roman" panose="02020603050405020304" pitchFamily="18" charset="0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方法便笺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221" y="3258394"/>
            <a:ext cx="9723469" cy="976785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3400674" y="5434025"/>
            <a:ext cx="13832327" cy="2232248"/>
            <a:chOff x="4831312" y="8249851"/>
            <a:chExt cx="13832327" cy="2232248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1312" y="8249851"/>
              <a:ext cx="860668" cy="860668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2882" y="8514978"/>
              <a:ext cx="13390757" cy="1967121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831312" y="8249851"/>
              <a:ext cx="14753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C000"/>
                  </a:solidFill>
                </a:rPr>
                <a:t>例</a:t>
              </a:r>
              <a:endParaRPr lang="zh-CN" altLang="en-US" sz="4800" b="1" dirty="0">
                <a:solidFill>
                  <a:srgbClr val="FFC000"/>
                </a:solidFill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4418308" y="6119268"/>
                <a:ext cx="12601400" cy="1856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i="1" baseline="-250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设浓度为</a:t>
                </a:r>
                <a:r>
                  <a:rPr lang="en-US" altLang="zh-CN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，</a:t>
                </a:r>
                <a:r>
                  <a:rPr lang="en-US" altLang="zh-CN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i="0" baseline="30000" dirty="0">
                            <a:latin typeface="Cambria Math"/>
                            <a:ea typeface="Cambria Math"/>
                          </a:rPr>
                          <m:t>+</m:t>
                        </m:r>
                      </m:e>
                    </m:d>
                    <m:r>
                      <a:rPr lang="zh-CN" altLang="en-US" i="1" baseline="-25000" dirty="0">
                        <a:latin typeface="Cambria Math"/>
                        <a:ea typeface="Cambria Math"/>
                      </a:rPr>
                      <m:t>溶液</m:t>
                    </m:r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altLang="zh-CN" i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nc</a:t>
                </a: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，</a:t>
                </a:r>
                <a:endParaRPr lang="en-US" altLang="zh-CN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pH=-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lg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zh-CN" i="1" dirty="0">
                            <a:latin typeface="Cambria Math"/>
                            <a:ea typeface="Cambria Math"/>
                          </a:rPr>
                          <m:t>𝐻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+</m:t>
                        </m:r>
                      </m:e>
                    </m:d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=-lg(</a:t>
                </a:r>
                <a:r>
                  <a:rPr lang="en-US" altLang="zh-CN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nc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endParaRPr lang="zh-CN" altLang="en-US" baseline="-25000" dirty="0"/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8308" y="6119268"/>
                <a:ext cx="12601400" cy="1856919"/>
              </a:xfrm>
              <a:prstGeom prst="rect">
                <a:avLst/>
              </a:prstGeom>
              <a:blipFill rotWithShape="1">
                <a:blip r:embed="rId7"/>
                <a:stretch>
                  <a:fillRect l="-1935" t="-78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4624810" y="3394702"/>
            <a:ext cx="468144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</a:rPr>
              <a:t>单一溶液的</a:t>
            </a:r>
            <a:r>
              <a:rPr lang="en-US" altLang="zh-CN" b="1" dirty="0" smtClean="0">
                <a:solidFill>
                  <a:schemeClr val="bg1"/>
                </a:solidFill>
              </a:rPr>
              <a:t>pH</a:t>
            </a:r>
            <a:r>
              <a:rPr lang="zh-CN" altLang="en-US" b="1" dirty="0" smtClean="0">
                <a:solidFill>
                  <a:schemeClr val="bg1"/>
                </a:solidFill>
              </a:rPr>
              <a:t>计算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028" y="4495372"/>
            <a:ext cx="3465633" cy="10214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805650" y="4629069"/>
            <a:ext cx="3295113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强酸溶液</a:t>
            </a:r>
            <a:endParaRPr lang="zh-CN" altLang="en-US" dirty="0"/>
          </a:p>
        </p:txBody>
      </p:sp>
      <p:grpSp>
        <p:nvGrpSpPr>
          <p:cNvPr id="17" name="组合 16"/>
          <p:cNvGrpSpPr/>
          <p:nvPr/>
        </p:nvGrpSpPr>
        <p:grpSpPr>
          <a:xfrm>
            <a:off x="3621458" y="9164496"/>
            <a:ext cx="13832327" cy="2801838"/>
            <a:chOff x="4831312" y="8249851"/>
            <a:chExt cx="13832327" cy="2801838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1312" y="8249851"/>
              <a:ext cx="860668" cy="860668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2882" y="8514978"/>
              <a:ext cx="13390757" cy="2536711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4831312" y="8249851"/>
              <a:ext cx="14753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C000"/>
                  </a:solidFill>
                </a:rPr>
                <a:t>例</a:t>
              </a:r>
              <a:endParaRPr lang="zh-CN" altLang="en-US" sz="4800" b="1" dirty="0">
                <a:solidFill>
                  <a:srgbClr val="FFC000"/>
                </a:solidFill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4138346" y="9849739"/>
                <a:ext cx="13102146" cy="22415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B(OH)</a:t>
                </a:r>
                <a:r>
                  <a:rPr lang="en-US" altLang="zh-CN" i="1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设浓度为</a:t>
                </a:r>
                <a:r>
                  <a:rPr lang="en-US" altLang="zh-CN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，</a:t>
                </a:r>
                <a:r>
                  <a:rPr lang="en-US" altLang="zh-CN" dirty="0">
                    <a:latin typeface="Times New Roman" panose="02020603050405020304" pitchFamily="18" charset="0"/>
                    <a:ea typeface="Cambria Math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+</m:t>
                        </m:r>
                      </m:e>
                    </m:d>
                    <m:r>
                      <a:rPr lang="zh-CN" altLang="en-US" i="1" baseline="-25000" dirty="0">
                        <a:latin typeface="Cambria Math"/>
                        <a:ea typeface="Cambria Math"/>
                      </a:rPr>
                      <m:t>溶液</m:t>
                    </m:r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dirty="0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i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baseline="-250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w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nc</m:t>
                        </m:r>
                      </m:den>
                    </m:f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/>
                        <a:ea typeface="Cambria Math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zh-CN" i="0">
                        <a:latin typeface="Cambria Math"/>
                        <a:ea typeface="Cambria Math"/>
                      </a:rPr>
                      <m:t>L</m:t>
                    </m:r>
                  </m:oMath>
                </a14:m>
                <a:r>
                  <a:rPr lang="en-US" altLang="zh-CN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baseline="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，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pH=-</a:t>
                </a:r>
                <a:r>
                  <a:rPr lang="en-US" altLang="zh-CN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lg</a:t>
                </a:r>
                <a14:m>
                  <m:oMath xmlns:m="http://schemas.openxmlformats.org/officeDocument/2006/math">
                    <m:r>
                      <a:rPr lang="en-US" altLang="zh-CN" i="1" dirty="0">
                        <a:latin typeface="Cambria Math"/>
                        <a:ea typeface="Cambria Math"/>
                      </a:rPr>
                      <m:t>𝑐</m:t>
                    </m:r>
                    <m:d>
                      <m:dPr>
                        <m:begChr m:val="（"/>
                        <m:endChr m:val="）"/>
                        <m:ctrlPr>
                          <a:rPr lang="zh-CN" altLang="en-US" i="1" dirty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i="0" dirty="0">
                            <a:latin typeface="Cambria Math"/>
                            <a:ea typeface="Cambria Math"/>
                          </a:rPr>
                          <m:t>H</m:t>
                        </m:r>
                        <m:r>
                          <a:rPr lang="en-US" altLang="zh-CN" i="1" baseline="30000" dirty="0">
                            <a:latin typeface="Cambria Math"/>
                            <a:ea typeface="Cambria Math"/>
                          </a:rPr>
                          <m:t>+</m:t>
                        </m:r>
                      </m:e>
                    </m:d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=14+lg(</a:t>
                </a:r>
                <a:r>
                  <a:rPr lang="en-US" altLang="zh-CN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nc</a:t>
                </a:r>
                <a:r>
                  <a:rPr lang="en-US" altLang="zh-CN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endParaRPr lang="zh-CN" altLang="en-US" baseline="-25000" dirty="0"/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8346" y="9849739"/>
                <a:ext cx="13102146" cy="2241511"/>
              </a:xfrm>
              <a:prstGeom prst="rect">
                <a:avLst/>
              </a:prstGeom>
              <a:blipFill rotWithShape="1">
                <a:blip r:embed="rId9"/>
                <a:stretch>
                  <a:fillRect l="-18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图片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081" y="8001718"/>
            <a:ext cx="3465633" cy="1021448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649703" y="8135415"/>
            <a:ext cx="3295113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强</a:t>
            </a:r>
            <a:r>
              <a:rPr lang="zh-CN" altLang="en-US" dirty="0"/>
              <a:t>碱</a:t>
            </a:r>
            <a:r>
              <a:rPr lang="zh-CN" altLang="en-US" dirty="0" smtClean="0"/>
              <a:t>溶液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9256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/>
      <p:bldP spid="7" grpId="0"/>
      <p:bldP spid="26" grpId="0"/>
      <p:bldP spid="2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221" y="2250282"/>
            <a:ext cx="7749744" cy="1081871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方法便笺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方法便笺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4624810" y="2386590"/>
            <a:ext cx="468144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混合</a:t>
            </a:r>
            <a:r>
              <a:rPr lang="zh-CN" altLang="en-US" b="1" dirty="0" smtClean="0">
                <a:solidFill>
                  <a:schemeClr val="bg1"/>
                </a:solidFill>
              </a:rPr>
              <a:t>溶液的</a:t>
            </a:r>
            <a:r>
              <a:rPr lang="en-US" altLang="zh-CN" b="1" dirty="0" smtClean="0">
                <a:solidFill>
                  <a:schemeClr val="bg1"/>
                </a:solidFill>
              </a:rPr>
              <a:t>pH</a:t>
            </a:r>
            <a:r>
              <a:rPr lang="zh-CN" altLang="en-US" b="1" dirty="0" smtClean="0">
                <a:solidFill>
                  <a:schemeClr val="bg1"/>
                </a:solidFill>
              </a:rPr>
              <a:t>计算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976738" y="3547092"/>
            <a:ext cx="4510512" cy="1093456"/>
            <a:chOff x="4937879" y="5679994"/>
            <a:chExt cx="4510512" cy="1093456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7879" y="5679994"/>
              <a:ext cx="4510512" cy="1093456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320464" y="5882745"/>
              <a:ext cx="3745342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/>
                <a:t>两种强酸混合</a:t>
              </a:r>
              <a:endParaRPr lang="zh-CN" altLang="en-US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527765" y="4655353"/>
                <a:ext cx="12601400" cy="14848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i="1" smtClean="0">
                          <a:latin typeface="Cambria Math"/>
                        </a:rPr>
                        <m:t>c</m:t>
                      </m:r>
                      <m:sSub>
                        <m:sSubPr>
                          <m:ctrlPr>
                            <a:rPr lang="en-US" altLang="zh-CN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altLang="zh-CN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zh-CN" b="0" i="0" smtClean="0">
                                  <a:latin typeface="Cambria Math"/>
                                </a:rPr>
                                <m:t>H</m:t>
                              </m:r>
                              <m:r>
                                <a:rPr lang="en-US" altLang="zh-CN" b="0" i="1" baseline="30000" smtClean="0">
                                  <a:latin typeface="Cambria Math"/>
                                </a:rPr>
                                <m:t>+</m:t>
                              </m:r>
                            </m:e>
                          </m:d>
                        </m:e>
                        <m:sub>
                          <m:r>
                            <a:rPr lang="zh-CN" altLang="en-US" b="0" i="1" smtClean="0">
                              <a:latin typeface="Cambria Math"/>
                            </a:rPr>
                            <m:t>混</m:t>
                          </m:r>
                        </m:sub>
                      </m:sSub>
                      <m:r>
                        <a:rPr lang="en-US" altLang="zh-CN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zh-CN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altLang="zh-CN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/>
                                      <a:ea typeface="Cambria Math"/>
                                    </a:rPr>
                                    <m:t>H</m:t>
                                  </m:r>
                                  <m:r>
                                    <a:rPr lang="en-US" altLang="zh-CN" b="0" i="1" baseline="30000" smtClean="0">
                                      <a:latin typeface="Cambria Math"/>
                                      <a:ea typeface="Cambria Math"/>
                                    </a:rPr>
                                    <m:t>+</m:t>
                                  </m:r>
                                </m:e>
                              </m:d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US" altLang="zh-CN" i="1">
                              <a:latin typeface="Cambria Math"/>
                              <a:ea typeface="Cambria Math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altLang="zh-CN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i="0">
                                      <a:latin typeface="Cambria Math"/>
                                      <a:ea typeface="Cambria Math"/>
                                    </a:rPr>
                                    <m:t>H</m:t>
                                  </m:r>
                                  <m:r>
                                    <a:rPr lang="en-US" altLang="zh-CN" i="0" baseline="30000">
                                      <a:latin typeface="Cambria Math"/>
                                      <a:ea typeface="Cambria Math"/>
                                    </a:rPr>
                                    <m:t>+</m:t>
                                  </m:r>
                                </m:e>
                              </m:d>
                            </m:e>
                            <m:sub>
                              <m:r>
                                <a:rPr lang="en-US" altLang="zh-CN" b="0" i="0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i="1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zh-CN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zh-CN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zh-CN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765" y="4655353"/>
                <a:ext cx="12601400" cy="1484830"/>
              </a:xfrm>
              <a:prstGeom prst="rect">
                <a:avLst/>
              </a:prstGeom>
              <a:blipFill rotWithShape="1">
                <a:blip r:embed="rId6"/>
                <a:stretch>
                  <a:fillRect t="-12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组合 23"/>
          <p:cNvGrpSpPr/>
          <p:nvPr/>
        </p:nvGrpSpPr>
        <p:grpSpPr>
          <a:xfrm>
            <a:off x="3976738" y="6152716"/>
            <a:ext cx="4510512" cy="1093456"/>
            <a:chOff x="4937879" y="5679994"/>
            <a:chExt cx="4510512" cy="1093456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7879" y="5679994"/>
              <a:ext cx="4510512" cy="1093456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5320464" y="5882745"/>
              <a:ext cx="3745342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/>
                <a:t>两种强酸混合</a:t>
              </a:r>
              <a:endParaRPr lang="zh-CN" altLang="en-US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624810" y="7436476"/>
                <a:ext cx="12601400" cy="14848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i="1" smtClean="0">
                          <a:latin typeface="Cambria Math"/>
                        </a:rPr>
                        <m:t>c</m:t>
                      </m:r>
                      <m:sSub>
                        <m:sSubPr>
                          <m:ctrlPr>
                            <a:rPr lang="en-US" altLang="zh-CN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altLang="zh-CN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zh-CN" b="0" i="0" smtClean="0">
                                  <a:latin typeface="Cambria Math"/>
                                </a:rPr>
                                <m:t>OH</m:t>
                              </m:r>
                              <m:r>
                                <a:rPr lang="en-US" altLang="zh-CN" b="0" i="0" baseline="30000" smtClean="0">
                                  <a:latin typeface="Cambria Math"/>
                                </a:rPr>
                                <m:t>−</m:t>
                              </m:r>
                            </m:e>
                          </m:d>
                        </m:e>
                        <m:sub>
                          <m:r>
                            <a:rPr lang="zh-CN" altLang="en-US" b="0" i="1" smtClean="0">
                              <a:latin typeface="Cambria Math"/>
                            </a:rPr>
                            <m:t>混</m:t>
                          </m:r>
                        </m:sub>
                      </m:sSub>
                      <m:r>
                        <a:rPr lang="en-US" altLang="zh-CN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zh-CN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altLang="zh-CN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b="0" i="0" smtClean="0">
                                      <a:latin typeface="Cambria Math"/>
                                      <a:ea typeface="Cambria Math"/>
                                    </a:rPr>
                                    <m:t>OH</m:t>
                                  </m:r>
                                  <m:r>
                                    <a:rPr lang="en-US" altLang="zh-CN" b="0" i="0" baseline="30000" smtClean="0">
                                      <a:latin typeface="Cambria Math"/>
                                      <a:ea typeface="Cambria Math"/>
                                    </a:rPr>
                                    <m:t>_</m:t>
                                  </m:r>
                                </m:e>
                              </m:d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US" altLang="zh-CN" i="1">
                              <a:latin typeface="Cambria Math"/>
                              <a:ea typeface="Cambria Math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altLang="zh-CN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i="0">
                                      <a:latin typeface="Cambria Math"/>
                                      <a:ea typeface="Cambria Math"/>
                                    </a:rPr>
                                    <m:t>OH</m:t>
                                  </m:r>
                                  <m:r>
                                    <a:rPr lang="en-US" altLang="zh-CN" i="1" baseline="30000">
                                      <a:latin typeface="Cambria Math"/>
                                      <a:ea typeface="Cambria Math"/>
                                    </a:rPr>
                                    <m:t>_</m:t>
                                  </m:r>
                                </m:e>
                              </m:d>
                            </m:e>
                            <m:sub>
                              <m:r>
                                <a:rPr lang="en-US" altLang="zh-CN" b="0" i="1" baseline="30000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i="1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altLang="zh-CN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zh-CN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zh-CN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altLang="zh-CN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4810" y="7436476"/>
                <a:ext cx="12601400" cy="14848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图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007117" y="3801028"/>
            <a:ext cx="2116808" cy="352801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005776" y="6625791"/>
            <a:ext cx="2116808" cy="3528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1631615" y="3461596"/>
                <a:ext cx="8089309" cy="8769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直接求出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i="1">
                        <a:latin typeface="Cambria Math"/>
                      </a:rPr>
                      <m:t>c</m:t>
                    </m:r>
                    <m:sSub>
                      <m:sSubPr>
                        <m:ctrlPr>
                          <a:rPr lang="en-US" altLang="zh-CN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zh-CN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zh-CN" i="1">
                                <a:latin typeface="Cambria Math"/>
                              </a:rPr>
                              <m:t>𝐻</m:t>
                            </m:r>
                            <m:r>
                              <a:rPr lang="en-US" altLang="zh-CN" i="1" baseline="30000">
                                <a:latin typeface="Cambria Math"/>
                              </a:rPr>
                              <m:t>+</m:t>
                            </m:r>
                          </m:e>
                        </m:d>
                      </m:e>
                      <m:sub>
                        <m:r>
                          <a:rPr lang="zh-CN" altLang="en-US" i="1">
                            <a:latin typeface="Cambria Math"/>
                          </a:rPr>
                          <m:t>混</m:t>
                        </m:r>
                      </m:sub>
                    </m:sSub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en-US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再求</a:t>
                </a:r>
                <a:r>
                  <a:rPr lang="en-US" altLang="zh-CN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</a:t>
                </a:r>
                <a:endParaRPr lang="zh-CN" altLang="en-US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1615" y="3461596"/>
                <a:ext cx="8089309" cy="876907"/>
              </a:xfrm>
              <a:prstGeom prst="rect">
                <a:avLst/>
              </a:prstGeom>
              <a:blipFill rotWithShape="1">
                <a:blip r:embed="rId9"/>
                <a:stretch>
                  <a:fillRect l="-2939" t="-17361" b="-1805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11631615" y="6388315"/>
                <a:ext cx="10155414" cy="8769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直接求出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i="1">
                        <a:latin typeface="Cambria Math"/>
                      </a:rPr>
                      <m:t>c</m:t>
                    </m:r>
                    <m:sSub>
                      <m:sSubPr>
                        <m:ctrlPr>
                          <a:rPr lang="en-US" altLang="zh-CN" i="1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zh-CN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zh-CN" i="1">
                                <a:latin typeface="Cambria Math"/>
                              </a:rPr>
                              <m:t>𝑂𝐻</m:t>
                            </m:r>
                            <m:r>
                              <a:rPr lang="en-US" altLang="zh-CN" i="1" baseline="30000">
                                <a:latin typeface="Cambria Math"/>
                              </a:rPr>
                              <m:t>−</m:t>
                            </m:r>
                          </m:e>
                        </m:d>
                      </m:e>
                      <m:sub>
                        <m:r>
                          <a:rPr lang="zh-CN" altLang="en-US" i="1">
                            <a:latin typeface="Cambria Math"/>
                          </a:rPr>
                          <m:t>混</m:t>
                        </m:r>
                      </m:sub>
                    </m:sSub>
                  </m:oMath>
                </a14:m>
                <a:r>
                  <a:rPr lang="en-US" altLang="zh-CN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en-US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再通过</a:t>
                </a:r>
                <a:r>
                  <a:rPr lang="en-US" altLang="zh-CN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K</a:t>
                </a:r>
                <a:r>
                  <a:rPr lang="en-US" altLang="zh-CN" baseline="-25000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w</a:t>
                </a:r>
                <a:r>
                  <a:rPr lang="zh-CN" altLang="en-US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求出</a:t>
                </a:r>
                <a:r>
                  <a:rPr lang="en-US" altLang="zh-CN" dirty="0" smtClean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</a:t>
                </a:r>
                <a:endParaRPr lang="zh-CN" altLang="en-US" baseline="-250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31615" y="6388315"/>
                <a:ext cx="10155414" cy="876907"/>
              </a:xfrm>
              <a:prstGeom prst="rect">
                <a:avLst/>
              </a:prstGeom>
              <a:blipFill rotWithShape="1">
                <a:blip r:embed="rId10"/>
                <a:stretch>
                  <a:fillRect l="-2341" t="-17361" b="-1805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组合 21"/>
          <p:cNvGrpSpPr/>
          <p:nvPr/>
        </p:nvGrpSpPr>
        <p:grpSpPr>
          <a:xfrm>
            <a:off x="4048746" y="9382500"/>
            <a:ext cx="4626279" cy="1093456"/>
            <a:chOff x="4937879" y="5679994"/>
            <a:chExt cx="4626279" cy="1093456"/>
          </a:xfrm>
        </p:grpSpPr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7879" y="5679994"/>
              <a:ext cx="4510512" cy="1093456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5200874" y="5882745"/>
              <a:ext cx="4363284" cy="754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/>
                <a:t>强酸、强碱混合</a:t>
              </a:r>
              <a:endParaRPr lang="zh-CN" altLang="en-US" dirty="0"/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5" name="TextBox 34"/>
              <p:cNvSpPr txBox="1"/>
              <p:nvPr/>
            </p:nvSpPr>
            <p:spPr>
              <a:xfrm>
                <a:off x="4264770" y="10459194"/>
                <a:ext cx="17786894" cy="13763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sz="3200" i="1" smtClean="0">
                          <a:latin typeface="Cambria Math"/>
                        </a:rPr>
                        <m:t>c</m:t>
                      </m:r>
                      <m:sSub>
                        <m:sSubPr>
                          <m:ctrlPr>
                            <a:rPr lang="en-US" altLang="zh-CN" sz="3200" i="1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altLang="zh-CN" sz="32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3200" i="0">
                                  <a:latin typeface="Cambria Math"/>
                                </a:rPr>
                                <m:t>H</m:t>
                              </m:r>
                              <m:r>
                                <a:rPr lang="en-US" altLang="zh-CN" sz="3200" i="0" baseline="30000">
                                  <a:latin typeface="Cambria Math"/>
                                </a:rPr>
                                <m:t>+</m:t>
                              </m:r>
                            </m:e>
                          </m:d>
                        </m:e>
                        <m:sub>
                          <m:r>
                            <a:rPr lang="zh-CN" altLang="en-US" sz="3200" i="1">
                              <a:latin typeface="Cambria Math"/>
                            </a:rPr>
                            <m:t>混</m:t>
                          </m:r>
                        </m:sub>
                      </m:sSub>
                      <m:r>
                        <a:rPr lang="zh-CN" altLang="en-US" sz="3200" b="0" i="1" smtClean="0">
                          <a:latin typeface="Cambria Math"/>
                        </a:rPr>
                        <m:t>或</m:t>
                      </m:r>
                      <m:r>
                        <m:rPr>
                          <m:sty m:val="p"/>
                        </m:rPr>
                        <a:rPr lang="en-US" altLang="zh-CN" sz="3200" i="1" smtClean="0">
                          <a:latin typeface="Cambria Math"/>
                        </a:rPr>
                        <m:t>c</m:t>
                      </m:r>
                      <m:sSub>
                        <m:sSubPr>
                          <m:ctrlPr>
                            <a:rPr lang="en-US" altLang="zh-CN" sz="3200" i="1" smtClean="0">
                              <a:latin typeface="Cambria Math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altLang="zh-CN" sz="32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3200" b="0" i="0" smtClean="0">
                                  <a:latin typeface="Cambria Math"/>
                                </a:rPr>
                                <m:t>OH</m:t>
                              </m:r>
                              <m:r>
                                <a:rPr lang="en-US" altLang="zh-CN" sz="3200" b="0" i="1" baseline="30000" smtClean="0">
                                  <a:latin typeface="Cambria Math"/>
                                </a:rPr>
                                <m:t>−</m:t>
                              </m:r>
                            </m:e>
                          </m:d>
                        </m:e>
                        <m:sub>
                          <m:r>
                            <a:rPr lang="zh-CN" altLang="en-US" sz="3200" b="0" i="1" smtClean="0">
                              <a:latin typeface="Cambria Math"/>
                            </a:rPr>
                            <m:t>混</m:t>
                          </m:r>
                        </m:sub>
                      </m:sSub>
                      <m:r>
                        <a:rPr lang="en-US" altLang="zh-CN" sz="320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zh-CN" sz="32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altLang="zh-CN" sz="3200" i="1" smtClean="0">
                              <a:latin typeface="Cambria Math"/>
                              <a:ea typeface="Cambria Math"/>
                            </a:rPr>
                            <m:t>⃒</m:t>
                          </m:r>
                          <m:r>
                            <a:rPr lang="en-US" altLang="zh-CN" sz="32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3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altLang="zh-CN" sz="32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3200" b="0" i="0" smtClean="0">
                                      <a:latin typeface="Cambria Math"/>
                                      <a:ea typeface="Cambria Math"/>
                                    </a:rPr>
                                    <m:t>H</m:t>
                                  </m:r>
                                  <m:r>
                                    <a:rPr lang="en-US" altLang="zh-CN" sz="3200" b="0" i="1" baseline="30000" smtClean="0">
                                      <a:latin typeface="Cambria Math"/>
                                      <a:ea typeface="Cambria Math"/>
                                    </a:rPr>
                                    <m:t>+</m:t>
                                  </m:r>
                                </m:e>
                              </m:d>
                            </m:e>
                            <m:sub>
                              <m:r>
                                <a:rPr lang="zh-CN" altLang="en-US" sz="3200" b="0" i="1" baseline="-25000" smtClean="0">
                                  <a:latin typeface="Cambria Math"/>
                                  <a:ea typeface="Cambria Math"/>
                                </a:rPr>
                                <m:t>酸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sz="32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sz="3200" b="0" i="1" smtClean="0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zh-CN" altLang="en-US" sz="3200" b="0" i="1" baseline="-25000" smtClean="0">
                                  <a:latin typeface="Cambria Math"/>
                                  <a:ea typeface="Cambria Math"/>
                                </a:rPr>
                                <m:t>酸</m:t>
                              </m:r>
                            </m:sub>
                          </m:sSub>
                          <m:r>
                            <a:rPr lang="en-US" altLang="zh-CN" sz="32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US" altLang="zh-CN" sz="3200" i="1">
                              <a:latin typeface="Cambria Math"/>
                              <a:ea typeface="Cambria Math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US" altLang="zh-CN" sz="3200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d>
                                <m:dPr>
                                  <m:ctrlPr>
                                    <a:rPr lang="en-US" altLang="zh-CN" sz="3200" i="1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3200" i="0">
                                      <a:latin typeface="Cambria Math"/>
                                      <a:ea typeface="Cambria Math"/>
                                    </a:rPr>
                                    <m:t>OH</m:t>
                                  </m:r>
                                  <m:r>
                                    <a:rPr lang="en-US" altLang="zh-CN" sz="3200" i="0" baseline="30000">
                                      <a:latin typeface="Cambria Math"/>
                                      <a:ea typeface="Cambria Math"/>
                                    </a:rPr>
                                    <m:t>_</m:t>
                                  </m:r>
                                </m:e>
                              </m:d>
                            </m:e>
                            <m:sub>
                              <m:r>
                                <a:rPr lang="zh-CN" altLang="en-US" sz="3200" b="0" i="0" baseline="-25000" smtClean="0">
                                  <a:latin typeface="Cambria Math"/>
                                  <a:ea typeface="Cambria Math"/>
                                </a:rPr>
                                <m:t>碱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altLang="zh-CN" sz="3200" i="1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sz="3200" i="1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zh-CN" altLang="en-US" sz="3200" b="0" i="1" baseline="-25000" smtClean="0">
                                  <a:latin typeface="Cambria Math"/>
                                  <a:ea typeface="Cambria Math"/>
                                </a:rPr>
                                <m:t>碱</m:t>
                              </m:r>
                            </m:sub>
                          </m:sSub>
                          <m:r>
                            <a:rPr lang="en-US" altLang="zh-CN" sz="3200" i="1" smtClean="0">
                              <a:latin typeface="Cambria Math"/>
                              <a:ea typeface="Cambria Math"/>
                            </a:rPr>
                            <m:t>⃒</m:t>
                          </m:r>
                        </m:num>
                        <m:den>
                          <m:sSub>
                            <m:sSubPr>
                              <m:ctrlPr>
                                <a:rPr lang="en-US" altLang="zh-CN" sz="320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sz="3200" b="0" i="1" smtClean="0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zh-CN" altLang="en-US" sz="3200" b="0" i="1" baseline="-25000" smtClean="0">
                                  <a:latin typeface="Cambria Math"/>
                                  <a:ea typeface="Cambria Math"/>
                                </a:rPr>
                                <m:t>酸</m:t>
                              </m:r>
                            </m:sub>
                          </m:sSub>
                          <m:r>
                            <a:rPr lang="en-US" altLang="zh-CN" sz="320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zh-CN" sz="320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CN" sz="3200" b="0" i="1" smtClean="0">
                                  <a:latin typeface="Cambria Math"/>
                                  <a:ea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zh-CN" altLang="en-US" sz="3200" b="0" i="1" baseline="-25000" smtClean="0">
                                  <a:latin typeface="Cambria Math"/>
                                  <a:ea typeface="Cambria Math"/>
                                </a:rPr>
                                <m:t>碱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4770" y="10459194"/>
                <a:ext cx="17786894" cy="1376339"/>
              </a:xfrm>
              <a:prstGeom prst="rect">
                <a:avLst/>
              </a:prstGeom>
              <a:blipFill rotWithShape="1">
                <a:blip r:embed="rId11"/>
                <a:stretch>
                  <a:fillRect b="-309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6" name="图片 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079125" y="9636436"/>
            <a:ext cx="2116808" cy="352801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1458049" y="9019034"/>
            <a:ext cx="9097420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先判断哪种物质过量，再由下式求出溶液中</a:t>
            </a:r>
            <a:r>
              <a:rPr lang="en-US" altLang="zh-CN" i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(H</a:t>
            </a:r>
            <a:r>
              <a:rPr lang="en-US" altLang="zh-CN" baseline="30000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en-US" altLang="zh-CN" i="1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(OH</a:t>
            </a:r>
            <a:r>
              <a:rPr lang="en-US" altLang="zh-CN" baseline="30000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，最后求</a:t>
            </a:r>
            <a:r>
              <a:rPr lang="en-US" altLang="zh-CN" dirty="0" smtClean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</a:t>
            </a:r>
            <a:endParaRPr lang="zh-CN" altLang="en-US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9" name="文本框 3">
            <a:extLst>
              <a:ext uri="{FF2B5EF4-FFF2-40B4-BE49-F238E27FC236}">
                <a16:creationId xmlns="" xmlns:a16="http://schemas.microsoft.com/office/drawing/2014/main" id="{D828DCAC-C5AD-43F0-B6AD-D34DDBEADD1A}"/>
              </a:ext>
            </a:extLst>
          </p:cNvPr>
          <p:cNvSpPr txBox="1"/>
          <p:nvPr/>
        </p:nvSpPr>
        <p:spPr>
          <a:xfrm>
            <a:off x="8873282" y="1026146"/>
            <a:ext cx="45672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Times New Roman" panose="02020603050405020304" pitchFamily="18" charset="0"/>
                <a:ea typeface="方正大黑_GBK" panose="03000509000000000000" pitchFamily="65" charset="-122"/>
                <a:cs typeface="Times New Roman" panose="02020603050405020304" pitchFamily="18" charset="0"/>
              </a:rPr>
              <a:t>pH</a:t>
            </a:r>
            <a:r>
              <a:rPr lang="zh-CN" altLang="en-US" sz="5400" dirty="0" smtClean="0">
                <a:latin typeface="Times New Roman" panose="02020603050405020304" pitchFamily="18" charset="0"/>
                <a:ea typeface="方正大黑_GBK" panose="03000509000000000000" pitchFamily="65" charset="-122"/>
                <a:cs typeface="Times New Roman" panose="02020603050405020304" pitchFamily="18" charset="0"/>
              </a:rPr>
              <a:t>的计算方法</a:t>
            </a:r>
            <a:endParaRPr lang="zh-CN" altLang="en-US" sz="5400" dirty="0">
              <a:latin typeface="Times New Roman" panose="02020603050405020304" pitchFamily="18" charset="0"/>
              <a:ea typeface="方正大黑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06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0" grpId="0"/>
      <p:bldP spid="27" grpId="0"/>
      <p:bldP spid="12" grpId="0"/>
      <p:bldP spid="29" grpId="0"/>
      <p:bldP spid="35" grpId="0"/>
      <p:bldP spid="3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7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33667" y="4338503"/>
            <a:ext cx="1849670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酚酞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圆底烧瓶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锥形瓶</a:t>
            </a:r>
            <a:endParaRPr lang="en-US" altLang="zh-CN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碱式滴定管 </a:t>
            </a: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7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2014</a:t>
            </a:r>
            <a:r>
              <a:rPr lang="zh-CN" altLang="en-US" sz="5400" b="1" dirty="0" smtClean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海南单科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溶液滴定盐酸的实验中，不必用到的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是（   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099030" y="8359438"/>
            <a:ext cx="180144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用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已知浓度的氢氧化钠溶液来滴定未知浓度的盐酸时，可用酚酞来作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指示剂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故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项正确，不符合题意。所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需仪器：带滴定管夹的铁架台、碱式滴定管、烧杯、锥形瓶、漏斗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可用来向滴定管中加入液体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项正确，不符合题意。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实验中用不到圆底烧瓶，故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项错误，符合题意。</a:t>
            </a:r>
            <a:endParaRPr lang="zh-CN" altLang="en-US" sz="4800" b="1" dirty="0" smtClean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85273" y="2898354"/>
            <a:ext cx="289186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B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11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8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20164" y="5518774"/>
            <a:ext cx="1849670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溶液呈中性，可选用甲基橙或酚酞作指示剂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溶液呈中性，只能选用石蕊作指示剂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溶液呈碱性，可选用甲基橙或酚酞作指示剂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溶液呈碱性，只能选用酚酞作指示剂</a:t>
            </a: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8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（</a:t>
            </a:r>
            <a:r>
              <a:rPr lang="zh-CN" altLang="en-US" sz="5400" b="1" dirty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经典题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5400" b="1" dirty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实验室现有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种酸碱指示剂，其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变色范围如下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：甲基橙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4.4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石蕊：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8.0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酚酞：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8.2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10.0 </a:t>
            </a:r>
          </a:p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0.1000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溶液滴定未知浓度的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COOH 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溶液，反应恰好完全时，下列叙述中正确的是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   ）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31798" y="9344323"/>
            <a:ext cx="189828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用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0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en-US" altLang="zh-CN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1000 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mol·L</a:t>
            </a:r>
            <a:r>
              <a:rPr lang="en-US" altLang="zh-CN" sz="48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-1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NaOH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溶液滴定未知浓度的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en-US" altLang="zh-CN" sz="48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COOH 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溶液，恰好完全反应，生成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en-US" altLang="zh-CN" sz="48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COONa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en-US" altLang="zh-CN" sz="48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COONa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为强碱弱酸盐，因而溶液呈碱性，所以根据题干可知，可选用酚酞作指示剂，故</a:t>
            </a:r>
            <a:r>
              <a:rPr lang="en-US" altLang="zh-CN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D</a:t>
            </a:r>
            <a:r>
              <a:rPr lang="zh-CN" altLang="en-US" sz="48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</a:t>
            </a:r>
            <a:r>
              <a:rPr lang="zh-CN" altLang="en-US" sz="48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正确。</a:t>
            </a:r>
            <a:endParaRPr lang="en-US" altLang="zh-CN" sz="4800" b="1" dirty="0" smtClean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905730" y="4586343"/>
            <a:ext cx="1368152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D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938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小提示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D828DCAC-C5AD-43F0-B6AD-D34DDBEADD1A}"/>
              </a:ext>
            </a:extLst>
          </p:cNvPr>
          <p:cNvSpPr txBox="1"/>
          <p:nvPr/>
        </p:nvSpPr>
        <p:spPr>
          <a:xfrm>
            <a:off x="9133211" y="717800"/>
            <a:ext cx="4339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 smtClean="0">
                <a:latin typeface="方正大黑_GBK" panose="03000509000000000000" pitchFamily="65" charset="-122"/>
                <a:ea typeface="方正大黑_GBK" panose="03000509000000000000" pitchFamily="65" charset="-122"/>
              </a:rPr>
              <a:t>指示剂的选择</a:t>
            </a:r>
            <a:endParaRPr lang="zh-CN" altLang="en-US" sz="5400" dirty="0">
              <a:latin typeface="方正大黑_GBK" panose="03000509000000000000" pitchFamily="65" charset="-122"/>
              <a:ea typeface="方正大黑_GBK" panose="03000509000000000000" pitchFamily="65" charset="-122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小提示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170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038" y="3744831"/>
            <a:ext cx="1018708" cy="101870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409999" y="3744831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1</a:t>
            </a:r>
            <a:endParaRPr lang="zh-CN" altLang="en-US" sz="5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164870" y="3796307"/>
            <a:ext cx="1202533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不能用石蕊做指示剂（变色不明显）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04730" y="2034258"/>
            <a:ext cx="13656971" cy="14157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变色要灵敏，变色范围要小，变色范围尽量与滴定终点溶液的酸碱性一致</a:t>
            </a:r>
            <a:endParaRPr lang="zh-CN" altLang="en-US" b="1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224" y="5067517"/>
            <a:ext cx="1018708" cy="101870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437185" y="5067517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2</a:t>
            </a:r>
            <a:endParaRPr lang="zh-CN" altLang="en-US" sz="5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172440" y="5222129"/>
            <a:ext cx="1202533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到达滴定终点溶液呈碱性，用酚酞做指示剂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111275" y="5922690"/>
            <a:ext cx="7730559" cy="1511497"/>
            <a:chOff x="4831312" y="8249851"/>
            <a:chExt cx="8841260" cy="1856343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1312" y="8249851"/>
              <a:ext cx="860668" cy="860668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2882" y="8514978"/>
              <a:ext cx="8399690" cy="1591216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4831312" y="8249851"/>
              <a:ext cx="14753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C000"/>
                  </a:solidFill>
                </a:rPr>
                <a:t>例</a:t>
              </a:r>
              <a:endParaRPr lang="zh-CN" altLang="en-US" sz="4800" b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7577315" y="6355273"/>
            <a:ext cx="518457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用氢氧化钠滴定醋酸</a:t>
            </a:r>
            <a:endParaRPr lang="zh-CN" altLang="en-US" b="1" dirty="0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36" y="8080530"/>
            <a:ext cx="1018708" cy="101870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535497" y="8080530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3</a:t>
            </a:r>
            <a:endParaRPr lang="zh-CN" altLang="en-US" sz="5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290368" y="8080530"/>
            <a:ext cx="1202533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到达滴定终点溶液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呈酸性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用甲基橙做</a:t>
            </a:r>
            <a:r>
              <a:rPr lang="zh-CN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指示剂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650" y="10891242"/>
            <a:ext cx="1018708" cy="101870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393611" y="10891242"/>
            <a:ext cx="1176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/>
              <a:t>4</a:t>
            </a:r>
            <a:endParaRPr lang="zh-CN" altLang="en-US" sz="5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128866" y="11045854"/>
            <a:ext cx="1202533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强酸滴定强碱一般用甲基橙，但也可用酚酞</a:t>
            </a:r>
            <a:endParaRPr lang="zh-CN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406160" y="8837361"/>
            <a:ext cx="6816050" cy="1261793"/>
            <a:chOff x="4831312" y="8249851"/>
            <a:chExt cx="8057152" cy="1633823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1312" y="8249851"/>
              <a:ext cx="860668" cy="860668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2882" y="8440997"/>
              <a:ext cx="7615582" cy="1442677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4831312" y="8249851"/>
              <a:ext cx="14753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C000"/>
                  </a:solidFill>
                </a:rPr>
                <a:t>例</a:t>
              </a:r>
              <a:endParaRPr lang="zh-CN" altLang="en-US" sz="4800" b="1" dirty="0">
                <a:solidFill>
                  <a:srgbClr val="FFC000"/>
                </a:solidFill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7684384" y="9169705"/>
            <a:ext cx="518457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用盐酸滴定氨水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49615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6" grpId="0"/>
      <p:bldP spid="5" grpId="0" animBg="1"/>
      <p:bldP spid="14" grpId="0"/>
      <p:bldP spid="15" grpId="0"/>
      <p:bldP spid="7" grpId="0"/>
      <p:bldP spid="21" grpId="0"/>
      <p:bldP spid="22" grpId="0"/>
      <p:bldP spid="24" grpId="0"/>
      <p:bldP spid="27" grpId="0"/>
      <p:bldP spid="3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9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384450" y="2080796"/>
            <a:ext cx="20724315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汇编，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准确移取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20.00 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mL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某待测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溶液于锥形瓶中，用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0.1000 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mol·L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 </a:t>
            </a:r>
            <a:r>
              <a:rPr lang="en-US" altLang="zh-CN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溶液滴定，用甲基橙作指示剂，下列说法正确的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填序号）。</a:t>
            </a:r>
          </a:p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①滴定达终点时，发现滴定管尖嘴部分有悬滴，对测定结果无影响</a:t>
            </a:r>
          </a:p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②酸式滴定管装标准液前，必须先用该溶液润洗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(2014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Ⅰ)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③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酸碱滴定实验中，用待测溶液润洗锥形瓶以减小实验误差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(2014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Ⅰ)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④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滴定接近终点时，滴定管的尖嘴可以接触锥形瓶内壁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2016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海南单科）</a:t>
            </a:r>
          </a:p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⑤滴定过程中，锥形瓶内溶液颜色由黄色变为橙色，但又立即变为黄色，此时便停止滴定，记录读数</a:t>
            </a:r>
          </a:p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⑥达到滴定终点时，俯视读数并记录</a:t>
            </a:r>
          </a:p>
        </p:txBody>
      </p:sp>
    </p:spTree>
    <p:extLst>
      <p:ext uri="{BB962C8B-B14F-4D97-AF65-F5344CB8AC3E}">
        <p14:creationId xmlns:p14="http://schemas.microsoft.com/office/powerpoint/2010/main" val="425216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3" y="1793818"/>
            <a:ext cx="193866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①滴定达终点时，发现滴定管尖嘴部分有悬滴，对测定结果无影响</a:t>
            </a:r>
          </a:p>
          <a:p>
            <a:endParaRPr lang="en-US" altLang="zh-CN" sz="54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2172653" y="3615229"/>
                <a:ext cx="19422016" cy="19615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滴定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达终点时，发现滴定管尖嘴部分有悬滴，造成酸的体积读数偏大，根据</a:t>
                </a:r>
                <a:r>
                  <a:rPr lang="en-US" altLang="zh-CN" sz="4400" b="1" i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(</a:t>
                </a:r>
                <a:r>
                  <a:rPr lang="en-US" altLang="zh-CN" sz="4400" b="1" dirty="0" err="1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NaOH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400" b="1" i="1" smtClean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400" b="1" i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HCl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)·</m:t>
                        </m:r>
                        <m:r>
                          <m:rPr>
                            <m:nor/>
                          </m:rPr>
                          <a:rPr lang="en-US" altLang="zh-CN" sz="4400" b="1" i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HCl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400" b="1" i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NaOH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，则可知测定结果偏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高，故①错误。</a:t>
                </a:r>
              </a:p>
            </p:txBody>
          </p:sp>
        </mc:Choice>
        <mc:Fallback>
          <p:sp>
            <p:nvSpPr>
              <p:cNvPr id="9" name="TextBox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2653" y="3615229"/>
                <a:ext cx="19422016" cy="1961563"/>
              </a:xfrm>
              <a:prstGeom prst="rect">
                <a:avLst/>
              </a:prstGeom>
              <a:blipFill rotWithShape="1">
                <a:blip r:embed="rId2"/>
                <a:stretch>
                  <a:fillRect l="-1255" t="-5901" b="-6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023826" y="6040572"/>
            <a:ext cx="207629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②酸式滴定管装标准液前，必须先用该溶液润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洗</a:t>
            </a:r>
            <a:endParaRPr lang="en-US" altLang="zh-CN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1960514" y="9307066"/>
            <a:ext cx="18522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/>
            </a:lvl1pPr>
          </a:lstStyle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③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酸碱滴定实验中，用待测溶液润洗锥形瓶以减小实验误差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267194" y="10387186"/>
            <a:ext cx="188784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酸碱滴定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实验中，若用待测溶液润洗锥形瓶，则相当于待测液体积大了，消耗的标准液的体积增大，导致测定结果偏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高，故③错误。</a:t>
            </a:r>
            <a:endParaRPr lang="en-US" altLang="zh-CN" sz="44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4"/>
            <a:ext cx="2745000" cy="4596591"/>
            <a:chOff x="21320650" y="4338000"/>
            <a:chExt cx="2745000" cy="4596059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9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442207" y="7068428"/>
            <a:ext cx="185284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因为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要先用蒸馏水洗涤滴定管，如果不润湿会使滴定液的浓度降低，消耗滴定液的体积就会增大，导致测定结果偏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高，故②正确。</a:t>
            </a:r>
            <a:endParaRPr lang="en-US" altLang="zh-CN" sz="44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579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01141" y="5778674"/>
            <a:ext cx="196202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⑤滴定过程中，锥形瓶内溶液颜色由黄色变为橙色，但又立即变为黄色，此时便停止滴定，记录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读数</a:t>
            </a:r>
            <a:endParaRPr lang="en-US" altLang="zh-CN" sz="54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299383" y="7606197"/>
            <a:ext cx="194574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至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橙色出现且半分钟内不变色，才是滴定终点，所以由于并未真正达到滴定终点，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V(</a:t>
            </a:r>
            <a:r>
              <a:rPr lang="en-US" altLang="zh-CN" sz="44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HCl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偏小，导致测定结果偏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小，故⑤错误。</a:t>
            </a:r>
          </a:p>
        </p:txBody>
      </p:sp>
      <p:sp>
        <p:nvSpPr>
          <p:cNvPr id="10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01141" y="9742282"/>
            <a:ext cx="144181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⑥达到滴定终点时，俯视读数并记录</a:t>
            </a:r>
          </a:p>
          <a:p>
            <a:endParaRPr lang="en-US" altLang="zh-CN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4"/>
            <a:ext cx="2745000" cy="4596591"/>
            <a:chOff x="21320650" y="4338000"/>
            <a:chExt cx="2745000" cy="4596059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9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299383" y="11035258"/>
            <a:ext cx="132706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俯视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V(</a:t>
            </a:r>
            <a:r>
              <a:rPr lang="en-US" altLang="zh-CN" sz="4400" b="1" dirty="0" err="1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HCl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偏小，导致测定结果偏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小，故⑥错误。</a:t>
            </a:r>
            <a:endParaRPr lang="en-US" altLang="zh-CN" sz="44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2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95126" y="2322290"/>
            <a:ext cx="190444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/>
            </a:lvl1pPr>
          </a:lstStyle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④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滴定接近终点时，滴定管的尖嘴可以接触锥形瓶内壁</a:t>
            </a:r>
            <a:endParaRPr lang="zh-CN" altLang="en-US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94243" y="3474418"/>
            <a:ext cx="197098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滴定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接近终点时，滴定管的尖嘴可以接触锥形瓶内壁，可以使残余在滴定管的尖嘴的液体进入到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锥形瓶，故④正确。</a:t>
            </a:r>
            <a:endParaRPr lang="zh-CN" altLang="en-US" sz="4400" b="1" baseline="30000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64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22" grpId="0"/>
      <p:bldP spid="2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9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920954" y="3834458"/>
            <a:ext cx="338437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②④</a:t>
            </a:r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384450" y="2080796"/>
            <a:ext cx="20724315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汇编，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en-US" sz="5400" b="1" dirty="0" smtClean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准确移取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20.00 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mL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某待测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溶液于锥形瓶中，用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0.1000 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mol·L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-1 </a:t>
            </a:r>
            <a:r>
              <a:rPr lang="en-US" altLang="zh-CN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溶液滴定，用甲基橙作指示剂，下列说法正确的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填序号）。</a:t>
            </a:r>
          </a:p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①滴定达终点时，发现滴定管尖嘴部分有悬滴，对测定结果无影响</a:t>
            </a:r>
          </a:p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②酸式滴定管装标准液前，必须先用该溶液润洗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(2014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Ⅰ)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③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酸碱滴定实验中，用待测溶液润洗锥形瓶以减小实验误差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(2014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Ⅰ)</a:t>
            </a:r>
          </a:p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④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滴定接近终点时，滴定管的尖嘴可以接触锥形瓶内壁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2016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海南单科）</a:t>
            </a:r>
          </a:p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⑤滴定过程中，锥形瓶内溶液颜色由黄色变为橙色，但又立即变为黄色，此时便停止滴定，记录读数</a:t>
            </a:r>
          </a:p>
          <a:p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⑥达到滴定终点时，俯视读数并记录</a:t>
            </a:r>
          </a:p>
        </p:txBody>
      </p:sp>
    </p:spTree>
    <p:extLst>
      <p:ext uri="{BB962C8B-B14F-4D97-AF65-F5344CB8AC3E}">
        <p14:creationId xmlns:p14="http://schemas.microsoft.com/office/powerpoint/2010/main" val="2657667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小积累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小积累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739731" y="928244"/>
            <a:ext cx="6318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latin typeface="方正大黑_GBK" panose="03000509000000000000" pitchFamily="65" charset="-122"/>
                <a:ea typeface="方正大黑_GBK" panose="03000509000000000000" pitchFamily="65" charset="-122"/>
                <a:cs typeface="Times New Roman" panose="02020603050405020304" pitchFamily="18" charset="0"/>
              </a:rPr>
              <a:t>中和滴定误差分析</a:t>
            </a:r>
            <a:endParaRPr lang="zh-CN" altLang="en-US" sz="5400" b="1" dirty="0">
              <a:latin typeface="方正大黑_GBK" panose="03000509000000000000" pitchFamily="65" charset="-122"/>
              <a:ea typeface="方正大黑_GBK" panose="03000509000000000000" pitchFamily="65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537"/>
          <a:stretch/>
        </p:blipFill>
        <p:spPr>
          <a:xfrm>
            <a:off x="9737378" y="3368438"/>
            <a:ext cx="11842980" cy="853091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457"/>
          <a:stretch/>
        </p:blipFill>
        <p:spPr>
          <a:xfrm>
            <a:off x="7433122" y="2610322"/>
            <a:ext cx="2376264" cy="894095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8419" y="2448460"/>
            <a:ext cx="3495703" cy="881942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0386" y="2574706"/>
            <a:ext cx="2808312" cy="7556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3409786" y="2504341"/>
            <a:ext cx="288032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具体内容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9070250" y="2466306"/>
            <a:ext cx="36004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altLang="zh-CN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16498" y="3410340"/>
            <a:ext cx="5328592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+mn-ea"/>
              </a:rPr>
              <a:t>以盐酸标准溶液滴定</a:t>
            </a:r>
            <a:r>
              <a:rPr lang="en-US" altLang="zh-CN" b="1" dirty="0" err="1" smtClean="0">
                <a:latin typeface="+mn-ea"/>
              </a:rPr>
              <a:t>NaOH</a:t>
            </a:r>
            <a:r>
              <a:rPr lang="zh-CN" altLang="en-US" b="1" dirty="0" smtClean="0">
                <a:latin typeface="+mn-ea"/>
              </a:rPr>
              <a:t>溶液为例，根据公式分析常见的因操作不正确而引起的误差：</a:t>
            </a:r>
            <a:endParaRPr lang="zh-CN" altLang="en-US" b="1" dirty="0">
              <a:latin typeface="+mn-ea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826470" y="7178845"/>
                <a:ext cx="6913261" cy="2027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0" i="1" smtClean="0">
                          <a:latin typeface="Cambria Math"/>
                        </a:rPr>
                        <m:t>        </m:t>
                      </m:r>
                      <m:r>
                        <m:rPr>
                          <m:sty m:val="p"/>
                        </m:rPr>
                        <a:rPr lang="en-US" altLang="zh-CN" i="1" smtClean="0">
                          <a:latin typeface="Cambria Math"/>
                        </a:rPr>
                        <m:t>c</m:t>
                      </m:r>
                      <m:r>
                        <a:rPr lang="zh-CN" altLang="en-US" i="1" smtClean="0">
                          <a:latin typeface="Cambria Math"/>
                        </a:rPr>
                        <m:t>（</m:t>
                      </m:r>
                      <m:r>
                        <a:rPr lang="en-US" altLang="zh-CN" b="0" i="1" smtClean="0">
                          <a:latin typeface="Cambria Math"/>
                        </a:rPr>
                        <m:t>𝑁𝑎𝑂𝐻</m:t>
                      </m:r>
                      <m:r>
                        <a:rPr lang="zh-CN" altLang="en-US" i="1" smtClean="0">
                          <a:latin typeface="Cambria Math"/>
                        </a:rPr>
                        <m:t>）</m:t>
                      </m:r>
                      <m:r>
                        <a:rPr lang="en-US" altLang="zh-CN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zh-CN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  <m:r>
                            <a:rPr lang="zh-CN" altLang="en-US" i="1">
                              <a:latin typeface="Cambria Math"/>
                              <a:ea typeface="Cambria Math"/>
                            </a:rPr>
                            <m:t>（</m:t>
                          </m:r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𝐻𝐶𝑙</m:t>
                          </m:r>
                          <m:r>
                            <a:rPr lang="zh-CN" altLang="en-US" i="1">
                              <a:latin typeface="Cambria Math"/>
                              <a:ea typeface="Cambria Math"/>
                            </a:rPr>
                            <m:t>）</m:t>
                          </m:r>
                          <m:r>
                            <a:rPr lang="zh-CN" altLang="en-US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𝑉</m:t>
                          </m:r>
                          <m:r>
                            <a:rPr lang="zh-CN" altLang="en-US" i="1">
                              <a:latin typeface="Cambria Math"/>
                              <a:ea typeface="Cambria Math"/>
                            </a:rPr>
                            <m:t>（</m:t>
                          </m:r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𝐻𝐶𝑙</m:t>
                          </m:r>
                          <m:r>
                            <a:rPr lang="zh-CN" altLang="en-US" i="1">
                              <a:latin typeface="Cambria Math"/>
                              <a:ea typeface="Cambria Math"/>
                            </a:rPr>
                            <m:t>）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𝑉</m:t>
                          </m:r>
                          <m:r>
                            <a:rPr lang="zh-CN" altLang="en-US" i="1">
                              <a:latin typeface="Cambria Math"/>
                              <a:ea typeface="Cambria Math"/>
                            </a:rPr>
                            <m:t>（</m:t>
                          </m:r>
                          <m:r>
                            <a:rPr lang="en-US" altLang="zh-CN" b="0" i="1" smtClean="0">
                              <a:latin typeface="Cambria Math"/>
                              <a:ea typeface="Cambria Math"/>
                            </a:rPr>
                            <m:t>𝑁𝑎𝑂𝐻</m:t>
                          </m:r>
                          <m:r>
                            <a:rPr lang="zh-CN" altLang="en-US" i="1">
                              <a:latin typeface="Cambria Math"/>
                              <a:ea typeface="Cambria Math"/>
                            </a:rPr>
                            <m:t>）</m:t>
                          </m:r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6470" y="7178845"/>
                <a:ext cx="6913261" cy="2027991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9462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40" grpId="0"/>
      <p:bldP spid="19" grpId="0"/>
      <p:bldP spid="2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小积累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小积累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84" t="56425" r="984" b="-4101"/>
          <a:stretch/>
        </p:blipFill>
        <p:spPr>
          <a:xfrm>
            <a:off x="6430870" y="3457432"/>
            <a:ext cx="13342448" cy="811541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42" b="-4608"/>
          <a:stretch/>
        </p:blipFill>
        <p:spPr>
          <a:xfrm>
            <a:off x="3334526" y="5068812"/>
            <a:ext cx="3096344" cy="603568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8015" y="2604924"/>
            <a:ext cx="3495703" cy="881942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2030" y="2663700"/>
            <a:ext cx="2808312" cy="75569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039382" y="2699316"/>
            <a:ext cx="288032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</a:rPr>
              <a:t>具体内容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7160062" y="2593335"/>
            <a:ext cx="360040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altLang="zh-CN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39731" y="928244"/>
            <a:ext cx="6318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latin typeface="方正大黑_GBK" panose="03000509000000000000" pitchFamily="65" charset="-122"/>
                <a:ea typeface="方正大黑_GBK" panose="03000509000000000000" pitchFamily="65" charset="-122"/>
                <a:cs typeface="Times New Roman" panose="02020603050405020304" pitchFamily="18" charset="0"/>
              </a:rPr>
              <a:t>中和滴定误差分析</a:t>
            </a:r>
            <a:endParaRPr lang="zh-CN" altLang="en-US" sz="5400" b="1" dirty="0">
              <a:latin typeface="方正大黑_GBK" panose="03000509000000000000" pitchFamily="65" charset="-122"/>
              <a:ea typeface="方正大黑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69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4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(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10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16021" y="6667050"/>
            <a:ext cx="1849670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该滴定过程应该选择酚酞作为指示剂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B.M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点对应的盐酸体积为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20.0 mL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C.M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点处的溶液中</a:t>
            </a:r>
            <a:r>
              <a:rPr lang="en-US" altLang="zh-CN" sz="5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(NH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D.N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点处的溶液中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pH&lt;12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10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(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</a:t>
            </a:r>
            <a:r>
              <a:rPr lang="zh-CN" altLang="en-US" sz="5400" b="1" dirty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en-US" altLang="zh-CN" sz="5400" b="1" dirty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Ⅰ</a:t>
            </a:r>
            <a:r>
              <a:rPr lang="zh-CN" altLang="en-US" sz="5400" b="1" dirty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，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en-US" altLang="zh-CN" sz="5400" b="1" dirty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298 K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时，在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20.0 mL 0.10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氨水中滴入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0.10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的盐酸，溶液的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与所加盐酸的体积关系如图所示。已知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0.10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氨水的电离度为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1.32%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，下列有关叙述正确的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  )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9126" y="7068852"/>
            <a:ext cx="5627738" cy="373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7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3" y="1440168"/>
            <a:ext cx="190444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该滴定过程应该选择酚酞作为指示剂</a:t>
            </a:r>
          </a:p>
          <a:p>
            <a:endParaRPr lang="en-US" altLang="zh-CN" sz="5400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358244" y="2355094"/>
            <a:ext cx="183243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强酸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滴定弱碱，达到滴定终点时溶液显酸性，应选用甲基橙做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指示剂，故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项错误。</a:t>
            </a:r>
          </a:p>
        </p:txBody>
      </p:sp>
      <p:sp>
        <p:nvSpPr>
          <p:cNvPr id="10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3" y="4332124"/>
            <a:ext cx="150662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B.M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点对应的盐酸体积为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20.0 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endParaRPr lang="en-US" altLang="zh-CN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3" y="7291417"/>
            <a:ext cx="18522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/>
            </a:lvl1pPr>
          </a:lstStyle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C.M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点处的溶液中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(NH</a:t>
            </a:r>
            <a:r>
              <a:rPr lang="en-US" altLang="zh-CN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(Cl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3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442207" y="8233053"/>
            <a:ext cx="199261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点对应的溶液中离子浓度大小关系应为</a:t>
            </a:r>
            <a:r>
              <a:rPr lang="en-US" altLang="zh-CN" sz="4400" b="1" i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(NH</a:t>
            </a:r>
            <a:r>
              <a:rPr lang="en-US" altLang="zh-CN" sz="44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en-US" altLang="zh-CN" sz="4400" b="1" baseline="30000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+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44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(Cl</a:t>
            </a:r>
            <a:r>
              <a:rPr lang="en-US" altLang="zh-CN" sz="44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)=</a:t>
            </a:r>
            <a:r>
              <a:rPr lang="en-US" altLang="zh-CN" sz="4400" b="1" i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(OH</a:t>
            </a:r>
            <a:r>
              <a:rPr lang="en-US" altLang="zh-CN" sz="4400" b="1" baseline="30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-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项错误。</a:t>
            </a:r>
            <a:endParaRPr lang="en-US" altLang="zh-CN" sz="44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4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160001" y="9444692"/>
            <a:ext cx="190444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/>
            </a:lvl1pPr>
          </a:lstStyle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10y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</a:t>
            </a:r>
            <a:r>
              <a:rPr lang="en-US" altLang="zh-C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a+b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zh-CN" altLang="en-US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">
                <a:extLst>
                  <a:ext uri="{FF2B5EF4-FFF2-40B4-BE49-F238E27FC236}">
                    <a16:creationId xmlns="" xmlns:a16="http://schemas.microsoft.com/office/drawing/2014/main" id="{8C19A468-4FEE-4E3D-B480-7EFD89C60EB8}"/>
                  </a:ext>
                </a:extLst>
              </p:cNvPr>
              <p:cNvSpPr txBox="1"/>
              <p:nvPr/>
            </p:nvSpPr>
            <p:spPr>
              <a:xfrm>
                <a:off x="2359118" y="10236780"/>
                <a:ext cx="19709872" cy="19530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N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点对应的溶液为氨水，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c(OH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)=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0.1 mol·L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×1.32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%=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1.32×10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-3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mol·L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c(H</a:t>
                </a:r>
                <a:r>
                  <a:rPr lang="en-US" altLang="zh-CN" sz="4400" b="1" baseline="30000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+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)=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400" b="1" i="1" smtClean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lang="en-US" altLang="zh-CN" sz="4400" b="1" baseline="-25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w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OH</m:t>
                        </m:r>
                        <m:r>
                          <m:rPr>
                            <m:nor/>
                          </m:rPr>
                          <a:rPr lang="en-US" altLang="zh-CN" sz="44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4400" b="1" i="1" dirty="0" smtClean="0">
                            <a:solidFill>
                              <a:srgbClr val="2A5CAA"/>
                            </a:solidFill>
                            <a:latin typeface="Cambria Math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n-US" altLang="zh-CN" sz="4400" b="1" baseline="30000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−14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1.32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×</m:t>
                        </m:r>
                        <m:r>
                          <m:rPr>
                            <m:nor/>
                          </m:rPr>
                          <a:rPr lang="en-US" altLang="zh-CN" sz="4400" b="1" dirty="0">
                            <a:solidFill>
                              <a:srgbClr val="2A5CAA"/>
                            </a:solidFill>
                            <a:latin typeface="Times New Roman" panose="020206030504050203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10−3</m:t>
                        </m:r>
                      </m:den>
                    </m:f>
                  </m:oMath>
                </a14:m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mol·L</a:t>
                </a:r>
                <a:r>
                  <a:rPr lang="en-US" altLang="zh-CN" sz="4400" b="1" baseline="30000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4400" b="1" dirty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pH=11+lg 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1.32&lt;12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，故</a:t>
                </a:r>
                <a:r>
                  <a:rPr lang="en-US" altLang="zh-CN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en-US" sz="4400" b="1" dirty="0" smtClean="0">
                    <a:solidFill>
                      <a:srgbClr val="2A5CAA"/>
                    </a:solidFill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项正确。</a:t>
                </a:r>
                <a:endParaRPr lang="zh-CN" altLang="en-US" sz="4400" b="1" baseline="30000" dirty="0">
                  <a:solidFill>
                    <a:srgbClr val="2A5CAA"/>
                  </a:solidFill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">
                <a:extLst>
                  <a:ext uri="{FF2B5EF4-FFF2-40B4-BE49-F238E27FC236}">
                    <a16:creationId xmlns:a16="http://schemas.microsoft.com/office/drawing/2014/main" xmlns="" id="{8C19A468-4FEE-4E3D-B480-7EFD89C60E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9118" y="10236780"/>
                <a:ext cx="19709872" cy="1953035"/>
              </a:xfrm>
              <a:prstGeom prst="rect">
                <a:avLst/>
              </a:prstGeom>
              <a:blipFill rotWithShape="1">
                <a:blip r:embed="rId2"/>
                <a:stretch>
                  <a:fillRect l="-1268" t="-7477" b="-6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A342A3B-2BE7-4216-9A57-FDE09766DE9C}"/>
              </a:ext>
            </a:extLst>
          </p:cNvPr>
          <p:cNvGrpSpPr/>
          <p:nvPr/>
        </p:nvGrpSpPr>
        <p:grpSpPr>
          <a:xfrm>
            <a:off x="21320650" y="4338504"/>
            <a:ext cx="2745000" cy="4596591"/>
            <a:chOff x="21320650" y="4338000"/>
            <a:chExt cx="2745000" cy="4596059"/>
          </a:xfrm>
        </p:grpSpPr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18" name="页脚占位符 11">
              <a:extLst>
                <a:ext uri="{FF2B5EF4-FFF2-40B4-BE49-F238E27FC236}">
                  <a16:creationId xmlns="" xmlns:a16="http://schemas.microsoft.com/office/drawing/2014/main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(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10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" name="TextBox 1">
            <a:extLst>
              <a:ext uri="{FF2B5EF4-FFF2-40B4-BE49-F238E27FC236}">
                <a16:creationId xmlns="" xmlns:a16="http://schemas.microsoft.com/office/drawing/2014/main" id="{8C19A468-4FEE-4E3D-B480-7EFD89C60EB8}"/>
              </a:ext>
            </a:extLst>
          </p:cNvPr>
          <p:cNvSpPr txBox="1"/>
          <p:nvPr/>
        </p:nvSpPr>
        <p:spPr>
          <a:xfrm>
            <a:off x="2442207" y="5305765"/>
            <a:ext cx="188784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若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氨水和盐酸恰好反应生成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NH</a:t>
            </a:r>
            <a:r>
              <a:rPr lang="en-US" altLang="zh-CN" sz="4400" b="1" baseline="-25000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Cl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，溶液显酸性，要使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pH=7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，盐酸应偏少，即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</a:t>
            </a:r>
            <a:r>
              <a:rPr lang="zh-CN" altLang="en-US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点对应的盐酸体积小于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20</a:t>
            </a:r>
            <a:r>
              <a:rPr lang="en-US" altLang="zh-CN" sz="4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0 mL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，故</a:t>
            </a:r>
            <a:r>
              <a:rPr lang="en-US" altLang="zh-CN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4400" b="1" dirty="0" smtClean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项错误。</a:t>
            </a:r>
            <a:endParaRPr lang="en-US" altLang="zh-CN" sz="4400" b="1" dirty="0">
              <a:solidFill>
                <a:srgbClr val="2A5CAA"/>
              </a:solidFill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27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  <p:bldP spid="15" grpId="0"/>
      <p:bldP spid="1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A342A3B-2BE7-4216-9A57-FDE09766DE9C}"/>
              </a:ext>
            </a:extLst>
          </p:cNvPr>
          <p:cNvGrpSpPr/>
          <p:nvPr/>
        </p:nvGrpSpPr>
        <p:grpSpPr>
          <a:xfrm>
            <a:off x="21320650" y="4338503"/>
            <a:ext cx="2745000" cy="4596591"/>
            <a:chOff x="21320650" y="4338000"/>
            <a:chExt cx="2745000" cy="4596059"/>
          </a:xfrm>
        </p:grpSpPr>
        <p:pic>
          <p:nvPicPr>
            <p:cNvPr id="53" name="图片 52">
              <a:extLst>
                <a:ext uri="{FF2B5EF4-FFF2-40B4-BE49-F238E27FC236}">
                  <a16:creationId xmlns:a16="http://schemas.microsoft.com/office/drawing/2014/main" xmlns="" id="{DDB4CE5B-A8C8-4061-8455-6F1A5733A20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27" name="页脚占位符 11">
              <a:extLst>
                <a:ext uri="{FF2B5EF4-FFF2-40B4-BE49-F238E27FC236}">
                  <a16:creationId xmlns:a16="http://schemas.microsoft.com/office/drawing/2014/main" xmlns="" id="{28275F5D-5E93-458B-B314-303ADEE56A96}"/>
                </a:ext>
              </a:extLst>
            </p:cNvPr>
            <p:cNvSpPr txBox="1">
              <a:spLocks/>
            </p:cNvSpPr>
            <p:nvPr/>
          </p:nvSpPr>
          <p:spPr>
            <a:xfrm>
              <a:off x="21780260" y="5868000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(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10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3600" dirty="0"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</a:p>
            <a:p>
              <a:pPr algn="ctr"/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1265164" y="736627"/>
            <a:ext cx="4272250" cy="855099"/>
            <a:chOff x="1265164" y="736542"/>
            <a:chExt cx="4272250" cy="855000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 smtClean="0"/>
                <a:t>五</a:t>
              </a:r>
              <a:endParaRPr lang="zh-CN" altLang="en-US" sz="4800" b="1" dirty="0"/>
            </a:p>
          </p:txBody>
        </p:sp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组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题</a:t>
              </a:r>
            </a:p>
          </p:txBody>
        </p:sp>
        <p:sp>
          <p:nvSpPr>
            <p:cNvPr id="24" name="椭圆 23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讲</a:t>
              </a:r>
            </a:p>
          </p:txBody>
        </p:sp>
        <p:sp>
          <p:nvSpPr>
            <p:cNvPr id="25" name="椭圆 24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/>
                <a:t>透</a:t>
              </a:r>
            </a:p>
          </p:txBody>
        </p:sp>
      </p:grpSp>
      <p:sp>
        <p:nvSpPr>
          <p:cNvPr id="26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2116021" y="6667050"/>
            <a:ext cx="1849670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该滴定过程应该选择酚酞作为指示剂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B.M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点对应的盐酸体积为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20.0 mL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C.M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点处的溶液中</a:t>
            </a:r>
            <a:r>
              <a:rPr lang="en-US" altLang="zh-CN" sz="5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(NH</a:t>
            </a:r>
            <a:r>
              <a:rPr lang="en-US" altLang="zh-CN" sz="5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54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</a:t>
            </a:r>
            <a:r>
              <a:rPr lang="en-US" altLang="zh-CN" sz="5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D.N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点处的溶液中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pH&lt;12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">
            <a:extLst>
              <a:ext uri="{FF2B5EF4-FFF2-40B4-BE49-F238E27FC236}">
                <a16:creationId xmlns:a16="http://schemas.microsoft.com/office/drawing/2014/main" xmlns="" id="{8C19A468-4FEE-4E3D-B480-7EFD89C60EB8}"/>
              </a:ext>
            </a:extLst>
          </p:cNvPr>
          <p:cNvSpPr txBox="1"/>
          <p:nvPr/>
        </p:nvSpPr>
        <p:spPr>
          <a:xfrm>
            <a:off x="1790651" y="1962250"/>
            <a:ext cx="20724315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5400" b="1" dirty="0" smtClean="0">
                <a:latin typeface="+mn-ea"/>
                <a:cs typeface="Times New Roman" panose="02020603050405020304" pitchFamily="18" charset="0"/>
              </a:rPr>
              <a:t>10</a:t>
            </a:r>
            <a:r>
              <a:rPr lang="zh-CN" altLang="en-US" sz="5400" b="1" dirty="0" smtClean="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en-US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zh-CN" sz="5400" b="1" dirty="0" smtClean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(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</a:t>
            </a:r>
            <a:r>
              <a:rPr lang="zh-CN" altLang="en-US" sz="5400" b="1" dirty="0">
                <a:solidFill>
                  <a:srgbClr val="2A5CAA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全国</a:t>
            </a:r>
            <a:r>
              <a:rPr lang="en-US" altLang="zh-CN" sz="5400" b="1" dirty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Ⅰ</a:t>
            </a:r>
            <a:r>
              <a:rPr lang="zh-CN" altLang="en-US" sz="5400" b="1" dirty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，</a:t>
            </a:r>
            <a:r>
              <a:rPr lang="en-US" altLang="zh-CN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6</a:t>
            </a:r>
            <a:r>
              <a:rPr lang="zh-CN" altLang="en-US" sz="5400" b="1" dirty="0">
                <a:solidFill>
                  <a:srgbClr val="2A5CAA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en-US" altLang="zh-CN" sz="5400" b="1" dirty="0">
                <a:solidFill>
                  <a:srgbClr val="2A5CAA"/>
                </a:solidFill>
                <a:latin typeface="+mn-ea"/>
                <a:cs typeface="Times New Roman" panose="02020603050405020304" pitchFamily="18" charset="0"/>
              </a:rPr>
              <a:t>)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298 K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时，在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20.0 mL 0.10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氨水中滴入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0.10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的盐酸，溶液的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与所加盐酸的体积关系如图所示。已知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0.10 mol·L</a:t>
            </a:r>
            <a:r>
              <a:rPr lang="en-US" altLang="zh-CN" sz="54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氨水的电离度为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1.32%</a:t>
            </a:r>
            <a:r>
              <a:rPr lang="zh-CN" alt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，下列有关叙述正确的</a:t>
            </a:r>
            <a:r>
              <a:rPr lang="zh-CN" alt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是</a:t>
            </a:r>
            <a:r>
              <a:rPr lang="en-US" altLang="zh-CN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  )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9126" y="7068852"/>
            <a:ext cx="5627738" cy="373248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1330666" y="4842570"/>
            <a:ext cx="302433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FF0000"/>
                </a:solidFill>
              </a:rPr>
              <a:t>D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203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16FFC52-5374-4E11-AF34-4E69F115A83F}"/>
              </a:ext>
            </a:extLst>
          </p:cNvPr>
          <p:cNvSpPr/>
          <p:nvPr/>
        </p:nvSpPr>
        <p:spPr>
          <a:xfrm>
            <a:off x="1285073" y="705615"/>
            <a:ext cx="3021215" cy="9234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4675CE-C481-48F4-945C-0BDB68D80BAF}"/>
              </a:ext>
            </a:extLst>
          </p:cNvPr>
          <p:cNvSpPr txBox="1"/>
          <p:nvPr/>
        </p:nvSpPr>
        <p:spPr>
          <a:xfrm>
            <a:off x="1295651" y="666106"/>
            <a:ext cx="3018151" cy="923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方法便笺</a:t>
            </a:r>
            <a:endParaRPr lang="zh-CN" altLang="en-US" sz="5400" b="1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D828DCAC-C5AD-43F0-B6AD-D34DDBEADD1A}"/>
              </a:ext>
            </a:extLst>
          </p:cNvPr>
          <p:cNvSpPr txBox="1"/>
          <p:nvPr/>
        </p:nvSpPr>
        <p:spPr>
          <a:xfrm>
            <a:off x="7853517" y="1127824"/>
            <a:ext cx="64171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滴定曲线的分析方法</a:t>
            </a:r>
            <a:endParaRPr lang="zh-CN" altLang="en-US" sz="5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725B54CF-A9FC-414F-929B-71435E45022C}"/>
              </a:ext>
            </a:extLst>
          </p:cNvPr>
          <p:cNvGrpSpPr/>
          <p:nvPr/>
        </p:nvGrpSpPr>
        <p:grpSpPr>
          <a:xfrm>
            <a:off x="21320650" y="4338503"/>
            <a:ext cx="2700000" cy="4596591"/>
            <a:chOff x="21320650" y="4338000"/>
            <a:chExt cx="2700000" cy="4596059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B6D23B72-8BCD-4740-B223-371AEB5265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499"/>
            <a:stretch/>
          </p:blipFill>
          <p:spPr>
            <a:xfrm>
              <a:off x="21320650" y="4338000"/>
              <a:ext cx="2700000" cy="4596059"/>
            </a:xfrm>
            <a:prstGeom prst="rect">
              <a:avLst/>
            </a:prstGeom>
          </p:spPr>
        </p:pic>
        <p:sp>
          <p:nvSpPr>
            <p:cNvPr id="34" name="页脚占位符 11">
              <a:extLst>
                <a:ext uri="{FF2B5EF4-FFF2-40B4-BE49-F238E27FC236}">
                  <a16:creationId xmlns="" xmlns:a16="http://schemas.microsoft.com/office/drawing/2014/main" id="{4951F417-1109-4DFF-9203-F13446924912}"/>
                </a:ext>
              </a:extLst>
            </p:cNvPr>
            <p:cNvSpPr txBox="1">
              <a:spLocks/>
            </p:cNvSpPr>
            <p:nvPr/>
          </p:nvSpPr>
          <p:spPr>
            <a:xfrm>
              <a:off x="21715119" y="5933242"/>
              <a:ext cx="2285390" cy="1596555"/>
            </a:xfrm>
            <a:prstGeom prst="rect">
              <a:avLst/>
            </a:prstGeom>
          </p:spPr>
          <p:txBody>
            <a:bodyPr vert="horz" lIns="65384" tIns="32692" rIns="65384" bIns="32692" rtlCol="0" anchor="ctr"/>
            <a:lstStyle>
              <a:defPPr>
                <a:defRPr lang="zh-CN"/>
              </a:defPPr>
              <a:lvl1pPr marL="0" algn="l" defTabSz="1827530" rtl="0" eaLnBrk="1" latinLnBrk="0" hangingPunct="1">
                <a:defRPr sz="2400" b="1" kern="1200">
                  <a:solidFill>
                    <a:schemeClr val="tx1"/>
                  </a:solidFill>
                  <a:latin typeface="方正书宋_GBK" panose="03000509000000000000" pitchFamily="65" charset="-122"/>
                  <a:ea typeface="方正书宋_GBK" panose="03000509000000000000" pitchFamily="65" charset="-122"/>
                  <a:cs typeface="+mn-cs"/>
                </a:defRPr>
              </a:lvl1pPr>
              <a:lvl2pPr marL="9137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16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193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56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009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386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7625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1390" algn="l" defTabSz="1827530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第</a:t>
              </a:r>
              <a:r>
                <a:rPr lang="en-US" altLang="zh-CN" sz="3600" dirty="0" smtClean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23</a:t>
              </a:r>
              <a:r>
                <a:rPr lang="zh-CN" altLang="en-US" sz="3600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课  </a:t>
              </a:r>
              <a:endPara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r>
                <a:rPr lang="zh-CN" altLang="en-US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方法便笺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en-US" altLang="zh-CN" sz="3600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171</a:t>
              </a:r>
              <a:endParaRPr lang="zh-CN" altLang="en-US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664" y="4711395"/>
            <a:ext cx="6154635" cy="570750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664" y="8506335"/>
            <a:ext cx="7390191" cy="252218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825" y="2394298"/>
            <a:ext cx="7776030" cy="257743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6746" y="2538314"/>
            <a:ext cx="7741185" cy="2577433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0309" y="9141717"/>
            <a:ext cx="7226658" cy="271954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509" y="4997677"/>
            <a:ext cx="2425813" cy="152151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875" y="7299825"/>
            <a:ext cx="2399479" cy="147864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7420" y="4903069"/>
            <a:ext cx="2498569" cy="1710733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4098" y="7920199"/>
            <a:ext cx="1817975" cy="129530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392562" y="3258394"/>
            <a:ext cx="626469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二看曲线起点：明确酸性或碱性及强弱</a:t>
            </a:r>
            <a:endParaRPr lang="zh-CN" alt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2568205" y="9379074"/>
            <a:ext cx="626469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一</a:t>
            </a:r>
            <a:r>
              <a:rPr lang="zh-CN" altLang="en-US" dirty="0" smtClean="0"/>
              <a:t>看纵坐标：明确酸滴碱还是碱滴酸</a:t>
            </a:r>
            <a:endParaRPr lang="zh-CN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16002074" y="2970362"/>
            <a:ext cx="6264696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四看其他点：如滴定一半点，过量一半点等，分析酸碱过量情况</a:t>
            </a:r>
            <a:endParaRPr lang="zh-CN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16154871" y="9532618"/>
            <a:ext cx="6831979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三看滴定终点和</a:t>
            </a:r>
            <a:r>
              <a:rPr lang="en-US" altLang="zh-CN" dirty="0" smtClean="0"/>
              <a:t>pH=7</a:t>
            </a:r>
            <a:r>
              <a:rPr lang="zh-CN" altLang="en-US" dirty="0" smtClean="0"/>
              <a:t>的点：判断滴定终点的酸碱性及中性点（</a:t>
            </a:r>
            <a:r>
              <a:rPr lang="en-US" altLang="zh-CN" dirty="0" smtClean="0"/>
              <a:t>pH=7</a:t>
            </a:r>
            <a:r>
              <a:rPr lang="zh-CN" altLang="en-US" dirty="0" smtClean="0"/>
              <a:t>）的位置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69315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0" grpId="0"/>
      <p:bldP spid="31" grpId="0"/>
      <p:bldP spid="35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7EDCC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2407</TotalTime>
  <Words>6819</Words>
  <Application>Microsoft Office PowerPoint</Application>
  <PresentationFormat>自定义</PresentationFormat>
  <Paragraphs>894</Paragraphs>
  <Slides>59</Slides>
  <Notes>14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59</vt:i4>
      </vt:variant>
    </vt:vector>
  </HeadingPairs>
  <TitlesOfParts>
    <vt:vector size="61" baseType="lpstr">
      <vt:lpstr>Office 主题​​</vt:lpstr>
      <vt:lpstr>CS ChemDraw Drawing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acer</dc:creator>
  <cp:lastModifiedBy>H</cp:lastModifiedBy>
  <cp:revision>93</cp:revision>
  <dcterms:created xsi:type="dcterms:W3CDTF">2018-03-19T13:02:01Z</dcterms:created>
  <dcterms:modified xsi:type="dcterms:W3CDTF">2018-04-25T11:24:49Z</dcterms:modified>
</cp:coreProperties>
</file>