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303" r:id="rId2"/>
    <p:sldId id="304" r:id="rId3"/>
    <p:sldId id="305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0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600CC"/>
    <a:srgbClr val="E2E6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8" d="100"/>
          <a:sy n="68" d="100"/>
        </p:scale>
        <p:origin x="792" y="78"/>
      </p:cViewPr>
      <p:guideLst>
        <p:guide orient="horz" pos="2160"/>
        <p:guide pos="380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 descr="微信图片_2020072218174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30865" y="143510"/>
            <a:ext cx="1306195" cy="13061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1F5189-BFC2-444D-89CD-4600C4FACCF0}" type="datetimeFigureOut">
              <a:rPr lang="zh-CN" altLang="en-US" smtClean="0"/>
              <a:t>2021/11/17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 descr="微信图片_20200722181740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974705" y="143510"/>
            <a:ext cx="1102995" cy="110299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10256" r="8955" b="7487"/>
          <a:stretch>
            <a:fillRect/>
          </a:stretch>
        </p:blipFill>
        <p:spPr>
          <a:xfrm rot="5400000" flipV="1">
            <a:off x="2667003" y="-2667001"/>
            <a:ext cx="6858000" cy="12192001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1719266" y="422461"/>
            <a:ext cx="43767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chemeClr val="accent1"/>
                </a:solidFill>
                <a:ea typeface="华文楷体" pitchFamily="2" charset="-122"/>
                <a:sym typeface="+mn-ea"/>
              </a:rPr>
              <a:t>TIME’s top artists</a:t>
            </a:r>
            <a:endParaRPr lang="zh-CN" altLang="en-US" sz="4000" b="1" dirty="0">
              <a:solidFill>
                <a:schemeClr val="accent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1828800" y="1820094"/>
            <a:ext cx="959416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600"/>
              </a:lnSpc>
            </a:pPr>
            <a:r>
              <a:rPr lang="en-US" altLang="zh-CN" sz="36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Time magazine just made its “100 Most I____________  People” list for 2021. The list includes politicians, CEOs, actors, artists, athletes and lawyers who have influenced the world, for better or for worse. TEENS has c__________ Bad Bunny and Kate Winslet from this year’s list. Read more about them.</a:t>
            </a:r>
            <a:endParaRPr lang="en-US" altLang="zh-CN" sz="3600" b="1" dirty="0">
              <a:latin typeface="Times New Roman" panose="02020603050405020304" pitchFamily="18" charset="0"/>
              <a:cs typeface="Times New Roman" panose="02020603050405020304" pitchFamily="18" charset="0"/>
              <a:sym typeface="+mn-lt"/>
            </a:endParaRPr>
          </a:p>
        </p:txBody>
      </p:sp>
      <p:sp>
        <p:nvSpPr>
          <p:cNvPr id="10" name="TextBox 35"/>
          <p:cNvSpPr txBox="1"/>
          <p:nvPr/>
        </p:nvSpPr>
        <p:spPr>
          <a:xfrm>
            <a:off x="2090022" y="2227579"/>
            <a:ext cx="2591383" cy="722542"/>
          </a:xfrm>
          <a:prstGeom prst="rect">
            <a:avLst/>
          </a:prstGeom>
          <a:noFill/>
        </p:spPr>
        <p:txBody>
          <a:bodyPr wrap="square" lIns="86901" tIns="43452" rIns="86901" bIns="43452" rtlCol="0">
            <a:spAutoFit/>
          </a:bodyPr>
          <a:lstStyle/>
          <a:p>
            <a:pPr defTabSz="869315">
              <a:tabLst>
                <a:tab pos="1698625" algn="l"/>
              </a:tabLst>
            </a:pPr>
            <a:r>
              <a:rPr lang="en-US" altLang="zh-CN" sz="4125" b="1" dirty="0" err="1" smtClean="0">
                <a:solidFill>
                  <a:srgbClr val="FF0000"/>
                </a:solidFill>
              </a:rPr>
              <a:t>nfluential</a:t>
            </a:r>
            <a:endParaRPr lang="zh-CN" altLang="en-US" sz="4125" b="1" dirty="0">
              <a:solidFill>
                <a:srgbClr val="FF0000"/>
              </a:solidFill>
            </a:endParaRPr>
          </a:p>
        </p:txBody>
      </p:sp>
      <p:sp>
        <p:nvSpPr>
          <p:cNvPr id="11" name="TextBox 35"/>
          <p:cNvSpPr txBox="1"/>
          <p:nvPr/>
        </p:nvSpPr>
        <p:spPr>
          <a:xfrm>
            <a:off x="2090022" y="4040675"/>
            <a:ext cx="2591383" cy="722863"/>
          </a:xfrm>
          <a:prstGeom prst="rect">
            <a:avLst/>
          </a:prstGeom>
          <a:noFill/>
        </p:spPr>
        <p:txBody>
          <a:bodyPr wrap="square" lIns="86901" tIns="43452" rIns="86901" bIns="43452" rtlCol="0">
            <a:spAutoFit/>
          </a:bodyPr>
          <a:lstStyle/>
          <a:p>
            <a:pPr defTabSz="869315">
              <a:tabLst>
                <a:tab pos="1698625" algn="l"/>
              </a:tabLst>
            </a:pPr>
            <a:r>
              <a:rPr lang="en-US" altLang="zh-CN" sz="4125" b="1" dirty="0" smtClean="0">
                <a:solidFill>
                  <a:srgbClr val="FF0000"/>
                </a:solidFill>
              </a:rPr>
              <a:t>hosen</a:t>
            </a:r>
            <a:r>
              <a:rPr lang="en-US" altLang="zh-CN" sz="4125" b="1" dirty="0" smtClean="0">
                <a:solidFill>
                  <a:srgbClr val="FF0000"/>
                </a:solidFill>
              </a:rPr>
              <a:t> </a:t>
            </a:r>
            <a:endParaRPr lang="zh-CN" altLang="en-US" sz="4125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circle/>
      </p:transition>
    </mc:Choice>
    <mc:Fallback xmlns="">
      <p:transition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稻壳儿_答辩小姐姐作品_3"/>
          <p:cNvSpPr/>
          <p:nvPr/>
        </p:nvSpPr>
        <p:spPr>
          <a:xfrm flipH="1">
            <a:off x="392331" y="-79653"/>
            <a:ext cx="9173699" cy="6555641"/>
          </a:xfrm>
          <a:prstGeom prst="rect">
            <a:avLst/>
          </a:prstGeom>
          <a:effectLst>
            <a:outerShdw blurRad="50800" dist="50800" dir="5400000" sx="1000" sy="1000" algn="ctr" rotWithShape="0">
              <a:srgbClr val="000000"/>
            </a:outerShdw>
          </a:effec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600"/>
              </a:lnSpc>
              <a:buClrTx/>
              <a:buSzTx/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Bad Bunny, 27</a:t>
            </a:r>
          </a:p>
          <a:p>
            <a:pPr algn="l">
              <a:lnSpc>
                <a:spcPts val="3600"/>
              </a:lnSpc>
              <a:buClrTx/>
              <a:buSzTx/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It’s hard to believe that Bad Bunny is a successful US musician. When it comes to art and performance, Bad Bunny breaks the rules and does what he wants. O_________ from Puerto Rico, he sings in Spanish. Most men in Latin hip-hop try to look tough with serious names. “Bab Bunny” is a name that sounds more like a cartoon c________ than a rapper. </a:t>
            </a:r>
          </a:p>
          <a:p>
            <a:pPr algn="l">
              <a:lnSpc>
                <a:spcPts val="3600"/>
              </a:lnSpc>
              <a:buClrTx/>
              <a:buSzTx/>
              <a:buNone/>
            </a:pP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  <a:sym typeface="+mn-lt"/>
            </a:endParaRPr>
          </a:p>
          <a:p>
            <a:pPr algn="l">
              <a:lnSpc>
                <a:spcPts val="3600"/>
              </a:lnSpc>
              <a:buClrTx/>
              <a:buSzTx/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“I am p_______ that we are in a time where I don’t need to change anything about myself----not my m__________ style, not my language, not my culture------ It feels great to do things my way.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  <a:sym typeface="+mn-lt"/>
            </a:endParaRPr>
          </a:p>
        </p:txBody>
      </p:sp>
      <p:sp>
        <p:nvSpPr>
          <p:cNvPr id="5" name="TextBox 35"/>
          <p:cNvSpPr txBox="1"/>
          <p:nvPr/>
        </p:nvSpPr>
        <p:spPr>
          <a:xfrm>
            <a:off x="3382489" y="1615981"/>
            <a:ext cx="2591383" cy="722863"/>
          </a:xfrm>
          <a:prstGeom prst="rect">
            <a:avLst/>
          </a:prstGeom>
          <a:noFill/>
        </p:spPr>
        <p:txBody>
          <a:bodyPr wrap="square" lIns="86901" tIns="43452" rIns="86901" bIns="43452" rtlCol="0">
            <a:spAutoFit/>
          </a:bodyPr>
          <a:lstStyle/>
          <a:p>
            <a:pPr defTabSz="869315">
              <a:tabLst>
                <a:tab pos="1698625" algn="l"/>
              </a:tabLst>
            </a:pPr>
            <a:r>
              <a:rPr lang="en-US" altLang="zh-CN" sz="4125" b="1" dirty="0" err="1" smtClean="0">
                <a:solidFill>
                  <a:srgbClr val="FF0000"/>
                </a:solidFill>
              </a:rPr>
              <a:t>riginally</a:t>
            </a:r>
            <a:r>
              <a:rPr lang="en-US" altLang="zh-CN" sz="4125" b="1" dirty="0" smtClean="0">
                <a:solidFill>
                  <a:srgbClr val="FF0000"/>
                </a:solidFill>
              </a:rPr>
              <a:t> </a:t>
            </a:r>
            <a:endParaRPr lang="zh-CN" altLang="en-US" sz="4125" b="1" dirty="0">
              <a:solidFill>
                <a:srgbClr val="FF0000"/>
              </a:solidFill>
            </a:endParaRPr>
          </a:p>
        </p:txBody>
      </p:sp>
      <p:sp>
        <p:nvSpPr>
          <p:cNvPr id="6" name="TextBox 35"/>
          <p:cNvSpPr txBox="1"/>
          <p:nvPr/>
        </p:nvSpPr>
        <p:spPr>
          <a:xfrm>
            <a:off x="7252866" y="3067568"/>
            <a:ext cx="2591383" cy="722542"/>
          </a:xfrm>
          <a:prstGeom prst="rect">
            <a:avLst/>
          </a:prstGeom>
          <a:noFill/>
        </p:spPr>
        <p:txBody>
          <a:bodyPr wrap="square" lIns="86901" tIns="43452" rIns="86901" bIns="43452" rtlCol="0">
            <a:spAutoFit/>
          </a:bodyPr>
          <a:lstStyle/>
          <a:p>
            <a:pPr defTabSz="869315">
              <a:tabLst>
                <a:tab pos="1698625" algn="l"/>
              </a:tabLst>
            </a:pPr>
            <a:r>
              <a:rPr lang="en-US" altLang="zh-CN" sz="4125" b="1" dirty="0" err="1" smtClean="0">
                <a:solidFill>
                  <a:srgbClr val="FF0000"/>
                </a:solidFill>
              </a:rPr>
              <a:t>haracter</a:t>
            </a:r>
            <a:endParaRPr lang="zh-CN" altLang="en-US" sz="4125" b="1" dirty="0">
              <a:solidFill>
                <a:srgbClr val="FF0000"/>
              </a:solidFill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1707850" y="4396718"/>
            <a:ext cx="2591383" cy="722863"/>
          </a:xfrm>
          <a:prstGeom prst="rect">
            <a:avLst/>
          </a:prstGeom>
          <a:noFill/>
        </p:spPr>
        <p:txBody>
          <a:bodyPr wrap="square" lIns="86901" tIns="43452" rIns="86901" bIns="43452" rtlCol="0">
            <a:spAutoFit/>
          </a:bodyPr>
          <a:lstStyle/>
          <a:p>
            <a:pPr defTabSz="869315">
              <a:tabLst>
                <a:tab pos="1698625" algn="l"/>
              </a:tabLst>
            </a:pPr>
            <a:r>
              <a:rPr lang="en-US" altLang="zh-CN" sz="4125" b="1" dirty="0" smtClean="0">
                <a:solidFill>
                  <a:srgbClr val="FF0000"/>
                </a:solidFill>
              </a:rPr>
              <a:t>leased </a:t>
            </a:r>
            <a:endParaRPr lang="zh-CN" altLang="en-US" sz="4125" b="1" dirty="0">
              <a:solidFill>
                <a:srgbClr val="FF0000"/>
              </a:solidFill>
            </a:endParaRPr>
          </a:p>
        </p:txBody>
      </p:sp>
      <p:sp>
        <p:nvSpPr>
          <p:cNvPr id="8" name="TextBox 35"/>
          <p:cNvSpPr txBox="1"/>
          <p:nvPr/>
        </p:nvSpPr>
        <p:spPr>
          <a:xfrm>
            <a:off x="791106" y="5302078"/>
            <a:ext cx="2591383" cy="722863"/>
          </a:xfrm>
          <a:prstGeom prst="rect">
            <a:avLst/>
          </a:prstGeom>
          <a:noFill/>
        </p:spPr>
        <p:txBody>
          <a:bodyPr wrap="square" lIns="86901" tIns="43452" rIns="86901" bIns="43452" rtlCol="0">
            <a:spAutoFit/>
          </a:bodyPr>
          <a:lstStyle/>
          <a:p>
            <a:pPr defTabSz="869315">
              <a:tabLst>
                <a:tab pos="1698625" algn="l"/>
              </a:tabLst>
            </a:pPr>
            <a:r>
              <a:rPr lang="en-US" altLang="zh-CN" sz="4125" b="1" dirty="0" err="1" smtClean="0">
                <a:solidFill>
                  <a:srgbClr val="FF0000"/>
                </a:solidFill>
              </a:rPr>
              <a:t>usical</a:t>
            </a:r>
            <a:r>
              <a:rPr lang="en-US" altLang="zh-CN" sz="4125" b="1" dirty="0" smtClean="0">
                <a:solidFill>
                  <a:srgbClr val="FF0000"/>
                </a:solidFill>
              </a:rPr>
              <a:t> </a:t>
            </a:r>
            <a:endParaRPr lang="zh-CN" altLang="en-US" sz="4125" b="1" dirty="0">
              <a:solidFill>
                <a:srgbClr val="FF000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7218" y="-56317"/>
            <a:ext cx="2794782" cy="69703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稻壳儿_答辩小姐姐作品_3"/>
          <p:cNvSpPr/>
          <p:nvPr/>
        </p:nvSpPr>
        <p:spPr>
          <a:xfrm flipH="1">
            <a:off x="0" y="1527436"/>
            <a:ext cx="11799670" cy="5170646"/>
          </a:xfrm>
          <a:prstGeom prst="rect">
            <a:avLst/>
          </a:prstGeom>
          <a:effectLst>
            <a:outerShdw blurRad="50800" dist="50800" dir="5400000" sx="1000" sy="1000" algn="ctr" rotWithShape="0">
              <a:srgbClr val="000000"/>
            </a:outerShdw>
          </a:effec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600"/>
              </a:lnSpc>
              <a:buClrTx/>
              <a:buSzTx/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Kate Winslet, 46</a:t>
            </a:r>
          </a:p>
          <a:p>
            <a:pPr algn="l">
              <a:lnSpc>
                <a:spcPts val="3600"/>
              </a:lnSpc>
              <a:buClrTx/>
              <a:buSzTx/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You might not know her name, but you have s_________ seen one of her movies. Winslet, from England, was the star of Titanic. She comes from a family of actors. Since her first role at age 13, when she appeared in a TV cereal a_______________, she has never looked back.</a:t>
            </a:r>
          </a:p>
          <a:p>
            <a:pPr algn="l">
              <a:lnSpc>
                <a:spcPts val="3600"/>
              </a:lnSpc>
              <a:buClrTx/>
              <a:buSzTx/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Winslet refuses to just play similar roles. I________, she often appears in small, independent films. “It’s not about b__________ a film star, but trying to do good work.”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Her work must be good.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Last month, she won an Emmy Award for her role in the crime drama series </a:t>
            </a:r>
            <a:r>
              <a:rPr lang="en-US" altLang="zh-CN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Mare of </a:t>
            </a:r>
            <a:r>
              <a:rPr lang="en-US" altLang="zh-CN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Easttown</a:t>
            </a:r>
            <a:r>
              <a:rPr lang="en-US" altLang="zh-CN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.</a:t>
            </a:r>
            <a:endParaRPr lang="en-US" altLang="zh-CN" sz="3200" b="1" i="1" dirty="0">
              <a:latin typeface="Times New Roman" panose="02020603050405020304" pitchFamily="18" charset="0"/>
              <a:cs typeface="Times New Roman" panose="02020603050405020304" pitchFamily="18" charset="0"/>
              <a:sym typeface="+mn-lt"/>
            </a:endParaRPr>
          </a:p>
        </p:txBody>
      </p:sp>
      <p:sp>
        <p:nvSpPr>
          <p:cNvPr id="5" name="TextBox 35"/>
          <p:cNvSpPr txBox="1"/>
          <p:nvPr/>
        </p:nvSpPr>
        <p:spPr>
          <a:xfrm>
            <a:off x="8108761" y="1853585"/>
            <a:ext cx="2591383" cy="722542"/>
          </a:xfrm>
          <a:prstGeom prst="rect">
            <a:avLst/>
          </a:prstGeom>
          <a:noFill/>
        </p:spPr>
        <p:txBody>
          <a:bodyPr wrap="square" lIns="86901" tIns="43452" rIns="86901" bIns="43452" rtlCol="0">
            <a:spAutoFit/>
          </a:bodyPr>
          <a:lstStyle/>
          <a:p>
            <a:pPr defTabSz="869315">
              <a:tabLst>
                <a:tab pos="1698625" algn="l"/>
              </a:tabLst>
            </a:pPr>
            <a:r>
              <a:rPr lang="en-US" altLang="zh-CN" sz="4125" b="1" dirty="0" err="1" smtClean="0">
                <a:solidFill>
                  <a:srgbClr val="FF0000"/>
                </a:solidFill>
              </a:rPr>
              <a:t>urely</a:t>
            </a:r>
            <a:endParaRPr lang="zh-CN" altLang="en-US" sz="4125" b="1" dirty="0">
              <a:solidFill>
                <a:srgbClr val="FF0000"/>
              </a:solidFill>
            </a:endParaRPr>
          </a:p>
        </p:txBody>
      </p:sp>
      <p:sp>
        <p:nvSpPr>
          <p:cNvPr id="6" name="TextBox 35"/>
          <p:cNvSpPr txBox="1"/>
          <p:nvPr/>
        </p:nvSpPr>
        <p:spPr>
          <a:xfrm>
            <a:off x="5121615" y="3218172"/>
            <a:ext cx="3415713" cy="722542"/>
          </a:xfrm>
          <a:prstGeom prst="rect">
            <a:avLst/>
          </a:prstGeom>
          <a:noFill/>
        </p:spPr>
        <p:txBody>
          <a:bodyPr wrap="square" lIns="86901" tIns="43452" rIns="86901" bIns="43452" rtlCol="0">
            <a:spAutoFit/>
          </a:bodyPr>
          <a:lstStyle/>
          <a:p>
            <a:pPr defTabSz="869315">
              <a:tabLst>
                <a:tab pos="1698625" algn="l"/>
              </a:tabLst>
            </a:pPr>
            <a:r>
              <a:rPr lang="en-US" altLang="zh-CN" sz="4125" b="1" dirty="0" err="1" smtClean="0">
                <a:solidFill>
                  <a:srgbClr val="FF0000"/>
                </a:solidFill>
              </a:rPr>
              <a:t>dvertisement</a:t>
            </a:r>
            <a:r>
              <a:rPr lang="en-US" altLang="zh-CN" sz="4125" b="1" dirty="0" smtClean="0">
                <a:solidFill>
                  <a:srgbClr val="FF0000"/>
                </a:solidFill>
              </a:rPr>
              <a:t> </a:t>
            </a:r>
            <a:endParaRPr lang="zh-CN" altLang="en-US" sz="4125" b="1" dirty="0">
              <a:solidFill>
                <a:srgbClr val="FF0000"/>
              </a:solidFill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7390420" y="4175157"/>
            <a:ext cx="2591383" cy="722542"/>
          </a:xfrm>
          <a:prstGeom prst="rect">
            <a:avLst/>
          </a:prstGeom>
          <a:noFill/>
        </p:spPr>
        <p:txBody>
          <a:bodyPr wrap="square" lIns="86901" tIns="43452" rIns="86901" bIns="43452" rtlCol="0">
            <a:spAutoFit/>
          </a:bodyPr>
          <a:lstStyle/>
          <a:p>
            <a:pPr defTabSz="869315">
              <a:tabLst>
                <a:tab pos="1698625" algn="l"/>
              </a:tabLst>
            </a:pPr>
            <a:r>
              <a:rPr lang="en-US" altLang="zh-CN" sz="4125" b="1" dirty="0" err="1" smtClean="0">
                <a:solidFill>
                  <a:srgbClr val="FF0000"/>
                </a:solidFill>
              </a:rPr>
              <a:t>nstead</a:t>
            </a:r>
            <a:endParaRPr lang="zh-CN" altLang="en-US" sz="4125" b="1" dirty="0">
              <a:solidFill>
                <a:srgbClr val="FF0000"/>
              </a:solidFill>
            </a:endParaRPr>
          </a:p>
        </p:txBody>
      </p:sp>
      <p:sp>
        <p:nvSpPr>
          <p:cNvPr id="8" name="TextBox 35"/>
          <p:cNvSpPr txBox="1"/>
          <p:nvPr/>
        </p:nvSpPr>
        <p:spPr>
          <a:xfrm>
            <a:off x="9404452" y="4616227"/>
            <a:ext cx="2591383" cy="722863"/>
          </a:xfrm>
          <a:prstGeom prst="rect">
            <a:avLst/>
          </a:prstGeom>
          <a:noFill/>
        </p:spPr>
        <p:txBody>
          <a:bodyPr wrap="square" lIns="86901" tIns="43452" rIns="86901" bIns="43452" rtlCol="0">
            <a:spAutoFit/>
          </a:bodyPr>
          <a:lstStyle/>
          <a:p>
            <a:pPr defTabSz="869315">
              <a:tabLst>
                <a:tab pos="1698625" algn="l"/>
              </a:tabLst>
            </a:pPr>
            <a:r>
              <a:rPr lang="en-US" altLang="zh-CN" sz="4125" b="1" dirty="0" err="1" smtClean="0">
                <a:solidFill>
                  <a:srgbClr val="FF0000"/>
                </a:solidFill>
              </a:rPr>
              <a:t>eing</a:t>
            </a:r>
            <a:endParaRPr lang="zh-CN" altLang="en-US" sz="4125" b="1" dirty="0">
              <a:solidFill>
                <a:srgbClr val="FF000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7800" y="16212"/>
            <a:ext cx="6934200" cy="2075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66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324</Words>
  <Application>Microsoft Office PowerPoint</Application>
  <PresentationFormat>宽屏</PresentationFormat>
  <Paragraphs>19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1" baseType="lpstr">
      <vt:lpstr>等线</vt:lpstr>
      <vt:lpstr>等线 Light</vt:lpstr>
      <vt:lpstr>华文楷体</vt:lpstr>
      <vt:lpstr>宋体</vt:lpstr>
      <vt:lpstr>Arial</vt:lpstr>
      <vt:lpstr>Calibri</vt:lpstr>
      <vt:lpstr>Times New Roman</vt:lpstr>
      <vt:lpstr>Office 主题​​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zhhx</cp:lastModifiedBy>
  <cp:revision>40</cp:revision>
  <dcterms:created xsi:type="dcterms:W3CDTF">2019-11-07T04:10:00Z</dcterms:created>
  <dcterms:modified xsi:type="dcterms:W3CDTF">2021-11-17T09:18:56Z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