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notesMasterIdLst>
    <p:notesMasterId r:id="rId17"/>
  </p:notesMasterIdLst>
  <p:sldIdLst>
    <p:sldId id="285" r:id="rId3"/>
    <p:sldId id="314" r:id="rId4"/>
    <p:sldId id="266" r:id="rId5"/>
    <p:sldId id="315" r:id="rId6"/>
    <p:sldId id="326" r:id="rId7"/>
    <p:sldId id="318" r:id="rId8"/>
    <p:sldId id="319" r:id="rId9"/>
    <p:sldId id="322" r:id="rId10"/>
    <p:sldId id="320" r:id="rId11"/>
    <p:sldId id="321" r:id="rId12"/>
    <p:sldId id="327" r:id="rId13"/>
    <p:sldId id="324" r:id="rId14"/>
    <p:sldId id="328" r:id="rId15"/>
    <p:sldId id="325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E11932-3969-43A7-8BE9-96D4190F9FD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30D98-2118-4B9A-A746-516A371196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019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古体诗 是与近体诗相对而言的诗体。近体诗形成前，各种诗歌体裁，也称古诗、古风，有"歌"、"行"、"吟"三种载体。唐代以后，称为近体诗。</a:t>
            </a:r>
          </a:p>
          <a:p>
            <a:endParaRPr lang="zh-CN" altLang="en-US"/>
          </a:p>
          <a:p>
            <a:r>
              <a:rPr lang="zh-CN" altLang="en-US"/>
              <a:t>古体诗格律自由，不拘对仗、平仄，押韵较宽，篇幅长短不限，句子有四言、五言、六言、七言体和杂言体 。</a:t>
            </a:r>
          </a:p>
          <a:p>
            <a:endParaRPr lang="zh-CN" altLang="en-US"/>
          </a:p>
          <a:p>
            <a:r>
              <a:rPr lang="zh-CN" altLang="en-US"/>
              <a:t>近体诗，又称今体诗、格律诗，是一种讲究平仄（简单说，在普通话四声中，第一声、第二声是平声；第三声、第四声是仄声）、对仗和押韵的汉族诗歌体裁。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庭院里一株佳美的树，满树绿叶衬托着茂密的花朵，显得格外春意盎然。</a:t>
            </a:r>
          </a:p>
          <a:p>
            <a:r>
              <a:rPr lang="zh-CN" altLang="en-US"/>
              <a:t>我攀着树枝，摘下了最好看的一串花朵，想把它赠送给日夜思念的亲人。</a:t>
            </a:r>
          </a:p>
          <a:p>
            <a:r>
              <a:rPr lang="zh-CN" altLang="en-US"/>
              <a:t>花香充满了我的衣服襟袖之间，可是天遥地远，没人能送到亲人的手中。</a:t>
            </a:r>
          </a:p>
          <a:p>
            <a:r>
              <a:rPr lang="zh-CN" altLang="en-US"/>
              <a:t>并不是此花有什么珍贵，只是别离太久，想借着花儿表达怀念之情罢了。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51ppt.com.cn/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4717" y="1285876"/>
            <a:ext cx="1627717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 descr="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1751" y="1500188"/>
            <a:ext cx="22860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 descr="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000" y="857250"/>
            <a:ext cx="96096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3" descr="图片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" y="-228600"/>
            <a:ext cx="130048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/>
        </p:nvSpPr>
        <p:spPr>
          <a:xfrm>
            <a:off x="10173500" y="6215082"/>
            <a:ext cx="2018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zh-CN" altLang="en-US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hlinkClick r:id="rId6"/>
              </a:rPr>
              <a:t>无忧</a:t>
            </a:r>
            <a:r>
              <a:rPr lang="en-US" altLang="zh-CN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hlinkClick r:id="rId6"/>
              </a:rPr>
              <a:t>PPT</a:t>
            </a:r>
            <a:r>
              <a:rPr lang="zh-CN" altLang="en-US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hlinkClick r:id="rId6"/>
              </a:rPr>
              <a:t>整理发布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3429000"/>
            <a:ext cx="9347200" cy="3810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12800" y="2667000"/>
            <a:ext cx="9347200" cy="685800"/>
          </a:xfrm>
          <a:effectLst/>
        </p:spPr>
        <p:txBody>
          <a:bodyPr/>
          <a:lstStyle>
            <a:lvl1pPr>
              <a:defRPr sz="4800">
                <a:latin typeface="Arial" panose="020B0604020202020204" pitchFamily="34" charset="0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101600" y="6553200"/>
            <a:ext cx="3860800" cy="304800"/>
          </a:xfrm>
        </p:spPr>
        <p:txBody>
          <a:bodyPr/>
          <a:lstStyle>
            <a:lvl1pPr algn="l">
              <a:defRPr sz="17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502400" y="6613526"/>
            <a:ext cx="2844800" cy="244475"/>
          </a:xfrm>
        </p:spPr>
        <p:txBody>
          <a:bodyPr/>
          <a:lstStyle>
            <a:lvl1pPr algn="ctr"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379200" y="6553201"/>
            <a:ext cx="609600" cy="244475"/>
          </a:xfrm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49A3881-DEC1-4C64-A19E-1CC6C6458019}" type="slidenum">
              <a:rPr lang="zh-CN" altLang="en-US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52461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5E-6 2.13873E-6 C 0.09028 -0.04994 0.17136 -0.08324 0.29948 -0.03052 C 0.29948 -0.03029 0.38056 0.03329 0.51111 0.03884 C 0.62847 0.03607 0.74167 -0.03075 0.74167 -0.03052 C 0.79688 -0.0474 0.81858 -0.03607 0.84532 -0.00532 " pathEditMode="relative" rAng="0" ptsTypes="fffff">
                                      <p:cBhvr>
                                        <p:cTn id="6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00" y="-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81503E-6 C 0.09375 -0.04994 0.179 -0.08323 0.31216 -0.03052 C 0.31216 -0.03029 0.39636 0.0333 0.5323 0.03885 C 0.65452 0.03607 0.77223 -0.03075 0.77223 -0.03052 C 0.82986 -0.0474 0.85226 -0.03607 0.87986 -0.00531 " pathEditMode="relative" rAng="0" ptsTypes="fffff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00" y="-22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77778E-7 -3.98844E-6 C 0.09288 -0.04994 0.17674 -0.08323 0.30799 -0.03052 C 0.30799 -0.03029 0.39115 0.0333 0.52517 0.03885 C 0.64583 0.03607 0.76198 -0.03075 0.76198 -0.03052 C 0.81892 -0.04739 0.84097 -0.03607 0.8684 -0.00531 " pathEditMode="relative" rAng="0" ptsTypes="fffff">
                                      <p:cBhvr>
                                        <p:cTn id="11" dur="1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0" y="-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92268-ABDD-43A9-954E-56BAE9AC2E81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9200397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F6FD3-AFA2-47E2-B50B-D28C2672AB11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679441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0" y="1219200"/>
            <a:ext cx="54864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0" y="1219200"/>
            <a:ext cx="54864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1AD46-3F3B-42BA-8DE1-6B1370821870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8242984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6D90C-5A78-4AA8-90C4-DDB48EF67344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314755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4D65F-26E1-4672-8B15-7D706ECD58EB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55432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F2771-DC09-41CC-8080-1DAE5CCF567B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314270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AE012-65A0-4232-A74D-6BE849A64C69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5522491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A0F6F-94B9-4C15-B488-84CA2A946005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879867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BA65C-1AD2-498D-A182-68893CE042CD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407680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88400" y="350838"/>
            <a:ext cx="2794000" cy="59737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6400" y="350838"/>
            <a:ext cx="8178800" cy="59737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333DE-A092-4594-8A8C-1C125DA728B8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287942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350838"/>
            <a:ext cx="9652000" cy="563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06400" y="1219200"/>
            <a:ext cx="11176000" cy="51054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E333F-7E81-4AC6-BCBC-428EAA84D02A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463822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350838"/>
            <a:ext cx="9652000" cy="563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406400" y="1219200"/>
            <a:ext cx="11176000" cy="51054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79A45-A9D6-4E06-A87A-C1554FA10111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3662285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7632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327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375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7483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56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6136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849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174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0049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6335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16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5486400" y="6448426"/>
            <a:ext cx="28448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000" b="1">
                <a:latin typeface="+mn-lt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06400" y="1219200"/>
            <a:ext cx="11176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06400" y="6448426"/>
            <a:ext cx="7112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 eaLnBrk="1" hangingPunct="1">
              <a:defRPr sz="1000">
                <a:latin typeface="Verdana" panose="020B060403050404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A3A0F96-2B90-47DA-8348-0038C336B0F6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1029" name="Line 135"/>
          <p:cNvSpPr>
            <a:spLocks noChangeShapeType="1"/>
          </p:cNvSpPr>
          <p:nvPr/>
        </p:nvSpPr>
        <p:spPr bwMode="white">
          <a:xfrm>
            <a:off x="12700" y="5967413"/>
            <a:ext cx="855133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117600" y="350838"/>
            <a:ext cx="9652000" cy="56356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19200" y="6448426"/>
            <a:ext cx="38608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pic>
        <p:nvPicPr>
          <p:cNvPr id="1032" name="Picture 172" descr="图片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" y="-228600"/>
            <a:ext cx="130048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167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panose="020B060402020202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panose="020B0604020202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anose="020B060402020202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60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s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8544004" y="23813"/>
            <a:ext cx="1107996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6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课外古诗词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01220160538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8696" y="-171400"/>
            <a:ext cx="12360696" cy="764381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79376" y="1412776"/>
            <a:ext cx="11953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读诗三步：</a:t>
            </a:r>
            <a:endParaRPr kumimoji="0" lang="en-US" altLang="zh-CN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1.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读明诗意（字音、句意、知人论世）</a:t>
            </a:r>
            <a:endParaRPr kumimoji="0" lang="en-US" altLang="zh-CN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读懂情感（意象、细节）</a:t>
            </a:r>
            <a:endParaRPr kumimoji="0" lang="en-US" altLang="zh-CN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品析手法（化虚为实、情景交融、对比</a:t>
            </a: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9121688545937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472" y="188640"/>
            <a:ext cx="4572000" cy="77220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0108" y="548680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3868" y="-8522"/>
            <a:ext cx="13306441" cy="7382722"/>
          </a:xfrm>
          <a:prstGeom prst="rect">
            <a:avLst/>
          </a:prstGeom>
        </p:spPr>
      </p:pic>
      <p:pic>
        <p:nvPicPr>
          <p:cNvPr id="1026" name="Picture 2" descr="https://timgsa.baidu.com/timg?image&amp;quality=80&amp;size=b9999_10000&amp;sec=1536292302573&amp;di=e1518c9cb07369350aea095c2c99d03e&amp;imgtype=0&amp;src=http%3A%2F%2Fi2.qhimg.com%2Fdr%2F250_500_%2Ft01ed896b491c4a03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404664"/>
            <a:ext cx="391808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4583832" y="1053023"/>
            <a:ext cx="7416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古诗十九首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是中国古代文人</a:t>
            </a:r>
            <a:r>
              <a:rPr kumimoji="0" lang="zh-CN" altLang="en-US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五言诗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选辑，由</a:t>
            </a:r>
            <a:r>
              <a:rPr kumimoji="0" lang="zh-CN" altLang="en-US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南朝梁萧统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从传世无名氏古诗中选录十九首编入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文选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而成。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后世一般认为这组诗作于</a:t>
            </a:r>
            <a:r>
              <a:rPr kumimoji="0" lang="zh-CN" altLang="en-US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东汉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时期。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9121688545937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30" y="27940"/>
            <a:ext cx="4572000" cy="68021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0108" y="548680"/>
            <a:ext cx="5376492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84232" y="340723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wèi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34192" y="72427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初读：读准字音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读出节奏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12024" y="698495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359696" y="188640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自由读：读通句意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结合注释梳理诗意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奇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19736" y="33895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6294502639&amp;di=1360a1536e41a833b6056f8603bf8205&amp;imgtype=0&amp;src=http%3A%2F%2Fwww.zhld.com%2Fzkwb%2Fres%2F1%2F20161230%2F61214830288094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-243408"/>
            <a:ext cx="568112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487488" y="2348880"/>
            <a:ext cx="8895703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“庭中有奇树”，“奇”在何处？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奇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发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华滋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荣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何足贵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所思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别经时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6294502639&amp;di=1360a1536e41a833b6056f8603bf8205&amp;imgtype=0&amp;src=http%3A%2F%2Fwww.zhld.com%2Fzkwb%2Fres%2F1%2F20161230%2F61214830288094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-243408"/>
            <a:ext cx="568112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487488" y="2348880"/>
            <a:ext cx="8895703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“庭中有奇树”， 由树怀人！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imgsa.baidu.com/timg?image&amp;quality=80&amp;size=b9999_10000&amp;sec=1536292302573&amp;di=e1518c9cb07369350aea095c2c99d03e&amp;imgtype=0&amp;src=http%3A%2F%2Fi2.qhimg.com%2Fdr%2F250_500_%2Ft01ed896b491c4a03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764704"/>
            <a:ext cx="391808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5202181" y="612844"/>
            <a:ext cx="66247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迢迢牵牛星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迢迢牵牛星，皎皎河汉女。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纤纤擢素手，札札弄机杼。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终日不成章，泣涕零如雨；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河汉清且浅，相去复几许！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盈盈一水间，脉脉不得语。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2897" y="2516410"/>
            <a:ext cx="98488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zhuó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939758" y="2386907"/>
            <a:ext cx="7601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zhá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70215" y="4768003"/>
            <a:ext cx="729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mò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9098" y="2451852"/>
            <a:ext cx="779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rgbClr val="FF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zhù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023ae9bcf230d55f273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3" name="思想气泡: 云 2"/>
          <p:cNvSpPr/>
          <p:nvPr/>
        </p:nvSpPr>
        <p:spPr>
          <a:xfrm>
            <a:off x="5663952" y="1484784"/>
            <a:ext cx="5400600" cy="2160240"/>
          </a:xfrm>
          <a:prstGeom prst="cloudCallout">
            <a:avLst>
              <a:gd name="adj1" fmla="val -58864"/>
              <a:gd name="adj2" fmla="val 9766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背诵全诗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中国荷花">
  <a:themeElements>
    <a:clrScheme name="中国荷花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中国荷花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中国荷花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国荷花 2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国荷花 3">
        <a:dk1>
          <a:srgbClr val="000000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00000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844</Words>
  <Application>Microsoft Office PowerPoint</Application>
  <PresentationFormat>宽屏</PresentationFormat>
  <Paragraphs>92</Paragraphs>
  <Slides>14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等线</vt:lpstr>
      <vt:lpstr>黑体</vt:lpstr>
      <vt:lpstr>华文行楷</vt:lpstr>
      <vt:lpstr>楷体</vt:lpstr>
      <vt:lpstr>隶书</vt:lpstr>
      <vt:lpstr>Arial</vt:lpstr>
      <vt:lpstr>Calibri</vt:lpstr>
      <vt:lpstr>Verdana</vt:lpstr>
      <vt:lpstr>Wingdings</vt:lpstr>
      <vt:lpstr>中国荷花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优优 胡</dc:creator>
  <cp:lastModifiedBy>优优 胡</cp:lastModifiedBy>
  <cp:revision>1</cp:revision>
  <dcterms:created xsi:type="dcterms:W3CDTF">2019-12-27T05:07:47Z</dcterms:created>
  <dcterms:modified xsi:type="dcterms:W3CDTF">2019-12-27T05:07:56Z</dcterms:modified>
</cp:coreProperties>
</file>