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7"/>
  </p:notesMasterIdLst>
  <p:handoutMasterIdLst>
    <p:handoutMasterId r:id="rId38"/>
  </p:handoutMasterIdLst>
  <p:sldIdLst>
    <p:sldId id="257" r:id="rId2"/>
    <p:sldId id="308" r:id="rId3"/>
    <p:sldId id="335" r:id="rId4"/>
    <p:sldId id="336" r:id="rId5"/>
    <p:sldId id="337" r:id="rId6"/>
    <p:sldId id="338" r:id="rId7"/>
    <p:sldId id="393" r:id="rId8"/>
    <p:sldId id="394" r:id="rId9"/>
    <p:sldId id="340" r:id="rId10"/>
    <p:sldId id="341" r:id="rId11"/>
    <p:sldId id="315" r:id="rId12"/>
    <p:sldId id="386" r:id="rId13"/>
    <p:sldId id="387" r:id="rId14"/>
    <p:sldId id="388" r:id="rId15"/>
    <p:sldId id="345" r:id="rId16"/>
    <p:sldId id="346" r:id="rId17"/>
    <p:sldId id="347" r:id="rId18"/>
    <p:sldId id="348" r:id="rId19"/>
    <p:sldId id="358" r:id="rId20"/>
    <p:sldId id="359" r:id="rId21"/>
    <p:sldId id="381" r:id="rId22"/>
    <p:sldId id="360" r:id="rId23"/>
    <p:sldId id="361" r:id="rId24"/>
    <p:sldId id="390" r:id="rId25"/>
    <p:sldId id="382" r:id="rId26"/>
    <p:sldId id="369" r:id="rId27"/>
    <p:sldId id="384" r:id="rId28"/>
    <p:sldId id="317" r:id="rId29"/>
    <p:sldId id="370" r:id="rId30"/>
    <p:sldId id="371" r:id="rId31"/>
    <p:sldId id="319" r:id="rId32"/>
    <p:sldId id="276" r:id="rId33"/>
    <p:sldId id="392" r:id="rId34"/>
    <p:sldId id="391" r:id="rId35"/>
    <p:sldId id="287" r:id="rId3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1">
          <p15:clr>
            <a:srgbClr val="A4A3A4"/>
          </p15:clr>
        </p15:guide>
        <p15:guide id="2" pos="3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15">
          <p15:clr>
            <a:srgbClr val="A4A3A4"/>
          </p15:clr>
        </p15:guide>
        <p15:guide id="2" pos="217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CCCC"/>
    <a:srgbClr val="DDE2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35" autoAdjust="0"/>
    <p:restoredTop sz="94660"/>
  </p:normalViewPr>
  <p:slideViewPr>
    <p:cSldViewPr snapToGrid="0">
      <p:cViewPr varScale="1">
        <p:scale>
          <a:sx n="55" d="100"/>
          <a:sy n="55" d="100"/>
        </p:scale>
        <p:origin x="603" y="41"/>
      </p:cViewPr>
      <p:guideLst>
        <p:guide orient="horz" pos="2111"/>
        <p:guide pos="385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-3846" y="-78"/>
      </p:cViewPr>
      <p:guideLst>
        <p:guide orient="horz" pos="2815"/>
        <p:guide pos="217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9AE642-EADF-4FA2-8696-2CC231ADC0FC}" type="datetimeFigureOut">
              <a:rPr lang="zh-CN" altLang="en-US" smtClean="0"/>
              <a:t>2022/3/24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C8D521-B21D-4235-97A7-A6CA2FA625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2022/3/24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22178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4971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5040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33784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1" name="chimes.wav"/>
          </p:stSnd>
        </p:sndAc>
      </p:transition>
    </mc:Choice>
    <mc:Fallback xmlns="">
      <p:transition>
        <p:wheel spokes="8"/>
        <p:sndAc>
          <p:stSnd>
            <p:snd r:embed="rId3" name="chimes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课前预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1" name="chimes.wav"/>
          </p:stSnd>
        </p:sndAc>
      </p:transition>
    </mc:Choice>
    <mc:Fallback xmlns="">
      <p:transition>
        <p:wheel spokes="8"/>
        <p:sndAc>
          <p:stSnd>
            <p:snd r:embed="rId3" name="chimes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theme" Target="../theme/theme1.xml"/><Relationship Id="rId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191453" y="180340"/>
            <a:ext cx="11844337" cy="64976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03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b="0">
              <a:solidFill>
                <a:srgbClr val="00B050"/>
              </a:solidFill>
            </a:endParaRPr>
          </a:p>
        </p:txBody>
      </p:sp>
      <p:sp>
        <p:nvSpPr>
          <p:cNvPr id="9" name="TextBox 22">
            <a:hlinkClick r:id="" action="ppaction://hlinkshowjump?jump=firstslide"/>
          </p:cNvPr>
          <p:cNvSpPr txBox="1"/>
          <p:nvPr userDrawn="1"/>
        </p:nvSpPr>
        <p:spPr>
          <a:xfrm>
            <a:off x="10313988" y="283255"/>
            <a:ext cx="1512887" cy="4298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2103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 spc="300" dirty="0">
                <a:solidFill>
                  <a:srgbClr val="00B050"/>
                </a:solidFill>
                <a:latin typeface="Microsoft YaHei" panose="020B0503020204020204" charset="-122"/>
                <a:ea typeface="Microsoft YaHei" panose="020B0503020204020204" charset="-122"/>
              </a:rPr>
              <a:t>返回目录</a:t>
            </a:r>
          </a:p>
        </p:txBody>
      </p:sp>
      <p:sp>
        <p:nvSpPr>
          <p:cNvPr id="11" name="矩形 10"/>
          <p:cNvSpPr/>
          <p:nvPr userDrawn="1"/>
        </p:nvSpPr>
        <p:spPr>
          <a:xfrm>
            <a:off x="1297307" y="323850"/>
            <a:ext cx="76200" cy="36353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03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b="0">
              <a:solidFill>
                <a:srgbClr val="00B050"/>
              </a:solidFill>
            </a:endParaRPr>
          </a:p>
        </p:txBody>
      </p:sp>
      <p:sp>
        <p:nvSpPr>
          <p:cNvPr id="14" name="文本框 3"/>
          <p:cNvSpPr txBox="1">
            <a:spLocks noChangeArrowheads="1"/>
          </p:cNvSpPr>
          <p:nvPr userDrawn="1"/>
        </p:nvSpPr>
        <p:spPr bwMode="auto">
          <a:xfrm>
            <a:off x="1419228" y="271837"/>
            <a:ext cx="7451090" cy="429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charset="-122"/>
              </a:defRPr>
            </a:lvl5pPr>
            <a:lvl6pPr marL="2514600" indent="-228600" defTabSz="120967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charset="-122"/>
              </a:defRPr>
            </a:lvl6pPr>
            <a:lvl7pPr marL="2971800" indent="-228600" defTabSz="120967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charset="-122"/>
              </a:defRPr>
            </a:lvl7pPr>
            <a:lvl8pPr marL="3429000" indent="-228600" defTabSz="120967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charset="-122"/>
              </a:defRPr>
            </a:lvl8pPr>
            <a:lvl9pPr marL="3886200" indent="-228600" defTabSz="1209675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charset="-122"/>
              </a:defRPr>
            </a:lvl9pPr>
          </a:lstStyle>
          <a:p>
            <a:pPr algn="l" defTabSz="1209675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200" b="1" dirty="0">
                <a:solidFill>
                  <a:srgbClr val="00B050"/>
                </a:solidFill>
                <a:latin typeface="KaiTi" panose="02010609060101010101" pitchFamily="49" charset="-122"/>
                <a:ea typeface="KaiTi" panose="02010609060101010101" pitchFamily="49" charset="-122"/>
                <a:cs typeface="KaiTi" panose="02010609060101010101" pitchFamily="49" charset="-122"/>
                <a:sym typeface="+mn-ea"/>
              </a:rPr>
              <a:t>名师帮</a:t>
            </a:r>
            <a:r>
              <a:rPr lang="en-US" altLang="zh-CN" sz="2200" b="1" dirty="0">
                <a:solidFill>
                  <a:srgbClr val="00B050"/>
                </a:solidFill>
                <a:latin typeface="KaiTi" panose="02010609060101010101" pitchFamily="49" charset="-122"/>
                <a:ea typeface="KaiTi" panose="02010609060101010101" pitchFamily="49" charset="-122"/>
                <a:cs typeface="KaiTi" panose="02010609060101010101" pitchFamily="49" charset="-122"/>
                <a:sym typeface="+mn-ea"/>
              </a:rPr>
              <a:t>•</a:t>
            </a:r>
            <a:r>
              <a:rPr lang="zh-CN" altLang="en-US" sz="2200" b="1" dirty="0">
                <a:solidFill>
                  <a:srgbClr val="00B050"/>
                </a:solidFill>
                <a:latin typeface="KaiTi" panose="02010609060101010101" pitchFamily="49" charset="-122"/>
                <a:ea typeface="KaiTi" panose="02010609060101010101" pitchFamily="49" charset="-122"/>
                <a:cs typeface="KaiTi" panose="02010609060101010101" pitchFamily="49" charset="-122"/>
                <a:sym typeface="+mn-ea"/>
              </a:rPr>
              <a:t>同步学案</a:t>
            </a:r>
            <a:r>
              <a:rPr lang="en-US" altLang="zh-CN" sz="2200" b="1" dirty="0">
                <a:solidFill>
                  <a:srgbClr val="00B050"/>
                </a:solidFill>
                <a:latin typeface="KaiTi" panose="02010609060101010101" pitchFamily="49" charset="-122"/>
                <a:ea typeface="KaiTi" panose="02010609060101010101" pitchFamily="49" charset="-122"/>
                <a:cs typeface="KaiTi" panose="02010609060101010101" pitchFamily="49" charset="-122"/>
                <a:sym typeface="+mn-ea"/>
              </a:rPr>
              <a:t>•</a:t>
            </a:r>
            <a:r>
              <a:rPr lang="zh-CN" altLang="en-US" sz="2200" b="1" dirty="0">
                <a:solidFill>
                  <a:srgbClr val="00B050"/>
                </a:solidFill>
                <a:latin typeface="KaiTi" panose="02010609060101010101" pitchFamily="49" charset="-122"/>
                <a:ea typeface="KaiTi" panose="02010609060101010101" pitchFamily="49" charset="-122"/>
                <a:cs typeface="KaiTi" panose="02010609060101010101" pitchFamily="49" charset="-122"/>
                <a:sym typeface="+mn-ea"/>
              </a:rPr>
              <a:t>语文</a:t>
            </a:r>
            <a:r>
              <a:rPr lang="en-US" altLang="zh-CN" sz="2200" b="1" dirty="0">
                <a:solidFill>
                  <a:srgbClr val="00B050"/>
                </a:solidFill>
                <a:latin typeface="KaiTi" panose="02010609060101010101" pitchFamily="49" charset="-122"/>
                <a:ea typeface="KaiTi" panose="02010609060101010101" pitchFamily="49" charset="-122"/>
                <a:cs typeface="KaiTi" panose="02010609060101010101" pitchFamily="49" charset="-122"/>
                <a:sym typeface="+mn-ea"/>
              </a:rPr>
              <a:t>•</a:t>
            </a:r>
            <a:r>
              <a:rPr lang="zh-CN" altLang="en-US" sz="2200" b="1" dirty="0">
                <a:solidFill>
                  <a:srgbClr val="00B050"/>
                </a:solidFill>
                <a:latin typeface="KaiTi" panose="02010609060101010101" pitchFamily="49" charset="-122"/>
                <a:ea typeface="KaiTi" panose="02010609060101010101" pitchFamily="49" charset="-122"/>
                <a:cs typeface="KaiTi" panose="02010609060101010101" pitchFamily="49" charset="-122"/>
                <a:sym typeface="+mn-ea"/>
              </a:rPr>
              <a:t>八年级</a:t>
            </a:r>
            <a:r>
              <a:rPr lang="en-US" altLang="zh-CN" sz="2200" b="1" dirty="0">
                <a:solidFill>
                  <a:srgbClr val="00B050"/>
                </a:solidFill>
                <a:latin typeface="KaiTi" panose="02010609060101010101" pitchFamily="49" charset="-122"/>
                <a:ea typeface="KaiTi" panose="02010609060101010101" pitchFamily="49" charset="-122"/>
                <a:cs typeface="KaiTi" panose="02010609060101010101" pitchFamily="49" charset="-122"/>
                <a:sym typeface="+mn-ea"/>
              </a:rPr>
              <a:t>•</a:t>
            </a:r>
            <a:r>
              <a:rPr lang="zh-CN" altLang="en-US" sz="2200" b="1" dirty="0">
                <a:solidFill>
                  <a:srgbClr val="00B050"/>
                </a:solidFill>
                <a:latin typeface="KaiTi" panose="02010609060101010101" pitchFamily="49" charset="-122"/>
                <a:ea typeface="KaiTi" panose="02010609060101010101" pitchFamily="49" charset="-122"/>
                <a:cs typeface="KaiTi" panose="02010609060101010101" pitchFamily="49" charset="-122"/>
                <a:sym typeface="+mn-ea"/>
              </a:rPr>
              <a:t>下册 阶段质量检测卷（一）</a:t>
            </a:r>
            <a:endParaRPr sz="2200" b="1" dirty="0">
              <a:solidFill>
                <a:srgbClr val="00B050"/>
              </a:solidFill>
              <a:latin typeface="KaiTi" panose="02010609060101010101" pitchFamily="49" charset="-122"/>
              <a:ea typeface="KaiTi" panose="02010609060101010101" pitchFamily="49" charset="-122"/>
              <a:cs typeface="KaiTi" panose="02010609060101010101" pitchFamily="49" charset="-122"/>
              <a:sym typeface="+mn-ea"/>
            </a:endParaRPr>
          </a:p>
        </p:txBody>
      </p:sp>
      <p:cxnSp>
        <p:nvCxnSpPr>
          <p:cNvPr id="3" name="直接连接符 2"/>
          <p:cNvCxnSpPr>
            <a:stCxn id="11" idx="2"/>
          </p:cNvCxnSpPr>
          <p:nvPr userDrawn="1"/>
        </p:nvCxnSpPr>
        <p:spPr>
          <a:xfrm flipV="1">
            <a:off x="1335405" y="684530"/>
            <a:ext cx="10659745" cy="3175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 descr="QQ图片20211116124428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479425" y="260350"/>
            <a:ext cx="506730" cy="506730"/>
          </a:xfrm>
          <a:prstGeom prst="rect">
            <a:avLst/>
          </a:prstGeom>
        </p:spPr>
      </p:pic>
      <p:pic>
        <p:nvPicPr>
          <p:cNvPr id="5" name="图片 4" descr="1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9906000" y="358140"/>
            <a:ext cx="355600" cy="28257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4" name="chimes.wav"/>
          </p:stSnd>
        </p:sndAc>
      </p:transition>
    </mc:Choice>
    <mc:Fallback xmlns="">
      <p:transition>
        <p:wheel spokes="8"/>
        <p:sndAc>
          <p:stSnd>
            <p:snd r:embed="rId8" name="chimes.wav"/>
          </p:stSnd>
        </p:sndAc>
      </p:transition>
    </mc:Fallback>
  </mc:AlternateConten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SimSun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SimSun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SimSun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SimSun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SimSun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SimSun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SimSun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SimSun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audio" Target="../media/audio1.wav"/><Relationship Id="rId5" Type="http://schemas.openxmlformats.org/officeDocument/2006/relationships/audio" Target="../media/audio1.wav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audio" Target="../media/audio1.wav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5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audio" Target="../media/audio1.wav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5" name="Group 10"/>
          <p:cNvGrpSpPr/>
          <p:nvPr/>
        </p:nvGrpSpPr>
        <p:grpSpPr>
          <a:xfrm>
            <a:off x="2216354" y="2227899"/>
            <a:ext cx="5988079" cy="2251822"/>
            <a:chOff x="748" y="1434"/>
            <a:chExt cx="3856" cy="1407"/>
          </a:xfrm>
        </p:grpSpPr>
        <p:sp>
          <p:nvSpPr>
            <p:cNvPr id="11266" name="Rectangle 2"/>
            <p:cNvSpPr/>
            <p:nvPr/>
          </p:nvSpPr>
          <p:spPr>
            <a:xfrm>
              <a:off x="748" y="1934"/>
              <a:ext cx="1134" cy="862"/>
            </a:xfrm>
            <a:prstGeom prst="rect">
              <a:avLst/>
            </a:prstGeom>
            <a:solidFill>
              <a:srgbClr val="00CC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Calibri" panose="020F0502020204030204" charset="0"/>
                <a:ea typeface="SimSun" panose="02010600030101010101" pitchFamily="2" charset="-122"/>
              </a:endParaRPr>
            </a:p>
          </p:txBody>
        </p:sp>
        <p:sp>
          <p:nvSpPr>
            <p:cNvPr id="11267" name="Rectangle 3"/>
            <p:cNvSpPr/>
            <p:nvPr/>
          </p:nvSpPr>
          <p:spPr>
            <a:xfrm>
              <a:off x="1655" y="1434"/>
              <a:ext cx="1134" cy="862"/>
            </a:xfrm>
            <a:prstGeom prst="rect">
              <a:avLst/>
            </a:prstGeom>
            <a:solidFill>
              <a:srgbClr val="7030A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Calibri" panose="020F0502020204030204" charset="0"/>
                <a:ea typeface="SimSun" panose="02010600030101010101" pitchFamily="2" charset="-122"/>
              </a:endParaRPr>
            </a:p>
          </p:txBody>
        </p:sp>
        <p:sp>
          <p:nvSpPr>
            <p:cNvPr id="11268" name="Rectangle 4"/>
            <p:cNvSpPr/>
            <p:nvPr/>
          </p:nvSpPr>
          <p:spPr>
            <a:xfrm>
              <a:off x="2562" y="1979"/>
              <a:ext cx="1134" cy="862"/>
            </a:xfrm>
            <a:prstGeom prst="rect">
              <a:avLst/>
            </a:prstGeom>
            <a:solidFill>
              <a:srgbClr val="FFC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Calibri" panose="020F0502020204030204" charset="0"/>
                <a:ea typeface="SimSun" panose="02010600030101010101" pitchFamily="2" charset="-122"/>
              </a:endParaRPr>
            </a:p>
          </p:txBody>
        </p:sp>
        <p:sp>
          <p:nvSpPr>
            <p:cNvPr id="11269" name="Rectangle 5"/>
            <p:cNvSpPr/>
            <p:nvPr/>
          </p:nvSpPr>
          <p:spPr>
            <a:xfrm>
              <a:off x="3470" y="1480"/>
              <a:ext cx="1134" cy="862"/>
            </a:xfrm>
            <a:prstGeom prst="rect">
              <a:avLst/>
            </a:prstGeom>
            <a:solidFill>
              <a:srgbClr val="00B05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Calibri" panose="020F0502020204030204" charset="0"/>
                <a:ea typeface="SimSun" panose="02010600030101010101" pitchFamily="2" charset="-122"/>
              </a:endParaRPr>
            </a:p>
          </p:txBody>
        </p:sp>
        <p:sp>
          <p:nvSpPr>
            <p:cNvPr id="11270" name="Rectangle 6"/>
            <p:cNvSpPr/>
            <p:nvPr/>
          </p:nvSpPr>
          <p:spPr>
            <a:xfrm>
              <a:off x="3644" y="1490"/>
              <a:ext cx="783" cy="8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spcBef>
                  <a:spcPct val="30000"/>
                </a:spcBef>
              </a:pPr>
              <a:r>
                <a:rPr lang="zh-CN" altLang="en-US" sz="8000" b="1" dirty="0">
                  <a:latin typeface="Calibri" panose="020F0502020204030204" charset="0"/>
                  <a:ea typeface="SimHei" panose="02010609060101010101" pitchFamily="49" charset="-122"/>
                </a:rPr>
                <a:t>运</a:t>
              </a:r>
            </a:p>
          </p:txBody>
        </p:sp>
        <p:sp>
          <p:nvSpPr>
            <p:cNvPr id="11271" name="Rectangle 7"/>
            <p:cNvSpPr/>
            <p:nvPr/>
          </p:nvSpPr>
          <p:spPr>
            <a:xfrm>
              <a:off x="895" y="1993"/>
              <a:ext cx="766" cy="83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8000" b="1" dirty="0">
                  <a:latin typeface="Calibri" panose="020F0502020204030204" charset="0"/>
                  <a:ea typeface="SimHei" panose="02010609060101010101" pitchFamily="49" charset="-122"/>
                </a:rPr>
                <a:t>积</a:t>
              </a:r>
            </a:p>
          </p:txBody>
        </p:sp>
        <p:sp>
          <p:nvSpPr>
            <p:cNvPr id="11272" name="Rectangle 8"/>
            <p:cNvSpPr/>
            <p:nvPr/>
          </p:nvSpPr>
          <p:spPr>
            <a:xfrm>
              <a:off x="1779" y="1488"/>
              <a:ext cx="766" cy="83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8000" b="1" dirty="0">
                  <a:latin typeface="Calibri" panose="020F0502020204030204" charset="0"/>
                  <a:ea typeface="SimHei" panose="02010609060101010101" pitchFamily="49" charset="-122"/>
                </a:rPr>
                <a:t>累</a:t>
              </a:r>
            </a:p>
          </p:txBody>
        </p:sp>
        <p:sp>
          <p:nvSpPr>
            <p:cNvPr id="11273" name="Rectangle 9"/>
            <p:cNvSpPr/>
            <p:nvPr/>
          </p:nvSpPr>
          <p:spPr>
            <a:xfrm>
              <a:off x="2699" y="1969"/>
              <a:ext cx="783" cy="8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8000" b="1" dirty="0">
                  <a:latin typeface="Calibri" panose="020F0502020204030204" charset="0"/>
                  <a:ea typeface="SimHei" panose="02010609060101010101" pitchFamily="49" charset="-122"/>
                </a:rPr>
                <a:t>与</a:t>
              </a:r>
            </a:p>
          </p:txBody>
        </p:sp>
      </p:grpSp>
      <p:sp>
        <p:nvSpPr>
          <p:cNvPr id="11" name="Rectangle 5"/>
          <p:cNvSpPr/>
          <p:nvPr/>
        </p:nvSpPr>
        <p:spPr>
          <a:xfrm>
            <a:off x="8047111" y="3091482"/>
            <a:ext cx="1761017" cy="1379581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charset="0"/>
              <a:ea typeface="SimSun" panose="02010600030101010101" pitchFamily="2" charset="-122"/>
            </a:endParaRPr>
          </a:p>
        </p:txBody>
      </p:sp>
      <p:sp>
        <p:nvSpPr>
          <p:cNvPr id="12" name="Rectangle 6"/>
          <p:cNvSpPr/>
          <p:nvPr/>
        </p:nvSpPr>
        <p:spPr>
          <a:xfrm>
            <a:off x="8359266" y="3132654"/>
            <a:ext cx="1215397" cy="1323439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30000"/>
              </a:spcBef>
            </a:pPr>
            <a:r>
              <a:rPr lang="zh-CN" altLang="en-US" sz="8000" b="1" dirty="0">
                <a:latin typeface="Calibri" panose="020F0502020204030204" charset="0"/>
                <a:ea typeface="SimHei" panose="02010609060101010101" pitchFamily="49" charset="-122"/>
              </a:rPr>
              <a:t>用</a:t>
            </a: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5E154DD3-1A57-4C35-B5FC-DA3C4FF52532}"/>
              </a:ext>
            </a:extLst>
          </p:cNvPr>
          <p:cNvGrpSpPr/>
          <p:nvPr/>
        </p:nvGrpSpPr>
        <p:grpSpPr>
          <a:xfrm>
            <a:off x="1707579" y="991738"/>
            <a:ext cx="8692515" cy="1088594"/>
            <a:chOff x="5635" y="2172"/>
            <a:chExt cx="7999" cy="1306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6254D4A1-CCAA-4B97-98F4-21EFFA43A09B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6252" y="2172"/>
              <a:ext cx="6826" cy="1257"/>
            </a:xfrm>
            <a:prstGeom prst="rect">
              <a:avLst/>
            </a:prstGeom>
            <a:solidFill>
              <a:srgbClr val="00B0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03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5000" b="0">
                <a:solidFill>
                  <a:schemeClr val="dk1"/>
                </a:solidFill>
              </a:endParaRPr>
            </a:p>
          </p:txBody>
        </p:sp>
        <p:sp>
          <p:nvSpPr>
            <p:cNvPr id="15" name="等腰三角形 14">
              <a:extLst>
                <a:ext uri="{FF2B5EF4-FFF2-40B4-BE49-F238E27FC236}">
                  <a16:creationId xmlns:a16="http://schemas.microsoft.com/office/drawing/2014/main" id="{812FC1C7-647C-46ED-B15A-13F5C731989E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 rot="16200000">
              <a:off x="5263" y="2593"/>
              <a:ext cx="1257" cy="514"/>
            </a:xfrm>
            <a:prstGeom prst="triangle">
              <a:avLst/>
            </a:prstGeom>
            <a:solidFill>
              <a:srgbClr val="00B0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03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5000" b="0">
                <a:solidFill>
                  <a:schemeClr val="dk1"/>
                </a:solidFill>
              </a:endParaRPr>
            </a:p>
          </p:txBody>
        </p:sp>
        <p:sp>
          <p:nvSpPr>
            <p:cNvPr id="16" name="等腰三角形 15">
              <a:extLst>
                <a:ext uri="{FF2B5EF4-FFF2-40B4-BE49-F238E27FC236}">
                  <a16:creationId xmlns:a16="http://schemas.microsoft.com/office/drawing/2014/main" id="{7005DA63-DE4A-492F-B1A7-DCD92A6E2920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 rot="5400000">
              <a:off x="12748" y="2593"/>
              <a:ext cx="1257" cy="514"/>
            </a:xfrm>
            <a:prstGeom prst="triangle">
              <a:avLst/>
            </a:prstGeom>
            <a:solidFill>
              <a:srgbClr val="00B0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03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5000" b="0">
                <a:solidFill>
                  <a:schemeClr val="dk1"/>
                </a:solidFill>
              </a:endParaRPr>
            </a:p>
          </p:txBody>
        </p:sp>
        <p:sp>
          <p:nvSpPr>
            <p:cNvPr id="17" name="文本框 46">
              <a:extLst>
                <a:ext uri="{FF2B5EF4-FFF2-40B4-BE49-F238E27FC236}">
                  <a16:creationId xmlns:a16="http://schemas.microsoft.com/office/drawing/2014/main" id="{D585D4C9-070A-43D9-9019-64608067D70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31" y="2436"/>
              <a:ext cx="6727" cy="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icrosoft YaHei" panose="020B0503020204020204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icrosoft YaHei" panose="020B0503020204020204" charset="-122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icrosoft YaHei" panose="020B0503020204020204" charset="-122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icrosoft YaHei" panose="020B0503020204020204" charset="-122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icrosoft YaHei" panose="020B0503020204020204" charset="-122"/>
                </a:defRPr>
              </a:lvl5pPr>
              <a:lvl6pPr marL="2514600" indent="-228600" defTabSz="1209675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icrosoft YaHei" panose="020B0503020204020204" charset="-122"/>
                </a:defRPr>
              </a:lvl6pPr>
              <a:lvl7pPr marL="2971800" indent="-228600" defTabSz="1209675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icrosoft YaHei" panose="020B0503020204020204" charset="-122"/>
                </a:defRPr>
              </a:lvl7pPr>
              <a:lvl8pPr marL="3429000" indent="-228600" defTabSz="1209675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icrosoft YaHei" panose="020B0503020204020204" charset="-122"/>
                </a:defRPr>
              </a:lvl8pPr>
              <a:lvl9pPr marL="3886200" indent="-228600" defTabSz="1209675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icrosoft YaHei" panose="020B0503020204020204" charset="-122"/>
                </a:defRPr>
              </a:lvl9pPr>
            </a:lstStyle>
            <a:p>
              <a:pPr algn="ctr"/>
              <a:r>
                <a:rPr lang="zh-CN" altLang="en-US" sz="3000" b="1" dirty="0">
                  <a:solidFill>
                    <a:schemeClr val="lt1"/>
                  </a:solidFill>
                  <a:latin typeface="KaiTi" panose="02010609060101010101" pitchFamily="49" charset="-122"/>
                  <a:ea typeface="KaiTi" panose="02010609060101010101" pitchFamily="49" charset="-122"/>
                  <a:cs typeface="KaiTi" panose="02010609060101010101" pitchFamily="49" charset="-122"/>
                </a:rPr>
                <a:t>阶段质量检测卷（一）</a:t>
              </a:r>
              <a:endParaRPr sz="3000" b="1" dirty="0">
                <a:solidFill>
                  <a:schemeClr val="lt1"/>
                </a:solidFill>
                <a:latin typeface="KaiTi" panose="02010609060101010101" pitchFamily="49" charset="-122"/>
                <a:ea typeface="KaiTi" panose="02010609060101010101" pitchFamily="49" charset="-122"/>
                <a:cs typeface="KaiTi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5" name="chimes.wav"/>
          </p:stSnd>
        </p:sndAc>
      </p:transition>
    </mc:Choice>
    <mc:Fallback xmlns="">
      <p:transition>
        <p:wheel spokes="8"/>
        <p:sndAc>
          <p:stSnd>
            <p:snd r:embed="rId6" name="chim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19"/>
          <p:cNvSpPr txBox="1"/>
          <p:nvPr/>
        </p:nvSpPr>
        <p:spPr>
          <a:xfrm>
            <a:off x="341659" y="913747"/>
            <a:ext cx="11423015" cy="25545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altLang="en-US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一、（</a:t>
            </a:r>
            <a:r>
              <a:rPr lang="en-US" altLang="zh-CN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5</a:t>
            </a:r>
            <a:r>
              <a:rPr lang="zh-CN" altLang="en-US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小题，</a:t>
            </a:r>
            <a:r>
              <a:rPr lang="en-US" altLang="zh-CN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16</a:t>
            </a:r>
            <a:r>
              <a:rPr lang="zh-CN" altLang="en-US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分）</a:t>
            </a:r>
          </a:p>
          <a:p>
            <a:pPr indent="0" fontAlgn="auto"/>
            <a:r>
              <a:rPr lang="en-US" altLang="zh-CN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1.</a:t>
            </a:r>
            <a:r>
              <a:rPr lang="zh-CN" altLang="en-US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下列词语中，每对加点字的读音都相同的一项是（       ）</a:t>
            </a:r>
            <a:endParaRPr lang="en-US" altLang="zh-CN" sz="3200" dirty="0">
              <a:solidFill>
                <a:srgbClr val="000000"/>
              </a:solidFill>
              <a:latin typeface="SimSun" panose="02010600030101010101" pitchFamily="2" charset="-122"/>
              <a:ea typeface="SimSun" panose="02010600030101010101" pitchFamily="2" charset="-122"/>
              <a:cs typeface="SimSun" panose="02010600030101010101" pitchFamily="2" charset="-122"/>
            </a:endParaRPr>
          </a:p>
          <a:p>
            <a:pPr indent="0" fontAlgn="auto"/>
            <a:r>
              <a:rPr lang="zh-CN" altLang="en-US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（</a:t>
            </a:r>
            <a:r>
              <a:rPr lang="en-US" altLang="zh-CN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3</a:t>
            </a:r>
            <a:r>
              <a:rPr lang="zh-CN" altLang="en-US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分）</a:t>
            </a:r>
          </a:p>
          <a:p>
            <a:pPr indent="0" fontAlgn="auto"/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偏僻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复辟  皎洁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狡猾          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B.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踊跃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拥护  磅礴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滂沱</a:t>
            </a:r>
          </a:p>
          <a:p>
            <a:pPr indent="0" fontAlgn="auto"/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撺掇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辍学  糜子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糜烂          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D.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行辈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行伍  晦暗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悔悟</a:t>
            </a:r>
            <a:endParaRPr lang="zh-CN" altLang="en-US" sz="3200" b="0" dirty="0">
              <a:solidFill>
                <a:srgbClr val="000000"/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87145" y="2708910"/>
            <a:ext cx="32893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•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174875" y="2700655"/>
            <a:ext cx="35941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•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818130" y="2691765"/>
            <a:ext cx="35941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•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724275" y="2700655"/>
            <a:ext cx="36004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•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946140" y="3226435"/>
            <a:ext cx="38608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•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6887210" y="3244850"/>
            <a:ext cx="35115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•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7905750" y="3195320"/>
            <a:ext cx="29464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•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8790940" y="3178810"/>
            <a:ext cx="35115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•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905750" y="2708910"/>
            <a:ext cx="35052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•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809355" y="2708910"/>
            <a:ext cx="33274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•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918325" y="2708910"/>
            <a:ext cx="32004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•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5935980" y="2708910"/>
            <a:ext cx="32004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•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2818130" y="3203575"/>
            <a:ext cx="33845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•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3724275" y="3226435"/>
            <a:ext cx="33845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•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1269365" y="3195320"/>
            <a:ext cx="34671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•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1772285" y="3203575"/>
            <a:ext cx="32829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•</a:t>
            </a:r>
          </a:p>
        </p:txBody>
      </p:sp>
      <p:sp>
        <p:nvSpPr>
          <p:cNvPr id="35" name="文本框 1"/>
          <p:cNvSpPr txBox="1"/>
          <p:nvPr/>
        </p:nvSpPr>
        <p:spPr>
          <a:xfrm>
            <a:off x="9739630" y="1414780"/>
            <a:ext cx="1610360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无答案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imSun" panose="02010600030101010101" pitchFamily="2" charset="-122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401954" y="3741420"/>
            <a:ext cx="1146619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解析</a:t>
            </a:r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】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A. p</a:t>
            </a:r>
            <a:r>
              <a:rPr lang="zh-CN" altLang="zh-CN" sz="3200" b="1" dirty="0">
                <a:solidFill>
                  <a:srgbClr val="0070C0"/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ì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/b</a:t>
            </a:r>
            <a:r>
              <a:rPr lang="zh-CN" altLang="zh-CN" sz="3200" b="1" dirty="0">
                <a:solidFill>
                  <a:srgbClr val="0070C0"/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ì</a:t>
            </a:r>
            <a:r>
              <a:rPr lang="zh-CN" alt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ji</a:t>
            </a:r>
            <a:r>
              <a:rPr lang="zh-CN" altLang="zh-CN" sz="3200" b="1" dirty="0">
                <a:solidFill>
                  <a:srgbClr val="0070C0"/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ǎ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 ； B.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y</a:t>
            </a:r>
            <a:r>
              <a:rPr lang="zh-CN" altLang="zh-CN" sz="3200" b="1" dirty="0">
                <a:solidFill>
                  <a:srgbClr val="0070C0"/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ǒ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ng/y</a:t>
            </a:r>
            <a:r>
              <a:rPr lang="zh-CN" altLang="zh-CN" sz="3200" b="1" dirty="0">
                <a:solidFill>
                  <a:srgbClr val="0070C0"/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ō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ng</a:t>
            </a:r>
            <a:r>
              <a:rPr lang="zh-CN" alt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</a:t>
            </a:r>
            <a:r>
              <a:rPr lang="zh-CN" altLang="zh-CN" sz="3200" b="1" dirty="0">
                <a:solidFill>
                  <a:srgbClr val="0070C0"/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á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ng/p</a:t>
            </a:r>
            <a:r>
              <a:rPr lang="zh-CN" altLang="zh-CN" sz="3200" b="1" dirty="0">
                <a:solidFill>
                  <a:srgbClr val="0070C0"/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ā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ng； C.duo/</a:t>
            </a:r>
            <a:endParaRPr lang="en-US" sz="3200" b="1" dirty="0">
              <a:solidFill>
                <a:srgbClr val="0070C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>
              <a:defRPr/>
            </a:pP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chu</a:t>
            </a:r>
            <a:r>
              <a:rPr lang="zh-CN" altLang="zh-CN" sz="3200" b="1" dirty="0">
                <a:solidFill>
                  <a:srgbClr val="0070C0"/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ò</a:t>
            </a:r>
            <a:r>
              <a:rPr lang="zh-CN" alt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</a:t>
            </a:r>
            <a:r>
              <a:rPr lang="zh-CN" altLang="zh-CN" sz="3200" b="1" dirty="0">
                <a:solidFill>
                  <a:srgbClr val="0070C0"/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é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i/m</a:t>
            </a:r>
            <a:r>
              <a:rPr lang="zh-CN" altLang="zh-CN" sz="3200" b="1" dirty="0">
                <a:solidFill>
                  <a:srgbClr val="0070C0"/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í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； D.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</a:t>
            </a:r>
            <a:r>
              <a:rPr lang="zh-CN" altLang="zh-CN" sz="3200" b="1" dirty="0">
                <a:solidFill>
                  <a:srgbClr val="0070C0"/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á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ng</a:t>
            </a:r>
            <a:r>
              <a:rPr lang="zh-CN" alt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hu</a:t>
            </a:r>
            <a:r>
              <a:rPr lang="zh-CN" altLang="zh-CN" sz="3200" b="1" dirty="0">
                <a:solidFill>
                  <a:srgbClr val="0070C0"/>
                </a:solidFill>
                <a:latin typeface="SimSun" panose="02010600030101010101" pitchFamily="2" charset="-122"/>
              </a:rPr>
              <a:t>ì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/hu</a:t>
            </a:r>
            <a:r>
              <a:rPr lang="zh-CN" altLang="zh-CN" sz="3200" b="1" dirty="0">
                <a:solidFill>
                  <a:srgbClr val="0070C0"/>
                </a:solidFill>
                <a:latin typeface="SimSun" panose="02010600030101010101" pitchFamily="2" charset="-122"/>
              </a:rPr>
              <a:t>ǐ</a:t>
            </a:r>
            <a:r>
              <a:rPr lang="zh-CN" alt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2" name="chimes.wav"/>
          </p:stSnd>
        </p:sndAc>
      </p:transition>
    </mc:Choice>
    <mc:Fallback xmlns="">
      <p:transition>
        <p:wheel spokes="8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5" grpId="1"/>
      <p:bldP spid="3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19"/>
          <p:cNvSpPr txBox="1"/>
          <p:nvPr/>
        </p:nvSpPr>
        <p:spPr>
          <a:xfrm>
            <a:off x="341630" y="874455"/>
            <a:ext cx="11545541" cy="25545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2.</a:t>
            </a:r>
            <a:r>
              <a:rPr lang="zh-CN" altLang="en-US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下列词语中，没有错别字的一项是（   ）（</a:t>
            </a:r>
            <a:r>
              <a:rPr lang="en-US" altLang="zh-CN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3</a:t>
            </a:r>
            <a:r>
              <a:rPr lang="zh-CN" altLang="en-US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分）</a:t>
            </a:r>
            <a:endParaRPr lang="en-US" altLang="zh-CN" sz="3200" dirty="0">
              <a:solidFill>
                <a:srgbClr val="000000"/>
              </a:solidFill>
              <a:latin typeface="SimSun" panose="02010600030101010101" pitchFamily="2" charset="-122"/>
              <a:ea typeface="SimSun" panose="02010600030101010101" pitchFamily="2" charset="-122"/>
              <a:cs typeface="SimSun" panose="02010600030101010101" pitchFamily="2" charset="-122"/>
            </a:endParaRPr>
          </a:p>
          <a:p>
            <a:pPr indent="0" fontAlgn="auto"/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A.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登时   燎原   周而复始   人情事故</a:t>
            </a:r>
          </a:p>
          <a:p>
            <a:pPr indent="0" fontAlgn="auto"/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B.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劫难   迁徙   花香鸟语   大彻大悟</a:t>
            </a:r>
          </a:p>
          <a:p>
            <a:pPr indent="0" fontAlgn="auto"/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C.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欺侮   思幕   偷偷摸摸   兴高采烈</a:t>
            </a:r>
          </a:p>
          <a:p>
            <a:pPr indent="0" fontAlgn="auto"/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D.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嘱咐   油馍   消声匿迹   千呼万换</a:t>
            </a:r>
            <a:endParaRPr lang="zh-CN" altLang="en-US" sz="3200" b="0" dirty="0">
              <a:solidFill>
                <a:srgbClr val="000000"/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341630" y="3681095"/>
            <a:ext cx="1141095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解析</a:t>
            </a:r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】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A项，</a:t>
            </a:r>
            <a:r>
              <a:rPr sz="32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“人情事故”应为</a:t>
            </a:r>
            <a:r>
              <a:rPr sz="32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+mn-ea"/>
              </a:rPr>
              <a:t>“</a:t>
            </a:r>
            <a:r>
              <a:rPr sz="32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人情世故”；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C项，</a:t>
            </a:r>
            <a:r>
              <a:rPr sz="32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sz="32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思幕”应为“思慕”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；</a:t>
            </a:r>
            <a:r>
              <a:rPr sz="3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D项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“消声匿迹”应为“销声匿迹” ，</a:t>
            </a:r>
            <a:r>
              <a:rPr sz="32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“</a:t>
            </a:r>
            <a:r>
              <a:rPr sz="3200" b="1" dirty="0" err="1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千呼万换”应为</a:t>
            </a:r>
            <a:r>
              <a:rPr sz="32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 “</a:t>
            </a:r>
            <a:r>
              <a:rPr sz="3200" b="1" dirty="0" err="1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千呼万唤</a:t>
            </a:r>
            <a:r>
              <a:rPr sz="32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35" name="文本框 1"/>
          <p:cNvSpPr txBox="1"/>
          <p:nvPr/>
        </p:nvSpPr>
        <p:spPr>
          <a:xfrm>
            <a:off x="7416800" y="913765"/>
            <a:ext cx="4679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B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2" name="chimes.wav"/>
          </p:stSnd>
        </p:sndAc>
      </p:transition>
    </mc:Choice>
    <mc:Fallback xmlns="">
      <p:transition>
        <p:wheel spokes="8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5" grpId="0"/>
      <p:bldP spid="3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19"/>
          <p:cNvSpPr txBox="1"/>
          <p:nvPr/>
        </p:nvSpPr>
        <p:spPr>
          <a:xfrm>
            <a:off x="0" y="922020"/>
            <a:ext cx="11843603" cy="34917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3.</a:t>
            </a:r>
            <a:r>
              <a:rPr lang="zh-CN" altLang="en-US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下列句子中，加点词语使用不恰当的一项是（   ）（</a:t>
            </a:r>
            <a:r>
              <a:rPr lang="en-US" altLang="zh-CN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3</a:t>
            </a:r>
            <a:r>
              <a:rPr lang="zh-CN" altLang="en-US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分）</a:t>
            </a:r>
            <a:endParaRPr lang="en-US" altLang="zh-CN" sz="3200" dirty="0">
              <a:solidFill>
                <a:srgbClr val="000000"/>
              </a:solidFill>
              <a:latin typeface="SimSun" panose="02010600030101010101" pitchFamily="2" charset="-122"/>
              <a:ea typeface="SimSun" panose="02010600030101010101" pitchFamily="2" charset="-122"/>
              <a:cs typeface="SimSun" panose="02010600030101010101" pitchFamily="2" charset="-122"/>
            </a:endParaRPr>
          </a:p>
          <a:p>
            <a:pPr indent="133350">
              <a:lnSpc>
                <a:spcPct val="150000"/>
              </a:lnSpc>
            </a:pPr>
            <a:endParaRPr lang="en-US" altLang="zh-CN" sz="2600" dirty="0">
              <a:solidFill>
                <a:srgbClr val="00000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indent="133350">
              <a:lnSpc>
                <a:spcPct val="150000"/>
              </a:lnSpc>
            </a:pPr>
            <a:r>
              <a:rPr lang="en-US" altLang="zh-CN" sz="2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A. </a:t>
            </a:r>
            <a:r>
              <a:rPr lang="zh-CN" altLang="zh-CN" sz="2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在谭嗣同等六君子遇害之前，王五曾多方</a:t>
            </a:r>
            <a:r>
              <a:rPr lang="zh-CN" altLang="zh-CN" sz="26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斡旋</a:t>
            </a:r>
            <a:r>
              <a:rPr lang="zh-CN" altLang="zh-CN" sz="2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试图救出他们，但被拒绝了。</a:t>
            </a:r>
          </a:p>
          <a:p>
            <a:pPr indent="133350">
              <a:lnSpc>
                <a:spcPct val="150000"/>
              </a:lnSpc>
            </a:pPr>
            <a:r>
              <a:rPr lang="en-US" altLang="zh-CN" sz="2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B. </a:t>
            </a:r>
            <a:r>
              <a:rPr lang="zh-CN" altLang="zh-CN" sz="2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我们将过去和</a:t>
            </a:r>
            <a:r>
              <a:rPr lang="zh-CN" altLang="zh-CN" sz="26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羁绊</a:t>
            </a:r>
            <a:r>
              <a:rPr lang="zh-CN" altLang="zh-CN" sz="2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全部丢弃，勇往直前，不必吝惜那为了梦想流下的泪水。</a:t>
            </a:r>
          </a:p>
          <a:p>
            <a:pPr indent="133350">
              <a:lnSpc>
                <a:spcPct val="150000"/>
              </a:lnSpc>
            </a:pPr>
            <a:r>
              <a:rPr lang="en-US" altLang="zh-CN" sz="2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C. </a:t>
            </a:r>
            <a:r>
              <a:rPr lang="zh-CN" altLang="zh-CN" sz="2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大和尚风餐露宿了大半生</a:t>
            </a:r>
            <a:r>
              <a:rPr lang="en-US" altLang="zh-CN" sz="2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,</a:t>
            </a:r>
            <a:r>
              <a:rPr lang="zh-CN" altLang="zh-CN" sz="2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经历了数不尽的磨难</a:t>
            </a:r>
            <a:r>
              <a:rPr lang="en-US" altLang="zh-CN" sz="2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,</a:t>
            </a:r>
            <a:r>
              <a:rPr lang="zh-CN" altLang="zh-CN" sz="2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终于到达了</a:t>
            </a:r>
            <a:r>
              <a:rPr lang="zh-CN" altLang="zh-CN" sz="26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大彻大悟</a:t>
            </a:r>
            <a:r>
              <a:rPr lang="zh-CN" altLang="zh-CN" sz="2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的境界。</a:t>
            </a:r>
          </a:p>
          <a:p>
            <a:pPr indent="133350">
              <a:lnSpc>
                <a:spcPct val="150000"/>
              </a:lnSpc>
            </a:pPr>
            <a:r>
              <a:rPr lang="en-US" altLang="zh-CN" sz="2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D. </a:t>
            </a:r>
            <a:r>
              <a:rPr lang="zh-CN" altLang="zh-CN" sz="2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建军</a:t>
            </a:r>
            <a:r>
              <a:rPr lang="en-US" altLang="zh-CN" sz="2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90</a:t>
            </a:r>
            <a:r>
              <a:rPr lang="zh-CN" altLang="zh-CN" sz="2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周年的大阅兵弘扬了国威，一切挑衅中国主权的行为都必须</a:t>
            </a:r>
            <a:r>
              <a:rPr lang="zh-CN" altLang="zh-CN" sz="26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戛然而止</a:t>
            </a:r>
            <a:r>
              <a:rPr lang="zh-CN" altLang="zh-CN" sz="2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840095" y="1318260"/>
            <a:ext cx="115316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dirty="0"/>
              <a:t>•     </a:t>
            </a:r>
            <a:r>
              <a:rPr lang="zh-CN" altLang="en-US" dirty="0">
                <a:sym typeface="+mn-ea"/>
              </a:rPr>
              <a:t>•     •     </a:t>
            </a:r>
            <a:endParaRPr lang="zh-CN" altLang="en-US" dirty="0"/>
          </a:p>
        </p:txBody>
      </p:sp>
      <p:sp>
        <p:nvSpPr>
          <p:cNvPr id="35" name="文本框 1"/>
          <p:cNvSpPr txBox="1"/>
          <p:nvPr/>
        </p:nvSpPr>
        <p:spPr>
          <a:xfrm>
            <a:off x="9040495" y="922020"/>
            <a:ext cx="4679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D</a:t>
            </a:r>
          </a:p>
        </p:txBody>
      </p:sp>
      <p:sp>
        <p:nvSpPr>
          <p:cNvPr id="36" name="TextBox 8"/>
          <p:cNvSpPr txBox="1"/>
          <p:nvPr/>
        </p:nvSpPr>
        <p:spPr>
          <a:xfrm>
            <a:off x="335915" y="5096510"/>
            <a:ext cx="1155128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解析</a:t>
            </a:r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】</a:t>
            </a:r>
            <a:r>
              <a:rPr sz="32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“戛然而止”</a:t>
            </a:r>
            <a:r>
              <a:rPr sz="3200" b="1" dirty="0">
                <a:solidFill>
                  <a:srgbClr val="0070C0"/>
                </a:solidFill>
                <a:ea typeface="SimSun" panose="02010600030101010101" pitchFamily="2" charset="-122"/>
              </a:rPr>
              <a:t>形容声音突然停止。不能用 来形容行为中止</a:t>
            </a:r>
            <a:r>
              <a:rPr lang="zh-CN" alt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2" name="chimes.wav"/>
          </p:stSnd>
        </p:sndAc>
      </p:transition>
    </mc:Choice>
    <mc:Fallback xmlns="">
      <p:transition>
        <p:wheel spokes="8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5" grpId="1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19"/>
          <p:cNvSpPr txBox="1"/>
          <p:nvPr/>
        </p:nvSpPr>
        <p:spPr>
          <a:xfrm>
            <a:off x="383604" y="922136"/>
            <a:ext cx="11495207" cy="43999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1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4.</a:t>
            </a:r>
            <a:r>
              <a:rPr lang="zh-CN" altLang="en-US" sz="31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下列句子中，没有语病的一项是（   ）（</a:t>
            </a:r>
            <a:r>
              <a:rPr lang="en-US" altLang="zh-CN" sz="31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3</a:t>
            </a:r>
            <a:r>
              <a:rPr lang="zh-CN" altLang="en-US" sz="31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分）</a:t>
            </a:r>
            <a:endParaRPr lang="en-US" altLang="zh-CN" sz="3100" dirty="0">
              <a:solidFill>
                <a:srgbClr val="000000"/>
              </a:solidFill>
              <a:latin typeface="SimSun" panose="02010600030101010101" pitchFamily="2" charset="-122"/>
              <a:ea typeface="SimSun" panose="02010600030101010101" pitchFamily="2" charset="-122"/>
              <a:cs typeface="SimSun" panose="02010600030101010101" pitchFamily="2" charset="-122"/>
            </a:endParaRPr>
          </a:p>
          <a:p>
            <a:pPr indent="0" fontAlgn="auto"/>
            <a:r>
              <a:rPr lang="en-US" altLang="zh-CN" sz="31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A. </a:t>
            </a:r>
            <a:r>
              <a:rPr lang="zh-CN" altLang="en-US" sz="31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矗立在鲁迅纪念馆前的雕像是由热爱鲁迅的人士</a:t>
            </a:r>
            <a:r>
              <a:rPr lang="zh-CN" altLang="en-US" sz="3100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集资铸成并提出倡议</a:t>
            </a:r>
            <a:r>
              <a:rPr lang="zh-CN" altLang="en-US" sz="31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的。</a:t>
            </a:r>
          </a:p>
          <a:p>
            <a:pPr indent="0" fontAlgn="auto"/>
            <a:r>
              <a:rPr lang="en-US" altLang="zh-CN" sz="31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B. </a:t>
            </a:r>
            <a:r>
              <a:rPr lang="zh-CN" altLang="en-US" sz="31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通过持续摄入含有</a:t>
            </a:r>
            <a:r>
              <a:rPr lang="en-US" altLang="zh-CN" sz="31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1073R-1</a:t>
            </a:r>
            <a:r>
              <a:rPr lang="zh-CN" altLang="en-US" sz="31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乳酸菌的饮料，学生患流感的概率会有效降低。</a:t>
            </a:r>
          </a:p>
          <a:p>
            <a:pPr indent="0" fontAlgn="auto"/>
            <a:r>
              <a:rPr lang="en-US" altLang="zh-CN" sz="31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C. </a:t>
            </a:r>
            <a:r>
              <a:rPr lang="zh-CN" altLang="en-US" sz="31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为了</a:t>
            </a:r>
            <a:r>
              <a:rPr lang="zh-CN" altLang="en-US" sz="3100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防止不</a:t>
            </a:r>
            <a:r>
              <a:rPr lang="zh-CN" altLang="en-US" sz="31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再发生类似的教学楼倒塌事故，教育局采取了很多安全措施。</a:t>
            </a:r>
          </a:p>
          <a:p>
            <a:pPr indent="0" fontAlgn="auto"/>
            <a:r>
              <a:rPr lang="en-US" altLang="zh-CN" sz="31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D. </a:t>
            </a:r>
            <a:r>
              <a:rPr lang="zh-CN" altLang="en-US" sz="31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在港珠澳大桥的建设过程中，无论遇到什么困难，建筑工人们</a:t>
            </a:r>
            <a:r>
              <a:rPr lang="zh-CN" altLang="en-US" sz="3100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却</a:t>
            </a:r>
            <a:r>
              <a:rPr lang="zh-CN" altLang="en-US" sz="31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能披荆斩棘。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3200" b="0" dirty="0">
              <a:solidFill>
                <a:srgbClr val="000000"/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5" name="文本框 1"/>
          <p:cNvSpPr txBox="1"/>
          <p:nvPr/>
        </p:nvSpPr>
        <p:spPr>
          <a:xfrm>
            <a:off x="6828790" y="922020"/>
            <a:ext cx="4679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B</a:t>
            </a:r>
          </a:p>
        </p:txBody>
      </p:sp>
      <p:sp>
        <p:nvSpPr>
          <p:cNvPr id="36" name="TextBox 8"/>
          <p:cNvSpPr txBox="1"/>
          <p:nvPr/>
        </p:nvSpPr>
        <p:spPr>
          <a:xfrm>
            <a:off x="383540" y="5235575"/>
            <a:ext cx="11495405" cy="1476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0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【</a:t>
            </a:r>
            <a:r>
              <a:rPr lang="zh-CN" altLang="en-US" sz="30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解析</a:t>
            </a:r>
            <a:r>
              <a:rPr lang="en-US" altLang="zh-CN" sz="30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】</a:t>
            </a:r>
            <a:r>
              <a:rPr sz="3000" b="1" dirty="0">
                <a:solidFill>
                  <a:srgbClr val="0070C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A项，语序不当，应将</a:t>
            </a:r>
            <a:r>
              <a:rPr sz="30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“集资铸成”和“提出倡议”</a:t>
            </a:r>
            <a:r>
              <a:rPr sz="3000" b="1" dirty="0">
                <a:solidFill>
                  <a:srgbClr val="0070C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调换位置；C项，否定不当，删除</a:t>
            </a:r>
            <a:r>
              <a:rPr sz="30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“防止”或 “不”</a:t>
            </a:r>
            <a:r>
              <a:rPr sz="3000" b="1" dirty="0">
                <a:solidFill>
                  <a:srgbClr val="0070C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；</a:t>
            </a:r>
            <a:r>
              <a:rPr lang="en-US" sz="3000" b="1" dirty="0">
                <a:solidFill>
                  <a:srgbClr val="0070C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sz="3000" b="1" dirty="0">
                <a:solidFill>
                  <a:srgbClr val="0070C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项，关联词搭配不当，</a:t>
            </a:r>
            <a:r>
              <a:rPr sz="30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把“却”改为“都”</a:t>
            </a:r>
            <a:r>
              <a:rPr lang="zh-CN" altLang="en-US" sz="3000" b="1" dirty="0">
                <a:solidFill>
                  <a:srgbClr val="0070C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2" name="chimes.wav"/>
          </p:stSnd>
        </p:sndAc>
      </p:transition>
    </mc:Choice>
    <mc:Fallback xmlns="">
      <p:transition>
        <p:wheel spokes="8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5" grpId="1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19"/>
          <p:cNvSpPr txBox="1"/>
          <p:nvPr/>
        </p:nvSpPr>
        <p:spPr>
          <a:xfrm>
            <a:off x="348178" y="327141"/>
            <a:ext cx="11495207" cy="526297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5. 2021</a:t>
            </a:r>
            <a:r>
              <a:rPr lang="zh-CN" altLang="en-US" sz="28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年鲁迅先生诞辰</a:t>
            </a:r>
            <a:r>
              <a:rPr lang="en-US" altLang="zh-CN" sz="28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140</a:t>
            </a:r>
            <a:r>
              <a:rPr lang="zh-CN" altLang="en-US" sz="28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周年，班级开展以“我眼中的鲁迅先生”为主题的综合性学习活动，请你完成下列任务。（</a:t>
            </a:r>
            <a:r>
              <a:rPr lang="en-US" altLang="zh-CN" sz="28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8</a:t>
            </a:r>
            <a:r>
              <a:rPr lang="zh-CN" altLang="en-US" sz="28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分）</a:t>
            </a:r>
          </a:p>
          <a:p>
            <a:r>
              <a:rPr lang="zh-CN" altLang="en-US" sz="28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（</a:t>
            </a:r>
            <a:r>
              <a:rPr lang="en-US" altLang="zh-CN" sz="28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1</a:t>
            </a:r>
            <a:r>
              <a:rPr lang="zh-CN" altLang="en-US" sz="28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）请用一句话概括下面这段话的主要内容。（</a:t>
            </a:r>
            <a:r>
              <a:rPr lang="en-US" altLang="zh-CN" sz="28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3</a:t>
            </a:r>
            <a:r>
              <a:rPr lang="zh-CN" altLang="en-US" sz="28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分）   </a:t>
            </a:r>
          </a:p>
          <a:p>
            <a:r>
              <a:rPr lang="zh-CN" altLang="en-US" sz="28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 panose="02010600030101010101" pitchFamily="2" charset="-122"/>
              </a:rPr>
              <a:t>    广州鲁迅纪念馆，这座两层楼的明黄色调的民国式建筑太值得去，整个陈列描述了大文豪鲁迅先生的生平和他的广州时光：鲁迅在中山大学讲学，在白云楼写作，他还拜会了许广平的母亲，许广平带着他去吃杨桃、喝早茶、看电影、爬越秀山，做他的粤语翻译，做创作上的助手，更坚定地追随了他去了上海，做了一辈子的伴侣。这就是鲁迅在广州的真实市井生活。广州鲁迅纪念馆吸引了很多年轻人来拜访打卡。</a:t>
            </a:r>
          </a:p>
          <a:p>
            <a:pPr indent="0" fontAlgn="auto"/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_______________________________________________________</a:t>
            </a:r>
          </a:p>
          <a:p>
            <a:pPr indent="0" fontAlgn="auto"/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_______________________________________________________</a:t>
            </a:r>
          </a:p>
          <a:p>
            <a:pPr indent="0" fontAlgn="auto"/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_______________________________________________________</a:t>
            </a:r>
          </a:p>
        </p:txBody>
      </p:sp>
      <p:sp>
        <p:nvSpPr>
          <p:cNvPr id="35" name="文本框 1"/>
          <p:cNvSpPr txBox="1"/>
          <p:nvPr/>
        </p:nvSpPr>
        <p:spPr>
          <a:xfrm>
            <a:off x="348178" y="4512902"/>
            <a:ext cx="11388725" cy="107721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）（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3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分）广州鲁迅纪念馆，陈列描述了大文豪鲁迅先生的生平和他的广州时光。</a:t>
            </a:r>
            <a:endParaRPr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imSun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2" name="chimes.wav"/>
          </p:stSnd>
        </p:sndAc>
      </p:transition>
    </mc:Choice>
    <mc:Fallback xmlns="">
      <p:transition>
        <p:wheel spokes="8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19"/>
          <p:cNvSpPr txBox="1"/>
          <p:nvPr/>
        </p:nvSpPr>
        <p:spPr>
          <a:xfrm>
            <a:off x="348178" y="327141"/>
            <a:ext cx="11495207" cy="35394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（</a:t>
            </a:r>
            <a:r>
              <a:rPr lang="en-US" altLang="zh-CN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2</a:t>
            </a:r>
            <a:r>
              <a:rPr lang="zh-CN" altLang="en-US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）请你策划一次去广州鲁迅纪念馆的瞻仰活动，下列  </a:t>
            </a:r>
          </a:p>
          <a:p>
            <a:r>
              <a:rPr lang="zh-CN" altLang="en-US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事项中不合适的一项是                  （</a:t>
            </a:r>
            <a:r>
              <a:rPr lang="en-US" altLang="zh-CN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2</a:t>
            </a:r>
            <a:r>
              <a:rPr lang="zh-CN" altLang="en-US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分）</a:t>
            </a:r>
          </a:p>
          <a:p>
            <a:r>
              <a:rPr lang="en-US" altLang="zh-CN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A</a:t>
            </a:r>
            <a:r>
              <a:rPr lang="zh-CN" altLang="en-US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．为鲁迅铜像献花</a:t>
            </a:r>
          </a:p>
          <a:p>
            <a:r>
              <a:rPr lang="en-US" altLang="zh-CN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B</a:t>
            </a:r>
            <a:r>
              <a:rPr lang="zh-CN" altLang="en-US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．参观鲁迅纪念馆</a:t>
            </a:r>
          </a:p>
          <a:p>
            <a:r>
              <a:rPr lang="en-US" altLang="zh-CN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C</a:t>
            </a:r>
            <a:r>
              <a:rPr lang="zh-CN" altLang="en-US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．参加活动的同学在鲁迅纪念馆门口合影留念 </a:t>
            </a:r>
          </a:p>
          <a:p>
            <a:r>
              <a:rPr lang="en-US" altLang="zh-CN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D</a:t>
            </a:r>
            <a:r>
              <a:rPr lang="zh-CN" altLang="en-US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．组织参观同学在鲁迅纪念馆门口集体高声朗诵臧克家的诗</a:t>
            </a:r>
            <a:r>
              <a:rPr lang="en-US" altLang="zh-CN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《</a:t>
            </a:r>
            <a:r>
              <a:rPr lang="zh-CN" altLang="en-US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有的人</a:t>
            </a:r>
            <a:r>
              <a:rPr lang="en-US" altLang="zh-CN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》</a:t>
            </a:r>
          </a:p>
        </p:txBody>
      </p:sp>
      <p:sp>
        <p:nvSpPr>
          <p:cNvPr id="35" name="文本框 1"/>
          <p:cNvSpPr txBox="1"/>
          <p:nvPr/>
        </p:nvSpPr>
        <p:spPr>
          <a:xfrm>
            <a:off x="348178" y="4101422"/>
            <a:ext cx="11388725" cy="206210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）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D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分）（题目关键点是“瞻仰”。瞻仰，意思有两种。其一指仰望，恭敬地看。其二指敬仰，仰慕。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ABC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均符合活动，向我们的民族魂鲁迅先生表达最诚挚的敬意。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C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项“朗诵诗歌”体现不出对鲁迅先生的敬仰，不符合活动主题。）</a:t>
            </a:r>
            <a:endParaRPr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1875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2" name="chimes.wav"/>
          </p:stSnd>
        </p:sndAc>
      </p:transition>
    </mc:Choice>
    <mc:Fallback xmlns="">
      <p:transition>
        <p:wheel spokes="8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19"/>
          <p:cNvSpPr txBox="1"/>
          <p:nvPr/>
        </p:nvSpPr>
        <p:spPr>
          <a:xfrm>
            <a:off x="121920" y="327141"/>
            <a:ext cx="11721465" cy="292387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（</a:t>
            </a:r>
            <a:r>
              <a:rPr lang="en-US" altLang="zh-CN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3</a:t>
            </a:r>
            <a:r>
              <a:rPr lang="zh-CN" altLang="en-US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）请结合下面的鲁迅名言，说说在你印象中鲁迅是一个怎样的人？（概括鲁迅先生三个主要性格特点）。（</a:t>
            </a:r>
            <a:r>
              <a:rPr lang="en-US" altLang="zh-CN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3</a:t>
            </a:r>
            <a:r>
              <a:rPr lang="zh-CN" altLang="en-US" sz="32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分）</a:t>
            </a:r>
          </a:p>
          <a:p>
            <a:r>
              <a:rPr lang="zh-CN" altLang="en-US" sz="30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名言一：唯有民魂是值得宝贵的，唯有它发扬起来，中国才有真进步。</a:t>
            </a:r>
          </a:p>
          <a:p>
            <a:r>
              <a:rPr lang="zh-CN" altLang="en-US" sz="30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名言二：时间就像海绵里的水，只要愿挤，总还是有的。</a:t>
            </a:r>
          </a:p>
          <a:p>
            <a:r>
              <a:rPr lang="zh-CN" altLang="en-US" sz="30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名言三：哪里有天才，我是把别人喝咖啡的工夫都用在了工作上了。</a:t>
            </a:r>
          </a:p>
          <a:p>
            <a:r>
              <a:rPr lang="zh-CN" altLang="en-US" sz="30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名言四：愈艰难，就愈要做。改革，是向来没有一帆风顺的。</a:t>
            </a:r>
          </a:p>
        </p:txBody>
      </p:sp>
      <p:sp>
        <p:nvSpPr>
          <p:cNvPr id="35" name="文本框 1"/>
          <p:cNvSpPr txBox="1"/>
          <p:nvPr/>
        </p:nvSpPr>
        <p:spPr>
          <a:xfrm>
            <a:off x="288289" y="3429000"/>
            <a:ext cx="11388725" cy="206210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3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）（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3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分）示例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：鲁迅先生是一个有立场，真爱国；有韧性，勤努力；有责任，敢担当的民族斗士。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imSun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示例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：鲁迅先生是一个爱憎分明、珍惜时间、勤奋努力，勇于探索的民族斗士。 </a:t>
            </a:r>
            <a:endParaRPr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6065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2" name="chimes.wav"/>
          </p:stSnd>
        </p:sndAc>
      </p:transition>
    </mc:Choice>
    <mc:Fallback xmlns="">
      <p:transition>
        <p:wheel spokes="8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19"/>
          <p:cNvSpPr txBox="1"/>
          <p:nvPr/>
        </p:nvSpPr>
        <p:spPr>
          <a:xfrm>
            <a:off x="566484" y="175376"/>
            <a:ext cx="11495207" cy="534665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二、（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小题，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en-US" altLang="zh-CN" sz="3200" dirty="0">
              <a:solidFill>
                <a:srgbClr val="000000"/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indent="0" fontAlgn="auto"/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6.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古诗文默写。（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en-US" altLang="zh-CN" sz="3200" dirty="0">
              <a:solidFill>
                <a:srgbClr val="000000"/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indent="0" fontAlgn="auto"/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）（六题只选四题作答，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en-US" altLang="zh-CN" sz="3200" dirty="0">
              <a:solidFill>
                <a:srgbClr val="000000"/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indent="133350" algn="just">
              <a:lnSpc>
                <a:spcPct val="150000"/>
              </a:lnSpc>
              <a:tabLst>
                <a:tab pos="697230" algn="l"/>
              </a:tabLst>
            </a:pPr>
            <a:r>
              <a:rPr lang="en-US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① __________________ </a:t>
            </a:r>
            <a:r>
              <a:rPr lang="zh-CN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2800" b="1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君子好逑。</a:t>
            </a:r>
            <a:r>
              <a:rPr lang="zh-CN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（《诗经</a:t>
            </a:r>
            <a:r>
              <a:rPr lang="en-US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•</a:t>
            </a:r>
            <a:r>
              <a:rPr lang="zh-CN" altLang="zh-CN" sz="2800" b="1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关雎</a:t>
            </a:r>
            <a:r>
              <a:rPr lang="zh-CN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》）</a:t>
            </a:r>
            <a:endParaRPr lang="zh-CN" altLang="zh-CN" sz="2800" b="1" dirty="0"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133350" algn="just">
              <a:lnSpc>
                <a:spcPct val="150000"/>
              </a:lnSpc>
              <a:tabLst>
                <a:tab pos="697230" algn="l"/>
              </a:tabLst>
            </a:pPr>
            <a:r>
              <a:rPr lang="en-US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② </a:t>
            </a:r>
            <a:r>
              <a:rPr lang="zh-CN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蒹葭萋萋，</a:t>
            </a:r>
            <a:r>
              <a:rPr lang="en-US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__________________</a:t>
            </a:r>
            <a:r>
              <a:rPr lang="zh-CN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。（《诗经</a:t>
            </a:r>
            <a:r>
              <a:rPr lang="en-US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•</a:t>
            </a:r>
            <a:r>
              <a:rPr lang="zh-CN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蒹葭》）</a:t>
            </a:r>
            <a:endParaRPr lang="zh-CN" altLang="zh-CN" sz="2800" b="1" dirty="0"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133350" algn="just">
              <a:lnSpc>
                <a:spcPct val="150000"/>
              </a:lnSpc>
              <a:tabLst>
                <a:tab pos="697230" algn="l"/>
              </a:tabLst>
            </a:pPr>
            <a:r>
              <a:rPr lang="en-US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③ __________________ </a:t>
            </a:r>
            <a:r>
              <a:rPr lang="zh-CN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2800" b="1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胡为乎中露？</a:t>
            </a:r>
            <a:r>
              <a:rPr lang="zh-CN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（《诗经</a:t>
            </a:r>
            <a:r>
              <a:rPr lang="en-US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•</a:t>
            </a:r>
            <a:r>
              <a:rPr lang="zh-CN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式微》）</a:t>
            </a:r>
            <a:endParaRPr lang="zh-CN" altLang="zh-CN" sz="2800" b="1" dirty="0"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133350" algn="just">
              <a:lnSpc>
                <a:spcPct val="150000"/>
              </a:lnSpc>
              <a:tabLst>
                <a:tab pos="697230" algn="l"/>
              </a:tabLst>
            </a:pPr>
            <a:r>
              <a:rPr lang="en-US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④ __________________ </a:t>
            </a:r>
            <a:r>
              <a:rPr lang="zh-CN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，天涯若比邻。（王勃《送杜少府之任蜀州》）</a:t>
            </a:r>
            <a:endParaRPr lang="zh-CN" altLang="zh-CN" sz="2800" b="1" dirty="0"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133350" algn="just">
              <a:lnSpc>
                <a:spcPct val="150000"/>
              </a:lnSpc>
              <a:tabLst>
                <a:tab pos="697230" algn="l"/>
              </a:tabLst>
            </a:pPr>
            <a:r>
              <a:rPr lang="en-US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⑤</a:t>
            </a:r>
            <a:r>
              <a:rPr lang="zh-CN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下见小潭，</a:t>
            </a:r>
            <a:r>
              <a:rPr lang="en-US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__________________</a:t>
            </a:r>
            <a:r>
              <a:rPr lang="zh-CN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。（柳宗元《小石潭记》）</a:t>
            </a:r>
            <a:endParaRPr lang="zh-CN" altLang="zh-CN" sz="2800" b="1" dirty="0"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133350" algn="just">
              <a:lnSpc>
                <a:spcPct val="150000"/>
              </a:lnSpc>
              <a:tabLst>
                <a:tab pos="697230" algn="l"/>
              </a:tabLst>
            </a:pPr>
            <a:r>
              <a:rPr lang="en-US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⑥</a:t>
            </a:r>
            <a:r>
              <a:rPr lang="zh-CN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凄神寒骨，</a:t>
            </a:r>
            <a:r>
              <a:rPr lang="en-US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__________________</a:t>
            </a:r>
            <a:r>
              <a:rPr lang="zh-CN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r>
              <a:rPr lang="zh-CN" altLang="zh-CN" sz="28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（柳宗元《小石潭记》）</a:t>
            </a:r>
            <a:endParaRPr lang="zh-CN" altLang="zh-CN" sz="2800" b="1" dirty="0"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CFE32BE-6353-434A-BE2F-AFD67237D8DC}"/>
              </a:ext>
            </a:extLst>
          </p:cNvPr>
          <p:cNvSpPr txBox="1"/>
          <p:nvPr/>
        </p:nvSpPr>
        <p:spPr>
          <a:xfrm>
            <a:off x="566484" y="5522032"/>
            <a:ext cx="108542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3200" b="1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 pitchFamily="34" charset="0"/>
              </a:rPr>
              <a:t>①窈窕淑女</a:t>
            </a:r>
            <a:r>
              <a:rPr lang="zh-CN" altLang="zh-CN" sz="3200" b="1" kern="10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；② 白露未晞；③</a:t>
            </a:r>
            <a:r>
              <a:rPr lang="zh-CN" altLang="zh-CN" sz="32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微君之</a:t>
            </a:r>
            <a:r>
              <a:rPr lang="zh-CN" altLang="en-US" sz="3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故</a:t>
            </a:r>
            <a:r>
              <a:rPr lang="zh-CN" altLang="zh-CN" sz="3200" b="1" kern="10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；④ 海内存知己；</a:t>
            </a:r>
            <a:endParaRPr lang="en-US" altLang="zh-CN" sz="3200" b="1" kern="100" dirty="0">
              <a:solidFill>
                <a:srgbClr val="FF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zh-CN" sz="3200" b="1" kern="10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⑤</a:t>
            </a:r>
            <a:r>
              <a:rPr lang="zh-CN" altLang="zh-CN" sz="32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水尤清冽</a:t>
            </a:r>
            <a:r>
              <a:rPr lang="zh-CN" altLang="zh-CN" sz="3200" b="1" kern="10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； ⑥悄怆幽邃。</a:t>
            </a:r>
            <a:endParaRPr lang="zh-CN" altLang="zh-CN" sz="3200" b="1" dirty="0"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2" name="chimes.wav"/>
          </p:stSnd>
        </p:sndAc>
      </p:transition>
    </mc:Choice>
    <mc:Fallback xmlns="">
      <p:transition>
        <p:wheel spokes="8"/>
        <p:sndAc>
          <p:stSnd>
            <p:snd r:embed="rId3" name="chimes.wav"/>
          </p:stSnd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1325880" y="5765247"/>
            <a:ext cx="10530840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①挑兮达兮，在城阙兮；②城阙辅三秦，风烟望五津。</a:t>
            </a:r>
            <a:endParaRPr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imSun" panose="02010600030101010101" pitchFamily="2" charset="-122"/>
            </a:endParaRPr>
          </a:p>
        </p:txBody>
      </p:sp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EF2B6546-E16E-40BC-8D38-3E27DF56B4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7914530"/>
              </p:ext>
            </p:extLst>
          </p:nvPr>
        </p:nvGraphicFramePr>
        <p:xfrm>
          <a:off x="1325880" y="1477443"/>
          <a:ext cx="10393680" cy="40394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69174">
                  <a:extLst>
                    <a:ext uri="{9D8B030D-6E8A-4147-A177-3AD203B41FA5}">
                      <a16:colId xmlns:a16="http://schemas.microsoft.com/office/drawing/2014/main" val="3786457923"/>
                    </a:ext>
                  </a:extLst>
                </a:gridCol>
                <a:gridCol w="4361266">
                  <a:extLst>
                    <a:ext uri="{9D8B030D-6E8A-4147-A177-3AD203B41FA5}">
                      <a16:colId xmlns:a16="http://schemas.microsoft.com/office/drawing/2014/main" val="1550903798"/>
                    </a:ext>
                  </a:extLst>
                </a:gridCol>
                <a:gridCol w="3063240">
                  <a:extLst>
                    <a:ext uri="{9D8B030D-6E8A-4147-A177-3AD203B41FA5}">
                      <a16:colId xmlns:a16="http://schemas.microsoft.com/office/drawing/2014/main" val="2590199038"/>
                    </a:ext>
                  </a:extLst>
                </a:gridCol>
              </a:tblGrid>
              <a:tr h="70613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sz="2800" b="1">
                          <a:effectLst/>
                        </a:rPr>
                        <a:t>含有地点的诗句</a:t>
                      </a:r>
                      <a:endParaRPr lang="zh-CN" sz="2800" b="1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sz="2800" b="1">
                          <a:effectLst/>
                        </a:rPr>
                        <a:t>批注</a:t>
                      </a:r>
                      <a:endParaRPr lang="zh-CN" sz="2800" b="1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sz="2800" b="1">
                          <a:effectLst/>
                        </a:rPr>
                        <a:t>出处</a:t>
                      </a:r>
                      <a:endParaRPr lang="zh-CN" sz="2800" b="1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40863150"/>
                  </a:ext>
                </a:extLst>
              </a:tr>
              <a:tr h="1006616">
                <a:tc>
                  <a:txBody>
                    <a:bodyPr/>
                    <a:lstStyle/>
                    <a:p>
                      <a:pPr indent="290830" algn="just">
                        <a:lnSpc>
                          <a:spcPct val="100000"/>
                        </a:lnSpc>
                      </a:pPr>
                      <a:r>
                        <a:rPr lang="zh-CN" sz="2800" b="1" dirty="0">
                          <a:effectLst/>
                        </a:rPr>
                        <a:t>所谓伊人，</a:t>
                      </a:r>
                      <a:endParaRPr lang="en-US" altLang="zh-CN" sz="2800" b="1" dirty="0">
                        <a:effectLst/>
                      </a:endParaRPr>
                    </a:p>
                    <a:p>
                      <a:pPr indent="290830" algn="just">
                        <a:lnSpc>
                          <a:spcPct val="100000"/>
                        </a:lnSpc>
                      </a:pPr>
                      <a:r>
                        <a:rPr lang="zh-CN" sz="2800" b="1" dirty="0">
                          <a:effectLst/>
                        </a:rPr>
                        <a:t>在水一方。</a:t>
                      </a:r>
                      <a:endParaRPr lang="zh-CN" sz="2800" b="1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zh-CN" sz="2800" b="1">
                          <a:effectLst/>
                        </a:rPr>
                        <a:t>思念的人远在水的另一方，萧索凄迷。</a:t>
                      </a:r>
                      <a:endParaRPr lang="zh-CN" sz="2800" b="1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zh-CN" sz="2800" b="1" dirty="0">
                          <a:solidFill>
                            <a:srgbClr val="0000FF"/>
                          </a:solidFill>
                          <a:effectLst/>
                        </a:rPr>
                        <a:t>（《诗经•兼葭》）</a:t>
                      </a:r>
                      <a:endParaRPr lang="zh-CN" sz="2800" b="1" dirty="0"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58454185"/>
                  </a:ext>
                </a:extLst>
              </a:tr>
              <a:tr h="99193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zh-CN" sz="2800" b="1">
                          <a:effectLst/>
                        </a:rPr>
                        <a:t>①</a:t>
                      </a:r>
                      <a:r>
                        <a:rPr lang="en-US" sz="2800" b="1" u="sng">
                          <a:effectLst/>
                        </a:rPr>
                        <a:t>         </a:t>
                      </a:r>
                      <a:r>
                        <a:rPr lang="zh-CN" sz="2800" b="1">
                          <a:effectLst/>
                        </a:rPr>
                        <a:t>，</a:t>
                      </a:r>
                      <a:r>
                        <a:rPr lang="en-US" sz="2800" b="1" u="sng">
                          <a:effectLst/>
                        </a:rPr>
                        <a:t>         </a:t>
                      </a:r>
                      <a:r>
                        <a:rPr lang="zh-CN" sz="2800" b="1">
                          <a:effectLst/>
                        </a:rPr>
                        <a:t>。</a:t>
                      </a:r>
                      <a:endParaRPr lang="zh-CN" sz="2800" b="1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zh-CN" sz="2800" b="1">
                          <a:effectLst/>
                        </a:rPr>
                        <a:t>女子在城楼上徘徊、等待，惆怅满怀。</a:t>
                      </a:r>
                      <a:endParaRPr lang="zh-CN" sz="2800" b="1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zh-CN" sz="2800" b="1" dirty="0">
                          <a:solidFill>
                            <a:srgbClr val="0000FF"/>
                          </a:solidFill>
                          <a:effectLst/>
                        </a:rPr>
                        <a:t>（《诗经•子衿》）</a:t>
                      </a:r>
                      <a:endParaRPr lang="zh-CN" sz="2800" b="1" dirty="0"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02801319"/>
                  </a:ext>
                </a:extLst>
              </a:tr>
              <a:tr h="1334755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zh-CN" sz="2800" b="1">
                          <a:effectLst/>
                        </a:rPr>
                        <a:t>②</a:t>
                      </a:r>
                      <a:r>
                        <a:rPr lang="en-US" sz="2800" b="1" u="sng">
                          <a:effectLst/>
                        </a:rPr>
                        <a:t>         </a:t>
                      </a:r>
                      <a:r>
                        <a:rPr lang="zh-CN" sz="2800" b="1">
                          <a:effectLst/>
                        </a:rPr>
                        <a:t>，</a:t>
                      </a:r>
                      <a:r>
                        <a:rPr lang="en-US" sz="2800" b="1" u="sng">
                          <a:effectLst/>
                        </a:rPr>
                        <a:t>         </a:t>
                      </a:r>
                      <a:r>
                        <a:rPr lang="zh-CN" sz="2800" b="1">
                          <a:effectLst/>
                        </a:rPr>
                        <a:t>。</a:t>
                      </a:r>
                      <a:endParaRPr lang="zh-CN" sz="2800" b="1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zh-CN" sz="2800" b="1" dirty="0">
                          <a:effectLst/>
                        </a:rPr>
                        <a:t>离别时送友远行蜀州，前路风烟迷蒙。</a:t>
                      </a:r>
                      <a:endParaRPr lang="zh-CN" sz="2800" b="1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zh-CN" sz="2800" b="1" dirty="0">
                          <a:solidFill>
                            <a:srgbClr val="0000FF"/>
                          </a:solidFill>
                          <a:effectLst/>
                        </a:rPr>
                        <a:t>王勃《送杜少府之任蜀州》</a:t>
                      </a:r>
                      <a:endParaRPr lang="zh-CN" sz="2800" b="1" dirty="0"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82751226"/>
                  </a:ext>
                </a:extLst>
              </a:tr>
            </a:tbl>
          </a:graphicData>
        </a:graphic>
      </p:graphicFrame>
      <p:sp>
        <p:nvSpPr>
          <p:cNvPr id="10" name="Rectangle 1">
            <a:extLst>
              <a:ext uri="{FF2B5EF4-FFF2-40B4-BE49-F238E27FC236}">
                <a16:creationId xmlns:a16="http://schemas.microsoft.com/office/drawing/2014/main" id="{F0E40B77-C4B0-476A-ABB7-70166857E3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161" y="356788"/>
            <a:ext cx="1171956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90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133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  <a:cs typeface="宋体" panose="02010600030101010101" pitchFamily="2" charset="-122"/>
              </a:rPr>
              <a:t>2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  <a:cs typeface="宋体" panose="02010600030101010101" pitchFamily="2" charset="-122"/>
              </a:rPr>
              <a:t>）古诗中的地点也是情感的密码，意蕴丰富。请你根据提示，完成表格。（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  <a:cs typeface="宋体" panose="02010600030101010101" pitchFamily="2" charset="-122"/>
              </a:rPr>
              <a:t>4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  <a:cs typeface="宋体" panose="02010600030101010101" pitchFamily="2" charset="-122"/>
              </a:rPr>
              <a:t>分）</a:t>
            </a:r>
            <a:endParaRPr kumimoji="0" lang="zh-CN" altLang="en-US" sz="3200" b="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2" name="chimes.wav"/>
          </p:stSnd>
        </p:sndAc>
      </p:transition>
    </mc:Choice>
    <mc:Fallback xmlns="">
      <p:transition>
        <p:wheel spokes="8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"/>
          <p:cNvGrpSpPr/>
          <p:nvPr/>
        </p:nvGrpSpPr>
        <p:grpSpPr>
          <a:xfrm>
            <a:off x="2644192" y="2202731"/>
            <a:ext cx="6121400" cy="2233613"/>
            <a:chOff x="748" y="1434"/>
            <a:chExt cx="3856" cy="1407"/>
          </a:xfrm>
        </p:grpSpPr>
        <p:sp>
          <p:nvSpPr>
            <p:cNvPr id="3" name="Rectangle 2"/>
            <p:cNvSpPr/>
            <p:nvPr/>
          </p:nvSpPr>
          <p:spPr>
            <a:xfrm>
              <a:off x="748" y="1934"/>
              <a:ext cx="1134" cy="862"/>
            </a:xfrm>
            <a:prstGeom prst="rect">
              <a:avLst/>
            </a:prstGeom>
            <a:solidFill>
              <a:srgbClr val="00CC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Calibri" panose="020F0502020204030204" charset="0"/>
                <a:ea typeface="SimSun" panose="02010600030101010101" pitchFamily="2" charset="-122"/>
              </a:endParaRPr>
            </a:p>
          </p:txBody>
        </p:sp>
        <p:sp>
          <p:nvSpPr>
            <p:cNvPr id="4" name="Rectangle 3"/>
            <p:cNvSpPr/>
            <p:nvPr/>
          </p:nvSpPr>
          <p:spPr>
            <a:xfrm>
              <a:off x="1655" y="1434"/>
              <a:ext cx="1134" cy="862"/>
            </a:xfrm>
            <a:prstGeom prst="rect">
              <a:avLst/>
            </a:prstGeom>
            <a:solidFill>
              <a:srgbClr val="7030A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Calibri" panose="020F0502020204030204" charset="0"/>
                <a:ea typeface="SimSun" panose="02010600030101010101" pitchFamily="2" charset="-122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2562" y="1979"/>
              <a:ext cx="1134" cy="862"/>
            </a:xfrm>
            <a:prstGeom prst="rect">
              <a:avLst/>
            </a:prstGeom>
            <a:solidFill>
              <a:srgbClr val="FFC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Calibri" panose="020F0502020204030204" charset="0"/>
                <a:ea typeface="SimSun" panose="02010600030101010101" pitchFamily="2" charset="-122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3470" y="1480"/>
              <a:ext cx="1134" cy="862"/>
            </a:xfrm>
            <a:prstGeom prst="rect">
              <a:avLst/>
            </a:prstGeom>
            <a:solidFill>
              <a:srgbClr val="00B05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Calibri" panose="020F0502020204030204" charset="0"/>
                <a:ea typeface="SimSun" panose="02010600030101010101" pitchFamily="2" charset="-122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3651" y="1434"/>
              <a:ext cx="766" cy="83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spcBef>
                  <a:spcPct val="30000"/>
                </a:spcBef>
              </a:pPr>
              <a:r>
                <a:rPr lang="zh-CN" altLang="en-US" sz="8000" b="1" dirty="0">
                  <a:latin typeface="Calibri" panose="020F0502020204030204" charset="0"/>
                  <a:ea typeface="SimHei" panose="02010609060101010101" pitchFamily="49" charset="-122"/>
                </a:rPr>
                <a:t>鉴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930" y="1888"/>
              <a:ext cx="766" cy="83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8000" b="1" dirty="0">
                  <a:latin typeface="Calibri" panose="020F0502020204030204" charset="0"/>
                  <a:ea typeface="SimHei" panose="02010609060101010101" pitchFamily="49" charset="-122"/>
                </a:rPr>
                <a:t>阅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1843" y="1434"/>
              <a:ext cx="766" cy="83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8000" b="1" dirty="0">
                  <a:latin typeface="Calibri" panose="020F0502020204030204" charset="0"/>
                  <a:ea typeface="SimHei" panose="02010609060101010101" pitchFamily="49" charset="-122"/>
                </a:rPr>
                <a:t>读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2699" y="1969"/>
              <a:ext cx="766" cy="83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8000" b="1" dirty="0">
                  <a:latin typeface="Calibri" panose="020F0502020204030204" charset="0"/>
                  <a:ea typeface="SimHei" panose="02010609060101010101" pitchFamily="49" charset="-122"/>
                </a:rPr>
                <a:t>与</a:t>
              </a:r>
            </a:p>
          </p:txBody>
        </p:sp>
      </p:grpSp>
      <p:sp>
        <p:nvSpPr>
          <p:cNvPr id="11" name="Rectangle 5"/>
          <p:cNvSpPr/>
          <p:nvPr/>
        </p:nvSpPr>
        <p:spPr>
          <a:xfrm>
            <a:off x="8552285" y="3015385"/>
            <a:ext cx="1800225" cy="136842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charset="0"/>
              <a:ea typeface="SimSun" panose="02010600030101010101" pitchFamily="2" charset="-122"/>
            </a:endParaRPr>
          </a:p>
        </p:txBody>
      </p:sp>
      <p:sp>
        <p:nvSpPr>
          <p:cNvPr id="13" name="Rectangle 6"/>
          <p:cNvSpPr/>
          <p:nvPr/>
        </p:nvSpPr>
        <p:spPr>
          <a:xfrm>
            <a:off x="8898345" y="3051417"/>
            <a:ext cx="1215397" cy="1323439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30000"/>
              </a:spcBef>
            </a:pPr>
            <a:r>
              <a:rPr lang="zh-CN" altLang="en-US" sz="8000" b="1" dirty="0">
                <a:latin typeface="Calibri" panose="020F0502020204030204" charset="0"/>
                <a:ea typeface="SimHei" panose="02010609060101010101" pitchFamily="49" charset="-122"/>
              </a:rPr>
              <a:t>赏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2" name="chimes.wav"/>
          </p:stSnd>
        </p:sndAc>
      </p:transition>
    </mc:Choice>
    <mc:Fallback xmlns="">
      <p:transition>
        <p:wheel spokes="8"/>
        <p:sndAc>
          <p:stSnd>
            <p:snd r:embed="rId3" name="chimes.wav"/>
          </p:stSnd>
        </p:sndAc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16519" y="493495"/>
            <a:ext cx="1135896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n-ea"/>
                <a:cs typeface="Microsoft YaHei" panose="020B0503020204020204" charset="-122"/>
              </a:rPr>
              <a:t>三、（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5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小题，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16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分）</a:t>
            </a:r>
          </a:p>
          <a:p>
            <a:r>
              <a:rPr lang="en-US" altLang="zh-CN" sz="3200" dirty="0">
                <a:latin typeface="+mn-ea"/>
                <a:cs typeface="Microsoft YaHei" panose="020B0503020204020204" charset="-122"/>
              </a:rPr>
              <a:t>7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．下列句子中，加点词的意义相同的一组是                                 （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2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分）</a:t>
            </a:r>
          </a:p>
          <a:p>
            <a:r>
              <a:rPr lang="en-US" altLang="zh-CN" sz="3200" dirty="0">
                <a:latin typeface="+mn-ea"/>
                <a:cs typeface="Microsoft YaHei" panose="020B0503020204020204" charset="-122"/>
              </a:rPr>
              <a:t>A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．率妻子邑人来此</a:t>
            </a:r>
            <a:r>
              <a:rPr lang="zh-CN" altLang="en-US" sz="3200" u="sng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绝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境  天下独</a:t>
            </a:r>
            <a:r>
              <a:rPr lang="zh-CN" altLang="en-US" sz="3200" u="sng" dirty="0">
                <a:solidFill>
                  <a:srgbClr val="FF0000"/>
                </a:solidFill>
                <a:latin typeface="+mn-ea"/>
              </a:rPr>
              <a:t>绝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             </a:t>
            </a:r>
            <a:endParaRPr lang="en-US" altLang="zh-CN" sz="3200" dirty="0">
              <a:latin typeface="+mn-ea"/>
              <a:cs typeface="Microsoft YaHei" panose="020B0503020204020204" charset="-122"/>
            </a:endParaRPr>
          </a:p>
          <a:p>
            <a:r>
              <a:rPr lang="en-US" altLang="zh-CN" sz="3200" dirty="0">
                <a:latin typeface="+mn-ea"/>
                <a:cs typeface="Microsoft YaHei" panose="020B0503020204020204" charset="-122"/>
              </a:rPr>
              <a:t>B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．遂与外人</a:t>
            </a:r>
            <a:r>
              <a:rPr lang="zh-CN" altLang="en-US" sz="3200" u="sng" dirty="0">
                <a:solidFill>
                  <a:srgbClr val="FF0000"/>
                </a:solidFill>
                <a:latin typeface="+mn-ea"/>
              </a:rPr>
              <a:t>间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隔        飞漱其</a:t>
            </a:r>
            <a:r>
              <a:rPr lang="zh-CN" altLang="en-US" sz="3200" u="sng" dirty="0">
                <a:solidFill>
                  <a:srgbClr val="FF0000"/>
                </a:solidFill>
                <a:latin typeface="+mn-ea"/>
              </a:rPr>
              <a:t>间</a:t>
            </a:r>
          </a:p>
          <a:p>
            <a:r>
              <a:rPr lang="en-US" altLang="zh-CN" sz="3200" dirty="0">
                <a:latin typeface="+mn-ea"/>
                <a:cs typeface="Microsoft YaHei" panose="020B0503020204020204" charset="-122"/>
              </a:rPr>
              <a:t>C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．不复</a:t>
            </a:r>
            <a:r>
              <a:rPr lang="zh-CN" altLang="en-US" sz="3200" u="sng" dirty="0">
                <a:solidFill>
                  <a:srgbClr val="FF0000"/>
                </a:solidFill>
                <a:latin typeface="+mn-ea"/>
              </a:rPr>
              <a:t>出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焉            </a:t>
            </a:r>
            <a:r>
              <a:rPr lang="zh-CN" altLang="en-US" sz="3200" u="sng" dirty="0">
                <a:solidFill>
                  <a:srgbClr val="FF0000"/>
                </a:solidFill>
                <a:latin typeface="+mn-ea"/>
              </a:rPr>
              <a:t>出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则无敌国外患者     </a:t>
            </a:r>
            <a:endParaRPr lang="en-US" altLang="zh-CN" sz="3200" dirty="0">
              <a:latin typeface="+mn-ea"/>
              <a:cs typeface="Microsoft YaHei" panose="020B0503020204020204" charset="-122"/>
            </a:endParaRPr>
          </a:p>
          <a:p>
            <a:r>
              <a:rPr lang="en-US" altLang="zh-CN" sz="3200" dirty="0">
                <a:latin typeface="+mn-ea"/>
                <a:cs typeface="Microsoft YaHei" panose="020B0503020204020204" charset="-122"/>
              </a:rPr>
              <a:t>D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．停数日，辞</a:t>
            </a:r>
            <a:r>
              <a:rPr lang="zh-CN" altLang="en-US" sz="3200" u="sng" dirty="0">
                <a:solidFill>
                  <a:srgbClr val="FF0000"/>
                </a:solidFill>
                <a:latin typeface="+mn-ea"/>
              </a:rPr>
              <a:t>去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        成礼而</a:t>
            </a:r>
            <a:r>
              <a:rPr lang="zh-CN" altLang="en-US" sz="3200" u="sng" dirty="0">
                <a:solidFill>
                  <a:srgbClr val="FF0000"/>
                </a:solidFill>
                <a:latin typeface="+mn-ea"/>
              </a:rPr>
              <a:t>去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 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75FE045-CA1E-41F6-B644-6DBA35B55D3D}"/>
              </a:ext>
            </a:extLst>
          </p:cNvPr>
          <p:cNvSpPr txBox="1"/>
          <p:nvPr/>
        </p:nvSpPr>
        <p:spPr>
          <a:xfrm>
            <a:off x="416519" y="4477435"/>
            <a:ext cx="1118112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7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．（</a:t>
            </a:r>
            <a:r>
              <a:rPr lang="en-US" altLang="zh-CN" sz="32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分）</a:t>
            </a:r>
            <a:r>
              <a:rPr lang="en-US" altLang="zh-CN" sz="32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D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（离开。</a:t>
            </a:r>
            <a:r>
              <a:rPr lang="en-US" altLang="zh-CN" sz="32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A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．隔绝／独一无二；</a:t>
            </a:r>
            <a:r>
              <a:rPr lang="en-US" altLang="zh-CN" sz="32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B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．隔绝／中间； </a:t>
            </a:r>
            <a:r>
              <a:rPr lang="en-US" altLang="zh-CN" sz="32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C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．出去／在国外）</a:t>
            </a:r>
          </a:p>
        </p:txBody>
      </p:sp>
    </p:spTree>
    <p:extLst>
      <p:ext uri="{BB962C8B-B14F-4D97-AF65-F5344CB8AC3E}">
        <p14:creationId xmlns:p14="http://schemas.microsoft.com/office/powerpoint/2010/main" val="2994370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3" name="chimes.wav"/>
          </p:stSnd>
        </p:sndAc>
      </p:transition>
    </mc:Choice>
    <mc:Fallback xmlns="">
      <p:transition>
        <p:wheel spokes="8"/>
        <p:sndAc>
          <p:stSnd>
            <p:snd r:embed="rId4" name="chimes.wav"/>
          </p:stSnd>
        </p:sndAc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16519" y="493495"/>
            <a:ext cx="113589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+mn-ea"/>
                <a:cs typeface="Microsoft YaHei" panose="020B0503020204020204" charset="-122"/>
              </a:rPr>
              <a:t>8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．把“既出，得其船，便扶向路，处处志之”翻译成现代汉语。（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4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分） 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75FE045-CA1E-41F6-B644-6DBA35B55D3D}"/>
              </a:ext>
            </a:extLst>
          </p:cNvPr>
          <p:cNvSpPr txBox="1"/>
          <p:nvPr/>
        </p:nvSpPr>
        <p:spPr>
          <a:xfrm>
            <a:off x="594360" y="1859340"/>
            <a:ext cx="1118112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8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．（</a:t>
            </a:r>
            <a:r>
              <a:rPr lang="en-US" altLang="zh-CN" sz="32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4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分）渔人出来以后，找到了他的船，就顺着旧路（回去），处处都做记号。（得分点：“扶”“向”“志”各</a:t>
            </a:r>
            <a:r>
              <a:rPr lang="en-US" altLang="zh-CN" sz="32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分，补全主语</a:t>
            </a:r>
            <a:r>
              <a:rPr lang="en-US" altLang="zh-CN" sz="32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3951848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3" name="chimes.wav"/>
          </p:stSnd>
        </p:sndAc>
      </p:transition>
    </mc:Choice>
    <mc:Fallback xmlns="">
      <p:transition>
        <p:wheel spokes="8"/>
        <p:sndAc>
          <p:stSnd>
            <p:snd r:embed="rId4" name="chimes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16519" y="147418"/>
            <a:ext cx="1135896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+mn-ea"/>
                <a:cs typeface="Microsoft YaHei" panose="020B0503020204020204" charset="-122"/>
              </a:rPr>
              <a:t>9</a:t>
            </a:r>
            <a:r>
              <a:rPr lang="zh-CN" altLang="en-US" sz="2800" dirty="0">
                <a:latin typeface="+mn-ea"/>
                <a:cs typeface="Microsoft YaHei" panose="020B0503020204020204" charset="-122"/>
              </a:rPr>
              <a:t>．下列对选文内容的理解和分析，正确的一项是                             （</a:t>
            </a:r>
            <a:r>
              <a:rPr lang="en-US" altLang="zh-CN" sz="2800" dirty="0">
                <a:latin typeface="+mn-ea"/>
                <a:cs typeface="Microsoft YaHei" panose="020B0503020204020204" charset="-122"/>
              </a:rPr>
              <a:t>2</a:t>
            </a:r>
            <a:r>
              <a:rPr lang="zh-CN" altLang="en-US" sz="2800" dirty="0">
                <a:latin typeface="+mn-ea"/>
                <a:cs typeface="Microsoft YaHei" panose="020B0503020204020204" charset="-122"/>
              </a:rPr>
              <a:t>分）</a:t>
            </a:r>
          </a:p>
          <a:p>
            <a:r>
              <a:rPr lang="en-US" altLang="zh-CN" sz="2800" dirty="0">
                <a:latin typeface="+mn-ea"/>
                <a:cs typeface="Microsoft YaHei" panose="020B0503020204020204" charset="-122"/>
              </a:rPr>
              <a:t>A</a:t>
            </a:r>
            <a:r>
              <a:rPr lang="zh-CN" altLang="en-US" sz="2800" dirty="0">
                <a:latin typeface="+mn-ea"/>
                <a:cs typeface="Microsoft YaHei" panose="020B0503020204020204" charset="-122"/>
              </a:rPr>
              <a:t>．武陵渔人沿着溪水划船，无意发现桃林，被美景吸引，遂有一探究竟的冲动。</a:t>
            </a:r>
          </a:p>
          <a:p>
            <a:r>
              <a:rPr lang="en-US" altLang="zh-CN" sz="2800" dirty="0">
                <a:latin typeface="+mn-ea"/>
                <a:cs typeface="Microsoft YaHei" panose="020B0503020204020204" charset="-122"/>
              </a:rPr>
              <a:t>B</a:t>
            </a:r>
            <a:r>
              <a:rPr lang="zh-CN" altLang="en-US" sz="2800" dirty="0">
                <a:latin typeface="+mn-ea"/>
                <a:cs typeface="Microsoft YaHei" panose="020B0503020204020204" charset="-122"/>
              </a:rPr>
              <a:t>．渔人穿过桃林即到桃花源，桃花源里生活安宁，民风淳朴，百姓热情好客。</a:t>
            </a:r>
          </a:p>
          <a:p>
            <a:r>
              <a:rPr lang="en-US" altLang="zh-CN" sz="2800" dirty="0">
                <a:latin typeface="+mn-ea"/>
                <a:cs typeface="Microsoft YaHei" panose="020B0503020204020204" charset="-122"/>
              </a:rPr>
              <a:t>C</a:t>
            </a:r>
            <a:r>
              <a:rPr lang="zh-CN" altLang="en-US" sz="2800" dirty="0">
                <a:latin typeface="+mn-ea"/>
                <a:cs typeface="Microsoft YaHei" panose="020B0503020204020204" charset="-122"/>
              </a:rPr>
              <a:t>．桃源人款待渔人数月，在此期间，渔人给桃源人讲述了外面千年的世事变迁。</a:t>
            </a:r>
          </a:p>
          <a:p>
            <a:r>
              <a:rPr lang="en-US" altLang="zh-CN" sz="2800" dirty="0">
                <a:latin typeface="+mn-ea"/>
                <a:cs typeface="Microsoft YaHei" panose="020B0503020204020204" charset="-122"/>
              </a:rPr>
              <a:t>D</a:t>
            </a:r>
            <a:r>
              <a:rPr lang="zh-CN" altLang="en-US" sz="2800" dirty="0">
                <a:latin typeface="+mn-ea"/>
                <a:cs typeface="Microsoft YaHei" panose="020B0503020204020204" charset="-122"/>
              </a:rPr>
              <a:t>．渔人回郡城后，立即把自己在桃花源的经历告诉众人，众人纷纷寻访桃花源。 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75FE045-CA1E-41F6-B644-6DBA35B55D3D}"/>
              </a:ext>
            </a:extLst>
          </p:cNvPr>
          <p:cNvSpPr txBox="1"/>
          <p:nvPr/>
        </p:nvSpPr>
        <p:spPr>
          <a:xfrm>
            <a:off x="416519" y="4548623"/>
            <a:ext cx="11358962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9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．（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分）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A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B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．“穿过桃林即到桃花源”有误，原文是渔人穿过了桃花林，再经过狭窄的山洞才进入到桃花源；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C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．“数月”有误，应为“数日”，且“千年”有误，应为“六百年”或“数百年”，从秦朝到东晋太元约六百年；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D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cs typeface="Microsoft YaHei" panose="020B0503020204020204" charset="-122"/>
              </a:rPr>
              <a:t>．“告诉众人”有误，应为“向太守报告”）</a:t>
            </a:r>
          </a:p>
        </p:txBody>
      </p:sp>
    </p:spTree>
    <p:extLst>
      <p:ext uri="{BB962C8B-B14F-4D97-AF65-F5344CB8AC3E}">
        <p14:creationId xmlns:p14="http://schemas.microsoft.com/office/powerpoint/2010/main" val="46606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3" name="chimes.wav"/>
          </p:stSnd>
        </p:sndAc>
      </p:transition>
    </mc:Choice>
    <mc:Fallback xmlns="">
      <p:transition>
        <p:wheel spokes="8"/>
        <p:sndAc>
          <p:stSnd>
            <p:snd r:embed="rId4" name="chimes.wav"/>
          </p:stSnd>
        </p:sndAc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86293" y="859255"/>
            <a:ext cx="1135896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10. </a:t>
            </a:r>
            <a:r>
              <a:rPr lang="zh-CN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阅读下面的文段，然后回答问题。（</a:t>
            </a:r>
            <a:r>
              <a:rPr lang="en-US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zh-CN" altLang="zh-CN" sz="2800" b="1" dirty="0"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ctr"/>
            <a:r>
              <a:rPr lang="zh-CN" altLang="zh-CN" sz="28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王安石择邻</a:t>
            </a:r>
            <a:endParaRPr lang="zh-CN" altLang="zh-CN" sz="2800" b="1" dirty="0"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00025" fontAlgn="ctr"/>
            <a:r>
              <a:rPr lang="en-US" altLang="zh-CN" sz="2800" b="1" kern="1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zh-CN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楷体" panose="02010609060101010101" pitchFamily="49" charset="-122"/>
              </a:rPr>
              <a:t>询仁赴省试，遇少年风骨竦秀于相国寺。及下马，去毛衫，乃王元泽</a:t>
            </a:r>
            <a:r>
              <a:rPr lang="zh-CN" altLang="zh-CN" sz="2800" b="1" kern="100" baseline="300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楷体" panose="02010609060101010101" pitchFamily="49" charset="-122"/>
              </a:rPr>
              <a:t>①</a:t>
            </a:r>
            <a:r>
              <a:rPr lang="zh-CN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楷体" panose="02010609060101010101" pitchFamily="49" charset="-122"/>
              </a:rPr>
              <a:t>也。是时盛冬，因相与于一小院中拥火。询仁问：</a:t>
            </a:r>
            <a:r>
              <a:rPr lang="en-US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楷体" panose="02010609060101010101" pitchFamily="49" charset="-122"/>
              </a:rPr>
              <a:t>“</a:t>
            </a:r>
            <a:r>
              <a:rPr lang="zh-CN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楷体" panose="02010609060101010101" pitchFamily="49" charset="-122"/>
              </a:rPr>
              <a:t>尊君何久召不赴？</a:t>
            </a:r>
            <a:r>
              <a:rPr lang="en-US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楷体" panose="02010609060101010101" pitchFamily="49" charset="-122"/>
              </a:rPr>
              <a:t>”</a:t>
            </a:r>
            <a:r>
              <a:rPr lang="zh-CN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楷体" panose="02010609060101010101" pitchFamily="49" charset="-122"/>
              </a:rPr>
              <a:t>答曰：</a:t>
            </a:r>
            <a:r>
              <a:rPr lang="en-US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楷体" panose="02010609060101010101" pitchFamily="49" charset="-122"/>
              </a:rPr>
              <a:t>“</a:t>
            </a:r>
            <a:r>
              <a:rPr lang="zh-CN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楷体" panose="02010609060101010101" pitchFamily="49" charset="-122"/>
              </a:rPr>
              <a:t>家君久病，非有他也。近以朝廷恩数至重，不晚且来。雱不惟赴省试，盖家君先遣来京寻宅子尔。</a:t>
            </a:r>
            <a:r>
              <a:rPr lang="en-US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楷体" panose="02010609060101010101" pitchFamily="49" charset="-122"/>
              </a:rPr>
              <a:t>”</a:t>
            </a:r>
            <a:r>
              <a:rPr lang="zh-CN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楷体" panose="02010609060101010101" pitchFamily="49" charset="-122"/>
              </a:rPr>
              <a:t>询仁云：</a:t>
            </a:r>
            <a:r>
              <a:rPr lang="en-US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楷体" panose="02010609060101010101" pitchFamily="49" charset="-122"/>
              </a:rPr>
              <a:t>“</a:t>
            </a:r>
            <a:r>
              <a:rPr lang="zh-CN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楷体" panose="02010609060101010101" pitchFamily="49" charset="-122"/>
              </a:rPr>
              <a:t>尊君既来，谁不愿赁宅，何必预寻？</a:t>
            </a:r>
            <a:r>
              <a:rPr lang="en-US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楷体" panose="02010609060101010101" pitchFamily="49" charset="-122"/>
              </a:rPr>
              <a:t>”</a:t>
            </a:r>
            <a:r>
              <a:rPr lang="zh-CN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楷体" panose="02010609060101010101" pitchFamily="49" charset="-122"/>
              </a:rPr>
              <a:t>元泽答曰：</a:t>
            </a:r>
            <a:r>
              <a:rPr lang="en-US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楷体" panose="02010609060101010101" pitchFamily="49" charset="-122"/>
              </a:rPr>
              <a:t>“</a:t>
            </a:r>
            <a:r>
              <a:rPr lang="zh-CN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楷体" panose="02010609060101010101" pitchFamily="49" charset="-122"/>
              </a:rPr>
              <a:t>家君之意不然，须与司马君实</a:t>
            </a:r>
            <a:r>
              <a:rPr lang="zh-CN" altLang="zh-CN" sz="2800" b="1" kern="100" baseline="300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楷体" panose="02010609060101010101" pitchFamily="49" charset="-122"/>
              </a:rPr>
              <a:t>②</a:t>
            </a:r>
            <a:r>
              <a:rPr lang="zh-CN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楷体" panose="02010609060101010101" pitchFamily="49" charset="-122"/>
              </a:rPr>
              <a:t>相近者。每在家中云：</a:t>
            </a:r>
            <a:r>
              <a:rPr lang="en-US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楷体" panose="02010609060101010101" pitchFamily="49" charset="-122"/>
              </a:rPr>
              <a:t>‘</a:t>
            </a:r>
            <a:r>
              <a:rPr lang="zh-CN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楷体" panose="02010609060101010101" pitchFamily="49" charset="-122"/>
              </a:rPr>
              <a:t>择邻必须司马十二，此人居家，事事可法，欲令儿曹有所观效焉。</a:t>
            </a:r>
            <a:r>
              <a:rPr lang="en-US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楷体" panose="02010609060101010101" pitchFamily="49" charset="-122"/>
              </a:rPr>
              <a:t>’”</a:t>
            </a:r>
            <a:endParaRPr lang="zh-CN" altLang="zh-CN" sz="2800" b="1" dirty="0"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00025" algn="r" fontAlgn="ctr"/>
            <a:r>
              <a:rPr lang="zh-CN" altLang="zh-CN" sz="2800" b="1" kern="1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（选自《默记》，有删改）</a:t>
            </a:r>
            <a:endParaRPr lang="zh-CN" altLang="zh-CN" sz="2800" b="1" dirty="0"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00025" fontAlgn="ctr"/>
            <a:r>
              <a:rPr lang="en-US" altLang="zh-CN" sz="2800" b="1" kern="100" dirty="0">
                <a:solidFill>
                  <a:srgbClr val="0000FF"/>
                </a:solidFill>
                <a:effectLst/>
                <a:latin typeface="仿宋" panose="02010609060101010101" pitchFamily="49" charset="-122"/>
                <a:ea typeface="宋体" panose="02010600030101010101" pitchFamily="2" charset="-122"/>
                <a:cs typeface="楷体" panose="02010609060101010101" pitchFamily="49" charset="-122"/>
              </a:rPr>
              <a:t>[</a:t>
            </a:r>
            <a:r>
              <a:rPr lang="zh-CN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仿宋" panose="02010609060101010101" pitchFamily="49" charset="-122"/>
                <a:cs typeface="楷体" panose="02010609060101010101" pitchFamily="49" charset="-122"/>
              </a:rPr>
              <a:t>注</a:t>
            </a:r>
            <a:r>
              <a:rPr lang="en-US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仿宋" panose="02010609060101010101" pitchFamily="49" charset="-122"/>
                <a:cs typeface="楷体" panose="02010609060101010101" pitchFamily="49" charset="-122"/>
              </a:rPr>
              <a:t>]</a:t>
            </a:r>
            <a:r>
              <a:rPr lang="zh-CN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仿宋" panose="02010609060101010101" pitchFamily="49" charset="-122"/>
                <a:cs typeface="楷体" panose="02010609060101010101" pitchFamily="49" charset="-122"/>
              </a:rPr>
              <a:t>①王元泽：王雱（</a:t>
            </a:r>
            <a:r>
              <a:rPr lang="en-US" altLang="zh-CN" sz="2800" b="1" kern="100" dirty="0" err="1">
                <a:solidFill>
                  <a:srgbClr val="0000FF"/>
                </a:solidFill>
                <a:effectLst/>
                <a:latin typeface="宋体" panose="02010600030101010101" pitchFamily="2" charset="-122"/>
                <a:ea typeface="仿宋" panose="02010609060101010101" pitchFamily="49" charset="-122"/>
                <a:cs typeface="楷体" panose="02010609060101010101" pitchFamily="49" charset="-122"/>
              </a:rPr>
              <a:t>pāng</a:t>
            </a:r>
            <a:r>
              <a:rPr lang="zh-CN" altLang="zh-CN" sz="2800" b="1" kern="100" dirty="0">
                <a:solidFill>
                  <a:srgbClr val="0000FF"/>
                </a:solidFill>
                <a:effectLst/>
                <a:latin typeface="宋体" panose="02010600030101010101" pitchFamily="2" charset="-122"/>
                <a:ea typeface="仿宋" panose="02010609060101010101" pitchFamily="49" charset="-122"/>
                <a:cs typeface="楷体" panose="02010609060101010101" pitchFamily="49" charset="-122"/>
              </a:rPr>
              <a:t>），王安石之子。②司马君实：司马光，字君实，排行十二。</a:t>
            </a:r>
            <a:endParaRPr lang="zh-CN" altLang="zh-CN" sz="2800" b="1" dirty="0"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3" name="chimes.wav"/>
          </p:stSnd>
        </p:sndAc>
      </p:transition>
    </mc:Choice>
    <mc:Fallback xmlns="">
      <p:transition>
        <p:wheel spokes="8"/>
        <p:sndAc>
          <p:stSnd>
            <p:snd r:embed="rId4" name="chimes.wav"/>
          </p:stSnd>
        </p:sndAc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517326" y="874495"/>
            <a:ext cx="1135896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n-ea"/>
                <a:cs typeface="Microsoft YaHei" panose="020B0503020204020204" charset="-122"/>
              </a:rPr>
              <a:t>（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1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）请解析下面句子中加点的词语。（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2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分）</a:t>
            </a:r>
          </a:p>
          <a:p>
            <a:r>
              <a:rPr lang="zh-CN" altLang="en-US" sz="3200" dirty="0">
                <a:latin typeface="+mn-ea"/>
                <a:cs typeface="Microsoft YaHei" panose="020B0503020204020204" charset="-122"/>
              </a:rPr>
              <a:t> ①</a:t>
            </a:r>
            <a:r>
              <a:rPr lang="zh-CN" altLang="zh-CN" sz="2800" b="1" u="sng" dirty="0">
                <a:solidFill>
                  <a:srgbClr val="0000FF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及</a:t>
            </a:r>
            <a:r>
              <a:rPr lang="zh-CN" altLang="zh-CN" sz="2800" b="1" dirty="0"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下马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（             ）    ②</a:t>
            </a:r>
            <a:r>
              <a:rPr lang="zh-CN" altLang="zh-CN" sz="2800" b="1" dirty="0">
                <a:ea typeface="宋体" panose="02010600030101010101" pitchFamily="2" charset="-122"/>
              </a:rPr>
              <a:t>此人</a:t>
            </a:r>
            <a:r>
              <a:rPr lang="zh-CN" altLang="zh-CN" sz="2800" b="1" u="sng" dirty="0">
                <a:solidFill>
                  <a:srgbClr val="0000FF"/>
                </a:solidFill>
                <a:ea typeface="宋体" panose="02010600030101010101" pitchFamily="2" charset="-122"/>
              </a:rPr>
              <a:t>居</a:t>
            </a:r>
            <a:r>
              <a:rPr lang="zh-CN" altLang="zh-CN" sz="2800" b="1" dirty="0">
                <a:ea typeface="宋体" panose="02010600030101010101" pitchFamily="2" charset="-122"/>
              </a:rPr>
              <a:t>家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（      ）</a:t>
            </a:r>
            <a:endParaRPr lang="en-US" altLang="zh-CN" sz="3200" dirty="0">
              <a:latin typeface="+mn-ea"/>
              <a:cs typeface="Microsoft YaHei" panose="020B0503020204020204" charset="-122"/>
            </a:endParaRPr>
          </a:p>
          <a:p>
            <a:endParaRPr lang="zh-CN" altLang="en-US" sz="3200" dirty="0">
              <a:latin typeface="+mn-ea"/>
              <a:cs typeface="Microsoft YaHei" panose="020B0503020204020204" charset="-122"/>
            </a:endParaRPr>
          </a:p>
          <a:p>
            <a:r>
              <a:rPr lang="zh-CN" altLang="en-US" sz="3200" dirty="0">
                <a:latin typeface="+mn-ea"/>
                <a:cs typeface="Microsoft YaHei" panose="020B0503020204020204" charset="-122"/>
              </a:rPr>
              <a:t>（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2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）王安石是如何择邻的？请谈谈你对这件事的看法。（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2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分）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______________________________________________________________________________________________________________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______________________________________________________________________________________________________________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1"/>
          <p:cNvSpPr txBox="1"/>
          <p:nvPr/>
        </p:nvSpPr>
        <p:spPr>
          <a:xfrm>
            <a:off x="2754630" y="1351280"/>
            <a:ext cx="27813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等到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imSun" panose="02010600030101010101" pitchFamily="2" charset="-122"/>
            </a:endParaRPr>
          </a:p>
        </p:txBody>
      </p:sp>
      <p:sp>
        <p:nvSpPr>
          <p:cNvPr id="5" name="文本框 1"/>
          <p:cNvSpPr txBox="1"/>
          <p:nvPr/>
        </p:nvSpPr>
        <p:spPr>
          <a:xfrm>
            <a:off x="8703310" y="1351280"/>
            <a:ext cx="107251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居住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imSun" panose="02010600030101010101" pitchFamily="2" charset="-122"/>
            </a:endParaRPr>
          </a:p>
        </p:txBody>
      </p:sp>
      <p:sp>
        <p:nvSpPr>
          <p:cNvPr id="8" name="文本框 1">
            <a:extLst>
              <a:ext uri="{FF2B5EF4-FFF2-40B4-BE49-F238E27FC236}">
                <a16:creationId xmlns:a16="http://schemas.microsoft.com/office/drawing/2014/main" id="{C2ADD84F-6023-4951-880F-CD360FBD6404}"/>
              </a:ext>
            </a:extLst>
          </p:cNvPr>
          <p:cNvSpPr txBox="1"/>
          <p:nvPr/>
        </p:nvSpPr>
        <p:spPr>
          <a:xfrm>
            <a:off x="614563" y="2826325"/>
            <a:ext cx="11261725" cy="30492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 示例一：王安石选择居家事事可学的司马光为邻，以便让他的孩子有观察、学习的榜样。我认为王安石的做法是对的， 说明他极为重视榜样对孩子的正面影响。</a:t>
            </a:r>
          </a:p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示例二：王安石选择居家事事可学的司马光为邻，以便让他的孩子有观察、学习的榜样。我认为王安石的做法是对的，说明居住环境对孩子的成长很重要。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imSun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3" name="chimes.wav"/>
          </p:stSnd>
        </p:sndAc>
      </p:transition>
    </mc:Choice>
    <mc:Fallback xmlns="">
      <p:transition>
        <p:wheel spokes="8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5" grpId="0"/>
      <p:bldP spid="5" grpId="1"/>
      <p:bldP spid="8" grpId="0"/>
      <p:bldP spid="8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86293" y="859255"/>
            <a:ext cx="1135896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+mn-ea"/>
                <a:cs typeface="Microsoft YaHei" panose="020B0503020204020204" charset="-122"/>
              </a:rPr>
              <a:t>11.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阅读下面这首诗，回答问题。（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4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分）</a:t>
            </a:r>
            <a:endParaRPr lang="en-US" altLang="zh-CN" sz="3200" dirty="0">
              <a:latin typeface="+mn-ea"/>
              <a:cs typeface="Microsoft YaHei" panose="020B0503020204020204" charset="-122"/>
            </a:endParaRPr>
          </a:p>
          <a:p>
            <a:endParaRPr lang="zh-CN" altLang="en-US" sz="3200" dirty="0">
              <a:latin typeface="+mn-ea"/>
              <a:cs typeface="Microsoft YaHei" panose="020B0503020204020204" charset="-122"/>
            </a:endParaRPr>
          </a:p>
          <a:p>
            <a:pPr algn="ctr"/>
            <a:r>
              <a:rPr lang="zh-CN" altLang="en-US" sz="3200" b="1" dirty="0">
                <a:latin typeface="+mn-ea"/>
                <a:cs typeface="Microsoft YaHei" panose="020B0503020204020204" charset="-122"/>
              </a:rPr>
              <a:t>望洞庭湖赠张丞相</a:t>
            </a:r>
            <a:endParaRPr lang="en-US" altLang="zh-CN" sz="3200" b="1" dirty="0">
              <a:latin typeface="+mn-ea"/>
              <a:cs typeface="Microsoft YaHei" panose="020B0503020204020204" charset="-122"/>
            </a:endParaRPr>
          </a:p>
          <a:p>
            <a:pPr algn="ctr"/>
            <a:r>
              <a:rPr lang="zh-CN" altLang="en-US" sz="3200" b="1" dirty="0">
                <a:latin typeface="+mn-ea"/>
                <a:cs typeface="Microsoft YaHei" panose="020B0503020204020204" charset="-122"/>
              </a:rPr>
              <a:t>孟浩然</a:t>
            </a:r>
          </a:p>
          <a:p>
            <a:pPr algn="ctr"/>
            <a:r>
              <a:rPr lang="zh-CN" altLang="en-US" sz="3200" dirty="0">
                <a:latin typeface="+mn-ea"/>
                <a:cs typeface="Microsoft YaHei" panose="020B0503020204020204" charset="-122"/>
              </a:rPr>
              <a:t>八月湖水平，涵虚混太清。 </a:t>
            </a:r>
            <a:endParaRPr lang="en-US" altLang="zh-CN" sz="3200" dirty="0">
              <a:latin typeface="+mn-ea"/>
              <a:cs typeface="Microsoft YaHei" panose="020B0503020204020204" charset="-122"/>
            </a:endParaRPr>
          </a:p>
          <a:p>
            <a:pPr algn="ctr"/>
            <a:r>
              <a:rPr lang="zh-CN" altLang="en-US" sz="3200" dirty="0">
                <a:latin typeface="+mn-ea"/>
                <a:cs typeface="Microsoft YaHei" panose="020B0503020204020204" charset="-122"/>
              </a:rPr>
              <a:t>气蒸云梦泽，波撼岳阳城。</a:t>
            </a:r>
          </a:p>
          <a:p>
            <a:pPr algn="ctr"/>
            <a:r>
              <a:rPr lang="zh-CN" altLang="en-US" sz="3200" dirty="0">
                <a:latin typeface="+mn-ea"/>
                <a:cs typeface="Microsoft YaHei" panose="020B0503020204020204" charset="-122"/>
              </a:rPr>
              <a:t>欲济无舟楫，端居耻圣明。 </a:t>
            </a:r>
            <a:endParaRPr lang="en-US" altLang="zh-CN" sz="3200" dirty="0">
              <a:latin typeface="+mn-ea"/>
              <a:cs typeface="Microsoft YaHei" panose="020B0503020204020204" charset="-122"/>
            </a:endParaRPr>
          </a:p>
          <a:p>
            <a:pPr algn="ctr"/>
            <a:r>
              <a:rPr lang="zh-CN" altLang="en-US" sz="3200" dirty="0">
                <a:latin typeface="+mn-ea"/>
                <a:cs typeface="Microsoft YaHei" panose="020B0503020204020204" charset="-122"/>
              </a:rPr>
              <a:t>坐观垂钓者，徒有羡鱼情。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3" name="chimes.wav"/>
          </p:stSnd>
        </p:sndAc>
      </p:transition>
    </mc:Choice>
    <mc:Fallback xmlns="">
      <p:transition>
        <p:wheel spokes="8"/>
        <p:sndAc>
          <p:stSnd>
            <p:snd r:embed="rId4" name="chimes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0" y="859255"/>
            <a:ext cx="12192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0" dirty="0">
                <a:latin typeface="+mn-ea"/>
                <a:cs typeface="Microsoft YaHei" panose="020B0503020204020204" charset="-122"/>
              </a:rPr>
              <a:t>（</a:t>
            </a:r>
            <a:r>
              <a:rPr lang="en-US" altLang="zh-CN" sz="3000" dirty="0">
                <a:latin typeface="+mn-ea"/>
                <a:cs typeface="Microsoft YaHei" panose="020B0503020204020204" charset="-122"/>
              </a:rPr>
              <a:t>1</a:t>
            </a:r>
            <a:r>
              <a:rPr lang="zh-CN" altLang="en-US" sz="3000" dirty="0">
                <a:latin typeface="+mn-ea"/>
                <a:cs typeface="Microsoft YaHei" panose="020B0503020204020204" charset="-122"/>
              </a:rPr>
              <a:t>）“八月湖水平，涵虚混太清”描绘了一幅怎样的画面？（</a:t>
            </a:r>
            <a:r>
              <a:rPr lang="en-US" altLang="zh-CN" sz="3000" dirty="0">
                <a:latin typeface="+mn-ea"/>
                <a:cs typeface="Microsoft YaHei" panose="020B0503020204020204" charset="-122"/>
              </a:rPr>
              <a:t>2</a:t>
            </a:r>
            <a:r>
              <a:rPr lang="zh-CN" altLang="en-US" sz="3000" dirty="0">
                <a:latin typeface="+mn-ea"/>
                <a:cs typeface="Microsoft YaHei" panose="020B0503020204020204" charset="-122"/>
              </a:rPr>
              <a:t>分）</a:t>
            </a: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</a:t>
            </a:r>
          </a:p>
          <a:p>
            <a:r>
              <a:rPr lang="zh-CN" altLang="en-US" sz="3000" dirty="0">
                <a:latin typeface="+mn-ea"/>
                <a:cs typeface="Microsoft YaHei" panose="020B0503020204020204" charset="-122"/>
              </a:rPr>
              <a:t>（</a:t>
            </a:r>
            <a:r>
              <a:rPr lang="en-US" altLang="zh-CN" sz="3000" dirty="0">
                <a:latin typeface="+mn-ea"/>
                <a:cs typeface="Microsoft YaHei" panose="020B0503020204020204" charset="-122"/>
              </a:rPr>
              <a:t>2</a:t>
            </a:r>
            <a:r>
              <a:rPr lang="zh-CN" altLang="en-US" sz="3000" dirty="0">
                <a:latin typeface="+mn-ea"/>
                <a:cs typeface="Microsoft YaHei" panose="020B0503020204020204" charset="-122"/>
              </a:rPr>
              <a:t>）“坐观垂钓者，徒有羡鱼情”表达了诗人怎样的思想感情？（</a:t>
            </a:r>
            <a:r>
              <a:rPr lang="en-US" altLang="zh-CN" sz="3000" dirty="0">
                <a:latin typeface="+mn-ea"/>
                <a:cs typeface="Microsoft YaHei" panose="020B0503020204020204" charset="-122"/>
              </a:rPr>
              <a:t>2</a:t>
            </a:r>
            <a:r>
              <a:rPr lang="zh-CN" altLang="en-US" sz="3000" dirty="0">
                <a:latin typeface="+mn-ea"/>
                <a:cs typeface="Microsoft YaHei" panose="020B0503020204020204" charset="-122"/>
              </a:rPr>
              <a:t>分）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______________________________________________________________________________________________________________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_______________________________________________________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1"/>
          <p:cNvSpPr txBox="1"/>
          <p:nvPr/>
        </p:nvSpPr>
        <p:spPr>
          <a:xfrm>
            <a:off x="0" y="1197809"/>
            <a:ext cx="10823575" cy="15696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（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1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）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【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画面描绘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】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（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2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分）秋水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大涨，几乎与岸齐平，水天含混迷茫，与天空浑然一体。（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分）描绘了一幅洞庭湖水势浩大、水天合一的迷茫浩渺图景。（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分）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0" y="3064510"/>
            <a:ext cx="11841480" cy="206210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）闲坐观看别人辛勤垂钓，只能白白地产生羡鱼之情了（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分）。尾联用典故，以“垂钓者”“羡鱼情”巧设喻，表达出诗人渴望得到张九龄引荐自己出仕，为国效力的情感（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分）。</a:t>
            </a:r>
          </a:p>
          <a:p>
            <a:endParaRPr lang="zh-CN" sz="3200" b="1" dirty="0">
              <a:solidFill>
                <a:srgbClr val="FF0000"/>
              </a:solidFill>
              <a:latin typeface="SimSun" panose="02010600030101010101" pitchFamily="2" charset="-122"/>
              <a:ea typeface="SimSun" panose="02010600030101010101" pitchFamily="2" charset="-122"/>
              <a:cs typeface="SimSun" panose="02010600030101010101" pitchFamily="2" charset="-122"/>
              <a:sym typeface="SimSun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3" name="chimes.wav"/>
          </p:stSnd>
        </p:sndAc>
      </p:transition>
    </mc:Choice>
    <mc:Fallback xmlns="">
      <p:transition>
        <p:wheel spokes="8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3" grpId="1"/>
      <p:bldP spid="3" grpId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86292" y="859255"/>
            <a:ext cx="11484797" cy="4534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+mn-ea"/>
                <a:cs typeface="Microsoft YaHei" panose="020B0503020204020204" charset="-122"/>
              </a:rPr>
              <a:t>12.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下列对端午起源的表述，不符合文意的一项是（   ）（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3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分）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端午原是月初午日的仪式，因“五”与“午”同音，农历五月初五日遂成端午节。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端午源于百姓以吃粽子、赛龙舟等方式来纪念楚国伟大的爱国诗人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屈原 。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端午源于人们为了将瘟神、疾病送走，以求未来的生活无病无恙，幸福平安。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端午源于古代的吴越民族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龙图腾部族通过各种各样的活动来取悦图腾神。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1"/>
          <p:cNvSpPr txBox="1"/>
          <p:nvPr/>
        </p:nvSpPr>
        <p:spPr>
          <a:xfrm>
            <a:off x="9775153" y="859456"/>
            <a:ext cx="571504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C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725160" y="1218565"/>
            <a:ext cx="114173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dirty="0">
                <a:sym typeface="+mn-ea"/>
              </a:rPr>
              <a:t>•     •      •</a:t>
            </a:r>
            <a:endParaRPr lang="en-US" altLang="zh-CN" dirty="0"/>
          </a:p>
        </p:txBody>
      </p:sp>
      <p:sp>
        <p:nvSpPr>
          <p:cNvPr id="36" name="TextBox 8"/>
          <p:cNvSpPr txBox="1"/>
          <p:nvPr/>
        </p:nvSpPr>
        <p:spPr>
          <a:xfrm>
            <a:off x="322580" y="5247005"/>
            <a:ext cx="11648440" cy="1476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0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【</a:t>
            </a:r>
            <a:r>
              <a:rPr lang="zh-CN" altLang="en-US" sz="30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解析</a:t>
            </a:r>
            <a:r>
              <a:rPr lang="en-US" altLang="zh-CN" sz="30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】</a:t>
            </a:r>
            <a:r>
              <a:rPr sz="30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第④段原文是“龙舟竞渡也是一种消灾辟邪的活动，人们期望通过激烈的龙舟竞赛，将瘟神送走，以求未来的生活无病无恙，幸福平安”，可知此项与原文不符</a:t>
            </a:r>
            <a:r>
              <a:rPr lang="zh-CN" sz="30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3" name="chimes.wav"/>
          </p:stSnd>
        </p:sndAc>
      </p:transition>
    </mc:Choice>
    <mc:Fallback xmlns="">
      <p:transition>
        <p:wheel spokes="8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10792" y="901200"/>
            <a:ext cx="11484797" cy="4523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+mn-ea"/>
                <a:cs typeface="Microsoft YaHei" panose="020B0503020204020204" charset="-122"/>
              </a:rPr>
              <a:t>13.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阅读上述材料，下列说法符合文意的一项是（   ）（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3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分）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端午吃粽之风盛行于唐宋时期，明弘治年间已开始用艾叶裹米，粽馅品种繁多 。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端午斗百草和踏青活动由来已久，在南朝成了达官贵人和儿童喜欢的娱乐活动。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端午喝雄黄酒、插艾叶、悬菖蒲和贴五毒习俗都有解毒杀菌、驱毒祛病的功效。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端午节不仅传承传统文化，而且能让人们在参与活动的过程中享受节日的乐趣。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1"/>
          <p:cNvSpPr txBox="1"/>
          <p:nvPr/>
        </p:nvSpPr>
        <p:spPr>
          <a:xfrm>
            <a:off x="9282393" y="901366"/>
            <a:ext cx="571504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3" name="chimes.wav"/>
          </p:stSnd>
        </p:sndAc>
      </p:transition>
    </mc:Choice>
    <mc:Fallback xmlns="">
      <p:transition>
        <p:wheel spokes="8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8"/>
          <p:cNvSpPr txBox="1"/>
          <p:nvPr/>
        </p:nvSpPr>
        <p:spPr>
          <a:xfrm>
            <a:off x="392430" y="859790"/>
            <a:ext cx="11485245" cy="3538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解析</a:t>
            </a:r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】</a:t>
            </a:r>
            <a:r>
              <a:rPr sz="32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第③段原文是“汉魏时期，已盛行端午吃粽之风”，故A项前半句“盛行于唐宋时期”错误；由“宋代已用艾叶裹米”，可知后半句“明弘年间已开始用艾叶裹米”错误。第⑥段原文是“踏青演变成城市达官贵人和文人的郊游，斗百草则主要是儿童的娱乐”，故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sz="32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项错误。第⑦段原文意思是雄黄酒可解毒杀菌、驱毒祛病，插艾、菖蒲驱毒去邪，并未说有杀菌之效，链接一中贴五毒并未言其有上 述功效，故</a:t>
            </a:r>
            <a:r>
              <a:rPr sz="3200" b="1" dirty="0">
                <a:solidFill>
                  <a:srgbClr val="0070C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sz="32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项错误</a:t>
            </a:r>
            <a:r>
              <a:rPr lang="zh-CN" sz="32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3" name="chimes.wav"/>
          </p:stSnd>
        </p:sndAc>
      </p:transition>
    </mc:Choice>
    <mc:Fallback xmlns="">
      <p:transition>
        <p:wheel spokes="8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10792" y="901200"/>
            <a:ext cx="11484797" cy="4246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dirty="0">
                <a:latin typeface="+mn-ea"/>
                <a:cs typeface="Microsoft YaHei" panose="020B0503020204020204" charset="-122"/>
              </a:rPr>
              <a:t>14.</a:t>
            </a:r>
            <a:r>
              <a:rPr lang="zh-CN" altLang="en-US" sz="3000" dirty="0">
                <a:latin typeface="+mn-ea"/>
                <a:cs typeface="Microsoft YaHei" panose="020B0503020204020204" charset="-122"/>
              </a:rPr>
              <a:t>下列对材料中赛龙舟习俗的理解，不正确的一项是（   ）（</a:t>
            </a:r>
            <a:r>
              <a:rPr lang="en-US" altLang="zh-CN" sz="3000" dirty="0">
                <a:latin typeface="+mn-ea"/>
                <a:cs typeface="Microsoft YaHei" panose="020B0503020204020204" charset="-122"/>
              </a:rPr>
              <a:t>3</a:t>
            </a:r>
            <a:r>
              <a:rPr lang="zh-CN" altLang="en-US" sz="3000" dirty="0">
                <a:latin typeface="+mn-ea"/>
                <a:cs typeface="Microsoft YaHei" panose="020B0503020204020204" charset="-122"/>
              </a:rPr>
              <a:t>分）</a:t>
            </a:r>
          </a:p>
          <a:p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赛龙舟前必“祀神演试”。据说</a:t>
            </a:r>
            <a:r>
              <a:rPr lang="zh-CN" altLang="en-US" sz="3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茬浦萝江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边，人们到屈子庙朝拜完才开始龙舟比赛。</a:t>
            </a:r>
          </a:p>
          <a:p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龙舟竞渡是广州市端午节最大的活动项目，又称为“扒龙船”，具有悠久的历史。</a:t>
            </a:r>
          </a:p>
          <a:p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农历五月初五被广州市政府定为龙舟节。这天，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市内各大河面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上都有龙舟比赛。</a:t>
            </a:r>
          </a:p>
          <a:p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每年龙舟竞渡活动会吸引大批观众前往观看，观众席上人声鼎沸，热闹非凡。 </a:t>
            </a:r>
            <a:endParaRPr lang="en-US" altLang="zh-CN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1"/>
          <p:cNvSpPr txBox="1"/>
          <p:nvPr/>
        </p:nvSpPr>
        <p:spPr>
          <a:xfrm>
            <a:off x="9904730" y="901065"/>
            <a:ext cx="1141730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A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C</a:t>
            </a:r>
          </a:p>
        </p:txBody>
      </p:sp>
      <p:sp>
        <p:nvSpPr>
          <p:cNvPr id="36" name="TextBox 8"/>
          <p:cNvSpPr txBox="1"/>
          <p:nvPr/>
        </p:nvSpPr>
        <p:spPr>
          <a:xfrm>
            <a:off x="328930" y="5147310"/>
            <a:ext cx="11567160" cy="1476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0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【</a:t>
            </a:r>
            <a:r>
              <a:rPr lang="zh-CN" altLang="en-US" sz="30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解析</a:t>
            </a:r>
            <a:r>
              <a:rPr lang="en-US" altLang="zh-CN" sz="30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】C </a:t>
            </a:r>
            <a:r>
              <a:rPr sz="3000" b="1" dirty="0" err="1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由链接二“每年农历五月初五，海珠桥到人民桥的珠江河面上都会举办龙舟竞渡活动”可知，此项“市内各大河面”理解错误</a:t>
            </a:r>
            <a:r>
              <a:rPr lang="zh-CN" sz="30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865620" y="1201420"/>
            <a:ext cx="114173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dirty="0">
                <a:sym typeface="+mn-ea"/>
              </a:rPr>
              <a:t>•     •      •</a:t>
            </a:r>
            <a:endParaRPr lang="en-US" altLang="zh-CN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3" name="chimes.wav"/>
          </p:stSnd>
        </p:sndAc>
      </p:transition>
    </mc:Choice>
    <mc:Fallback xmlns="">
      <p:transition>
        <p:wheel spokes="8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3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10792" y="901200"/>
            <a:ext cx="1148479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+mn-ea"/>
                <a:cs typeface="Microsoft YaHei" panose="020B0503020204020204" charset="-122"/>
              </a:rPr>
              <a:t>15.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请结合上述材料，分析“端午节文化”具体表现在哪些方面。（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4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分）</a:t>
            </a:r>
            <a:endParaRPr lang="en-US" altLang="zh-CN" sz="3200" dirty="0">
              <a:latin typeface="+mn-ea"/>
              <a:cs typeface="Microsoft YaHei" panose="020B0503020204020204" charset="-12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</a:t>
            </a:r>
          </a:p>
        </p:txBody>
      </p:sp>
      <p:sp>
        <p:nvSpPr>
          <p:cNvPr id="21" name="文本框 1"/>
          <p:cNvSpPr txBox="1"/>
          <p:nvPr/>
        </p:nvSpPr>
        <p:spPr>
          <a:xfrm>
            <a:off x="505460" y="1886585"/>
            <a:ext cx="11282045" cy="557075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端午节的来历；端午节的习俗活动</a:t>
            </a:r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；</a:t>
            </a:r>
            <a:r>
              <a:rPr lang="en-US" altLang="zh-CN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端午节所蕴含的传统文化</a:t>
            </a:r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；</a:t>
            </a:r>
            <a:r>
              <a:rPr lang="en-US" altLang="zh-CN" sz="3200" b="1" dirty="0" err="1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端午节的吉祥意识</a:t>
            </a:r>
            <a:r>
              <a:rPr lang="en-US" altLang="zh-CN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。</a:t>
            </a:r>
          </a:p>
          <a:p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解析：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根据</a:t>
            </a:r>
            <a:r>
              <a:rPr lang="en-US" altLang="zh-CN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《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端午节文化</a:t>
            </a:r>
            <a:r>
              <a:rPr lang="en-US" altLang="zh-CN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》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第①段“端午原是月初午日的仪式，因‘五’与‘午’同音，农历初五遂成为端午节”，可知端午名字的由来，第②段“关于端午的来历，闻一多先生认为，端午节源于古代吴越民族</a:t>
            </a:r>
            <a:r>
              <a:rPr lang="en-US" altLang="zh-CN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——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一个龙图腾团族举行图腾祭祀的节日”和“另一说法与伟大的诗人屈原有关”，可知端午的来历；根据</a:t>
            </a:r>
            <a:r>
              <a:rPr lang="en-US" altLang="zh-CN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《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端午节文化</a:t>
            </a:r>
            <a:r>
              <a:rPr lang="en-US" altLang="zh-CN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》③——⑧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段内容及链接材料一、链接材料二，可知古今端午的习俗活动；根据</a:t>
            </a:r>
            <a:r>
              <a:rPr lang="en-US" altLang="zh-CN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《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端午节文化</a:t>
            </a:r>
            <a:r>
              <a:rPr lang="en-US" altLang="zh-CN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》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第⑨段可知端午节日所蕴含的传统文化意义；根据链接材料三可知端午节的吉祥意识。</a:t>
            </a:r>
            <a:endParaRPr lang="en-US" altLang="zh-CN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  <a:cs typeface="SimSun" panose="02010600030101010101" pitchFamily="2" charset="-122"/>
              <a:sym typeface="SimSun" panose="02010600030101010101" pitchFamily="2" charset="-122"/>
            </a:endParaRPr>
          </a:p>
          <a:p>
            <a:endParaRPr lang="en-US" altLang="zh-CN" sz="3200" b="1" dirty="0">
              <a:solidFill>
                <a:srgbClr val="FF0000"/>
              </a:solidFill>
              <a:latin typeface="SimSun" panose="02010600030101010101" pitchFamily="2" charset="-122"/>
              <a:ea typeface="SimSun" panose="02010600030101010101" pitchFamily="2" charset="-122"/>
              <a:cs typeface="SimSun" panose="02010600030101010101" pitchFamily="2" charset="-122"/>
              <a:sym typeface="SimSun" panose="02010600030101010101" pitchFamily="2" charset="-122"/>
            </a:endParaRPr>
          </a:p>
          <a:p>
            <a:endParaRPr lang="en-US" altLang="zh-CN" sz="3200" b="1" dirty="0">
              <a:solidFill>
                <a:srgbClr val="FF0000"/>
              </a:solidFill>
              <a:latin typeface="SimSun" panose="02010600030101010101" pitchFamily="2" charset="-122"/>
              <a:ea typeface="SimSun" panose="02010600030101010101" pitchFamily="2" charset="-122"/>
              <a:cs typeface="SimSun" panose="02010600030101010101" pitchFamily="2" charset="-122"/>
              <a:sym typeface="SimSun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3" name="chimes.wav"/>
          </p:stSnd>
        </p:sndAc>
      </p:transition>
    </mc:Choice>
    <mc:Fallback xmlns="">
      <p:transition>
        <p:wheel spokes="8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20980" y="230247"/>
            <a:ext cx="1148479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+mn-ea"/>
                <a:cs typeface="Microsoft YaHei" panose="020B0503020204020204" charset="-122"/>
              </a:rPr>
              <a:t>16</a:t>
            </a:r>
            <a:r>
              <a:rPr lang="zh-CN" altLang="en-US" sz="2800" dirty="0">
                <a:latin typeface="+mn-ea"/>
                <a:cs typeface="Microsoft YaHei" panose="020B0503020204020204" charset="-122"/>
              </a:rPr>
              <a:t>．下列对文章的内容与写法的分析，不正确的一项是（     ）（</a:t>
            </a:r>
            <a:r>
              <a:rPr lang="en-US" altLang="zh-CN" sz="2800" dirty="0">
                <a:latin typeface="+mn-ea"/>
                <a:cs typeface="Microsoft YaHei" panose="020B0503020204020204" charset="-122"/>
              </a:rPr>
              <a:t>3</a:t>
            </a:r>
            <a:r>
              <a:rPr lang="zh-CN" altLang="en-US" sz="2800" dirty="0">
                <a:latin typeface="+mn-ea"/>
                <a:cs typeface="Microsoft YaHei" panose="020B0503020204020204" charset="-122"/>
              </a:rPr>
              <a:t>分）</a:t>
            </a:r>
          </a:p>
          <a:p>
            <a:r>
              <a:rPr lang="en-US" altLang="zh-CN" sz="2800" dirty="0">
                <a:latin typeface="+mn-ea"/>
                <a:cs typeface="Microsoft YaHei" panose="020B0503020204020204" charset="-122"/>
              </a:rPr>
              <a:t>A</a:t>
            </a:r>
            <a:r>
              <a:rPr lang="zh-CN" altLang="en-US" sz="2800" dirty="0">
                <a:latin typeface="+mn-ea"/>
                <a:cs typeface="Microsoft YaHei" panose="020B0503020204020204" charset="-122"/>
              </a:rPr>
              <a:t>．开头一句看似多余而突兀，实际上是在暗写母亲喜欢养花，只是早年奉行“物尽其用”原则，在阳台上种些常备植物。</a:t>
            </a:r>
          </a:p>
          <a:p>
            <a:r>
              <a:rPr lang="en-US" altLang="zh-CN" sz="2800" dirty="0">
                <a:latin typeface="+mn-ea"/>
                <a:cs typeface="Microsoft YaHei" panose="020B0503020204020204" charset="-122"/>
              </a:rPr>
              <a:t>B</a:t>
            </a:r>
            <a:r>
              <a:rPr lang="zh-CN" altLang="en-US" sz="2800" dirty="0">
                <a:latin typeface="+mn-ea"/>
                <a:cs typeface="Microsoft YaHei" panose="020B0503020204020204" charset="-122"/>
              </a:rPr>
              <a:t>．作者在听到母亲说五朵花就好比我们一家人时流下了眼泪，这是因为作者长期离家，思念亲人，听到此话，感怀伤情。 </a:t>
            </a:r>
          </a:p>
          <a:p>
            <a:r>
              <a:rPr lang="en-US" altLang="zh-CN" sz="2800" dirty="0">
                <a:latin typeface="+mn-ea"/>
                <a:cs typeface="Microsoft YaHei" panose="020B0503020204020204" charset="-122"/>
              </a:rPr>
              <a:t>C</a:t>
            </a:r>
            <a:r>
              <a:rPr lang="zh-CN" altLang="en-US" sz="2800" dirty="0">
                <a:latin typeface="+mn-ea"/>
                <a:cs typeface="Microsoft YaHei" panose="020B0503020204020204" charset="-122"/>
              </a:rPr>
              <a:t>．母亲退休之后，阳台上种的盆栽从实用转变为审美，从中可以看出母亲不再关心家务，而是安享幸福的晚年生活了。</a:t>
            </a:r>
          </a:p>
          <a:p>
            <a:r>
              <a:rPr lang="en-US" altLang="zh-CN" sz="2800" dirty="0">
                <a:latin typeface="+mn-ea"/>
                <a:cs typeface="Microsoft YaHei" panose="020B0503020204020204" charset="-122"/>
              </a:rPr>
              <a:t>D</a:t>
            </a:r>
            <a:r>
              <a:rPr lang="zh-CN" altLang="en-US" sz="2800" dirty="0">
                <a:latin typeface="+mn-ea"/>
                <a:cs typeface="Microsoft YaHei" panose="020B0503020204020204" charset="-122"/>
              </a:rPr>
              <a:t>．文章以“人脸花”为线索，叙写了母亲的生活。叙述清晰，细节突出，语言朴实自然，情感真挚动人，是文质兼美的散文。</a:t>
            </a:r>
          </a:p>
        </p:txBody>
      </p:sp>
      <p:sp>
        <p:nvSpPr>
          <p:cNvPr id="21" name="文本框 1"/>
          <p:cNvSpPr txBox="1"/>
          <p:nvPr/>
        </p:nvSpPr>
        <p:spPr>
          <a:xfrm>
            <a:off x="9317953" y="130940"/>
            <a:ext cx="1754238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imSun" panose="02010600030101010101" pitchFamily="2" charset="-122"/>
              </a:rPr>
              <a:t>B/C/D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imSun" panose="02010600030101010101" pitchFamily="2" charset="-122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271780" y="4299873"/>
            <a:ext cx="1164844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【</a:t>
            </a:r>
            <a:r>
              <a:rPr lang="zh-CN" alt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解析</a:t>
            </a:r>
            <a:r>
              <a:rPr lang="en-US" altLang="zh-CN" sz="28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】</a:t>
            </a:r>
            <a:r>
              <a:rPr lang="en-US" altLang="zh-CN" sz="28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B. </a:t>
            </a:r>
            <a:r>
              <a:rPr lang="zh-CN" altLang="en-US" sz="28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“这是因为作者长期离家，思念亲人”表述错误，根据文章内容可知，此时是家人送“我”去大学时见到的“人脸花”，此前作者还未“长期离家”；</a:t>
            </a:r>
            <a:r>
              <a:rPr lang="en-US" altLang="zh-CN" sz="28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C. “</a:t>
            </a:r>
            <a:r>
              <a:rPr lang="zh-CN" altLang="en-US" sz="28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母亲不再关心家务”有误，“从实用转变为审美”可以看出的是母亲热爱生活，富有情趣；</a:t>
            </a:r>
            <a:r>
              <a:rPr lang="en-US" altLang="zh-CN" sz="28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D.</a:t>
            </a:r>
            <a:r>
              <a:rPr lang="zh-CN" altLang="en-US" sz="28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文章不是以“人脸花”为线索”</a:t>
            </a:r>
            <a:r>
              <a:rPr lang="zh-CN" altLang="en-US" sz="2800" b="1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而是以“花”</a:t>
            </a:r>
            <a:r>
              <a:rPr lang="zh-CN" altLang="en-US" sz="28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为线索</a:t>
            </a:r>
            <a:endParaRPr lang="zh-CN" sz="2800" b="1" dirty="0">
              <a:solidFill>
                <a:srgbClr val="0070C0"/>
              </a:solidFill>
              <a:latin typeface="SimSun" panose="02010600030101010101" pitchFamily="2" charset="-122"/>
              <a:ea typeface="SimSun" panose="02010600030101010101" pitchFamily="2" charset="-122"/>
              <a:cs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970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3" name="chimes.wav"/>
          </p:stSnd>
        </p:sndAc>
      </p:transition>
    </mc:Choice>
    <mc:Fallback xmlns="">
      <p:transition>
        <p:wheel spokes="8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3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10793" y="901200"/>
            <a:ext cx="1145963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+mn-ea"/>
                <a:cs typeface="Microsoft YaHei" panose="020B0503020204020204" charset="-122"/>
              </a:rPr>
              <a:t>17.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请简要分析母亲这一人物形象。（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4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分）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_______________________________________________________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_______________________________________________________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_______________________________________________________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10793" y="1303656"/>
            <a:ext cx="11470005" cy="45243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imSun" panose="02010600030101010101" pitchFamily="2" charset="-122"/>
              </a:rPr>
              <a:t>【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imSun" panose="02010600030101010101" pitchFamily="2" charset="-122"/>
              </a:rPr>
              <a:t>形象分析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imSun" panose="02010600030101010101" pitchFamily="2" charset="-122"/>
              </a:rPr>
              <a:t>】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imSun" panose="02010600030101010101" pitchFamily="2" charset="-122"/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imSun" panose="02010600030101010101" pitchFamily="2" charset="-122"/>
              </a:rPr>
              <a:t>4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imSun" panose="02010600030101010101" pitchFamily="2" charset="-122"/>
              </a:rPr>
              <a:t>分，每点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imSun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imSun" panose="02010600030101010101" pitchFamily="2" charset="-122"/>
              </a:rPr>
              <a:t>分，任选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imSun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imSun" panose="02010600030101010101" pitchFamily="2" charset="-122"/>
              </a:rPr>
              <a:t>点）①聪慧能干，心灵手巧。母亲一辈子将“物尽其用”奉为人生信条，退休之后也会插花等。②勤俭持家，温良淳朴。种了不少蔬菜瓜果，基本上可供应一家人日常需求；房前一片平地用篱笆围成小菜园。③疼爱孩子，关心家人。特别照顾刻有几个孩子名字的葫芦瓜，由五朵“人脸花”想到他们一家五口人，喜欢“五代同堂果”，希望子孙满堂、老少安康。④热爱生活，富有情趣。年轻时在自家阳台种植物；对奇怪花的好奇，并将此花叫做“人脸花”；退休后又积极拥抱生活，改变自己的生活态度。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  <a:sym typeface="SimSun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3" name="chimes.wav"/>
          </p:stSnd>
        </p:sndAc>
      </p:transition>
    </mc:Choice>
    <mc:Fallback xmlns="">
      <p:transition>
        <p:wheel spokes="8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10845" y="609282"/>
            <a:ext cx="1145963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+mn-ea"/>
                <a:cs typeface="Microsoft YaHei" panose="020B0503020204020204" charset="-122"/>
              </a:rPr>
              <a:t>18.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文章标题“阳台上的花”具有多重意蕴，请结合全文加以分析。（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5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分）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_______________________________________________________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1"/>
          <p:cNvSpPr txBox="1"/>
          <p:nvPr/>
        </p:nvSpPr>
        <p:spPr>
          <a:xfrm>
            <a:off x="321525" y="1622543"/>
            <a:ext cx="12009120" cy="33239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【</a:t>
            </a:r>
            <a:r>
              <a:rPr lang="zh-CN" altLang="en-US" sz="3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标题探究</a:t>
            </a:r>
            <a:r>
              <a:rPr lang="en-US" altLang="zh-CN" sz="3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】</a:t>
            </a:r>
            <a:r>
              <a:rPr lang="zh-CN" altLang="en-US" sz="3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（</a:t>
            </a:r>
            <a:r>
              <a:rPr lang="en-US" altLang="zh-CN" sz="3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5</a:t>
            </a:r>
            <a:r>
              <a:rPr lang="zh-CN" altLang="en-US" sz="3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分。答对一点</a:t>
            </a:r>
            <a:r>
              <a:rPr lang="en-US" altLang="zh-CN" sz="3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2</a:t>
            </a:r>
            <a:r>
              <a:rPr lang="zh-CN" altLang="en-US" sz="3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分，答对两点</a:t>
            </a:r>
            <a:r>
              <a:rPr lang="en-US" altLang="zh-CN" sz="3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4</a:t>
            </a:r>
            <a:r>
              <a:rPr lang="zh-CN" altLang="en-US" sz="3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分，答对三点</a:t>
            </a:r>
            <a:r>
              <a:rPr lang="en-US" altLang="zh-CN" sz="3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5</a:t>
            </a:r>
            <a:r>
              <a:rPr lang="zh-CN" altLang="en-US" sz="3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分）</a:t>
            </a:r>
          </a:p>
          <a:p>
            <a:r>
              <a:rPr lang="zh-CN" altLang="en-US" sz="3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①“阳台上的花”从表面含义看，指的是母亲在阳台上种的植物和花。</a:t>
            </a:r>
          </a:p>
          <a:p>
            <a:r>
              <a:rPr lang="zh-CN" altLang="en-US" sz="3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②从深层含义看，“阳台上的花”茁壮成长，暗示了孩子们的成长。</a:t>
            </a:r>
          </a:p>
          <a:p>
            <a:r>
              <a:rPr lang="zh-CN" altLang="en-US" sz="3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③从象征意义看，母亲呵护着花，也关爱着孩子家人，象征幸福快乐。 </a:t>
            </a:r>
          </a:p>
          <a:p>
            <a:r>
              <a:rPr lang="zh-CN" altLang="en-US" sz="3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④“阳台上的花”表现母亲母亲退休后又积极拥抱生活的审美情趣。 </a:t>
            </a:r>
          </a:p>
          <a:p>
            <a:r>
              <a:rPr lang="zh-CN" altLang="en-US" sz="3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⑤“阳台上的花”寄寓作者对母亲及家人的思念及祝福，“我”常常睹花思人。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3" name="chimes.wav"/>
          </p:stSnd>
        </p:sndAc>
      </p:transition>
    </mc:Choice>
    <mc:Fallback xmlns="">
      <p:transition>
        <p:wheel spokes="8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66343" y="875165"/>
            <a:ext cx="11459630" cy="5507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+mn-ea"/>
                <a:cs typeface="Microsoft YaHei" panose="020B0503020204020204" charset="-122"/>
              </a:rPr>
              <a:t>19.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本文第③段写母亲命名“人脸花”，结尾才点明花名及花语，这是什么写法，有什么作用？（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5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分）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_______________________________________________________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_______________________________________________________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_______________________________________________________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_______________________________________________________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_______________________________________________________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_______________________________________________________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_______________________________________________________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1"/>
          <p:cNvSpPr txBox="1"/>
          <p:nvPr/>
        </p:nvSpPr>
        <p:spPr>
          <a:xfrm>
            <a:off x="415925" y="1859915"/>
            <a:ext cx="11360150" cy="403187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【</a:t>
            </a:r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点评探究</a:t>
            </a:r>
            <a:r>
              <a:rPr lang="en-US" altLang="zh-CN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】</a:t>
            </a:r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5</a:t>
            </a:r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分。写法</a:t>
            </a:r>
            <a:r>
              <a:rPr lang="en-US" altLang="zh-CN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分，作用</a:t>
            </a:r>
            <a:r>
              <a:rPr lang="en-US" altLang="zh-CN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3</a:t>
            </a:r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分。作用任选三点，每点</a:t>
            </a:r>
            <a:r>
              <a:rPr lang="en-US" altLang="zh-CN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分）</a:t>
            </a:r>
          </a:p>
          <a:p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写法：设置悬念（或：前后照应）</a:t>
            </a:r>
          </a:p>
          <a:p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　　  作用：①</a:t>
            </a:r>
            <a:r>
              <a:rPr lang="zh-CN" altLang="en-US" sz="3200" b="1" dirty="0" smtClean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母亲带给我的触动和花语契合，</a:t>
            </a:r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  <a:sym typeface="SimSun" panose="02010600030101010101" pitchFamily="2" charset="-122"/>
              </a:rPr>
              <a:t>更突出了母爱；②突出主要人物形象，表现母亲的聪明慈爱；③突出主旨，表达对亲人的思念和对家庭幸福的祝愿；④前后照应，使结构严密圆合；⑤行文增加曲折性，使故事叙述有波澜，增强吸引力；⑥推动情节发展；⑦引发疑问，增强对读者的吸引力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3" name="chimes.wav"/>
          </p:stSnd>
        </p:sndAc>
      </p:transition>
    </mc:Choice>
    <mc:Fallback xmlns="">
      <p:transition>
        <p:wheel spokes="8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"/>
          <p:cNvGrpSpPr/>
          <p:nvPr/>
        </p:nvGrpSpPr>
        <p:grpSpPr>
          <a:xfrm>
            <a:off x="3641142" y="2080891"/>
            <a:ext cx="4135719" cy="2407465"/>
            <a:chOff x="1663" y="1462"/>
            <a:chExt cx="1935" cy="1319"/>
          </a:xfrm>
        </p:grpSpPr>
        <p:sp>
          <p:nvSpPr>
            <p:cNvPr id="4" name="Rectangle 3"/>
            <p:cNvSpPr/>
            <p:nvPr/>
          </p:nvSpPr>
          <p:spPr>
            <a:xfrm>
              <a:off x="1663" y="1462"/>
              <a:ext cx="1075" cy="855"/>
            </a:xfrm>
            <a:prstGeom prst="rect">
              <a:avLst/>
            </a:prstGeom>
            <a:solidFill>
              <a:srgbClr val="7030A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Calibri" panose="020F0502020204030204" charset="0"/>
                <a:ea typeface="SimSun" panose="02010600030101010101" pitchFamily="2" charset="-122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2562" y="1979"/>
              <a:ext cx="1036" cy="802"/>
            </a:xfrm>
            <a:prstGeom prst="rect">
              <a:avLst/>
            </a:prstGeom>
            <a:solidFill>
              <a:srgbClr val="FFC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Calibri" panose="020F0502020204030204" charset="0"/>
                <a:ea typeface="SimSun" panose="02010600030101010101" pitchFamily="2" charset="-122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860" y="1489"/>
              <a:ext cx="694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8000" b="1" dirty="0">
                  <a:latin typeface="Calibri" panose="020F0502020204030204" charset="0"/>
                  <a:ea typeface="SimHei" panose="02010609060101010101" pitchFamily="49" charset="-122"/>
                </a:rPr>
                <a:t>作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2809" y="2025"/>
              <a:ext cx="707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8000" b="1" dirty="0">
                  <a:latin typeface="Calibri" panose="020F0502020204030204" charset="0"/>
                  <a:ea typeface="SimHei" panose="02010609060101010101" pitchFamily="49" charset="-122"/>
                </a:rPr>
                <a:t>文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2" name="chimes.wav"/>
          </p:stSnd>
        </p:sndAc>
      </p:transition>
    </mc:Choice>
    <mc:Fallback xmlns="">
      <p:transition>
        <p:wheel spokes="8"/>
        <p:sndAc>
          <p:stSnd>
            <p:snd r:embed="rId3" name="chimes.wav"/>
          </p:stSnd>
        </p:sndAc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10793" y="901200"/>
            <a:ext cx="11459630" cy="5015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n-ea"/>
                <a:cs typeface="Microsoft YaHei" panose="020B0503020204020204" charset="-122"/>
              </a:rPr>
              <a:t>五、（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1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小题，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50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分）</a:t>
            </a:r>
          </a:p>
          <a:p>
            <a:r>
              <a:rPr lang="en-US" altLang="zh-CN" sz="3200" dirty="0">
                <a:latin typeface="+mn-ea"/>
                <a:cs typeface="Microsoft YaHei" panose="020B0503020204020204" charset="-122"/>
              </a:rPr>
              <a:t>20.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阅读下面的文字，按要求作文。</a:t>
            </a:r>
          </a:p>
          <a:p>
            <a:r>
              <a:rPr lang="zh-CN" altLang="en-US" sz="3200" dirty="0">
                <a:latin typeface="+mn-ea"/>
                <a:cs typeface="Microsoft YaHei" panose="020B0503020204020204" charset="-122"/>
              </a:rPr>
              <a:t>   中华传统节日是我们一个家庭用来团聚、纪念或祭祀的日子，如清明节、端午节、中秋节、除夕。此外，有些特殊的日子也常常被视作节日，老人祝寿的日子是节日，孩子出生的日子是节日，爸妈结婚的日子是节日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……</a:t>
            </a:r>
          </a:p>
          <a:p>
            <a:r>
              <a:rPr lang="zh-CN" altLang="en-US" sz="3200" dirty="0">
                <a:latin typeface="+mn-ea"/>
                <a:cs typeface="Microsoft YaHei" panose="020B0503020204020204" charset="-122"/>
              </a:rPr>
              <a:t>要求：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 </a:t>
            </a:r>
          </a:p>
          <a:p>
            <a:r>
              <a:rPr lang="zh-CN" altLang="en-US" sz="3200" dirty="0">
                <a:latin typeface="+mn-ea"/>
                <a:cs typeface="Microsoft YaHei" panose="020B0503020204020204" charset="-122"/>
              </a:rPr>
              <a:t>（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1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）请以“我家的节日”为题写一篇文章。</a:t>
            </a:r>
          </a:p>
          <a:p>
            <a:r>
              <a:rPr lang="zh-CN" altLang="en-US" sz="3200" dirty="0">
                <a:latin typeface="+mn-ea"/>
                <a:cs typeface="Microsoft YaHei" panose="020B0503020204020204" charset="-122"/>
              </a:rPr>
              <a:t>（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2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）文体不限（诗歌、戏剧除外），字数不少于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600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字。</a:t>
            </a:r>
          </a:p>
          <a:p>
            <a:r>
              <a:rPr lang="zh-CN" altLang="en-US" sz="3200" dirty="0">
                <a:latin typeface="+mn-ea"/>
                <a:cs typeface="Microsoft YaHei" panose="020B0503020204020204" charset="-122"/>
              </a:rPr>
              <a:t>（</a:t>
            </a:r>
            <a:r>
              <a:rPr lang="en-US" altLang="zh-CN" sz="3200" dirty="0">
                <a:latin typeface="+mn-ea"/>
                <a:cs typeface="Microsoft YaHei" panose="020B0503020204020204" charset="-122"/>
              </a:rPr>
              <a:t>3</a:t>
            </a:r>
            <a:r>
              <a:rPr lang="zh-CN" altLang="en-US" sz="3200" dirty="0">
                <a:latin typeface="+mn-ea"/>
                <a:cs typeface="Microsoft YaHei" panose="020B0503020204020204" charset="-122"/>
              </a:rPr>
              <a:t>）文中不得出现真实的人名、校名和地名。 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3" name="chimes.wav"/>
          </p:stSnd>
        </p:sndAc>
      </p:transition>
    </mc:Choice>
    <mc:Fallback xmlns="">
      <p:transition>
        <p:wheel spokes="8"/>
        <p:sndAc>
          <p:stSnd>
            <p:snd r:embed="rId4" name="chimes.wav"/>
          </p:stSnd>
        </p:sndAc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10793" y="901200"/>
            <a:ext cx="1145963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40385" y="901065"/>
            <a:ext cx="88265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</a:rPr>
              <a:t>略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3" name="chimes.wav"/>
          </p:stSnd>
        </p:sndAc>
      </p:transition>
    </mc:Choice>
    <mc:Fallback xmlns="">
      <p:transition>
        <p:wheel spokes="8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"/>
          <p:cNvGrpSpPr/>
          <p:nvPr/>
        </p:nvGrpSpPr>
        <p:grpSpPr>
          <a:xfrm>
            <a:off x="3740107" y="2205221"/>
            <a:ext cx="4681538" cy="2247900"/>
            <a:chOff x="1655" y="1425"/>
            <a:chExt cx="2949" cy="1416"/>
          </a:xfrm>
        </p:grpSpPr>
        <p:sp>
          <p:nvSpPr>
            <p:cNvPr id="4" name="Rectangle 3"/>
            <p:cNvSpPr/>
            <p:nvPr/>
          </p:nvSpPr>
          <p:spPr>
            <a:xfrm>
              <a:off x="1655" y="1434"/>
              <a:ext cx="1134" cy="862"/>
            </a:xfrm>
            <a:prstGeom prst="rect">
              <a:avLst/>
            </a:prstGeom>
            <a:solidFill>
              <a:srgbClr val="7030A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Calibri" panose="020F0502020204030204" charset="0"/>
                <a:ea typeface="SimSun" panose="02010600030101010101" pitchFamily="2" charset="-122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2562" y="1979"/>
              <a:ext cx="1134" cy="862"/>
            </a:xfrm>
            <a:prstGeom prst="rect">
              <a:avLst/>
            </a:prstGeom>
            <a:solidFill>
              <a:srgbClr val="FFC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Calibri" panose="020F0502020204030204" charset="0"/>
                <a:ea typeface="SimSun" panose="02010600030101010101" pitchFamily="2" charset="-122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3470" y="1480"/>
              <a:ext cx="1134" cy="862"/>
            </a:xfrm>
            <a:prstGeom prst="rect">
              <a:avLst/>
            </a:prstGeom>
            <a:solidFill>
              <a:srgbClr val="FFCC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Calibri" panose="020F0502020204030204" charset="0"/>
                <a:ea typeface="SimSun" panose="02010600030101010101" pitchFamily="2" charset="-122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3651" y="1434"/>
              <a:ext cx="758" cy="83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spcBef>
                  <a:spcPct val="30000"/>
                </a:spcBef>
              </a:pPr>
              <a:r>
                <a:rPr lang="zh-CN" altLang="en-US" sz="8000" b="1" dirty="0">
                  <a:latin typeface="Calibri" panose="020F0502020204030204" charset="0"/>
                  <a:ea typeface="SimHei" panose="02010609060101010101" pitchFamily="49" charset="-122"/>
                </a:rPr>
                <a:t>题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1849" y="1425"/>
              <a:ext cx="766" cy="83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8000" b="1" dirty="0">
                  <a:latin typeface="Calibri" panose="020F0502020204030204" charset="0"/>
                  <a:ea typeface="SimHei" panose="02010609060101010101" pitchFamily="49" charset="-122"/>
                </a:rPr>
                <a:t>附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2699" y="1969"/>
              <a:ext cx="766" cy="83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8000" b="1" dirty="0">
                  <a:latin typeface="Calibri" panose="020F0502020204030204" charset="0"/>
                  <a:ea typeface="SimHei" panose="02010609060101010101" pitchFamily="49" charset="-122"/>
                </a:rPr>
                <a:t>加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2" name="chimes.wav"/>
          </p:stSnd>
        </p:sndAc>
      </p:transition>
    </mc:Choice>
    <mc:Fallback xmlns="">
      <p:transition>
        <p:wheel spokes="8"/>
        <p:sndAc>
          <p:stSnd>
            <p:snd r:embed="rId3" name="chimes.wav"/>
          </p:stSnd>
        </p:sndAc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文本框 10"/>
          <p:cNvSpPr txBox="1"/>
          <p:nvPr>
            <p:custDataLst>
              <p:tags r:id="rId1"/>
            </p:custDataLst>
          </p:nvPr>
        </p:nvSpPr>
        <p:spPr>
          <a:xfrm>
            <a:off x="363587" y="843414"/>
            <a:ext cx="11523613" cy="30469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en-US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请根据阅读积累，完成（</a:t>
            </a:r>
            <a:r>
              <a:rPr lang="en-US" altLang="zh-CN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1</a:t>
            </a:r>
            <a:r>
              <a:rPr lang="zh-CN" altLang="en-US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）～（</a:t>
            </a:r>
            <a:r>
              <a:rPr lang="en-US" altLang="zh-CN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3</a:t>
            </a:r>
            <a:r>
              <a:rPr lang="zh-CN" altLang="en-US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）题。（</a:t>
            </a:r>
            <a:r>
              <a:rPr lang="en-US" altLang="zh-CN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8</a:t>
            </a:r>
            <a:r>
              <a:rPr lang="zh-CN" altLang="en-US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分）</a:t>
            </a:r>
          </a:p>
          <a:p>
            <a:pPr>
              <a:buFont typeface="Arial" panose="020B0604020202020204" pitchFamily="34" charset="0"/>
            </a:pPr>
            <a:r>
              <a:rPr lang="zh-CN" altLang="en-US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　  （</a:t>
            </a:r>
            <a:r>
              <a:rPr lang="en-US" altLang="zh-CN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1</a:t>
            </a:r>
            <a:r>
              <a:rPr lang="zh-CN" altLang="en-US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）吴敬梓善用讽刺艺术塑造人物，在</a:t>
            </a:r>
            <a:r>
              <a:rPr lang="en-US" altLang="zh-CN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《</a:t>
            </a:r>
            <a:r>
              <a:rPr lang="zh-CN" altLang="en-US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儒林外史</a:t>
            </a:r>
            <a:r>
              <a:rPr lang="en-US" altLang="zh-CN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》</a:t>
            </a:r>
            <a:r>
              <a:rPr lang="zh-CN" altLang="en-US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中运用夸张、对比、细节描写等艺术手法，刻画了“喜极而疯”的范进、六十多岁在贡院擅号板痛哭的</a:t>
            </a:r>
            <a:r>
              <a:rPr lang="zh-CN" altLang="en-US" sz="3200" u="sng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                </a:t>
            </a:r>
            <a:r>
              <a:rPr lang="zh-CN" altLang="en-US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、以及标榜自己“从不晓得占人寸丝半粟的便宜”却拦劫别人家猪的</a:t>
            </a:r>
            <a:r>
              <a:rPr lang="zh-CN" altLang="en-US" sz="3200" u="sng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                 </a:t>
            </a:r>
            <a:r>
              <a:rPr lang="zh-CN" altLang="en-US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。（</a:t>
            </a:r>
            <a:r>
              <a:rPr lang="en-US" altLang="zh-CN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2</a:t>
            </a:r>
            <a:r>
              <a:rPr lang="zh-CN" altLang="en-US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分）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1F9D498-20C5-4AD3-8CA0-4255ABE87718}"/>
              </a:ext>
            </a:extLst>
          </p:cNvPr>
          <p:cNvSpPr txBox="1"/>
          <p:nvPr/>
        </p:nvSpPr>
        <p:spPr>
          <a:xfrm>
            <a:off x="1417320" y="4372094"/>
            <a:ext cx="96469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3200" b="1" kern="100" dirty="0">
                <a:solidFill>
                  <a:srgbClr val="FF0000"/>
                </a:solidFill>
                <a:effectLst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3200" b="1" kern="100" dirty="0">
                <a:solidFill>
                  <a:srgbClr val="FF0000"/>
                </a:solidFill>
                <a:effectLst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sz="3200" b="1" kern="100" dirty="0">
                <a:solidFill>
                  <a:srgbClr val="FF0000"/>
                </a:solidFill>
                <a:effectLst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32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32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</a:rPr>
              <a:t>2</a:t>
            </a:r>
            <a:r>
              <a:rPr lang="zh-CN" altLang="zh-CN" sz="32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分）</a:t>
            </a:r>
            <a:r>
              <a:rPr lang="zh-CN" altLang="zh-CN" sz="32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周进</a:t>
            </a:r>
            <a:r>
              <a:rPr lang="zh-CN" altLang="zh-CN" sz="3200" b="1" kern="100" dirty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US" altLang="zh-CN" sz="3200" b="1" kern="100" dirty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  </a:t>
            </a:r>
            <a:r>
              <a:rPr lang="en-US" altLang="zh-CN" sz="32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</a:rPr>
              <a:t> </a:t>
            </a:r>
            <a:r>
              <a:rPr lang="zh-CN" altLang="zh-CN" sz="32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严贡生（或</a:t>
            </a:r>
            <a:r>
              <a:rPr lang="en-US" altLang="zh-CN" sz="32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</a:rPr>
              <a:t>“</a:t>
            </a:r>
            <a:r>
              <a:rPr lang="zh-CN" altLang="zh-CN" sz="32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严致中</a:t>
            </a:r>
            <a:r>
              <a:rPr lang="en-US" altLang="zh-CN" sz="32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</a:rPr>
              <a:t>”</a:t>
            </a:r>
            <a:r>
              <a:rPr lang="zh-CN" altLang="zh-CN" sz="32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32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3" name="chimes.wav"/>
          </p:stSnd>
        </p:sndAc>
      </p:transition>
    </mc:Choice>
    <mc:Fallback xmlns="">
      <p:transition>
        <p:wheel spokes="8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文本框 10"/>
          <p:cNvSpPr txBox="1"/>
          <p:nvPr>
            <p:custDataLst>
              <p:tags r:id="rId1"/>
            </p:custDataLst>
          </p:nvPr>
        </p:nvSpPr>
        <p:spPr>
          <a:xfrm>
            <a:off x="548213" y="599574"/>
            <a:ext cx="11523613" cy="107721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en-US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 （</a:t>
            </a:r>
            <a:r>
              <a:rPr lang="en-US" altLang="zh-CN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2</a:t>
            </a:r>
            <a:r>
              <a:rPr lang="zh-CN" altLang="en-US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）右图呈现了</a:t>
            </a:r>
            <a:r>
              <a:rPr lang="en-US" altLang="zh-CN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《</a:t>
            </a:r>
            <a:r>
              <a:rPr lang="zh-CN" altLang="en-US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儒林外史</a:t>
            </a:r>
            <a:r>
              <a:rPr lang="en-US" altLang="zh-CN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》</a:t>
            </a:r>
            <a:r>
              <a:rPr lang="zh-CN" altLang="en-US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中的一个经典情节，请你用一句话概述这个情节。（</a:t>
            </a:r>
            <a:r>
              <a:rPr lang="en-US" altLang="zh-CN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2</a:t>
            </a:r>
            <a:r>
              <a:rPr lang="zh-CN" altLang="en-US" sz="32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分）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1F9D498-20C5-4AD3-8CA0-4255ABE87718}"/>
              </a:ext>
            </a:extLst>
          </p:cNvPr>
          <p:cNvSpPr txBox="1"/>
          <p:nvPr/>
        </p:nvSpPr>
        <p:spPr>
          <a:xfrm>
            <a:off x="1151279" y="4473312"/>
            <a:ext cx="964692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（</a:t>
            </a:r>
            <a:r>
              <a:rPr lang="en-US" altLang="zh-CN" sz="32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2</a:t>
            </a:r>
            <a:r>
              <a:rPr lang="zh-CN" altLang="en-US" sz="32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）（</a:t>
            </a:r>
            <a:r>
              <a:rPr lang="en-US" altLang="zh-CN" sz="32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2</a:t>
            </a:r>
            <a:r>
              <a:rPr lang="zh-CN" altLang="en-US" sz="32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分）因为家里人多点了一根灯草，严监</a:t>
            </a:r>
            <a:r>
              <a:rPr lang="zh-CN" altLang="en-US" sz="3200" b="1" kern="100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生临死</a:t>
            </a:r>
            <a:r>
              <a:rPr lang="zh-CN" altLang="en-US" sz="32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都不肯咽气。 </a:t>
            </a:r>
            <a:endParaRPr lang="zh-CN" altLang="en-US" sz="3200" b="1" dirty="0"/>
          </a:p>
        </p:txBody>
      </p:sp>
      <p:pic>
        <p:nvPicPr>
          <p:cNvPr id="2050" name="Picture 2" descr="图片">
            <a:extLst>
              <a:ext uri="{FF2B5EF4-FFF2-40B4-BE49-F238E27FC236}">
                <a16:creationId xmlns:a16="http://schemas.microsoft.com/office/drawing/2014/main" id="{F75AD962-E67C-441E-8902-C7CB73B174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058" y="1420495"/>
            <a:ext cx="5773730" cy="2679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488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3" name="chimes.wav"/>
          </p:stSnd>
        </p:sndAc>
      </p:transition>
    </mc:Choice>
    <mc:Fallback xmlns="">
      <p:transition>
        <p:wheel spokes="8"/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文本框 10"/>
          <p:cNvSpPr txBox="1"/>
          <p:nvPr>
            <p:custDataLst>
              <p:tags r:id="rId1"/>
            </p:custDataLst>
          </p:nvPr>
        </p:nvSpPr>
        <p:spPr>
          <a:xfrm>
            <a:off x="334193" y="157614"/>
            <a:ext cx="11523613" cy="95410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en-US" sz="28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（</a:t>
            </a:r>
            <a:r>
              <a:rPr lang="en-US" altLang="zh-CN" sz="28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3</a:t>
            </a:r>
            <a:r>
              <a:rPr lang="zh-CN" altLang="en-US" sz="28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）有人说，“好好的一个匡超人，一脚踏进儒林便成了畜生”。请从下面的回目中，选择一个事件，分析匡超人的这种变化。（</a:t>
            </a:r>
            <a:r>
              <a:rPr lang="en-US" altLang="zh-CN" sz="28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4</a:t>
            </a:r>
            <a:r>
              <a:rPr lang="zh-CN" altLang="en-US" sz="2800" dirty="0">
                <a:solidFill>
                  <a:schemeClr val="dk1"/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分）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1F9D498-20C5-4AD3-8CA0-4255ABE87718}"/>
              </a:ext>
            </a:extLst>
          </p:cNvPr>
          <p:cNvSpPr txBox="1"/>
          <p:nvPr/>
        </p:nvSpPr>
        <p:spPr>
          <a:xfrm>
            <a:off x="556259" y="3799115"/>
            <a:ext cx="11523613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（</a:t>
            </a:r>
            <a:r>
              <a:rPr lang="en-US" altLang="zh-CN" sz="28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3</a:t>
            </a:r>
            <a:r>
              <a:rPr lang="zh-CN" altLang="en-US" sz="28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）（</a:t>
            </a:r>
            <a:r>
              <a:rPr lang="en-US" altLang="zh-CN" sz="28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4</a:t>
            </a:r>
            <a:r>
              <a:rPr lang="zh-CN" altLang="en-US" sz="28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分。事件、简析各</a:t>
            </a:r>
            <a:r>
              <a:rPr lang="en-US" altLang="zh-CN" sz="28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2</a:t>
            </a:r>
            <a:r>
              <a:rPr lang="zh-CN" altLang="en-US" sz="28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分） </a:t>
            </a:r>
          </a:p>
          <a:p>
            <a:r>
              <a:rPr lang="zh-CN" altLang="en-US" sz="28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示例一：杭州诗会上，结识了一群斗方名士，受他们影响，洁名钓誉，    </a:t>
            </a:r>
            <a:endParaRPr lang="en-US" altLang="zh-CN" sz="2800" b="1" kern="100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r>
              <a:rPr lang="en-US" altLang="zh-CN" sz="28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                 </a:t>
            </a:r>
            <a:r>
              <a:rPr lang="zh-CN" altLang="en-US" sz="28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逐渐丢掉了淳朴善良的心性。</a:t>
            </a:r>
          </a:p>
          <a:p>
            <a:r>
              <a:rPr lang="zh-CN" altLang="en-US" sz="28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示例二：在潘三的带领下伪造文书、替人代考，大把敛财，失格失德。</a:t>
            </a:r>
          </a:p>
          <a:p>
            <a:r>
              <a:rPr lang="zh-CN" altLang="en-US" sz="28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示例三：逼妻回乡，隐瞒婚史，进京别娶，攀附权贵，背信弃义，丧失</a:t>
            </a:r>
            <a:endParaRPr lang="en-US" altLang="zh-CN" sz="2800" b="1" kern="100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r>
              <a:rPr lang="en-US" altLang="zh-CN" sz="28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                 </a:t>
            </a:r>
            <a:r>
              <a:rPr lang="zh-CN" altLang="en-US" sz="28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做人底线。</a:t>
            </a:r>
          </a:p>
          <a:p>
            <a:r>
              <a:rPr lang="zh-CN" altLang="en-US" sz="28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示例四：潘三入狱。拒绝探望，薄情寡义，今人不齿。 </a:t>
            </a: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EE726E9F-A2ED-4CAA-B688-A8B7D7F431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50327"/>
              </p:ext>
            </p:extLst>
          </p:nvPr>
        </p:nvGraphicFramePr>
        <p:xfrm>
          <a:off x="556259" y="1086395"/>
          <a:ext cx="11079480" cy="27127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079480">
                  <a:extLst>
                    <a:ext uri="{9D8B030D-6E8A-4147-A177-3AD203B41FA5}">
                      <a16:colId xmlns:a16="http://schemas.microsoft.com/office/drawing/2014/main" val="3280818508"/>
                    </a:ext>
                  </a:extLst>
                </a:gridCol>
              </a:tblGrid>
              <a:tr h="305742"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zh-CN" sz="2800">
                          <a:effectLst/>
                        </a:rPr>
                        <a:t>相关回目</a:t>
                      </a:r>
                      <a:endParaRPr lang="zh-CN" sz="2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8287972"/>
                  </a:ext>
                </a:extLst>
              </a:tr>
              <a:tr h="1868424">
                <a:tc>
                  <a:txBody>
                    <a:bodyPr/>
                    <a:lstStyle/>
                    <a:p>
                      <a:pPr>
                        <a:spcAft>
                          <a:spcPts val="300"/>
                        </a:spcAft>
                      </a:pPr>
                      <a:r>
                        <a:rPr lang="zh-CN" sz="2800" dirty="0">
                          <a:effectLst/>
                        </a:rPr>
                        <a:t>第十六回</a:t>
                      </a:r>
                      <a:r>
                        <a:rPr lang="en-US" sz="2800" dirty="0">
                          <a:effectLst/>
                        </a:rPr>
                        <a:t>  </a:t>
                      </a:r>
                      <a:r>
                        <a:rPr lang="zh-CN" sz="2800" dirty="0">
                          <a:effectLst/>
                        </a:rPr>
                        <a:t>大柳庄孝子事亲</a:t>
                      </a:r>
                      <a:r>
                        <a:rPr lang="en-US" sz="2800" dirty="0">
                          <a:effectLst/>
                        </a:rPr>
                        <a:t>    </a:t>
                      </a:r>
                      <a:r>
                        <a:rPr lang="zh-CN" sz="2800" dirty="0">
                          <a:effectLst/>
                        </a:rPr>
                        <a:t>乐清县贤宰爱士</a:t>
                      </a:r>
                    </a:p>
                    <a:p>
                      <a:pPr>
                        <a:spcAft>
                          <a:spcPts val="300"/>
                        </a:spcAft>
                      </a:pPr>
                      <a:r>
                        <a:rPr lang="zh-CN" sz="2800" dirty="0">
                          <a:effectLst/>
                        </a:rPr>
                        <a:t>第十七回</a:t>
                      </a:r>
                      <a:r>
                        <a:rPr lang="en-US" sz="2800" dirty="0">
                          <a:effectLst/>
                        </a:rPr>
                        <a:t>  </a:t>
                      </a:r>
                      <a:r>
                        <a:rPr lang="zh-CN" sz="2800" dirty="0">
                          <a:effectLst/>
                        </a:rPr>
                        <a:t>匡秀才重游旧地</a:t>
                      </a:r>
                      <a:r>
                        <a:rPr lang="en-US" sz="2800" dirty="0">
                          <a:effectLst/>
                        </a:rPr>
                        <a:t>    </a:t>
                      </a:r>
                      <a:r>
                        <a:rPr lang="zh-CN" sz="2800" dirty="0">
                          <a:effectLst/>
                        </a:rPr>
                        <a:t>赵医生高踞诗坛</a:t>
                      </a:r>
                    </a:p>
                    <a:p>
                      <a:pPr>
                        <a:spcAft>
                          <a:spcPts val="300"/>
                        </a:spcAft>
                      </a:pPr>
                      <a:r>
                        <a:rPr lang="zh-CN" sz="2800" dirty="0">
                          <a:effectLst/>
                        </a:rPr>
                        <a:t>第十八回</a:t>
                      </a:r>
                      <a:r>
                        <a:rPr lang="en-US" sz="2800" dirty="0">
                          <a:effectLst/>
                        </a:rPr>
                        <a:t>  </a:t>
                      </a:r>
                      <a:r>
                        <a:rPr lang="zh-CN" sz="2800" dirty="0">
                          <a:effectLst/>
                        </a:rPr>
                        <a:t>约诗会名士携匡二</a:t>
                      </a:r>
                      <a:r>
                        <a:rPr lang="en-US" sz="2800" dirty="0">
                          <a:effectLst/>
                        </a:rPr>
                        <a:t>  </a:t>
                      </a:r>
                      <a:r>
                        <a:rPr lang="zh-CN" sz="2800" dirty="0">
                          <a:effectLst/>
                        </a:rPr>
                        <a:t>访朋友书店会潘三</a:t>
                      </a:r>
                    </a:p>
                    <a:p>
                      <a:pPr>
                        <a:spcAft>
                          <a:spcPts val="300"/>
                        </a:spcAft>
                      </a:pPr>
                      <a:r>
                        <a:rPr lang="zh-CN" sz="2800" dirty="0">
                          <a:effectLst/>
                        </a:rPr>
                        <a:t>第十九回</a:t>
                      </a:r>
                      <a:r>
                        <a:rPr lang="en-US" sz="2800" dirty="0">
                          <a:effectLst/>
                        </a:rPr>
                        <a:t>  </a:t>
                      </a:r>
                      <a:r>
                        <a:rPr lang="zh-CN" sz="2800" dirty="0">
                          <a:effectLst/>
                        </a:rPr>
                        <a:t>匡超人幸得良朋</a:t>
                      </a:r>
                      <a:r>
                        <a:rPr lang="en-US" sz="2800" dirty="0">
                          <a:effectLst/>
                        </a:rPr>
                        <a:t>    </a:t>
                      </a:r>
                      <a:r>
                        <a:rPr lang="zh-CN" sz="2800" dirty="0">
                          <a:effectLst/>
                        </a:rPr>
                        <a:t>潘自业横遭祸事</a:t>
                      </a:r>
                    </a:p>
                    <a:p>
                      <a:pPr>
                        <a:spcAft>
                          <a:spcPts val="300"/>
                        </a:spcAft>
                      </a:pPr>
                      <a:r>
                        <a:rPr lang="zh-CN" sz="2800" dirty="0">
                          <a:effectLst/>
                        </a:rPr>
                        <a:t>第二十回</a:t>
                      </a:r>
                      <a:r>
                        <a:rPr lang="en-US" sz="2800" dirty="0">
                          <a:effectLst/>
                        </a:rPr>
                        <a:t>  </a:t>
                      </a:r>
                      <a:r>
                        <a:rPr lang="zh-CN" sz="2800" dirty="0">
                          <a:effectLst/>
                        </a:rPr>
                        <a:t>匡超人高兴长安道</a:t>
                      </a:r>
                      <a:r>
                        <a:rPr lang="en-US" sz="2800" dirty="0">
                          <a:effectLst/>
                        </a:rPr>
                        <a:t>  </a:t>
                      </a:r>
                      <a:r>
                        <a:rPr lang="zh-CN" sz="2800" dirty="0">
                          <a:effectLst/>
                        </a:rPr>
                        <a:t>牛布衣客死芜湖关</a:t>
                      </a:r>
                      <a:endParaRPr lang="zh-CN" sz="28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238229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392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3" name="chimes.wav"/>
          </p:stSnd>
        </p:sndAc>
      </p:transition>
    </mc:Choice>
    <mc:Fallback xmlns="">
      <p:transition>
        <p:wheel spokes="8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0">
            <a:extLst>
              <a:ext uri="{FF2B5EF4-FFF2-40B4-BE49-F238E27FC236}">
                <a16:creationId xmlns:a16="http://schemas.microsoft.com/office/drawing/2014/main" id="{6C3CB77C-5068-419C-8167-4441EE8D9E5F}"/>
              </a:ext>
            </a:extLst>
          </p:cNvPr>
          <p:cNvGrpSpPr/>
          <p:nvPr/>
        </p:nvGrpSpPr>
        <p:grpSpPr>
          <a:xfrm>
            <a:off x="3641142" y="2080891"/>
            <a:ext cx="4135719" cy="2407465"/>
            <a:chOff x="1663" y="1462"/>
            <a:chExt cx="1935" cy="1319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3E53439-8AA1-413A-BF13-3BBCA4A84440}"/>
                </a:ext>
              </a:extLst>
            </p:cNvPr>
            <p:cNvSpPr/>
            <p:nvPr/>
          </p:nvSpPr>
          <p:spPr>
            <a:xfrm>
              <a:off x="1663" y="1462"/>
              <a:ext cx="1075" cy="855"/>
            </a:xfrm>
            <a:prstGeom prst="rect">
              <a:avLst/>
            </a:prstGeom>
            <a:solidFill>
              <a:srgbClr val="7030A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Calibri" panose="020F0502020204030204" charset="0"/>
                <a:ea typeface="SimSun" panose="02010600030101010101" pitchFamily="2" charset="-122"/>
              </a:endParaRPr>
            </a:p>
          </p:txBody>
        </p:sp>
        <p:sp>
          <p:nvSpPr>
            <p:cNvPr id="6" name="Rectangle 4">
              <a:extLst>
                <a:ext uri="{FF2B5EF4-FFF2-40B4-BE49-F238E27FC236}">
                  <a16:creationId xmlns:a16="http://schemas.microsoft.com/office/drawing/2014/main" id="{767B7827-24B6-4A46-AAB0-F0EAB9A94AD4}"/>
                </a:ext>
              </a:extLst>
            </p:cNvPr>
            <p:cNvSpPr/>
            <p:nvPr/>
          </p:nvSpPr>
          <p:spPr>
            <a:xfrm>
              <a:off x="2562" y="1979"/>
              <a:ext cx="1036" cy="802"/>
            </a:xfrm>
            <a:prstGeom prst="rect">
              <a:avLst/>
            </a:prstGeom>
            <a:solidFill>
              <a:srgbClr val="FFC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Calibri" panose="020F0502020204030204" charset="0"/>
                <a:ea typeface="SimSun" panose="02010600030101010101" pitchFamily="2" charset="-122"/>
              </a:endParaRPr>
            </a:p>
          </p:txBody>
        </p:sp>
        <p:sp>
          <p:nvSpPr>
            <p:cNvPr id="7" name="Rectangle 8">
              <a:extLst>
                <a:ext uri="{FF2B5EF4-FFF2-40B4-BE49-F238E27FC236}">
                  <a16:creationId xmlns:a16="http://schemas.microsoft.com/office/drawing/2014/main" id="{2CAFC333-6468-42B9-A934-090D2BE88324}"/>
                </a:ext>
              </a:extLst>
            </p:cNvPr>
            <p:cNvSpPr/>
            <p:nvPr/>
          </p:nvSpPr>
          <p:spPr>
            <a:xfrm>
              <a:off x="1860" y="1489"/>
              <a:ext cx="694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8000" b="1" dirty="0">
                  <a:latin typeface="Calibri" panose="020F0502020204030204" charset="0"/>
                  <a:ea typeface="SimHei" panose="02010609060101010101" pitchFamily="49" charset="-122"/>
                </a:rPr>
                <a:t>再</a:t>
              </a:r>
            </a:p>
          </p:txBody>
        </p:sp>
        <p:sp>
          <p:nvSpPr>
            <p:cNvPr id="8" name="Rectangle 9">
              <a:extLst>
                <a:ext uri="{FF2B5EF4-FFF2-40B4-BE49-F238E27FC236}">
                  <a16:creationId xmlns:a16="http://schemas.microsoft.com/office/drawing/2014/main" id="{614B56F3-5186-4F50-9E07-92073917C97F}"/>
                </a:ext>
              </a:extLst>
            </p:cNvPr>
            <p:cNvSpPr/>
            <p:nvPr/>
          </p:nvSpPr>
          <p:spPr>
            <a:xfrm>
              <a:off x="2809" y="2025"/>
              <a:ext cx="707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8000" b="1" dirty="0">
                  <a:latin typeface="Calibri" panose="020F0502020204030204" charset="0"/>
                  <a:ea typeface="SimHei" panose="02010609060101010101" pitchFamily="49" charset="-122"/>
                </a:rPr>
                <a:t>见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heel spokes="8"/>
        <p:sndAc>
          <p:stSnd>
            <p:snd r:embed="rId2" name="chimes.wav"/>
          </p:stSnd>
        </p:sndAc>
      </p:transition>
    </mc:Choice>
    <mc:Fallback xmlns="">
      <p:transition>
        <p:wheel spokes="8"/>
        <p:sndAc>
          <p:stSnd>
            <p:snd r:embed="rId3" name="chimes.wav"/>
          </p:stSnd>
        </p:sndAc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heme/theme1.xml><?xml version="1.0" encoding="utf-8"?>
<a:theme xmlns:a="http://schemas.openxmlformats.org/drawingml/2006/main" name="2_Office 主题​​">
  <a:themeElements>
    <a:clrScheme name="">
      <a:dk1>
        <a:srgbClr val="000000"/>
      </a:dk1>
      <a:lt1>
        <a:srgbClr val="FFFFFF"/>
      </a:lt1>
      <a:dk2>
        <a:srgbClr val="E6EFE9"/>
      </a:dk2>
      <a:lt2>
        <a:srgbClr val="FFFFFF"/>
      </a:lt2>
      <a:accent1>
        <a:srgbClr val="74BE8B"/>
      </a:accent1>
      <a:accent2>
        <a:srgbClr val="A4D252"/>
      </a:accent2>
      <a:accent3>
        <a:srgbClr val="C2CD57"/>
      </a:accent3>
      <a:accent4>
        <a:srgbClr val="DACE36"/>
      </a:accent4>
      <a:accent5>
        <a:srgbClr val="E0C252"/>
      </a:accent5>
      <a:accent6>
        <a:srgbClr val="E19C51"/>
      </a:accent6>
      <a:hlink>
        <a:srgbClr val="658BD5"/>
      </a:hlink>
      <a:folHlink>
        <a:srgbClr val="A16AA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2120</TotalTime>
  <Words>4131</Words>
  <Application>Microsoft Office PowerPoint</Application>
  <PresentationFormat>宽屏</PresentationFormat>
  <Paragraphs>257</Paragraphs>
  <Slides>35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46" baseType="lpstr">
      <vt:lpstr>KaiTi</vt:lpstr>
      <vt:lpstr>仿宋</vt:lpstr>
      <vt:lpstr>SimHei</vt:lpstr>
      <vt:lpstr>楷体</vt:lpstr>
      <vt:lpstr>SimSun</vt:lpstr>
      <vt:lpstr>SimSun</vt:lpstr>
      <vt:lpstr>Microsoft YaHei</vt:lpstr>
      <vt:lpstr>Arial</vt:lpstr>
      <vt:lpstr>Calibri</vt:lpstr>
      <vt:lpstr>Times New Roman</vt:lpstr>
      <vt:lpstr>2_Office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茵</dc:creator>
  <cp:lastModifiedBy>MENGRANCUI</cp:lastModifiedBy>
  <cp:revision>95</cp:revision>
  <dcterms:created xsi:type="dcterms:W3CDTF">2021-11-20T07:27:00Z</dcterms:created>
  <dcterms:modified xsi:type="dcterms:W3CDTF">2022-03-24T04:00:48Z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93949224B0D04EB6BA856811FA7E1A5F</vt:lpwstr>
  </property>
  <property fmtid="{D5CDD505-2E9C-101B-9397-08002B2CF9AE}" pid="3" name="KSOProductBuildVer">
    <vt:lpwstr>2052-11.1.0.9740</vt:lpwstr>
  </property>
</Properties>
</file>