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85" r:id="rId3"/>
    <p:sldId id="256" r:id="rId4"/>
    <p:sldId id="284" r:id="rId5"/>
    <p:sldId id="257" r:id="rId6"/>
    <p:sldId id="258" r:id="rId7"/>
    <p:sldId id="271" r:id="rId8"/>
    <p:sldId id="260" r:id="rId9"/>
    <p:sldId id="272" r:id="rId10"/>
    <p:sldId id="273" r:id="rId11"/>
    <p:sldId id="262" r:id="rId12"/>
    <p:sldId id="274" r:id="rId13"/>
    <p:sldId id="259" r:id="rId14"/>
    <p:sldId id="261" r:id="rId15"/>
    <p:sldId id="275" r:id="rId16"/>
    <p:sldId id="263" r:id="rId17"/>
    <p:sldId id="276" r:id="rId18"/>
    <p:sldId id="264" r:id="rId19"/>
    <p:sldId id="266" r:id="rId20"/>
    <p:sldId id="267" r:id="rId21"/>
    <p:sldId id="265" r:id="rId22"/>
    <p:sldId id="268" r:id="rId23"/>
    <p:sldId id="269" r:id="rId24"/>
    <p:sldId id="270" r:id="rId25"/>
    <p:sldId id="278" r:id="rId26"/>
    <p:sldId id="279" r:id="rId27"/>
    <p:sldId id="280" r:id="rId28"/>
    <p:sldId id="281" r:id="rId29"/>
    <p:sldId id="282" r:id="rId30"/>
    <p:sldId id="283" r:id="rId3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0" autoAdjust="0"/>
  </p:normalViewPr>
  <p:slideViewPr>
    <p:cSldViewPr>
      <p:cViewPr varScale="1">
        <p:scale>
          <a:sx n="68" d="100"/>
          <a:sy n="68" d="100"/>
        </p:scale>
        <p:origin x="144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2021/6/5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2021/6/5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2021/6/5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2021/6/5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2021/6/5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2021/6/5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2021/6/5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2021/6/5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2021/6/5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2021/6/5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2021/6/5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2021/6/5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ciba.com/forbid/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EB76BB6-C9E5-4C33-ACCC-D75867BC24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7544" y="1124744"/>
            <a:ext cx="8280920" cy="3386807"/>
          </a:xfrm>
        </p:spPr>
        <p:txBody>
          <a:bodyPr>
            <a:norm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b="1" dirty="0"/>
              <a:t>6.5</a:t>
            </a:r>
            <a:r>
              <a:rPr lang="zh-CN" altLang="en-US" b="1" dirty="0"/>
              <a:t>早读：</a:t>
            </a:r>
            <a:r>
              <a:rPr lang="zh-CN" altLang="en-US" b="1" dirty="0">
                <a:solidFill>
                  <a:srgbClr val="FF0000"/>
                </a:solidFill>
              </a:rPr>
              <a:t>黄本</a:t>
            </a:r>
            <a:r>
              <a:rPr lang="en-US" altLang="zh-CN" b="1" dirty="0">
                <a:solidFill>
                  <a:srgbClr val="FF0000"/>
                </a:solidFill>
              </a:rPr>
              <a:t>P105 </a:t>
            </a:r>
            <a:r>
              <a:rPr lang="zh-CN" altLang="en-US" b="1" dirty="0"/>
              <a:t>听力</a:t>
            </a:r>
            <a:br>
              <a:rPr lang="en-US" altLang="zh-CN" b="1" dirty="0"/>
            </a:br>
            <a:r>
              <a:rPr lang="en-US" altLang="zh-CN" b="1" dirty="0"/>
              <a:t>           </a:t>
            </a:r>
            <a:r>
              <a:rPr lang="zh-CN" altLang="en-US" sz="4000" b="1" dirty="0"/>
              <a:t>“作业”小程序拍照上传答案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5532815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EB76BB6-C9E5-4C33-ACCC-D75867BC24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7544" y="1124744"/>
            <a:ext cx="7772400" cy="3386807"/>
          </a:xfrm>
        </p:spPr>
        <p:txBody>
          <a:bodyPr>
            <a:normAutofit fontScale="90000"/>
          </a:bodyPr>
          <a:lstStyle/>
          <a:p>
            <a:pPr algn="l">
              <a:lnSpc>
                <a:spcPct val="150000"/>
              </a:lnSpc>
            </a:pPr>
            <a:r>
              <a:rPr lang="zh-CN" altLang="en-US" b="1" dirty="0"/>
              <a:t>       一、</a:t>
            </a:r>
            <a:r>
              <a:rPr lang="en-US" altLang="zh-CN" b="1" dirty="0">
                <a:solidFill>
                  <a:srgbClr val="FF0000"/>
                </a:solidFill>
              </a:rPr>
              <a:t>8:00-8:15</a:t>
            </a:r>
            <a:br>
              <a:rPr lang="en-US" altLang="zh-CN" b="1" dirty="0"/>
            </a:br>
            <a:r>
              <a:rPr lang="en-US" altLang="zh-CN" b="1" dirty="0"/>
              <a:t>               </a:t>
            </a:r>
            <a:r>
              <a:rPr lang="zh-CN" altLang="en-US" b="1" dirty="0"/>
              <a:t>维词朗读</a:t>
            </a:r>
            <a:r>
              <a:rPr lang="en-US" altLang="zh-CN" b="1" dirty="0"/>
              <a:t>U2</a:t>
            </a:r>
            <a:r>
              <a:rPr lang="zh-CN" altLang="en-US" b="1" dirty="0"/>
              <a:t>单词</a:t>
            </a:r>
            <a:br>
              <a:rPr lang="en-US" altLang="zh-CN" b="1" dirty="0"/>
            </a:br>
            <a:r>
              <a:rPr lang="en-US" altLang="zh-CN" b="1" dirty="0"/>
              <a:t>       </a:t>
            </a:r>
            <a:r>
              <a:rPr lang="zh-CN" altLang="en-US" b="1" dirty="0"/>
              <a:t>二、</a:t>
            </a:r>
            <a:r>
              <a:rPr lang="en-US" altLang="zh-CN" b="1" dirty="0">
                <a:solidFill>
                  <a:srgbClr val="FF0000"/>
                </a:solidFill>
              </a:rPr>
              <a:t>8:15-8:45</a:t>
            </a:r>
            <a:br>
              <a:rPr lang="en-US" altLang="zh-CN" b="1" dirty="0"/>
            </a:br>
            <a:r>
              <a:rPr lang="en-US" altLang="zh-CN" b="1" dirty="0"/>
              <a:t>               </a:t>
            </a:r>
            <a:r>
              <a:rPr lang="zh-CN" altLang="en-US" b="1" dirty="0"/>
              <a:t>腾讯课堂 词汇学习</a:t>
            </a:r>
          </a:p>
        </p:txBody>
      </p:sp>
    </p:spTree>
    <p:extLst>
      <p:ext uri="{BB962C8B-B14F-4D97-AF65-F5344CB8AC3E}">
        <p14:creationId xmlns:p14="http://schemas.microsoft.com/office/powerpoint/2010/main" val="1222214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194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7009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1428728" y="1785926"/>
            <a:ext cx="621510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b="1" dirty="0">
                <a:latin typeface="GungsuhChe" pitchFamily="49" charset="-127"/>
                <a:ea typeface="GungsuhChe" pitchFamily="49" charset="-127"/>
              </a:rPr>
              <a:t>Module 8 Unit2</a:t>
            </a:r>
          </a:p>
          <a:p>
            <a:pPr algn="ctr"/>
            <a:r>
              <a:rPr lang="en-US" altLang="zh-CN" sz="4800" b="1" dirty="0">
                <a:latin typeface="GungsuhChe" pitchFamily="49" charset="-127"/>
                <a:ea typeface="GungsuhChe" pitchFamily="49" charset="-127"/>
              </a:rPr>
              <a:t>          Vocabulary</a:t>
            </a:r>
            <a:endParaRPr lang="zh-CN" altLang="en-US" sz="4800" b="1" dirty="0">
              <a:latin typeface="GungsuhChe" pitchFamily="49" charset="-127"/>
              <a:ea typeface="GungsuhChe" pitchFamily="49" charset="-127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194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70095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2843808" y="2996952"/>
            <a:ext cx="3096344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3419872" y="3140968"/>
            <a:ext cx="2232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/>
              <a:t>Cloning </a:t>
            </a:r>
            <a:endParaRPr lang="zh-CN" altLang="en-US" sz="4400" b="1" dirty="0"/>
          </a:p>
        </p:txBody>
      </p:sp>
      <p:cxnSp>
        <p:nvCxnSpPr>
          <p:cNvPr id="10" name="直接箭头连接符 9"/>
          <p:cNvCxnSpPr/>
          <p:nvPr/>
        </p:nvCxnSpPr>
        <p:spPr>
          <a:xfrm flipH="1" flipV="1">
            <a:off x="2339752" y="2636912"/>
            <a:ext cx="720080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椭圆 10"/>
          <p:cNvSpPr/>
          <p:nvPr/>
        </p:nvSpPr>
        <p:spPr>
          <a:xfrm>
            <a:off x="1043608" y="1700808"/>
            <a:ext cx="2016224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2" name="直接箭头连接符 11"/>
          <p:cNvCxnSpPr/>
          <p:nvPr/>
        </p:nvCxnSpPr>
        <p:spPr>
          <a:xfrm flipH="1" flipV="1">
            <a:off x="3923928" y="2420888"/>
            <a:ext cx="144016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/>
          <p:cNvSpPr/>
          <p:nvPr/>
        </p:nvSpPr>
        <p:spPr>
          <a:xfrm>
            <a:off x="3059832" y="1556792"/>
            <a:ext cx="2016224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5" name="直接箭头连接符 14"/>
          <p:cNvCxnSpPr/>
          <p:nvPr/>
        </p:nvCxnSpPr>
        <p:spPr>
          <a:xfrm flipV="1">
            <a:off x="5508104" y="2564904"/>
            <a:ext cx="432048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箭头连接符 16"/>
          <p:cNvCxnSpPr/>
          <p:nvPr/>
        </p:nvCxnSpPr>
        <p:spPr>
          <a:xfrm>
            <a:off x="5940152" y="3645024"/>
            <a:ext cx="86409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箭头连接符 19"/>
          <p:cNvCxnSpPr/>
          <p:nvPr/>
        </p:nvCxnSpPr>
        <p:spPr>
          <a:xfrm>
            <a:off x="5364088" y="4005064"/>
            <a:ext cx="144016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箭头连接符 21"/>
          <p:cNvCxnSpPr/>
          <p:nvPr/>
        </p:nvCxnSpPr>
        <p:spPr>
          <a:xfrm flipH="1">
            <a:off x="3563888" y="4077072"/>
            <a:ext cx="216024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箭头连接符 23"/>
          <p:cNvCxnSpPr/>
          <p:nvPr/>
        </p:nvCxnSpPr>
        <p:spPr>
          <a:xfrm flipH="1">
            <a:off x="1979712" y="3717032"/>
            <a:ext cx="79208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椭圆 25"/>
          <p:cNvSpPr/>
          <p:nvPr/>
        </p:nvSpPr>
        <p:spPr>
          <a:xfrm rot="1920938">
            <a:off x="5148064" y="1700808"/>
            <a:ext cx="2016224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 rot="16808403">
            <a:off x="6804248" y="3068960"/>
            <a:ext cx="1728192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4860032" y="4797152"/>
            <a:ext cx="2016224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6" name="Picture 2" descr="http://a0.att.hudong.com/47/17/013000001762621236261754149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631525"/>
            <a:ext cx="3096344" cy="2181851"/>
          </a:xfrm>
          <a:prstGeom prst="rect">
            <a:avLst/>
          </a:prstGeom>
          <a:noFill/>
        </p:spPr>
      </p:pic>
      <p:sp>
        <p:nvSpPr>
          <p:cNvPr id="29" name="椭圆 28"/>
          <p:cNvSpPr/>
          <p:nvPr/>
        </p:nvSpPr>
        <p:spPr>
          <a:xfrm rot="545208">
            <a:off x="2323327" y="4878934"/>
            <a:ext cx="2016224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 rot="4362184">
            <a:off x="467544" y="3356992"/>
            <a:ext cx="2016224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1619672" y="260648"/>
            <a:ext cx="69847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/>
              <a:t>What words can you think of about “cloning”?</a:t>
            </a:r>
            <a:endParaRPr lang="zh-CN" altLang="en-US" sz="40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71736" y="285728"/>
            <a:ext cx="50006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Pronunciation</a:t>
            </a:r>
            <a:endParaRPr lang="zh-CN" altLang="en-US" sz="44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9512" y="1916832"/>
            <a:ext cx="10215634" cy="4016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000" b="1" dirty="0" err="1">
                <a:latin typeface="Times New Roman" pitchFamily="18" charset="0"/>
                <a:cs typeface="Times New Roman" pitchFamily="18" charset="0"/>
              </a:rPr>
              <a:t>A.c</a:t>
            </a:r>
            <a:r>
              <a:rPr lang="en-US" altLang="zh-CN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altLang="zh-CN" sz="3000" b="1" dirty="0" err="1">
                <a:latin typeface="Times New Roman" pitchFamily="18" charset="0"/>
                <a:cs typeface="Times New Roman" pitchFamily="18" charset="0"/>
              </a:rPr>
              <a:t>nstitution</a:t>
            </a:r>
            <a:r>
              <a:rPr lang="en-US" altLang="zh-CN" sz="3000" b="1" dirty="0">
                <a:latin typeface="Times New Roman" pitchFamily="18" charset="0"/>
                <a:cs typeface="Times New Roman" pitchFamily="18" charset="0"/>
              </a:rPr>
              <a:t>  c</a:t>
            </a:r>
            <a:r>
              <a:rPr lang="en-US" altLang="zh-CN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altLang="zh-CN" sz="3000" b="1" dirty="0">
                <a:latin typeface="Times New Roman" pitchFamily="18" charset="0"/>
                <a:cs typeface="Times New Roman" pitchFamily="18" charset="0"/>
              </a:rPr>
              <a:t>nservative c</a:t>
            </a:r>
            <a:r>
              <a:rPr lang="en-US" altLang="zh-CN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altLang="zh-CN" sz="3000" b="1" dirty="0">
                <a:latin typeface="Times New Roman" pitchFamily="18" charset="0"/>
                <a:cs typeface="Times New Roman" pitchFamily="18" charset="0"/>
              </a:rPr>
              <a:t>mpulsory c</a:t>
            </a:r>
            <a:r>
              <a:rPr lang="en-US" altLang="zh-CN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altLang="zh-CN" sz="3000" b="1" dirty="0">
                <a:latin typeface="Times New Roman" pitchFamily="18" charset="0"/>
                <a:cs typeface="Times New Roman" pitchFamily="18" charset="0"/>
              </a:rPr>
              <a:t>mmercial</a:t>
            </a:r>
          </a:p>
          <a:p>
            <a:pPr>
              <a:lnSpc>
                <a:spcPct val="150000"/>
              </a:lnSpc>
            </a:pPr>
            <a:r>
              <a:rPr lang="en-US" altLang="zh-CN" sz="3000" b="1" dirty="0" err="1">
                <a:latin typeface="Times New Roman" pitchFamily="18" charset="0"/>
                <a:cs typeface="Times New Roman" pitchFamily="18" charset="0"/>
              </a:rPr>
              <a:t>B.c</a:t>
            </a:r>
            <a:r>
              <a:rPr lang="en-US" altLang="zh-CN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altLang="zh-CN" sz="3000" b="1" dirty="0" err="1"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altLang="zh-CN" sz="3000" b="1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altLang="zh-CN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altLang="zh-CN" sz="3000" b="1" dirty="0">
                <a:latin typeface="Times New Roman" pitchFamily="18" charset="0"/>
                <a:cs typeface="Times New Roman" pitchFamily="18" charset="0"/>
              </a:rPr>
              <a:t>ccumulate    </a:t>
            </a:r>
            <a:r>
              <a:rPr lang="en-US" altLang="zh-CN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altLang="zh-CN" sz="3000" b="1" dirty="0">
                <a:latin typeface="Times New Roman" pitchFamily="18" charset="0"/>
                <a:cs typeface="Times New Roman" pitchFamily="18" charset="0"/>
              </a:rPr>
              <a:t>ssumption      </a:t>
            </a:r>
            <a:r>
              <a:rPr lang="en-US" altLang="zh-CN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altLang="zh-CN" sz="3000" b="1" dirty="0">
                <a:latin typeface="Times New Roman" pitchFamily="18" charset="0"/>
                <a:cs typeface="Times New Roman" pitchFamily="18" charset="0"/>
              </a:rPr>
              <a:t>dore    ex</a:t>
            </a:r>
            <a:r>
              <a:rPr lang="en-US" altLang="zh-CN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altLang="zh-CN" sz="3000" b="1" dirty="0">
                <a:latin typeface="Times New Roman" pitchFamily="18" charset="0"/>
                <a:cs typeface="Times New Roman" pitchFamily="18" charset="0"/>
              </a:rPr>
              <a:t>ct</a:t>
            </a:r>
          </a:p>
          <a:p>
            <a:pPr>
              <a:lnSpc>
                <a:spcPct val="150000"/>
              </a:lnSpc>
            </a:pPr>
            <a:r>
              <a:rPr lang="en-US" altLang="zh-CN" sz="3000" b="1" dirty="0" err="1">
                <a:latin typeface="Times New Roman" pitchFamily="18" charset="0"/>
                <a:cs typeface="Times New Roman" pitchFamily="18" charset="0"/>
              </a:rPr>
              <a:t>C.r</a:t>
            </a:r>
            <a:r>
              <a:rPr lang="en-US" altLang="zh-CN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altLang="zh-CN" sz="3000" b="1" dirty="0" err="1">
                <a:latin typeface="Times New Roman" pitchFamily="18" charset="0"/>
                <a:cs typeface="Times New Roman" pitchFamily="18" charset="0"/>
              </a:rPr>
              <a:t>gulation</a:t>
            </a:r>
            <a:r>
              <a:rPr lang="en-US" altLang="zh-CN" sz="3000" b="1" dirty="0">
                <a:latin typeface="Times New Roman" pitchFamily="18" charset="0"/>
                <a:cs typeface="Times New Roman" pitchFamily="18" charset="0"/>
              </a:rPr>
              <a:t>    d</a:t>
            </a:r>
            <a:r>
              <a:rPr lang="en-US" altLang="zh-CN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altLang="zh-CN" sz="3000" b="1" dirty="0">
                <a:latin typeface="Times New Roman" pitchFamily="18" charset="0"/>
                <a:cs typeface="Times New Roman" pitchFamily="18" charset="0"/>
              </a:rPr>
              <a:t>coration    r</a:t>
            </a:r>
            <a:r>
              <a:rPr lang="en-US" altLang="zh-CN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altLang="zh-CN" sz="3000" b="1" dirty="0">
                <a:latin typeface="Times New Roman" pitchFamily="18" charset="0"/>
                <a:cs typeface="Times New Roman" pitchFamily="18" charset="0"/>
              </a:rPr>
              <a:t>tire     m</a:t>
            </a:r>
            <a:r>
              <a:rPr lang="en-US" altLang="zh-CN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altLang="zh-CN" sz="3000" b="1" dirty="0">
                <a:latin typeface="Times New Roman" pitchFamily="18" charset="0"/>
                <a:cs typeface="Times New Roman" pitchFamily="18" charset="0"/>
              </a:rPr>
              <a:t>rely</a:t>
            </a:r>
          </a:p>
          <a:p>
            <a:pPr>
              <a:lnSpc>
                <a:spcPct val="150000"/>
              </a:lnSpc>
            </a:pPr>
            <a:r>
              <a:rPr lang="en-US" altLang="zh-CN" sz="3000" b="1" dirty="0" err="1">
                <a:latin typeface="Times New Roman" pitchFamily="18" charset="0"/>
                <a:cs typeface="Times New Roman" pitchFamily="18" charset="0"/>
              </a:rPr>
              <a:t>D.</a:t>
            </a:r>
            <a:r>
              <a:rPr lang="en-US" altLang="zh-CN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altLang="zh-CN" sz="3000" b="1" dirty="0" err="1">
                <a:latin typeface="Times New Roman" pitchFamily="18" charset="0"/>
                <a:cs typeface="Times New Roman" pitchFamily="18" charset="0"/>
              </a:rPr>
              <a:t>bject</a:t>
            </a:r>
            <a:r>
              <a:rPr lang="en-US" altLang="zh-CN" sz="3000" b="1" dirty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altLang="zh-CN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altLang="zh-CN" sz="3000" b="1" dirty="0">
                <a:latin typeface="Times New Roman" pitchFamily="18" charset="0"/>
                <a:cs typeface="Times New Roman" pitchFamily="18" charset="0"/>
              </a:rPr>
              <a:t>btain     m</a:t>
            </a:r>
            <a:r>
              <a:rPr lang="en-US" altLang="zh-CN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altLang="zh-CN" sz="3000" b="1" dirty="0">
                <a:latin typeface="Times New Roman" pitchFamily="18" charset="0"/>
                <a:cs typeface="Times New Roman" pitchFamily="18" charset="0"/>
              </a:rPr>
              <a:t>ral   pr</a:t>
            </a:r>
            <a:r>
              <a:rPr lang="en-US" altLang="zh-CN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altLang="zh-CN" sz="3000" b="1" dirty="0">
                <a:latin typeface="Times New Roman" pitchFamily="18" charset="0"/>
                <a:cs typeface="Times New Roman" pitchFamily="18" charset="0"/>
              </a:rPr>
              <a:t>cedure</a:t>
            </a:r>
          </a:p>
          <a:p>
            <a:pPr>
              <a:lnSpc>
                <a:spcPct val="150000"/>
              </a:lnSpc>
            </a:pPr>
            <a:r>
              <a:rPr lang="en-US" altLang="zh-CN" sz="3000" b="1" dirty="0" err="1">
                <a:latin typeface="Times New Roman" pitchFamily="18" charset="0"/>
                <a:cs typeface="Times New Roman" pitchFamily="18" charset="0"/>
              </a:rPr>
              <a:t>F.ass</a:t>
            </a:r>
            <a:r>
              <a:rPr lang="en-US" altLang="zh-CN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</a:t>
            </a:r>
            <a:r>
              <a:rPr lang="en-US" altLang="zh-CN" sz="3000" b="1" dirty="0" err="1">
                <a:latin typeface="Times New Roman" pitchFamily="18" charset="0"/>
                <a:cs typeface="Times New Roman" pitchFamily="18" charset="0"/>
              </a:rPr>
              <a:t>mption</a:t>
            </a:r>
            <a:r>
              <a:rPr lang="en-US" altLang="zh-CN" sz="3000" b="1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altLang="zh-CN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</a:t>
            </a:r>
            <a:r>
              <a:rPr lang="en-US" altLang="zh-CN" sz="3000" b="1" dirty="0">
                <a:latin typeface="Times New Roman" pitchFamily="18" charset="0"/>
                <a:cs typeface="Times New Roman" pitchFamily="18" charset="0"/>
              </a:rPr>
              <a:t>ndertake    comp</a:t>
            </a:r>
            <a:r>
              <a:rPr lang="en-US" altLang="zh-CN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</a:t>
            </a:r>
            <a:r>
              <a:rPr lang="en-US" altLang="zh-CN" sz="3000" b="1" dirty="0">
                <a:latin typeface="Times New Roman" pitchFamily="18" charset="0"/>
                <a:cs typeface="Times New Roman" pitchFamily="18" charset="0"/>
              </a:rPr>
              <a:t>lsory   </a:t>
            </a:r>
            <a:r>
              <a:rPr lang="en-US" altLang="zh-CN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</a:t>
            </a:r>
            <a:r>
              <a:rPr lang="en-US" altLang="zh-CN" sz="3000" b="1" dirty="0">
                <a:latin typeface="Times New Roman" pitchFamily="18" charset="0"/>
                <a:cs typeface="Times New Roman" pitchFamily="18" charset="0"/>
              </a:rPr>
              <a:t>nable</a:t>
            </a:r>
          </a:p>
          <a:p>
            <a:r>
              <a:rPr lang="en-US" altLang="zh-CN" sz="30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zh-CN" altLang="en-US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980728"/>
            <a:ext cx="79928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Find out the group of which all the letters in red have the same pronunciation.</a:t>
            </a:r>
            <a:endParaRPr lang="zh-CN" altLang="en-US" sz="3200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0"/>
            <a:ext cx="9144000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071802" y="214290"/>
            <a:ext cx="296671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altLang="zh-CN" sz="4800" b="1" cap="none" spc="0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Word form</a:t>
            </a:r>
            <a:endParaRPr lang="zh-CN" altLang="en-US" sz="48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1928794" y="928670"/>
          <a:ext cx="5429288" cy="5332107"/>
        </p:xfrm>
        <a:graphic>
          <a:graphicData uri="http://schemas.openxmlformats.org/drawingml/2006/table">
            <a:tbl>
              <a:tblPr/>
              <a:tblGrid>
                <a:gridCol w="28627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665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15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v.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n.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3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differ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48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decoration</a:t>
                      </a:r>
                      <a:endParaRPr kumimoji="0" lang="zh-CN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7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resist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96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strike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34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assumption</a:t>
                      </a:r>
                      <a:endParaRPr kumimoji="0" lang="zh-CN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191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retire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191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object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191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correction</a:t>
                      </a:r>
                      <a:endParaRPr kumimoji="0" lang="zh-CN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0"/>
            <a:ext cx="9144000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071802" y="214290"/>
            <a:ext cx="296671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altLang="zh-CN" sz="4800" b="1" cap="none" spc="0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Word form</a:t>
            </a:r>
            <a:endParaRPr lang="zh-CN" altLang="en-US" sz="48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1928794" y="928670"/>
          <a:ext cx="5429288" cy="5332107"/>
        </p:xfrm>
        <a:graphic>
          <a:graphicData uri="http://schemas.openxmlformats.org/drawingml/2006/table">
            <a:tbl>
              <a:tblPr/>
              <a:tblGrid>
                <a:gridCol w="28627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665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15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v.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n.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3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differ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difference</a:t>
                      </a:r>
                      <a:endParaRPr kumimoji="0" lang="zh-CN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48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decorate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decoration</a:t>
                      </a:r>
                      <a:endParaRPr kumimoji="0" lang="zh-CN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7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resist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resistance</a:t>
                      </a:r>
                      <a:endParaRPr kumimoji="0" lang="zh-CN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96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strike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strike</a:t>
                      </a:r>
                      <a:endParaRPr kumimoji="0" lang="zh-CN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34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assume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assumption</a:t>
                      </a:r>
                      <a:endParaRPr kumimoji="0" lang="zh-CN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191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retire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retirement</a:t>
                      </a:r>
                      <a:endParaRPr kumimoji="0" lang="zh-CN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191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object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objection</a:t>
                      </a:r>
                      <a:endParaRPr kumimoji="0" lang="zh-CN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191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correct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correction</a:t>
                      </a:r>
                      <a:endParaRPr kumimoji="0" lang="zh-CN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1"/>
          </a:xfrm>
        </p:spPr>
      </p:pic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1428728" y="928670"/>
          <a:ext cx="6429420" cy="4222458"/>
        </p:xfrm>
        <a:graphic>
          <a:graphicData uri="http://schemas.openxmlformats.org/drawingml/2006/table">
            <a:tbl>
              <a:tblPr/>
              <a:tblGrid>
                <a:gridCol w="32831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463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62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adj.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v.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different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conservative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adorable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reasonable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47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obtainable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owing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1"/>
          </a:xfrm>
        </p:spPr>
      </p:pic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1428728" y="928670"/>
          <a:ext cx="6429420" cy="4579648"/>
        </p:xfrm>
        <a:graphic>
          <a:graphicData uri="http://schemas.openxmlformats.org/drawingml/2006/table">
            <a:tbl>
              <a:tblPr/>
              <a:tblGrid>
                <a:gridCol w="32831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463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62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adj.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v.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different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differ</a:t>
                      </a:r>
                      <a:endParaRPr kumimoji="0" lang="zh-CN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conservative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conserve</a:t>
                      </a:r>
                      <a:endParaRPr kumimoji="0" lang="zh-CN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adorable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adore</a:t>
                      </a:r>
                      <a:endParaRPr kumimoji="0" lang="zh-CN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982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reasonable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reason</a:t>
                      </a:r>
                      <a:endParaRPr kumimoji="0" lang="zh-CN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858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obtainable</a:t>
                      </a:r>
                      <a:endParaRPr kumimoji="0" lang="en-US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obtain</a:t>
                      </a:r>
                      <a:endParaRPr kumimoji="0" lang="zh-CN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owing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owe</a:t>
                      </a:r>
                      <a:endParaRPr kumimoji="0" lang="zh-CN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1"/>
          </a:xfrm>
        </p:spPr>
      </p:pic>
      <p:sp>
        <p:nvSpPr>
          <p:cNvPr id="5" name="矩形 4"/>
          <p:cNvSpPr/>
          <p:nvPr/>
        </p:nvSpPr>
        <p:spPr>
          <a:xfrm>
            <a:off x="3143240" y="357166"/>
            <a:ext cx="188237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C</a:t>
            </a:r>
            <a:r>
              <a:rPr lang="en-US" altLang="zh-CN" sz="4400" b="1" cap="none" spc="0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hunks</a:t>
            </a:r>
            <a:endParaRPr lang="zh-CN" altLang="en-US" sz="4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58" y="2500306"/>
            <a:ext cx="792961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altLang="zh-CN" sz="3200" b="1" dirty="0"/>
              <a:t>to ____________ financial responsibility</a:t>
            </a:r>
          </a:p>
          <a:p>
            <a:pPr marL="342900" indent="-342900">
              <a:buAutoNum type="arabicPeriod"/>
            </a:pPr>
            <a:r>
              <a:rPr lang="en-US" altLang="zh-CN" sz="3200" b="1" dirty="0"/>
              <a:t>the priceless treasure that has been ___________ into the river</a:t>
            </a:r>
          </a:p>
          <a:p>
            <a:pPr marL="342900" indent="-342900">
              <a:buAutoNum type="arabicPeriod"/>
            </a:pPr>
            <a:r>
              <a:rPr lang="en-US" altLang="zh-CN" sz="3200" b="1" dirty="0"/>
              <a:t>to ________ the permission of parking a car</a:t>
            </a:r>
          </a:p>
          <a:p>
            <a:pPr marL="342900" indent="-342900">
              <a:buAutoNum type="arabicPeriod"/>
            </a:pPr>
            <a:r>
              <a:rPr lang="en-US" altLang="zh-CN" sz="3200" b="1" dirty="0"/>
              <a:t>determined to __________ reforms</a:t>
            </a:r>
          </a:p>
          <a:p>
            <a:pPr marL="342900" indent="-342900">
              <a:buAutoNum type="arabicPeriod"/>
            </a:pPr>
            <a:r>
              <a:rPr lang="en-US" altLang="zh-CN" sz="3200" b="1" dirty="0"/>
              <a:t>not complicated but __________</a:t>
            </a:r>
          </a:p>
          <a:p>
            <a:pPr marL="342900" indent="-342900">
              <a:buAutoNum type="arabicPeriod"/>
            </a:pPr>
            <a:r>
              <a:rPr lang="en-US" altLang="zh-CN" sz="3200" b="1" dirty="0"/>
              <a:t>sorry to  __________ you</a:t>
            </a:r>
            <a:endParaRPr lang="zh-CN" altLang="en-US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85720" y="1285860"/>
            <a:ext cx="95012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0070C0"/>
                </a:solidFill>
              </a:rPr>
              <a:t>bother    undertake    cast    straightforward    resist   obtain </a:t>
            </a:r>
            <a:endParaRPr lang="zh-CN" altLang="en-US" sz="36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1"/>
          </a:xfrm>
        </p:spPr>
      </p:pic>
      <p:sp>
        <p:nvSpPr>
          <p:cNvPr id="5" name="矩形 4"/>
          <p:cNvSpPr/>
          <p:nvPr/>
        </p:nvSpPr>
        <p:spPr>
          <a:xfrm>
            <a:off x="3143240" y="357166"/>
            <a:ext cx="188237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C</a:t>
            </a:r>
            <a:r>
              <a:rPr lang="en-US" altLang="zh-CN" sz="4400" b="1" cap="none" spc="0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hunks</a:t>
            </a:r>
            <a:endParaRPr lang="zh-CN" altLang="en-US" sz="4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8596" y="2571744"/>
            <a:ext cx="792961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altLang="zh-CN" sz="3200" b="1" dirty="0"/>
              <a:t>to </a:t>
            </a:r>
            <a:r>
              <a:rPr lang="en-US" altLang="zh-CN" sz="3200" b="1" dirty="0">
                <a:solidFill>
                  <a:srgbClr val="FF0000"/>
                </a:solidFill>
              </a:rPr>
              <a:t>undertake</a:t>
            </a:r>
            <a:r>
              <a:rPr lang="en-US" altLang="zh-CN" sz="3200" b="1" dirty="0"/>
              <a:t> financial responsibility</a:t>
            </a:r>
          </a:p>
          <a:p>
            <a:pPr marL="342900" indent="-342900">
              <a:buAutoNum type="arabicPeriod"/>
            </a:pPr>
            <a:r>
              <a:rPr lang="en-US" altLang="zh-CN" sz="3200" b="1" dirty="0"/>
              <a:t>the priceless treasure that has been </a:t>
            </a:r>
            <a:r>
              <a:rPr lang="en-US" altLang="zh-CN" sz="3200" b="1" dirty="0">
                <a:solidFill>
                  <a:srgbClr val="FF0000"/>
                </a:solidFill>
              </a:rPr>
              <a:t>cast</a:t>
            </a:r>
            <a:r>
              <a:rPr lang="en-US" altLang="zh-CN" sz="3200" b="1" dirty="0"/>
              <a:t> into the river</a:t>
            </a:r>
          </a:p>
          <a:p>
            <a:pPr marL="342900" indent="-342900">
              <a:buAutoNum type="arabicPeriod"/>
            </a:pPr>
            <a:r>
              <a:rPr lang="en-US" altLang="zh-CN" sz="3200" b="1" dirty="0"/>
              <a:t>to </a:t>
            </a:r>
            <a:r>
              <a:rPr lang="en-US" altLang="zh-CN" sz="3200" b="1" dirty="0">
                <a:solidFill>
                  <a:srgbClr val="FF0000"/>
                </a:solidFill>
              </a:rPr>
              <a:t>obtain</a:t>
            </a:r>
            <a:r>
              <a:rPr lang="en-US" altLang="zh-CN" sz="3200" b="1" dirty="0"/>
              <a:t> the permission of parking a car</a:t>
            </a:r>
          </a:p>
          <a:p>
            <a:pPr marL="342900" indent="-342900">
              <a:buAutoNum type="arabicPeriod"/>
            </a:pPr>
            <a:r>
              <a:rPr lang="en-US" altLang="zh-CN" sz="3200" b="1" dirty="0"/>
              <a:t>determined to </a:t>
            </a:r>
            <a:r>
              <a:rPr lang="en-US" altLang="zh-CN" sz="3200" b="1" dirty="0">
                <a:solidFill>
                  <a:srgbClr val="FF0000"/>
                </a:solidFill>
              </a:rPr>
              <a:t>resist</a:t>
            </a:r>
            <a:r>
              <a:rPr lang="en-US" altLang="zh-CN" sz="3200" b="1" dirty="0"/>
              <a:t> reforms</a:t>
            </a:r>
          </a:p>
          <a:p>
            <a:pPr marL="342900" indent="-342900">
              <a:buAutoNum type="arabicPeriod"/>
            </a:pPr>
            <a:r>
              <a:rPr lang="en-US" altLang="zh-CN" sz="3200" b="1" dirty="0"/>
              <a:t>not complicated but </a:t>
            </a:r>
            <a:r>
              <a:rPr lang="en-US" altLang="zh-CN" sz="3200" b="1" dirty="0">
                <a:solidFill>
                  <a:srgbClr val="FF0000"/>
                </a:solidFill>
              </a:rPr>
              <a:t>straightforward</a:t>
            </a:r>
          </a:p>
          <a:p>
            <a:pPr marL="342900" indent="-342900">
              <a:buAutoNum type="arabicPeriod"/>
            </a:pPr>
            <a:r>
              <a:rPr lang="en-US" altLang="zh-CN" sz="3200" b="1" dirty="0"/>
              <a:t>sorry to  </a:t>
            </a:r>
            <a:r>
              <a:rPr lang="en-US" altLang="zh-CN" sz="3200" b="1" dirty="0">
                <a:solidFill>
                  <a:srgbClr val="FF0000"/>
                </a:solidFill>
              </a:rPr>
              <a:t>bother </a:t>
            </a:r>
            <a:r>
              <a:rPr lang="en-US" altLang="zh-CN" sz="3200" b="1" dirty="0"/>
              <a:t>you</a:t>
            </a:r>
            <a:endParaRPr lang="zh-CN" altLang="en-US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85720" y="1285860"/>
            <a:ext cx="84296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0070C0"/>
                </a:solidFill>
              </a:rPr>
              <a:t>bother    undertake    cast    straightforward      resist        obtain </a:t>
            </a:r>
            <a:endParaRPr lang="zh-CN" altLang="en-US" sz="36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43174" y="357166"/>
            <a:ext cx="54292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rgbClr val="0070C0"/>
                </a:solidFill>
              </a:rPr>
              <a:t>Paraphrase</a:t>
            </a:r>
            <a:endParaRPr lang="zh-CN" altLang="en-US" sz="4400" b="1" dirty="0">
              <a:solidFill>
                <a:srgbClr val="0070C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14480" y="1285860"/>
            <a:ext cx="6858048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in a good/poor state</a:t>
            </a:r>
          </a:p>
          <a:p>
            <a:pPr marL="342900" indent="-342900">
              <a:buAutoNum type="arabicPeriod"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to support</a:t>
            </a:r>
          </a:p>
          <a:p>
            <a:pPr marL="342900" indent="-342900">
              <a:buAutoNum type="arabicPeriod"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without success, useless</a:t>
            </a:r>
          </a:p>
          <a:p>
            <a:pPr marL="342900" indent="-342900">
              <a:buAutoNum type="arabicPeriod"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to hit</a:t>
            </a:r>
          </a:p>
          <a:p>
            <a:pPr marL="342900" indent="-342900">
              <a:buAutoNum type="arabicPeriod"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to oppose, not approve</a:t>
            </a:r>
          </a:p>
          <a:p>
            <a:pPr marL="342900" indent="-342900">
              <a:buAutoNum type="arabicPeriod"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unhappy and sad </a:t>
            </a:r>
          </a:p>
          <a:p>
            <a:pPr marL="342900" indent="-342900">
              <a:buAutoNum type="arabicPeriod"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not yet paid </a:t>
            </a:r>
            <a:r>
              <a:rPr lang="en-US" altLang="zh-CN" sz="3200" b="1" dirty="0" err="1">
                <a:latin typeface="Times New Roman" pitchFamily="18" charset="0"/>
                <a:cs typeface="Times New Roman" pitchFamily="18" charset="0"/>
              </a:rPr>
              <a:t>sb</a:t>
            </a: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to finish paying money </a:t>
            </a:r>
          </a:p>
          <a:p>
            <a:pPr marL="342900" indent="-342900">
              <a:buAutoNum type="arabicPeriod"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to make </a:t>
            </a:r>
            <a:r>
              <a:rPr lang="en-US" altLang="zh-CN" sz="3200" b="1" dirty="0" err="1">
                <a:latin typeface="Times New Roman" pitchFamily="18" charset="0"/>
                <a:cs typeface="Times New Roman" pitchFamily="18" charset="0"/>
              </a:rPr>
              <a:t>sb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come to life</a:t>
            </a:r>
          </a:p>
          <a:p>
            <a:pPr marL="342900" indent="-342900">
              <a:buAutoNum type="arabicPeriod"/>
            </a:pPr>
            <a:endParaRPr lang="en-US" altLang="zh-CN" dirty="0"/>
          </a:p>
          <a:p>
            <a:pPr marL="342900" indent="-342900">
              <a:buAutoNum type="arabicPeriod"/>
            </a:pPr>
            <a:endParaRPr lang="en-US" altLang="zh-CN" dirty="0"/>
          </a:p>
          <a:p>
            <a:pPr marL="342900" indent="-342900">
              <a:buAutoNum type="arabicPeriod"/>
            </a:pPr>
            <a:endParaRPr lang="zh-CN" alt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43174" y="0"/>
            <a:ext cx="54292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rgbClr val="0070C0"/>
                </a:solidFill>
              </a:rPr>
              <a:t>Paraphrase</a:t>
            </a:r>
            <a:endParaRPr lang="zh-CN" altLang="en-US" sz="4400" b="1" dirty="0">
              <a:solidFill>
                <a:srgbClr val="0070C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8596" y="785794"/>
            <a:ext cx="907262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in a good/poor state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 good/poor condition</a:t>
            </a:r>
          </a:p>
          <a:p>
            <a:pPr marL="342900" indent="-342900">
              <a:buAutoNum type="arabicPeriod"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to support      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favour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of</a:t>
            </a:r>
          </a:p>
          <a:p>
            <a:pPr marL="342900" indent="-342900">
              <a:buAutoNum type="arabicPeriod"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without success, useless  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 vain</a:t>
            </a:r>
          </a:p>
          <a:p>
            <a:pPr marL="342900" indent="-342900">
              <a:buAutoNum type="arabicPeriod"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to hit                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strike</a:t>
            </a:r>
          </a:p>
          <a:p>
            <a:pPr marL="342900" indent="-342900">
              <a:buAutoNum type="arabicPeriod"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to oppose, not approve  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object</a:t>
            </a:r>
          </a:p>
          <a:p>
            <a:pPr marL="342900" indent="-342900">
              <a:buAutoNum type="arabicPeriod"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unhappy and sad          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cast down</a:t>
            </a:r>
          </a:p>
          <a:p>
            <a:pPr marL="342900" indent="-342900">
              <a:buAutoNum type="arabicPeriod"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not yet paid </a:t>
            </a:r>
            <a:r>
              <a:rPr lang="en-US" altLang="zh-CN" sz="3200" b="1" dirty="0" err="1">
                <a:latin typeface="Times New Roman" pitchFamily="18" charset="0"/>
                <a:cs typeface="Times New Roman" pitchFamily="18" charset="0"/>
              </a:rPr>
              <a:t>sb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owe</a:t>
            </a:r>
          </a:p>
          <a:p>
            <a:pPr marL="342900" indent="-342900">
              <a:buAutoNum type="arabicPeriod"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to finish paying money    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pay off</a:t>
            </a:r>
          </a:p>
          <a:p>
            <a:pPr marL="342900" indent="-342900">
              <a:buAutoNum type="arabicPeriod"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to make </a:t>
            </a:r>
            <a:r>
              <a:rPr lang="en-US" altLang="zh-CN" sz="3200" b="1" dirty="0" err="1">
                <a:latin typeface="Times New Roman" pitchFamily="18" charset="0"/>
                <a:cs typeface="Times New Roman" pitchFamily="18" charset="0"/>
              </a:rPr>
              <a:t>sb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come to life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bring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sb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back to life</a:t>
            </a:r>
          </a:p>
          <a:p>
            <a:pPr marL="342900" indent="-342900">
              <a:buAutoNum type="arabicPeriod"/>
            </a:pPr>
            <a:endParaRPr lang="en-US" altLang="zh-CN" dirty="0"/>
          </a:p>
          <a:p>
            <a:pPr marL="342900" indent="-342900">
              <a:buAutoNum type="arabicPeriod"/>
            </a:pPr>
            <a:endParaRPr lang="en-US" altLang="zh-CN" dirty="0"/>
          </a:p>
          <a:p>
            <a:pPr marL="342900" indent="-342900">
              <a:buAutoNum type="arabicPeriod"/>
            </a:pPr>
            <a:endParaRPr lang="zh-CN" alt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1"/>
          </a:xfrm>
        </p:spPr>
      </p:pic>
      <p:sp>
        <p:nvSpPr>
          <p:cNvPr id="5" name="TextBox 4"/>
          <p:cNvSpPr txBox="1"/>
          <p:nvPr/>
        </p:nvSpPr>
        <p:spPr>
          <a:xfrm>
            <a:off x="1571604" y="500042"/>
            <a:ext cx="70009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rgbClr val="FF0000"/>
                </a:solidFill>
              </a:rPr>
              <a:t>Complete the dialogue!</a:t>
            </a:r>
            <a:endParaRPr lang="zh-CN" altLang="en-US" sz="4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0034" y="1357298"/>
            <a:ext cx="8215370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altLang="zh-CN" sz="3200" b="1" dirty="0"/>
              <a:t>A: What are you ________________ about?</a:t>
            </a:r>
          </a:p>
          <a:p>
            <a:pPr marL="342900" indent="-342900"/>
            <a:r>
              <a:rPr lang="en-US" altLang="zh-CN" sz="3200" b="1" dirty="0"/>
              <a:t>B:  I am now heavily in debt. I _________ a large sum of money to Mike.</a:t>
            </a:r>
          </a:p>
          <a:p>
            <a:pPr marL="342900" indent="-342900"/>
            <a:r>
              <a:rPr lang="en-US" altLang="zh-CN" sz="3200" b="1" dirty="0"/>
              <a:t>A:  Why? What happened?</a:t>
            </a:r>
          </a:p>
          <a:p>
            <a:pPr marL="342900" indent="-342900"/>
            <a:r>
              <a:rPr lang="en-US" altLang="zh-CN" sz="3200" b="1" dirty="0"/>
              <a:t>B:  My wife urged me to buy a new flat. </a:t>
            </a:r>
          </a:p>
          <a:p>
            <a:pPr marL="342900" indent="-342900"/>
            <a:r>
              <a:rPr lang="en-US" altLang="zh-CN" sz="3200" b="1" dirty="0"/>
              <a:t>A: But you do have a flat and it looks ____________________.</a:t>
            </a:r>
          </a:p>
          <a:p>
            <a:pPr marL="342900" indent="-342900"/>
            <a:r>
              <a:rPr lang="en-US" altLang="zh-CN" sz="3200" b="1" dirty="0"/>
              <a:t>B: Yeah. The new one is for her parents!</a:t>
            </a:r>
          </a:p>
          <a:p>
            <a:pPr marL="342900" indent="-342900"/>
            <a:r>
              <a:rPr lang="en-US" altLang="zh-CN" sz="3200" b="1" dirty="0"/>
              <a:t>A: God! I hope you can ____________ the money  soon.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1"/>
          </a:xfrm>
        </p:spPr>
      </p:pic>
      <p:sp>
        <p:nvSpPr>
          <p:cNvPr id="5" name="TextBox 4"/>
          <p:cNvSpPr txBox="1"/>
          <p:nvPr/>
        </p:nvSpPr>
        <p:spPr>
          <a:xfrm>
            <a:off x="1571604" y="357166"/>
            <a:ext cx="70009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rgbClr val="FF0000"/>
                </a:solidFill>
              </a:rPr>
              <a:t>Complete the dialogue!</a:t>
            </a:r>
            <a:endParaRPr lang="zh-CN" altLang="en-US" sz="4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0034" y="1142984"/>
            <a:ext cx="821537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altLang="zh-CN" sz="3200" b="1" dirty="0"/>
              <a:t>A: What are you </a:t>
            </a:r>
            <a:r>
              <a:rPr lang="en-US" altLang="zh-CN" sz="3200" b="1" dirty="0">
                <a:solidFill>
                  <a:srgbClr val="FF0000"/>
                </a:solidFill>
              </a:rPr>
              <a:t>cast down/bothering </a:t>
            </a:r>
            <a:r>
              <a:rPr lang="en-US" altLang="zh-CN" sz="3200" b="1" dirty="0"/>
              <a:t>about?</a:t>
            </a:r>
          </a:p>
          <a:p>
            <a:pPr marL="342900" indent="-342900"/>
            <a:r>
              <a:rPr lang="en-US" altLang="zh-CN" sz="3200" b="1" dirty="0"/>
              <a:t>B:  I am now heavily in debt. I </a:t>
            </a:r>
            <a:r>
              <a:rPr lang="en-US" altLang="zh-CN" sz="3200" b="1" dirty="0">
                <a:solidFill>
                  <a:srgbClr val="FF0000"/>
                </a:solidFill>
              </a:rPr>
              <a:t>owe </a:t>
            </a:r>
            <a:r>
              <a:rPr lang="en-US" altLang="zh-CN" sz="3200" b="1" dirty="0"/>
              <a:t>a large sum of money to Mike.</a:t>
            </a:r>
          </a:p>
          <a:p>
            <a:pPr marL="342900" indent="-342900"/>
            <a:r>
              <a:rPr lang="en-US" altLang="zh-CN" sz="3200" b="1" dirty="0"/>
              <a:t>A:  Why? What happened?</a:t>
            </a:r>
          </a:p>
          <a:p>
            <a:pPr marL="342900" indent="-342900"/>
            <a:r>
              <a:rPr lang="en-US" altLang="zh-CN" sz="3200" b="1" dirty="0"/>
              <a:t>B:  My wife urged me to buy a new flat. </a:t>
            </a:r>
          </a:p>
          <a:p>
            <a:pPr marL="342900" indent="-342900"/>
            <a:r>
              <a:rPr lang="en-US" altLang="zh-CN" sz="3200" b="1" dirty="0"/>
              <a:t>A: But you do have a flat and it looks </a:t>
            </a:r>
            <a:r>
              <a:rPr lang="en-US" altLang="zh-CN" sz="3200" b="1" dirty="0">
                <a:solidFill>
                  <a:srgbClr val="FF0000"/>
                </a:solidFill>
              </a:rPr>
              <a:t>in good condition</a:t>
            </a:r>
            <a:r>
              <a:rPr lang="en-US" altLang="zh-CN" sz="3200" b="1" dirty="0"/>
              <a:t>.</a:t>
            </a:r>
          </a:p>
          <a:p>
            <a:pPr marL="342900" indent="-342900"/>
            <a:r>
              <a:rPr lang="en-US" altLang="zh-CN" sz="3200" b="1" dirty="0"/>
              <a:t>B: Yeah. So the new one is for her parents!</a:t>
            </a:r>
          </a:p>
          <a:p>
            <a:pPr marL="342900" indent="-342900"/>
            <a:r>
              <a:rPr lang="en-US" altLang="zh-CN" sz="3200" b="1" dirty="0"/>
              <a:t>A: God! I hope you can </a:t>
            </a:r>
            <a:r>
              <a:rPr lang="en-US" altLang="zh-CN" sz="3200" b="1" dirty="0">
                <a:solidFill>
                  <a:srgbClr val="FF0000"/>
                </a:solidFill>
              </a:rPr>
              <a:t>pay off </a:t>
            </a:r>
            <a:r>
              <a:rPr lang="en-US" altLang="zh-CN" sz="3200" b="1" dirty="0"/>
              <a:t>the money  soon.</a:t>
            </a: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1"/>
          </a:xfrm>
        </p:spPr>
      </p:pic>
      <p:sp>
        <p:nvSpPr>
          <p:cNvPr id="5" name="矩形 4"/>
          <p:cNvSpPr/>
          <p:nvPr/>
        </p:nvSpPr>
        <p:spPr>
          <a:xfrm>
            <a:off x="1714480" y="500042"/>
            <a:ext cx="517943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b="1" dirty="0">
                <a:solidFill>
                  <a:srgbClr val="FF0000"/>
                </a:solidFill>
              </a:rPr>
              <a:t>Complete the dialogue!</a:t>
            </a:r>
            <a:endParaRPr lang="zh-CN" altLang="en-US" sz="4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4348" y="1428736"/>
            <a:ext cx="764386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A: Did you hear that the workers in our company will ___________?</a:t>
            </a:r>
          </a:p>
          <a:p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B: Really? What a surprise! I am totally _______________ it.  We deserve a pay rise.</a:t>
            </a:r>
          </a:p>
          <a:p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A: I do not ___________ to it, but I am afraid their efforts will be _____________ since the manager fears nothing. </a:t>
            </a:r>
            <a:endParaRPr lang="zh-CN" alt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1"/>
          </a:xfrm>
        </p:spPr>
      </p:pic>
      <p:sp>
        <p:nvSpPr>
          <p:cNvPr id="5" name="矩形 4"/>
          <p:cNvSpPr/>
          <p:nvPr/>
        </p:nvSpPr>
        <p:spPr>
          <a:xfrm>
            <a:off x="1714480" y="500042"/>
            <a:ext cx="517943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b="1" dirty="0">
                <a:solidFill>
                  <a:srgbClr val="FF0000"/>
                </a:solidFill>
              </a:rPr>
              <a:t>Complete the dialogue!</a:t>
            </a:r>
            <a:endParaRPr lang="zh-CN" altLang="en-US" sz="4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4348" y="1428736"/>
            <a:ext cx="764386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A: Did you hear that the workers in our company will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strike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B: Really? What a surprise! I am totally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favour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of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it.  We deserve a pay rise.</a:t>
            </a:r>
          </a:p>
          <a:p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A: I do not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object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to it, but I am afraid their efforts will be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 vain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since the manager fears nothing. </a:t>
            </a:r>
            <a:endParaRPr lang="zh-CN" alt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7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70789" cy="6858000"/>
          </a:xfrm>
        </p:spPr>
      </p:pic>
      <p:pic>
        <p:nvPicPr>
          <p:cNvPr id="5" name="图片 4" descr="4420564_092709855650_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00298" y="1643050"/>
            <a:ext cx="4786346" cy="422572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1472" y="5000636"/>
            <a:ext cx="40005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rgbClr val="FF0000"/>
                </a:solidFill>
              </a:rPr>
              <a:t>differ</a:t>
            </a:r>
            <a:endParaRPr lang="zh-CN" altLang="en-US" sz="4400" b="1" dirty="0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2000232" y="642918"/>
            <a:ext cx="50304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Make sentences!</a:t>
            </a:r>
            <a:endParaRPr lang="zh-CN" altLang="en-US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8194" name="Picture 2" descr="http://a1.att.hudong.com/81/17/0130000017626212362617486592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428604"/>
            <a:ext cx="6872744" cy="484290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357166"/>
            <a:ext cx="37862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/>
              <a:t>a cloned baby</a:t>
            </a:r>
            <a:endParaRPr lang="zh-CN" altLang="en-US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000232" y="5715016"/>
            <a:ext cx="48577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rgbClr val="FF0000"/>
                </a:solidFill>
              </a:rPr>
              <a:t>object to  (doing) </a:t>
            </a:r>
            <a:r>
              <a:rPr lang="en-US" altLang="zh-CN" sz="4000" b="1" dirty="0" err="1">
                <a:solidFill>
                  <a:srgbClr val="FF0000"/>
                </a:solidFill>
              </a:rPr>
              <a:t>sth</a:t>
            </a:r>
            <a:endParaRPr lang="zh-CN" altLang="en-US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7170" name="Picture 2" descr="http://i0.sinaimg.cn/dy/green/news/roll/p/2011-05-06/U5170P1T1D22418298F21DT2011050615225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1" y="214290"/>
            <a:ext cx="5748973" cy="528641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000100" y="5643578"/>
            <a:ext cx="7429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</a:rPr>
              <a:t>strike fear/terror into one’s heart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9218" name="Picture 2" descr="http://hiphotos.baidu.com/369580852/pic/item/2fd2f400962734271d9583fa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214290"/>
            <a:ext cx="5334000" cy="5334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714480" y="5715016"/>
            <a:ext cx="62865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rgbClr val="FF0000"/>
                </a:solidFill>
              </a:rPr>
              <a:t>resist (doing) </a:t>
            </a:r>
            <a:r>
              <a:rPr lang="en-US" altLang="zh-CN" sz="4400" b="1" dirty="0" err="1">
                <a:solidFill>
                  <a:srgbClr val="FF0000"/>
                </a:solidFill>
              </a:rPr>
              <a:t>sth</a:t>
            </a:r>
            <a:endParaRPr lang="zh-CN" altLang="en-US" sz="4400" b="1" dirty="0">
              <a:solidFill>
                <a:srgbClr val="FF0000"/>
              </a:solidFill>
            </a:endParaRPr>
          </a:p>
        </p:txBody>
      </p:sp>
      <p:pic>
        <p:nvPicPr>
          <p:cNvPr id="9220" name="Picture 4" descr="http://365jia.cn/uploads/news/users/images/13840/image/PB2100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3" y="357166"/>
            <a:ext cx="7007951" cy="48577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6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6858000"/>
          </a:xfrm>
        </p:spPr>
      </p:pic>
      <p:sp>
        <p:nvSpPr>
          <p:cNvPr id="5" name="TextBox 4"/>
          <p:cNvSpPr txBox="1"/>
          <p:nvPr/>
        </p:nvSpPr>
        <p:spPr>
          <a:xfrm>
            <a:off x="714348" y="2071678"/>
            <a:ext cx="771530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altLang="zh-CN" sz="3600" b="1" dirty="0">
                <a:latin typeface="Ebrima" pitchFamily="2" charset="0"/>
                <a:ea typeface="Ebrima" pitchFamily="2" charset="0"/>
                <a:cs typeface="Ebrima" pitchFamily="2" charset="0"/>
              </a:rPr>
              <a:t>They doubt whether  their hard work will </a:t>
            </a:r>
            <a:r>
              <a:rPr lang="en-US" altLang="zh-CN" sz="3600" b="1" dirty="0">
                <a:solidFill>
                  <a:srgbClr val="FF00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pay off</a:t>
            </a:r>
            <a:r>
              <a:rPr lang="en-US" altLang="zh-CN" sz="3600" b="1" dirty="0">
                <a:latin typeface="Ebrima" pitchFamily="2" charset="0"/>
                <a:ea typeface="Ebrima" pitchFamily="2" charset="0"/>
                <a:cs typeface="Ebrima" pitchFamily="2" charset="0"/>
              </a:rPr>
              <a:t>.</a:t>
            </a:r>
          </a:p>
          <a:p>
            <a:pPr marL="342900" indent="-342900">
              <a:buAutoNum type="arabicPeriod"/>
            </a:pPr>
            <a:r>
              <a:rPr lang="en-US" altLang="zh-CN" sz="3600" b="1" dirty="0">
                <a:latin typeface="Ebrima" pitchFamily="2" charset="0"/>
                <a:ea typeface="Ebrima" pitchFamily="2" charset="0"/>
                <a:cs typeface="Ebrima" pitchFamily="2" charset="0"/>
              </a:rPr>
              <a:t>He has guaranteed to </a:t>
            </a:r>
            <a:r>
              <a:rPr lang="en-US" altLang="zh-CN" sz="3600" b="1" dirty="0">
                <a:solidFill>
                  <a:srgbClr val="FF00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pay off </a:t>
            </a:r>
            <a:r>
              <a:rPr lang="en-US" altLang="zh-CN" sz="3600" b="1" dirty="0">
                <a:latin typeface="Ebrima" pitchFamily="2" charset="0"/>
                <a:ea typeface="Ebrima" pitchFamily="2" charset="0"/>
                <a:cs typeface="Ebrima" pitchFamily="2" charset="0"/>
              </a:rPr>
              <a:t>all the debt that he own me.</a:t>
            </a:r>
          </a:p>
          <a:p>
            <a:pPr marL="342900" indent="-342900">
              <a:buAutoNum type="arabicPeriod"/>
            </a:pPr>
            <a:r>
              <a:rPr lang="en-US" altLang="zh-CN" sz="3600" b="1" dirty="0">
                <a:latin typeface="Ebrima" pitchFamily="2" charset="0"/>
                <a:ea typeface="Ebrima" pitchFamily="2" charset="0"/>
                <a:cs typeface="Ebrima" pitchFamily="2" charset="0"/>
              </a:rPr>
              <a:t>I will </a:t>
            </a:r>
            <a:r>
              <a:rPr lang="en-US" altLang="zh-CN" sz="3600" b="1" dirty="0">
                <a:solidFill>
                  <a:srgbClr val="FF00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pay</a:t>
            </a:r>
            <a:r>
              <a:rPr lang="en-US" altLang="zh-CN" sz="3600" b="1" dirty="0">
                <a:latin typeface="Ebrima" pitchFamily="2" charset="0"/>
                <a:ea typeface="Ebrima" pitchFamily="2" charset="0"/>
                <a:cs typeface="Ebrima" pitchFamily="2" charset="0"/>
              </a:rPr>
              <a:t> him </a:t>
            </a:r>
            <a:r>
              <a:rPr lang="en-US" altLang="zh-CN" sz="3600" b="1" dirty="0">
                <a:solidFill>
                  <a:srgbClr val="FF00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off</a:t>
            </a:r>
            <a:r>
              <a:rPr lang="en-US" altLang="zh-CN" sz="3600" b="1" dirty="0">
                <a:latin typeface="Ebrima" pitchFamily="2" charset="0"/>
                <a:ea typeface="Ebrima" pitchFamily="2" charset="0"/>
                <a:cs typeface="Ebrima" pitchFamily="2" charset="0"/>
              </a:rPr>
              <a:t> for his treating me like that!</a:t>
            </a:r>
          </a:p>
          <a:p>
            <a:pPr marL="342900" indent="-342900">
              <a:buAutoNum type="arabicPeriod"/>
            </a:pPr>
            <a:endParaRPr lang="en-US" altLang="zh-CN" sz="3200" dirty="0"/>
          </a:p>
          <a:p>
            <a:endParaRPr lang="zh-CN" altLang="en-US" sz="3200" dirty="0"/>
          </a:p>
        </p:txBody>
      </p:sp>
      <p:sp>
        <p:nvSpPr>
          <p:cNvPr id="7" name="矩形 6"/>
          <p:cNvSpPr/>
          <p:nvPr/>
        </p:nvSpPr>
        <p:spPr>
          <a:xfrm>
            <a:off x="3286116" y="1000108"/>
            <a:ext cx="238392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6000" b="1" cap="none" spc="0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Pay off</a:t>
            </a:r>
            <a:endParaRPr lang="zh-CN" altLang="en-US" sz="60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6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5" name="矩形 4"/>
          <p:cNvSpPr/>
          <p:nvPr/>
        </p:nvSpPr>
        <p:spPr>
          <a:xfrm>
            <a:off x="3857620" y="785794"/>
            <a:ext cx="13719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cast</a:t>
            </a:r>
            <a:endParaRPr lang="zh-CN" altLang="en-US" sz="5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42976" y="2000240"/>
            <a:ext cx="742955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altLang="zh-CN" sz="3600" b="1" dirty="0"/>
              <a:t>The sun was </a:t>
            </a:r>
            <a:r>
              <a:rPr lang="en-US" altLang="zh-CN" sz="3600" b="1" dirty="0">
                <a:solidFill>
                  <a:srgbClr val="FF0000"/>
                </a:solidFill>
              </a:rPr>
              <a:t>casting</a:t>
            </a:r>
            <a:r>
              <a:rPr lang="en-US" altLang="zh-CN" sz="3600" b="1" dirty="0"/>
              <a:t> its light on my bed  when I woke up.</a:t>
            </a:r>
          </a:p>
          <a:p>
            <a:pPr marL="342900" indent="-342900">
              <a:buAutoNum type="arabicPeriod"/>
            </a:pPr>
            <a:r>
              <a:rPr lang="en-US" altLang="zh-CN" sz="3600" b="1" dirty="0"/>
              <a:t>The elector  </a:t>
            </a:r>
            <a:r>
              <a:rPr lang="en-US" altLang="zh-CN" sz="3600" b="1" dirty="0">
                <a:solidFill>
                  <a:srgbClr val="FF0000"/>
                </a:solidFill>
              </a:rPr>
              <a:t>cast</a:t>
            </a:r>
            <a:r>
              <a:rPr lang="en-US" altLang="zh-CN" sz="3600" b="1" dirty="0"/>
              <a:t> a vote against the proposal.</a:t>
            </a:r>
          </a:p>
          <a:p>
            <a:pPr marL="342900" indent="-342900">
              <a:buAutoNum type="arabicPeriod"/>
            </a:pPr>
            <a:r>
              <a:rPr lang="en-US" altLang="zh-CN" sz="3600" b="1" dirty="0"/>
              <a:t>He </a:t>
            </a:r>
            <a:r>
              <a:rPr lang="en-US" altLang="zh-CN" sz="3600" b="1" dirty="0">
                <a:solidFill>
                  <a:srgbClr val="FF0000"/>
                </a:solidFill>
              </a:rPr>
              <a:t>cast</a:t>
            </a:r>
            <a:r>
              <a:rPr lang="en-US" altLang="zh-CN" sz="3600" b="1" dirty="0"/>
              <a:t> his friends away after he attained his goal.</a:t>
            </a:r>
            <a:endParaRPr lang="zh-CN" altLang="en-US" sz="3600" b="1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6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5" name="矩形 4"/>
          <p:cNvSpPr/>
          <p:nvPr/>
        </p:nvSpPr>
        <p:spPr>
          <a:xfrm>
            <a:off x="3357554" y="642918"/>
            <a:ext cx="20260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Forbid</a:t>
            </a:r>
            <a:endParaRPr lang="zh-CN" altLang="en-US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7224" y="2000240"/>
            <a:ext cx="778674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altLang="zh-CN" sz="3200" b="1" dirty="0">
                <a:latin typeface="Kartika" pitchFamily="18" charset="0"/>
                <a:cs typeface="Kartika" pitchFamily="18" charset="0"/>
              </a:rPr>
              <a:t>1. Farmers are </a:t>
            </a:r>
            <a:r>
              <a:rPr lang="en-US" altLang="zh-CN" sz="3200" b="1" u="sng" dirty="0">
                <a:solidFill>
                  <a:srgbClr val="0070C0"/>
                </a:solidFill>
                <a:latin typeface="Kartika" pitchFamily="18" charset="0"/>
                <a:cs typeface="Kartika" pitchFamily="18" charset="0"/>
              </a:rPr>
              <a:t>forbidden</a:t>
            </a:r>
            <a:r>
              <a:rPr lang="en-US" altLang="zh-CN" sz="3200" b="1" dirty="0">
                <a:latin typeface="Kartika" pitchFamily="18" charset="0"/>
                <a:cs typeface="Kartika" pitchFamily="18" charset="0"/>
              </a:rPr>
              <a:t> to use chemical fertilizers.</a:t>
            </a:r>
          </a:p>
          <a:p>
            <a:r>
              <a:rPr lang="en-US" sz="3200" b="1" dirty="0">
                <a:latin typeface="Kartika" pitchFamily="18" charset="0"/>
                <a:cs typeface="Kartika" pitchFamily="18" charset="0"/>
              </a:rPr>
              <a:t>2. She </a:t>
            </a:r>
            <a:r>
              <a:rPr lang="en-US" sz="3200" b="1" u="sng" dirty="0">
                <a:solidFill>
                  <a:srgbClr val="0070C0"/>
                </a:solidFill>
                <a:latin typeface="Kartika" pitchFamily="18" charset="0"/>
                <a:cs typeface="Kartika" pitchFamily="18" charset="0"/>
              </a:rPr>
              <a:t>forbade</a:t>
            </a:r>
            <a:r>
              <a:rPr lang="en-US" sz="3200" b="1" dirty="0">
                <a:latin typeface="Kartika" pitchFamily="18" charset="0"/>
                <a:cs typeface="Kartika" pitchFamily="18" charset="0"/>
              </a:rPr>
              <a:t> her children sweets.</a:t>
            </a:r>
          </a:p>
          <a:p>
            <a:r>
              <a:rPr lang="en-US" sz="3200" b="1" dirty="0">
                <a:latin typeface="Kartika" pitchFamily="18" charset="0"/>
                <a:cs typeface="Kartika" pitchFamily="18" charset="0"/>
              </a:rPr>
              <a:t>3. More and more public places in the United States </a:t>
            </a:r>
            <a:r>
              <a:rPr lang="en-US" sz="3200" b="1" u="sng" dirty="0">
                <a:solidFill>
                  <a:srgbClr val="FF0000"/>
                </a:solidFill>
                <a:latin typeface="Kartika" pitchFamily="18" charset="0"/>
                <a:cs typeface="Kartika" pitchFamily="18" charset="0"/>
                <a:hlinkClick r:id="rId3"/>
              </a:rPr>
              <a:t>forbid</a:t>
            </a:r>
            <a:r>
              <a:rPr lang="en-US" sz="3200" b="1" dirty="0">
                <a:latin typeface="Kartika" pitchFamily="18" charset="0"/>
                <a:cs typeface="Kartika" pitchFamily="18" charset="0"/>
              </a:rPr>
              <a:t> smoking.</a:t>
            </a:r>
          </a:p>
          <a:p>
            <a:pPr marL="342900" indent="-342900">
              <a:buAutoNum type="arabicPeriod"/>
            </a:pPr>
            <a:endParaRPr lang="en-US" altLang="zh-CN" dirty="0">
              <a:latin typeface="Kartika" pitchFamily="18" charset="0"/>
              <a:cs typeface="Kartika" pitchFamily="18" charset="0"/>
            </a:endParaRPr>
          </a:p>
          <a:p>
            <a:endParaRPr lang="zh-CN" altLang="en-US" dirty="0">
              <a:latin typeface="Kartika" pitchFamily="18" charset="0"/>
              <a:cs typeface="Kartika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图片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矩形 4"/>
          <p:cNvSpPr/>
          <p:nvPr/>
        </p:nvSpPr>
        <p:spPr>
          <a:xfrm>
            <a:off x="3643306" y="642918"/>
            <a:ext cx="13848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vain</a:t>
            </a:r>
            <a:endParaRPr lang="zh-CN" altLang="en-US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1472" y="1571612"/>
            <a:ext cx="800105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altLang="zh-CN" sz="3600" b="1" dirty="0"/>
              <a:t>“We can’t let him have died </a:t>
            </a:r>
            <a:r>
              <a:rPr lang="en-US" altLang="zh-CN" sz="3600" b="1" dirty="0">
                <a:solidFill>
                  <a:srgbClr val="FF0000"/>
                </a:solidFill>
              </a:rPr>
              <a:t>in vain</a:t>
            </a:r>
            <a:r>
              <a:rPr lang="en-US" altLang="zh-CN" sz="3600" b="1" dirty="0"/>
              <a:t>. We need to resist!” said the Chairman.</a:t>
            </a:r>
          </a:p>
          <a:p>
            <a:pPr marL="342900" indent="-342900">
              <a:buAutoNum type="arabicPeriod"/>
            </a:pPr>
            <a:r>
              <a:rPr lang="en-US" altLang="zh-CN" sz="3600" b="1" dirty="0"/>
              <a:t>She made several </a:t>
            </a:r>
            <a:r>
              <a:rPr lang="en-US" altLang="zh-CN" sz="3600" b="1" dirty="0">
                <a:solidFill>
                  <a:srgbClr val="FF0000"/>
                </a:solidFill>
              </a:rPr>
              <a:t>vain</a:t>
            </a:r>
            <a:r>
              <a:rPr lang="en-US" altLang="zh-CN" sz="3600" b="1" dirty="0"/>
              <a:t> attempts. In other words, all her efforts were </a:t>
            </a:r>
            <a:r>
              <a:rPr lang="en-US" altLang="zh-CN" sz="3600" b="1" dirty="0">
                <a:solidFill>
                  <a:srgbClr val="FF0000"/>
                </a:solidFill>
              </a:rPr>
              <a:t>in vain</a:t>
            </a:r>
            <a:r>
              <a:rPr lang="en-US" altLang="zh-CN" sz="3600" b="1" dirty="0"/>
              <a:t>.</a:t>
            </a:r>
          </a:p>
          <a:p>
            <a:pPr marL="342900" indent="-342900">
              <a:buAutoNum type="arabicPeriod"/>
            </a:pPr>
            <a:r>
              <a:rPr lang="en-US" altLang="zh-CN" sz="3600" b="1" dirty="0"/>
              <a:t>She is </a:t>
            </a:r>
            <a:r>
              <a:rPr lang="en-US" altLang="zh-CN" sz="3600" b="1" dirty="0">
                <a:solidFill>
                  <a:srgbClr val="FF0000"/>
                </a:solidFill>
              </a:rPr>
              <a:t>vain</a:t>
            </a:r>
            <a:r>
              <a:rPr lang="en-US" altLang="zh-CN" sz="3600" b="1" dirty="0"/>
              <a:t> and spends money like water.</a:t>
            </a:r>
          </a:p>
          <a:p>
            <a:pPr marL="342900" indent="-342900">
              <a:buAutoNum type="arabicPeriod"/>
            </a:pPr>
            <a:endParaRPr lang="zh-CN" altLang="en-US" sz="3600" b="1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图片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矩形 4"/>
          <p:cNvSpPr/>
          <p:nvPr/>
        </p:nvSpPr>
        <p:spPr>
          <a:xfrm>
            <a:off x="1428728" y="428604"/>
            <a:ext cx="584987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altLang="zh-CN" sz="4800" b="1" cap="none" spc="0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Get one sentence out!</a:t>
            </a:r>
            <a:endParaRPr lang="zh-CN" altLang="en-US" sz="48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6" name="椭圆 5"/>
          <p:cNvSpPr/>
          <p:nvPr/>
        </p:nvSpPr>
        <p:spPr>
          <a:xfrm>
            <a:off x="857224" y="1714488"/>
            <a:ext cx="1714512" cy="7143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He</a:t>
            </a:r>
            <a:endParaRPr lang="zh-CN" altLang="en-US" sz="4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椭圆 6"/>
          <p:cNvSpPr/>
          <p:nvPr/>
        </p:nvSpPr>
        <p:spPr>
          <a:xfrm>
            <a:off x="3286116" y="5500702"/>
            <a:ext cx="3214710" cy="9286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/>
              <a:t>objected</a:t>
            </a:r>
            <a:endParaRPr lang="zh-CN" altLang="en-US" sz="4000" b="1" dirty="0"/>
          </a:p>
        </p:txBody>
      </p:sp>
      <p:sp>
        <p:nvSpPr>
          <p:cNvPr id="9" name="椭圆 8"/>
          <p:cNvSpPr/>
          <p:nvPr/>
        </p:nvSpPr>
        <p:spPr>
          <a:xfrm>
            <a:off x="3571868" y="2143116"/>
            <a:ext cx="1928826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/>
              <a:t>to</a:t>
            </a:r>
            <a:endParaRPr lang="zh-CN" altLang="en-US" sz="4400" b="1" dirty="0"/>
          </a:p>
        </p:txBody>
      </p:sp>
      <p:sp>
        <p:nvSpPr>
          <p:cNvPr id="10" name="椭圆 9"/>
          <p:cNvSpPr/>
          <p:nvPr/>
        </p:nvSpPr>
        <p:spPr>
          <a:xfrm>
            <a:off x="5643570" y="4143380"/>
            <a:ext cx="3071834" cy="7143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/>
              <a:t>striking,</a:t>
            </a:r>
            <a:endParaRPr lang="zh-CN" altLang="en-US" sz="4000" b="1" dirty="0"/>
          </a:p>
        </p:txBody>
      </p:sp>
      <p:sp>
        <p:nvSpPr>
          <p:cNvPr id="12" name="椭圆 11"/>
          <p:cNvSpPr/>
          <p:nvPr/>
        </p:nvSpPr>
        <p:spPr>
          <a:xfrm>
            <a:off x="571472" y="4857760"/>
            <a:ext cx="228601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/>
              <a:t>saying</a:t>
            </a:r>
            <a:endParaRPr lang="zh-CN" altLang="en-US" sz="4000" b="1" dirty="0"/>
          </a:p>
        </p:txBody>
      </p:sp>
      <p:sp>
        <p:nvSpPr>
          <p:cNvPr id="13" name="椭圆 12"/>
          <p:cNvSpPr/>
          <p:nvPr/>
        </p:nvSpPr>
        <p:spPr>
          <a:xfrm>
            <a:off x="6072198" y="1428736"/>
            <a:ext cx="1785950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/>
              <a:t>their</a:t>
            </a:r>
            <a:endParaRPr lang="zh-CN" altLang="en-US" sz="4000" b="1" dirty="0"/>
          </a:p>
        </p:txBody>
      </p:sp>
      <p:sp>
        <p:nvSpPr>
          <p:cNvPr id="14" name="椭圆 13"/>
          <p:cNvSpPr/>
          <p:nvPr/>
        </p:nvSpPr>
        <p:spPr>
          <a:xfrm>
            <a:off x="571472" y="3429000"/>
            <a:ext cx="2714644" cy="9286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/>
              <a:t>attempt</a:t>
            </a:r>
            <a:endParaRPr lang="zh-CN" altLang="en-US" sz="4000" b="1" dirty="0"/>
          </a:p>
        </p:txBody>
      </p:sp>
      <p:sp>
        <p:nvSpPr>
          <p:cNvPr id="15" name="椭圆 14"/>
          <p:cNvSpPr/>
          <p:nvPr/>
        </p:nvSpPr>
        <p:spPr>
          <a:xfrm>
            <a:off x="3286116" y="1285860"/>
            <a:ext cx="2000264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/>
              <a:t>would</a:t>
            </a:r>
            <a:endParaRPr lang="zh-CN" altLang="en-US" sz="3600" b="1" dirty="0"/>
          </a:p>
        </p:txBody>
      </p:sp>
      <p:sp>
        <p:nvSpPr>
          <p:cNvPr id="16" name="椭圆 15"/>
          <p:cNvSpPr/>
          <p:nvPr/>
        </p:nvSpPr>
        <p:spPr>
          <a:xfrm>
            <a:off x="7215206" y="2928934"/>
            <a:ext cx="1428760" cy="7143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/>
              <a:t>be</a:t>
            </a:r>
            <a:endParaRPr lang="zh-CN" altLang="en-US" sz="3600" b="1" dirty="0"/>
          </a:p>
        </p:txBody>
      </p:sp>
      <p:sp>
        <p:nvSpPr>
          <p:cNvPr id="17" name="椭圆 16"/>
          <p:cNvSpPr/>
          <p:nvPr/>
        </p:nvSpPr>
        <p:spPr>
          <a:xfrm>
            <a:off x="3143240" y="4429132"/>
            <a:ext cx="2286016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/>
              <a:t>in vain.</a:t>
            </a:r>
            <a:endParaRPr lang="zh-CN" altLang="en-US" sz="3600" b="1" dirty="0"/>
          </a:p>
        </p:txBody>
      </p:sp>
      <p:sp>
        <p:nvSpPr>
          <p:cNvPr id="18" name="椭圆 17"/>
          <p:cNvSpPr/>
          <p:nvPr/>
        </p:nvSpPr>
        <p:spPr>
          <a:xfrm>
            <a:off x="2285984" y="2643182"/>
            <a:ext cx="1428760" cy="5715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/>
              <a:t>and</a:t>
            </a:r>
            <a:endParaRPr lang="zh-CN" altLang="en-US" sz="3600" b="1" dirty="0"/>
          </a:p>
        </p:txBody>
      </p:sp>
      <p:sp>
        <p:nvSpPr>
          <p:cNvPr id="19" name="椭圆 18"/>
          <p:cNvSpPr/>
          <p:nvPr/>
        </p:nvSpPr>
        <p:spPr>
          <a:xfrm>
            <a:off x="5357818" y="2786058"/>
            <a:ext cx="1643074" cy="7858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/>
              <a:t>it</a:t>
            </a:r>
            <a:endParaRPr lang="zh-CN" altLang="en-US" sz="3600" b="1" dirty="0"/>
          </a:p>
        </p:txBody>
      </p:sp>
      <p:sp>
        <p:nvSpPr>
          <p:cNvPr id="20" name="椭圆 19"/>
          <p:cNvSpPr/>
          <p:nvPr/>
        </p:nvSpPr>
        <p:spPr>
          <a:xfrm>
            <a:off x="3714744" y="3571876"/>
            <a:ext cx="1643074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/>
              <a:t>was</a:t>
            </a:r>
            <a:endParaRPr lang="zh-CN" altLang="en-US" sz="3600" b="1" dirty="0"/>
          </a:p>
        </p:txBody>
      </p:sp>
      <p:sp>
        <p:nvSpPr>
          <p:cNvPr id="21" name="椭圆 20"/>
          <p:cNvSpPr/>
          <p:nvPr/>
        </p:nvSpPr>
        <p:spPr>
          <a:xfrm>
            <a:off x="6572264" y="5286388"/>
            <a:ext cx="2071670" cy="8572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/>
              <a:t>bound</a:t>
            </a:r>
            <a:endParaRPr lang="zh-CN" altLang="en-US" sz="3600" b="1" dirty="0"/>
          </a:p>
        </p:txBody>
      </p:sp>
      <p:sp>
        <p:nvSpPr>
          <p:cNvPr id="22" name="椭圆 21"/>
          <p:cNvSpPr/>
          <p:nvPr/>
        </p:nvSpPr>
        <p:spPr>
          <a:xfrm>
            <a:off x="285720" y="2571744"/>
            <a:ext cx="1357322" cy="7143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/>
              <a:t>to</a:t>
            </a:r>
            <a:endParaRPr lang="zh-CN" altLang="en-US" sz="3600" b="1" dirty="0"/>
          </a:p>
        </p:txBody>
      </p:sp>
      <p:sp>
        <p:nvSpPr>
          <p:cNvPr id="23" name="椭圆 22"/>
          <p:cNvSpPr/>
          <p:nvPr/>
        </p:nvSpPr>
        <p:spPr>
          <a:xfrm>
            <a:off x="1285852" y="5643578"/>
            <a:ext cx="1643074" cy="7857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/>
              <a:t>fail</a:t>
            </a:r>
            <a:endParaRPr lang="zh-CN" altLang="en-US" sz="4000" b="1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图片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TextBox 5"/>
          <p:cNvSpPr txBox="1"/>
          <p:nvPr/>
        </p:nvSpPr>
        <p:spPr>
          <a:xfrm>
            <a:off x="1142976" y="1714488"/>
            <a:ext cx="70009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/>
              <a:t>He objected to striking, saying it was bound to fail and their attempt would be in vain.</a:t>
            </a:r>
            <a:endParaRPr lang="zh-CN" altLang="en-US" sz="4000" b="1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7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矩形 4"/>
          <p:cNvSpPr/>
          <p:nvPr/>
        </p:nvSpPr>
        <p:spPr>
          <a:xfrm>
            <a:off x="1428728" y="285728"/>
            <a:ext cx="548182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400" b="1" cap="none" spc="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Complete the passage.</a:t>
            </a:r>
            <a:endParaRPr lang="zh-CN" altLang="en-US" sz="4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58" y="1357298"/>
            <a:ext cx="828680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Malgun Gothic" pitchFamily="34" charset="-127"/>
                <a:ea typeface="Malgun Gothic" pitchFamily="34" charset="-127"/>
              </a:rPr>
              <a:t>The opinions on cloning d_________ from people to people. Those who are ____ ________ ______ it  think that cloning is likely to _______ the dying _____ ______ _____, which is a breakthrough in history and they believe the scientists’ efforts will _______ ______. However, the others who ________ to cloning, hold the view that it is a risky task to u_____________. They say </a:t>
            </a:r>
            <a:endParaRPr lang="zh-CN" altLang="en-US" sz="3200" b="1" dirty="0">
              <a:latin typeface="Malgun Gothic" pitchFamily="34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500694" y="1357298"/>
            <a:ext cx="15001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err="1">
                <a:solidFill>
                  <a:srgbClr val="FF0000"/>
                </a:solidFill>
              </a:rPr>
              <a:t>iffer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43768" y="1857364"/>
            <a:ext cx="107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in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2910" y="2357430"/>
            <a:ext cx="22145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err="1">
                <a:solidFill>
                  <a:srgbClr val="FF0000"/>
                </a:solidFill>
              </a:rPr>
              <a:t>favour</a:t>
            </a:r>
            <a:r>
              <a:rPr lang="en-US" altLang="zh-CN" sz="3200" b="1" dirty="0">
                <a:solidFill>
                  <a:srgbClr val="FF0000"/>
                </a:solidFill>
              </a:rPr>
              <a:t>    of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214546" y="2857496"/>
            <a:ext cx="13573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bring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715008" y="2857496"/>
            <a:ext cx="27860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back   to   life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85786" y="4214818"/>
            <a:ext cx="2571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pay  off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0034" y="4714884"/>
            <a:ext cx="1714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object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29058" y="5214950"/>
            <a:ext cx="20717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err="1">
                <a:solidFill>
                  <a:srgbClr val="FF0000"/>
                </a:solidFill>
              </a:rPr>
              <a:t>ndertake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7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TextBox 5"/>
          <p:cNvSpPr txBox="1"/>
          <p:nvPr/>
        </p:nvSpPr>
        <p:spPr>
          <a:xfrm>
            <a:off x="642910" y="928670"/>
            <a:ext cx="778674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Ebrima" pitchFamily="2" charset="0"/>
                <a:ea typeface="Ebrima" pitchFamily="2" charset="0"/>
                <a:cs typeface="Ebrima" pitchFamily="2" charset="0"/>
              </a:rPr>
              <a:t>some people hope to clone themselves to o__________ profits and a________ their own ambitions. Anyway, it is still controversial. Some governments begin to f___________ any research into human cloning, because they b____________ about the results that may have negative effects on humans.</a:t>
            </a:r>
            <a:endParaRPr lang="zh-CN" altLang="en-US" sz="3200" b="1" dirty="0">
              <a:latin typeface="Ebrima" pitchFamily="2" charset="0"/>
              <a:cs typeface="Ebrima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28728" y="1428736"/>
            <a:ext cx="15001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err="1">
                <a:solidFill>
                  <a:srgbClr val="FF0000"/>
                </a:solidFill>
              </a:rPr>
              <a:t>btain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43570" y="1428736"/>
            <a:ext cx="11430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err="1">
                <a:solidFill>
                  <a:srgbClr val="FF0000"/>
                </a:solidFill>
              </a:rPr>
              <a:t>ttain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00298" y="2857496"/>
            <a:ext cx="18573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err="1">
                <a:solidFill>
                  <a:srgbClr val="FF0000"/>
                </a:solidFill>
              </a:rPr>
              <a:t>orbid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28662" y="3857628"/>
            <a:ext cx="12858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other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7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矩形 4"/>
          <p:cNvSpPr/>
          <p:nvPr/>
        </p:nvSpPr>
        <p:spPr>
          <a:xfrm>
            <a:off x="2267744" y="1268760"/>
            <a:ext cx="38903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homework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43608" y="2996952"/>
            <a:ext cx="712879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/>
              <a:t>Make a story using at least 8 words or phrases in bold.</a:t>
            </a:r>
            <a:endParaRPr lang="zh-CN" altLang="en-US" sz="44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1247</TotalTime>
  <Words>1028</Words>
  <Application>Microsoft Office PowerPoint</Application>
  <PresentationFormat>全屏显示(4:3)</PresentationFormat>
  <Paragraphs>185</Paragraphs>
  <Slides>30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9" baseType="lpstr">
      <vt:lpstr>GungsuhChe</vt:lpstr>
      <vt:lpstr>Malgun Gothic</vt:lpstr>
      <vt:lpstr>Arial</vt:lpstr>
      <vt:lpstr>Calibri</vt:lpstr>
      <vt:lpstr>Ebrima</vt:lpstr>
      <vt:lpstr>Kartika</vt:lpstr>
      <vt:lpstr>Times New Roman</vt:lpstr>
      <vt:lpstr>Wingdings</vt:lpstr>
      <vt:lpstr>Office 主题</vt:lpstr>
      <vt:lpstr>6.5早读：黄本P105 听力            “作业”小程序拍照上传答案</vt:lpstr>
      <vt:lpstr>       一、8:00-8:15                维词朗读U2单词        二、8:15-8:45                腾讯课堂 词汇学习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abbey</dc:creator>
  <cp:lastModifiedBy> </cp:lastModifiedBy>
  <cp:revision>120</cp:revision>
  <dcterms:created xsi:type="dcterms:W3CDTF">2011-06-03T07:00:56Z</dcterms:created>
  <dcterms:modified xsi:type="dcterms:W3CDTF">2021-06-04T23:16:59Z</dcterms:modified>
</cp:coreProperties>
</file>