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91"/>
  </p:notesMasterIdLst>
  <p:handoutMasterIdLst>
    <p:handoutMasterId r:id="rId92"/>
  </p:handoutMasterIdLst>
  <p:sldIdLst>
    <p:sldId id="1572" r:id="rId2"/>
    <p:sldId id="1474" r:id="rId3"/>
    <p:sldId id="1480" r:id="rId4"/>
    <p:sldId id="1482" r:id="rId5"/>
    <p:sldId id="1483" r:id="rId6"/>
    <p:sldId id="1618" r:id="rId7"/>
    <p:sldId id="1476" r:id="rId8"/>
    <p:sldId id="1270" r:id="rId9"/>
    <p:sldId id="1400" r:id="rId10"/>
    <p:sldId id="1401" r:id="rId11"/>
    <p:sldId id="1541" r:id="rId12"/>
    <p:sldId id="1601" r:id="rId13"/>
    <p:sldId id="1619" r:id="rId14"/>
    <p:sldId id="1620" r:id="rId15"/>
    <p:sldId id="1604" r:id="rId16"/>
    <p:sldId id="1605" r:id="rId17"/>
    <p:sldId id="1606" r:id="rId18"/>
    <p:sldId id="1496" r:id="rId19"/>
    <p:sldId id="1406" r:id="rId20"/>
    <p:sldId id="1405" r:id="rId21"/>
    <p:sldId id="1607" r:id="rId22"/>
    <p:sldId id="1407" r:id="rId23"/>
    <p:sldId id="1542" r:id="rId24"/>
    <p:sldId id="1409" r:id="rId25"/>
    <p:sldId id="1410" r:id="rId26"/>
    <p:sldId id="1411" r:id="rId27"/>
    <p:sldId id="1394" r:id="rId28"/>
    <p:sldId id="1412" r:id="rId29"/>
    <p:sldId id="1414" r:id="rId30"/>
    <p:sldId id="1503" r:id="rId31"/>
    <p:sldId id="1415" r:id="rId32"/>
    <p:sldId id="1608" r:id="rId33"/>
    <p:sldId id="1505" r:id="rId34"/>
    <p:sldId id="1575" r:id="rId35"/>
    <p:sldId id="1506" r:id="rId36"/>
    <p:sldId id="1507" r:id="rId37"/>
    <p:sldId id="1509" r:id="rId38"/>
    <p:sldId id="1577" r:id="rId39"/>
    <p:sldId id="1510" r:id="rId40"/>
    <p:sldId id="1511" r:id="rId41"/>
    <p:sldId id="1609" r:id="rId42"/>
    <p:sldId id="1578" r:id="rId43"/>
    <p:sldId id="1417" r:id="rId44"/>
    <p:sldId id="1395" r:id="rId45"/>
    <p:sldId id="1527" r:id="rId46"/>
    <p:sldId id="1528" r:id="rId47"/>
    <p:sldId id="1531" r:id="rId48"/>
    <p:sldId id="1579" r:id="rId49"/>
    <p:sldId id="1396" r:id="rId50"/>
    <p:sldId id="1422" r:id="rId51"/>
    <p:sldId id="1423" r:id="rId52"/>
    <p:sldId id="1424" r:id="rId53"/>
    <p:sldId id="1584" r:id="rId54"/>
    <p:sldId id="1585" r:id="rId55"/>
    <p:sldId id="1586" r:id="rId56"/>
    <p:sldId id="1587" r:id="rId57"/>
    <p:sldId id="1430" r:id="rId58"/>
    <p:sldId id="1540" r:id="rId59"/>
    <p:sldId id="1436" r:id="rId60"/>
    <p:sldId id="1431" r:id="rId61"/>
    <p:sldId id="1610" r:id="rId62"/>
    <p:sldId id="1611" r:id="rId63"/>
    <p:sldId id="1384" r:id="rId64"/>
    <p:sldId id="1592" r:id="rId65"/>
    <p:sldId id="1446" r:id="rId66"/>
    <p:sldId id="1593" r:id="rId67"/>
    <p:sldId id="1448" r:id="rId68"/>
    <p:sldId id="1594" r:id="rId69"/>
    <p:sldId id="1450" r:id="rId70"/>
    <p:sldId id="1451" r:id="rId71"/>
    <p:sldId id="1555" r:id="rId72"/>
    <p:sldId id="1452" r:id="rId73"/>
    <p:sldId id="1612" r:id="rId74"/>
    <p:sldId id="1453" r:id="rId75"/>
    <p:sldId id="1595" r:id="rId76"/>
    <p:sldId id="1613" r:id="rId77"/>
    <p:sldId id="1614" r:id="rId78"/>
    <p:sldId id="1556" r:id="rId79"/>
    <p:sldId id="1557" r:id="rId80"/>
    <p:sldId id="1558" r:id="rId81"/>
    <p:sldId id="1597" r:id="rId82"/>
    <p:sldId id="1621" r:id="rId83"/>
    <p:sldId id="1561" r:id="rId84"/>
    <p:sldId id="1616" r:id="rId85"/>
    <p:sldId id="1566" r:id="rId86"/>
    <p:sldId id="1599" r:id="rId87"/>
    <p:sldId id="1568" r:id="rId88"/>
    <p:sldId id="1617" r:id="rId89"/>
    <p:sldId id="1573" r:id="rId90"/>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85D8A"/>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318" autoAdjust="0"/>
  </p:normalViewPr>
  <p:slideViewPr>
    <p:cSldViewPr>
      <p:cViewPr>
        <p:scale>
          <a:sx n="100" d="100"/>
          <a:sy n="100" d="100"/>
        </p:scale>
        <p:origin x="480" y="366"/>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2021/3/2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2021/3/2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2671737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10852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E0807B09-F3B6-4E1C-B76C-0E5EC6B1B295}"/>
              </a:ext>
            </a:extLst>
          </p:cNvPr>
          <p:cNvSpPr/>
          <p:nvPr userDrawn="1"/>
        </p:nvSpPr>
        <p:spPr>
          <a:xfrm>
            <a:off x="0" y="0"/>
            <a:ext cx="12192000" cy="6858000"/>
          </a:xfrm>
          <a:prstGeom prst="rect">
            <a:avLst/>
          </a:prstGeom>
          <a:blipFill dpi="0" rotWithShape="1">
            <a:blip r:embed="rId19"/>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88" r:id="rId1"/>
    <p:sldLayoutId id="2147483698" r:id="rId2"/>
    <p:sldLayoutId id="2147483672" r:id="rId3"/>
    <p:sldLayoutId id="2147483699" r:id="rId4"/>
    <p:sldLayoutId id="2147483680" r:id="rId5"/>
    <p:sldLayoutId id="2147483700" r:id="rId6"/>
    <p:sldLayoutId id="2147483678" r:id="rId7"/>
    <p:sldLayoutId id="2147483701" r:id="rId8"/>
    <p:sldLayoutId id="2147483675" r:id="rId9"/>
    <p:sldLayoutId id="2147483676" r:id="rId10"/>
    <p:sldLayoutId id="2147483679" r:id="rId11"/>
    <p:sldLayoutId id="2147483681" r:id="rId12"/>
    <p:sldLayoutId id="2147483682" r:id="rId13"/>
    <p:sldLayoutId id="2147483683" r:id="rId14"/>
    <p:sldLayoutId id="2147483684" r:id="rId15"/>
    <p:sldLayoutId id="2147483685" r:id="rId16"/>
    <p:sldLayoutId id="2147483677" r:id="rId17"/>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slide" Target="slide78.xml"/><Relationship Id="rId4" Type="http://schemas.openxmlformats.org/officeDocument/2006/relationships/slide" Target="slide43.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32.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7.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33.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34.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7.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35.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36.xml.rels><?xml version="1.0" encoding="UTF-8" standalone="yes"?>
<Relationships xmlns="http://schemas.openxmlformats.org/package/2006/relationships"><Relationship Id="rId8" Type="http://schemas.openxmlformats.org/officeDocument/2006/relationships/slide" Target="slide39.xml"/><Relationship Id="rId3" Type="http://schemas.openxmlformats.org/officeDocument/2006/relationships/slide" Target="slide31.xml"/><Relationship Id="rId7" Type="http://schemas.openxmlformats.org/officeDocument/2006/relationships/slide" Target="slide37.xml"/><Relationship Id="rId2" Type="http://schemas.openxmlformats.org/officeDocument/2006/relationships/image" Target="../media/image3.png"/><Relationship Id="rId1" Type="http://schemas.openxmlformats.org/officeDocument/2006/relationships/slideLayout" Target="../slideLayouts/slideLayout8.xml"/><Relationship Id="rId6" Type="http://schemas.openxmlformats.org/officeDocument/2006/relationships/slide" Target="slide36.xml"/><Relationship Id="rId5" Type="http://schemas.openxmlformats.org/officeDocument/2006/relationships/slide" Target="slide35.xml"/><Relationship Id="rId4" Type="http://schemas.openxmlformats.org/officeDocument/2006/relationships/slide" Target="slide33.xml"/><Relationship Id="rId9" Type="http://schemas.openxmlformats.org/officeDocument/2006/relationships/slide" Target="slide40.xml"/></Relationships>
</file>

<file path=ppt/slides/_rels/slide37.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38.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7.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39.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40.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41.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42.xml.rels><?xml version="1.0" encoding="UTF-8" standalone="yes"?>
<Relationships xmlns="http://schemas.openxmlformats.org/package/2006/relationships"><Relationship Id="rId8" Type="http://schemas.openxmlformats.org/officeDocument/2006/relationships/slide" Target="slide40.xml"/><Relationship Id="rId3" Type="http://schemas.openxmlformats.org/officeDocument/2006/relationships/slide" Target="slide33.xml"/><Relationship Id="rId7" Type="http://schemas.openxmlformats.org/officeDocument/2006/relationships/slide" Target="slide39.xml"/><Relationship Id="rId2" Type="http://schemas.openxmlformats.org/officeDocument/2006/relationships/slide" Target="slide31.xml"/><Relationship Id="rId1" Type="http://schemas.openxmlformats.org/officeDocument/2006/relationships/slideLayout" Target="../slideLayouts/slideLayout1.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 Id="rId9" Type="http://schemas.openxmlformats.org/officeDocument/2006/relationships/slide" Target="slide6.xml"/></Relationships>
</file>

<file path=ppt/slides/_rels/slide4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3.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64.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7.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65.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66.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7.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67.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68.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7.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69.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2.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70.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71.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7.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72.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73.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7.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74.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75.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76.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4" Type="http://schemas.openxmlformats.org/officeDocument/2006/relationships/slide" Target="slide67.xml"/><Relationship Id="rId9" Type="http://schemas.openxmlformats.org/officeDocument/2006/relationships/slide" Target="slide75.xml"/></Relationships>
</file>

<file path=ppt/slides/_rels/slide77.xml.rels><?xml version="1.0" encoding="UTF-8" standalone="yes"?>
<Relationships xmlns="http://schemas.openxmlformats.org/package/2006/relationships"><Relationship Id="rId8" Type="http://schemas.openxmlformats.org/officeDocument/2006/relationships/slide" Target="slide74.xml"/><Relationship Id="rId3" Type="http://schemas.openxmlformats.org/officeDocument/2006/relationships/slide" Target="slide65.xml"/><Relationship Id="rId7" Type="http://schemas.openxmlformats.org/officeDocument/2006/relationships/slide" Target="slide72.xml"/><Relationship Id="rId2" Type="http://schemas.openxmlformats.org/officeDocument/2006/relationships/slide" Target="slide63.xml"/><Relationship Id="rId1" Type="http://schemas.openxmlformats.org/officeDocument/2006/relationships/slideLayout" Target="../slideLayouts/slideLayout1.xml"/><Relationship Id="rId6" Type="http://schemas.openxmlformats.org/officeDocument/2006/relationships/slide" Target="slide70.xml"/><Relationship Id="rId5" Type="http://schemas.openxmlformats.org/officeDocument/2006/relationships/slide" Target="slide69.xml"/><Relationship Id="rId10" Type="http://schemas.openxmlformats.org/officeDocument/2006/relationships/slide" Target="slide6.xml"/><Relationship Id="rId4" Type="http://schemas.openxmlformats.org/officeDocument/2006/relationships/slide" Target="slide67.xml"/><Relationship Id="rId9" Type="http://schemas.openxmlformats.org/officeDocument/2006/relationships/slide" Target="slide75.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9" name="文本框 178"/>
          <p:cNvSpPr txBox="1"/>
          <p:nvPr/>
        </p:nvSpPr>
        <p:spPr>
          <a:xfrm>
            <a:off x="2238312" y="4639136"/>
            <a:ext cx="7713789" cy="769441"/>
          </a:xfrm>
          <a:prstGeom prst="rect">
            <a:avLst/>
          </a:prstGeom>
          <a:noFill/>
        </p:spPr>
        <p:txBody>
          <a:bodyPr wrap="square" rtlCol="0">
            <a:spAutoFit/>
          </a:bodyPr>
          <a:lstStyle/>
          <a:p>
            <a:pPr algn="ctr"/>
            <a:r>
              <a:rPr lang="zh-CN" altLang="zh-CN" sz="4400" b="1" spc="300" dirty="0">
                <a:solidFill>
                  <a:prstClr val="black"/>
                </a:solidFill>
                <a:latin typeface="微软雅黑" panose="020B0503020204020204" pitchFamily="34" charset="-122"/>
                <a:ea typeface="微软雅黑" panose="020B0503020204020204" pitchFamily="34" charset="-122"/>
              </a:rPr>
              <a:t>第</a:t>
            </a:r>
            <a:r>
              <a:rPr lang="en-US" altLang="zh-CN" sz="4400" b="1" spc="300" dirty="0">
                <a:solidFill>
                  <a:prstClr val="black"/>
                </a:solidFill>
                <a:latin typeface="微软雅黑" panose="020B0503020204020204" pitchFamily="34" charset="-122"/>
                <a:ea typeface="微软雅黑" panose="020B0503020204020204" pitchFamily="34" charset="-122"/>
              </a:rPr>
              <a:t>35</a:t>
            </a:r>
            <a:r>
              <a:rPr lang="zh-CN" altLang="zh-CN" sz="4400" b="1" spc="300" dirty="0">
                <a:solidFill>
                  <a:prstClr val="black"/>
                </a:solidFill>
                <a:latin typeface="微软雅黑" panose="020B0503020204020204" pitchFamily="34" charset="-122"/>
                <a:ea typeface="微软雅黑" panose="020B0503020204020204" pitchFamily="34" charset="-122"/>
              </a:rPr>
              <a:t>课　求索真理的历程</a:t>
            </a:r>
          </a:p>
        </p:txBody>
      </p:sp>
      <p:grpSp>
        <p:nvGrpSpPr>
          <p:cNvPr id="7" name="组合 6"/>
          <p:cNvGrpSpPr/>
          <p:nvPr/>
        </p:nvGrpSpPr>
        <p:grpSpPr>
          <a:xfrm>
            <a:off x="-28885" y="0"/>
            <a:ext cx="12219298" cy="4221882"/>
            <a:chOff x="7535366" y="4264725"/>
            <a:chExt cx="10055226" cy="4481512"/>
          </a:xfrm>
          <a:blipFill dpi="0" rotWithShape="1">
            <a:blip r:embed="rId2"/>
            <a:srcRect/>
            <a:stretch>
              <a:fillRect b="-7000"/>
            </a:stretch>
          </a:blipFill>
        </p:grpSpPr>
        <p:sp>
          <p:nvSpPr>
            <p:cNvPr id="8"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5" name="组合 184"/>
          <p:cNvGrpSpPr/>
          <p:nvPr/>
        </p:nvGrpSpPr>
        <p:grpSpPr>
          <a:xfrm>
            <a:off x="613177" y="90190"/>
            <a:ext cx="1629396" cy="1539949"/>
            <a:chOff x="1066865" y="4151654"/>
            <a:chExt cx="1629396" cy="1539949"/>
          </a:xfrm>
          <a:solidFill>
            <a:schemeClr val="bg1"/>
          </a:solidFill>
          <a:effectLst/>
        </p:grpSpPr>
        <p:sp>
          <p:nvSpPr>
            <p:cNvPr id="190"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91"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202920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1862" y="900805"/>
            <a:ext cx="9282715" cy="1957139"/>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了解人的实践活动的特性和作用，理解社会生活的实践本质；阐明实践是认识的基础，是检验认识的真理性的唯一标准；阐述认识运动的辩证发展过程。</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45624" y="1066027"/>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45624" y="3245046"/>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1862" y="3093408"/>
            <a:ext cx="9282715" cy="2603470"/>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政治认同：自觉坚持真理，捍卫真理。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科学精神：正确理解实践与认识的关系，正确理解认识的辩证发展过程。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公共参与：自觉投身实践。</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文本框 73"/>
          <p:cNvSpPr txBox="1"/>
          <p:nvPr/>
        </p:nvSpPr>
        <p:spPr>
          <a:xfrm>
            <a:off x="4678682" y="995810"/>
            <a:ext cx="4514865" cy="1754326"/>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实践是认识发展的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实践是检验认识的真理性的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⑥</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实践是认识的</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8" name="圆角矩形 47"/>
          <p:cNvSpPr/>
          <p:nvPr/>
        </p:nvSpPr>
        <p:spPr>
          <a:xfrm>
            <a:off x="1316516" y="1701602"/>
            <a:ext cx="368728" cy="3040794"/>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求索真理的历程</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grpSp>
        <p:nvGrpSpPr>
          <p:cNvPr id="49" name="组合 48"/>
          <p:cNvGrpSpPr/>
          <p:nvPr/>
        </p:nvGrpSpPr>
        <p:grpSpPr>
          <a:xfrm>
            <a:off x="1711427" y="1171419"/>
            <a:ext cx="555447" cy="3603643"/>
            <a:chOff x="1343547" y="1522019"/>
            <a:chExt cx="621802" cy="3818466"/>
          </a:xfrm>
        </p:grpSpPr>
        <p:cxnSp>
          <p:nvCxnSpPr>
            <p:cNvPr id="50" name="直接连接符 49"/>
            <p:cNvCxnSpPr/>
            <p:nvPr/>
          </p:nvCxnSpPr>
          <p:spPr>
            <a:xfrm>
              <a:off x="1343547" y="3637504"/>
              <a:ext cx="60128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a:off x="1640926" y="5340485"/>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2" name="圆角矩形 61"/>
          <p:cNvSpPr/>
          <p:nvPr/>
        </p:nvSpPr>
        <p:spPr>
          <a:xfrm>
            <a:off x="2286070" y="1012315"/>
            <a:ext cx="677817" cy="323781"/>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实践</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cxnSp>
        <p:nvCxnSpPr>
          <p:cNvPr id="79" name="直接箭头连接符 78"/>
          <p:cNvCxnSpPr/>
          <p:nvPr/>
        </p:nvCxnSpPr>
        <p:spPr>
          <a:xfrm flipV="1">
            <a:off x="2527488" y="1416429"/>
            <a:ext cx="0" cy="1477716"/>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80" name="矩形 79"/>
          <p:cNvSpPr/>
          <p:nvPr/>
        </p:nvSpPr>
        <p:spPr>
          <a:xfrm>
            <a:off x="20397" y="178979"/>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88" name="文本框 87"/>
          <p:cNvSpPr txBox="1"/>
          <p:nvPr/>
        </p:nvSpPr>
        <p:spPr>
          <a:xfrm>
            <a:off x="3382875" y="129378"/>
            <a:ext cx="5306953" cy="923330"/>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含义：是人们改造</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rPr>
              <a:t>_________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物质活动</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特点：</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社会历史性</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9" name="矩形 88"/>
          <p:cNvSpPr/>
          <p:nvPr/>
        </p:nvSpPr>
        <p:spPr>
          <a:xfrm flipH="1">
            <a:off x="2646223" y="1780082"/>
            <a:ext cx="415476" cy="646331"/>
          </a:xfrm>
          <a:prstGeom prst="rect">
            <a:avLst/>
          </a:prstGeom>
        </p:spPr>
        <p:txBody>
          <a:bodyPr wrap="square">
            <a:spAutoFit/>
          </a:bodyPr>
          <a:lstStyle/>
          <a:p>
            <a:pPr algn="ctr"/>
            <a:r>
              <a:rPr lang="zh-CN" altLang="en-US" sz="1800" dirty="0">
                <a:solidFill>
                  <a:prstClr val="black"/>
                </a:solidFill>
                <a:latin typeface="方正中等线简体" panose="03000509000000000000" pitchFamily="65" charset="-122"/>
                <a:ea typeface="方正中等线简体" panose="03000509000000000000" pitchFamily="65" charset="-122"/>
              </a:rPr>
              <a:t>决定</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sp>
        <p:nvSpPr>
          <p:cNvPr id="90" name="圆角矩形 89"/>
          <p:cNvSpPr/>
          <p:nvPr/>
        </p:nvSpPr>
        <p:spPr>
          <a:xfrm>
            <a:off x="2286071" y="2983571"/>
            <a:ext cx="676384" cy="35133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认识</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grpSp>
        <p:nvGrpSpPr>
          <p:cNvPr id="137" name="组合 136"/>
          <p:cNvGrpSpPr/>
          <p:nvPr/>
        </p:nvGrpSpPr>
        <p:grpSpPr>
          <a:xfrm>
            <a:off x="2990068" y="2957444"/>
            <a:ext cx="266335" cy="465052"/>
            <a:chOff x="1306287" y="1522019"/>
            <a:chExt cx="659062" cy="3818467"/>
          </a:xfrm>
        </p:grpSpPr>
        <p:cxnSp>
          <p:nvCxnSpPr>
            <p:cNvPr id="138" name="直接连接符 137"/>
            <p:cNvCxnSpPr/>
            <p:nvPr/>
          </p:nvCxnSpPr>
          <p:spPr>
            <a:xfrm>
              <a:off x="1306287" y="3429796"/>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直接连接符 138"/>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直接连接符 140"/>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6" name="圆角矩形 65"/>
          <p:cNvSpPr/>
          <p:nvPr/>
        </p:nvSpPr>
        <p:spPr>
          <a:xfrm>
            <a:off x="2286070" y="4627138"/>
            <a:ext cx="676385" cy="318067"/>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sz="1800" dirty="0">
                <a:solidFill>
                  <a:prstClr val="black"/>
                </a:solidFill>
                <a:latin typeface="方正中等线简体" panose="03000509000000000000" pitchFamily="65" charset="-122"/>
                <a:ea typeface="方正中等线简体" panose="03000509000000000000" pitchFamily="65" charset="-122"/>
              </a:rPr>
              <a:t>真理</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sp>
        <p:nvSpPr>
          <p:cNvPr id="67" name="矩形 66"/>
          <p:cNvSpPr/>
          <p:nvPr/>
        </p:nvSpPr>
        <p:spPr>
          <a:xfrm flipH="1">
            <a:off x="2141321" y="1681929"/>
            <a:ext cx="415476" cy="923330"/>
          </a:xfrm>
          <a:prstGeom prst="rect">
            <a:avLst/>
          </a:prstGeom>
        </p:spPr>
        <p:txBody>
          <a:bodyPr wrap="square">
            <a:spAutoFit/>
          </a:bodyPr>
          <a:lstStyle/>
          <a:p>
            <a:pPr algn="ctr"/>
            <a:r>
              <a:rPr lang="zh-CN" altLang="en-US" sz="1800" dirty="0">
                <a:solidFill>
                  <a:prstClr val="black"/>
                </a:solidFill>
                <a:latin typeface="方正中等线简体" panose="03000509000000000000" pitchFamily="65" charset="-122"/>
                <a:ea typeface="方正中等线简体" panose="03000509000000000000" pitchFamily="65" charset="-122"/>
              </a:rPr>
              <a:t>反作用</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cxnSp>
        <p:nvCxnSpPr>
          <p:cNvPr id="68" name="直接箭头连接符 67"/>
          <p:cNvCxnSpPr/>
          <p:nvPr/>
        </p:nvCxnSpPr>
        <p:spPr>
          <a:xfrm>
            <a:off x="2671780" y="1436567"/>
            <a:ext cx="0" cy="1448869"/>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grpSp>
        <p:nvGrpSpPr>
          <p:cNvPr id="69" name="组合 68"/>
          <p:cNvGrpSpPr/>
          <p:nvPr/>
        </p:nvGrpSpPr>
        <p:grpSpPr>
          <a:xfrm>
            <a:off x="3041503" y="399992"/>
            <a:ext cx="416930" cy="1514822"/>
            <a:chOff x="1292227" y="1522019"/>
            <a:chExt cx="673122" cy="3818467"/>
          </a:xfrm>
        </p:grpSpPr>
        <p:cxnSp>
          <p:nvCxnSpPr>
            <p:cNvPr id="70" name="直接连接符 69"/>
            <p:cNvCxnSpPr/>
            <p:nvPr/>
          </p:nvCxnSpPr>
          <p:spPr>
            <a:xfrm>
              <a:off x="1292227" y="3416431"/>
              <a:ext cx="33289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3" name="组合 92"/>
          <p:cNvGrpSpPr/>
          <p:nvPr/>
        </p:nvGrpSpPr>
        <p:grpSpPr>
          <a:xfrm>
            <a:off x="3011962" y="3859431"/>
            <a:ext cx="443780" cy="2213776"/>
            <a:chOff x="1306287" y="1522019"/>
            <a:chExt cx="659062" cy="3818467"/>
          </a:xfrm>
        </p:grpSpPr>
        <p:cxnSp>
          <p:nvCxnSpPr>
            <p:cNvPr id="94" name="直接连接符 93"/>
            <p:cNvCxnSpPr/>
            <p:nvPr/>
          </p:nvCxnSpPr>
          <p:spPr>
            <a:xfrm>
              <a:off x="1306287" y="3075345"/>
              <a:ext cx="659062"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99" name="直接箭头连接符 98"/>
          <p:cNvCxnSpPr/>
          <p:nvPr/>
        </p:nvCxnSpPr>
        <p:spPr>
          <a:xfrm>
            <a:off x="2582591" y="3398755"/>
            <a:ext cx="0" cy="1171328"/>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grpSp>
        <p:nvGrpSpPr>
          <p:cNvPr id="105" name="组合 104"/>
          <p:cNvGrpSpPr/>
          <p:nvPr/>
        </p:nvGrpSpPr>
        <p:grpSpPr>
          <a:xfrm>
            <a:off x="3949911" y="4301609"/>
            <a:ext cx="286327" cy="872208"/>
            <a:chOff x="1306287" y="1522019"/>
            <a:chExt cx="659062" cy="3818467"/>
          </a:xfrm>
        </p:grpSpPr>
        <p:cxnSp>
          <p:nvCxnSpPr>
            <p:cNvPr id="106" name="直接连接符 105"/>
            <p:cNvCxnSpPr/>
            <p:nvPr/>
          </p:nvCxnSpPr>
          <p:spPr>
            <a:xfrm>
              <a:off x="1306287" y="3469664"/>
              <a:ext cx="65083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1" name="矩形 110"/>
          <p:cNvSpPr/>
          <p:nvPr/>
        </p:nvSpPr>
        <p:spPr>
          <a:xfrm flipH="1">
            <a:off x="2598309" y="3413299"/>
            <a:ext cx="415476" cy="1200329"/>
          </a:xfrm>
          <a:prstGeom prst="rect">
            <a:avLst/>
          </a:prstGeom>
        </p:spPr>
        <p:txBody>
          <a:bodyPr wrap="square">
            <a:spAutoFit/>
          </a:bodyPr>
          <a:lstStyle/>
          <a:p>
            <a:pPr algn="ctr"/>
            <a:r>
              <a:rPr lang="zh-CN" altLang="en-US" sz="1800" dirty="0">
                <a:solidFill>
                  <a:prstClr val="black"/>
                </a:solidFill>
                <a:latin typeface="方正中等线简体" panose="03000509000000000000" pitchFamily="65" charset="-122"/>
                <a:ea typeface="方正中等线简体" panose="03000509000000000000" pitchFamily="65" charset="-122"/>
              </a:rPr>
              <a:t>正确认识</a:t>
            </a:r>
            <a:endParaRPr lang="zh-CN" altLang="zh-CN" sz="1800" dirty="0">
              <a:solidFill>
                <a:prstClr val="black"/>
              </a:solidFill>
              <a:latin typeface="方正中等线简体" panose="03000509000000000000" pitchFamily="65" charset="-122"/>
              <a:ea typeface="方正中等线简体" panose="03000509000000000000" pitchFamily="65" charset="-122"/>
            </a:endParaRPr>
          </a:p>
        </p:txBody>
      </p:sp>
      <p:sp>
        <p:nvSpPr>
          <p:cNvPr id="73" name="文本框 72"/>
          <p:cNvSpPr txBox="1"/>
          <p:nvPr/>
        </p:nvSpPr>
        <p:spPr>
          <a:xfrm>
            <a:off x="3382875" y="1420878"/>
            <a:ext cx="1135648" cy="923330"/>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识的基础</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8" name="文本框 77"/>
          <p:cNvSpPr txBox="1"/>
          <p:nvPr/>
        </p:nvSpPr>
        <p:spPr>
          <a:xfrm>
            <a:off x="3210396" y="2715293"/>
            <a:ext cx="5306953" cy="923330"/>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正确的认识、科学理论对实践具有</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⑧</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错误的认识则会把人们的实践活动引向歧途</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1" name="文本框 80"/>
          <p:cNvSpPr txBox="1"/>
          <p:nvPr/>
        </p:nvSpPr>
        <p:spPr>
          <a:xfrm>
            <a:off x="3385211" y="3596807"/>
            <a:ext cx="5955025" cy="507831"/>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含义：真理是标志主观同客观</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哲学范畴</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2" name="文本框 81"/>
          <p:cNvSpPr txBox="1"/>
          <p:nvPr/>
        </p:nvSpPr>
        <p:spPr>
          <a:xfrm>
            <a:off x="4179637" y="4066027"/>
            <a:ext cx="5804001" cy="1338828"/>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客观性：是真理</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rPr>
              <a:t>_______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属性</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条件性：任何真理都有自己适用</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rPr>
              <a:t>___________</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具体性：任何真理都是相对</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于⑫</a:t>
            </a:r>
            <a:r>
              <a:rPr lang="en-US" altLang="zh-CN" sz="1800" kern="100" dirty="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过程来说的</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3" name="文本框 82"/>
          <p:cNvSpPr txBox="1"/>
          <p:nvPr/>
        </p:nvSpPr>
        <p:spPr>
          <a:xfrm>
            <a:off x="3385212" y="5634514"/>
            <a:ext cx="661272" cy="923330"/>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认识</a:t>
            </a:r>
          </a:p>
          <a:p>
            <a:pPr algn="just">
              <a:lnSpc>
                <a:spcPct val="150000"/>
              </a:lnSpc>
              <a:spcAft>
                <a:spcPts val="0"/>
              </a:spcAf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过程</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4" name="文本框 83"/>
          <p:cNvSpPr txBox="1"/>
          <p:nvPr/>
        </p:nvSpPr>
        <p:spPr>
          <a:xfrm>
            <a:off x="4286658" y="5359789"/>
            <a:ext cx="1211852" cy="1338828"/>
          </a:xfrm>
          <a:prstGeom prst="rect">
            <a:avLst/>
          </a:prstGeom>
          <a:noFill/>
        </p:spPr>
        <p:txBody>
          <a:bodyPr wrap="square" rtlCol="0">
            <a:spAutoFit/>
          </a:bodyPr>
          <a:lstStyle/>
          <a:p>
            <a:pPr algn="just">
              <a:lnSpc>
                <a:spcPct val="150000"/>
              </a:lnSpc>
              <a:spcAft>
                <a:spcPts val="0"/>
              </a:spcAft>
            </a:pP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a:t>
            </a:r>
            <a:endPar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a:t>
            </a: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性</a:t>
            </a:r>
            <a:endParaRPr lang="en-US" altLang="zh-CN" sz="18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zh-CN" altLang="en-US" sz="1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上升</a:t>
            </a: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性</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5" name="文本框 84"/>
          <p:cNvSpPr txBox="1"/>
          <p:nvPr/>
        </p:nvSpPr>
        <p:spPr>
          <a:xfrm>
            <a:off x="6452869" y="5374759"/>
            <a:ext cx="2854122" cy="1338828"/>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与时俱进，开拓创新，</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在实践中认识和发现真理，</a:t>
            </a:r>
          </a:p>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在实践中检验和发展真理</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4" name="组合 3"/>
          <p:cNvGrpSpPr/>
          <p:nvPr/>
        </p:nvGrpSpPr>
        <p:grpSpPr>
          <a:xfrm>
            <a:off x="4425823" y="1276106"/>
            <a:ext cx="297070" cy="1212118"/>
            <a:chOff x="3987557" y="1172392"/>
            <a:chExt cx="297070" cy="1212118"/>
          </a:xfrm>
        </p:grpSpPr>
        <p:cxnSp>
          <p:nvCxnSpPr>
            <p:cNvPr id="65" name="直接连接符 64"/>
            <p:cNvCxnSpPr/>
            <p:nvPr/>
          </p:nvCxnSpPr>
          <p:spPr>
            <a:xfrm>
              <a:off x="4129903" y="1594758"/>
              <a:ext cx="1423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4129903" y="1172392"/>
              <a:ext cx="0" cy="12111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130686" y="1172392"/>
              <a:ext cx="14524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4130686" y="2384510"/>
              <a:ext cx="145248"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4142281" y="1989634"/>
              <a:ext cx="1423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987557" y="1811100"/>
              <a:ext cx="14234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0" name="直接连接符 99"/>
          <p:cNvCxnSpPr/>
          <p:nvPr/>
        </p:nvCxnSpPr>
        <p:spPr>
          <a:xfrm>
            <a:off x="3262361" y="851794"/>
            <a:ext cx="206191"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1" name="文本框 100"/>
          <p:cNvSpPr txBox="1"/>
          <p:nvPr/>
        </p:nvSpPr>
        <p:spPr>
          <a:xfrm>
            <a:off x="3385212" y="4483255"/>
            <a:ext cx="661272" cy="507831"/>
          </a:xfrm>
          <a:prstGeom prst="rect">
            <a:avLst/>
          </a:prstGeom>
          <a:noFill/>
        </p:spPr>
        <p:txBody>
          <a:bodyPr wrap="square" rtlCol="0">
            <a:spAutoFit/>
          </a:bodyPr>
          <a:lstStyle/>
          <a:p>
            <a:pPr algn="just">
              <a:lnSpc>
                <a:spcPct val="150000"/>
              </a:lnSpc>
              <a:spcAft>
                <a:spcPts val="0"/>
              </a:spcAft>
            </a:pPr>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altLang="zh-CN" sz="180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102" name="组合 101"/>
          <p:cNvGrpSpPr/>
          <p:nvPr/>
        </p:nvGrpSpPr>
        <p:grpSpPr>
          <a:xfrm>
            <a:off x="4005923" y="5628329"/>
            <a:ext cx="286327" cy="872208"/>
            <a:chOff x="1306287" y="1522019"/>
            <a:chExt cx="659062" cy="3818467"/>
          </a:xfrm>
        </p:grpSpPr>
        <p:cxnSp>
          <p:nvCxnSpPr>
            <p:cNvPr id="103" name="直接连接符 102"/>
            <p:cNvCxnSpPr/>
            <p:nvPr/>
          </p:nvCxnSpPr>
          <p:spPr>
            <a:xfrm>
              <a:off x="1306287" y="3469664"/>
              <a:ext cx="65083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4" name="组合 113"/>
          <p:cNvGrpSpPr/>
          <p:nvPr/>
        </p:nvGrpSpPr>
        <p:grpSpPr>
          <a:xfrm flipH="1">
            <a:off x="5471871" y="5617103"/>
            <a:ext cx="148403" cy="872208"/>
            <a:chOff x="1639177" y="1522019"/>
            <a:chExt cx="326172" cy="3818467"/>
          </a:xfrm>
        </p:grpSpPr>
        <p:cxnSp>
          <p:nvCxnSpPr>
            <p:cNvPr id="116" name="直接连接符 115"/>
            <p:cNvCxnSpPr/>
            <p:nvPr/>
          </p:nvCxnSpPr>
          <p:spPr>
            <a:xfrm>
              <a:off x="1639177" y="1522019"/>
              <a:ext cx="0" cy="38155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a:off x="1640926" y="1522019"/>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a:off x="1640926" y="5340486"/>
              <a:ext cx="32442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9" name="直接箭头连接符 118"/>
          <p:cNvCxnSpPr/>
          <p:nvPr/>
        </p:nvCxnSpPr>
        <p:spPr>
          <a:xfrm flipV="1">
            <a:off x="5442668" y="6071685"/>
            <a:ext cx="1031628" cy="1"/>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sp>
        <p:nvSpPr>
          <p:cNvPr id="16" name="矩形 15"/>
          <p:cNvSpPr/>
          <p:nvPr/>
        </p:nvSpPr>
        <p:spPr>
          <a:xfrm>
            <a:off x="5597133" y="5753333"/>
            <a:ext cx="877163" cy="369332"/>
          </a:xfrm>
          <a:prstGeom prst="rect">
            <a:avLst/>
          </a:prstGeom>
        </p:spPr>
        <p:txBody>
          <a:bodyPr wrap="none">
            <a:spAutoFit/>
          </a:bodyPr>
          <a:lstStyle/>
          <a:p>
            <a:r>
              <a:rPr lang="zh-CN" altLang="en-US" sz="1800" kern="100" dirty="0">
                <a:latin typeface="Times New Roman" panose="02020603050405020304" pitchFamily="18" charset="0"/>
                <a:ea typeface="方正中等线简体" panose="03000509000000000000" pitchFamily="65" charset="-122"/>
                <a:cs typeface="Times New Roman" panose="02020603050405020304" pitchFamily="18" charset="0"/>
              </a:rPr>
              <a:t>方法论</a:t>
            </a:r>
          </a:p>
        </p:txBody>
      </p:sp>
      <p:sp>
        <p:nvSpPr>
          <p:cNvPr id="26" name="矩形 25"/>
          <p:cNvSpPr/>
          <p:nvPr/>
        </p:nvSpPr>
        <p:spPr>
          <a:xfrm>
            <a:off x="5495011" y="213097"/>
            <a:ext cx="1107996"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客观世界</a:t>
            </a:r>
            <a:endParaRPr lang="zh-CN" altLang="en-US" dirty="0">
              <a:solidFill>
                <a:srgbClr val="C00000"/>
              </a:solidFill>
            </a:endParaRPr>
          </a:p>
        </p:txBody>
      </p:sp>
      <p:sp>
        <p:nvSpPr>
          <p:cNvPr id="28" name="矩形 27"/>
          <p:cNvSpPr/>
          <p:nvPr/>
        </p:nvSpPr>
        <p:spPr>
          <a:xfrm>
            <a:off x="4329859" y="632545"/>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客观物质性</a:t>
            </a:r>
          </a:p>
        </p:txBody>
      </p:sp>
      <p:sp>
        <p:nvSpPr>
          <p:cNvPr id="31" name="矩形 30"/>
          <p:cNvSpPr/>
          <p:nvPr/>
        </p:nvSpPr>
        <p:spPr>
          <a:xfrm>
            <a:off x="6020479" y="623776"/>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能动性</a:t>
            </a:r>
          </a:p>
        </p:txBody>
      </p:sp>
      <p:sp>
        <p:nvSpPr>
          <p:cNvPr id="34" name="矩形 33"/>
          <p:cNvSpPr/>
          <p:nvPr/>
        </p:nvSpPr>
        <p:spPr>
          <a:xfrm>
            <a:off x="6329434" y="1082353"/>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来源</a:t>
            </a:r>
          </a:p>
        </p:txBody>
      </p:sp>
      <p:sp>
        <p:nvSpPr>
          <p:cNvPr id="35" name="矩形 34"/>
          <p:cNvSpPr/>
          <p:nvPr/>
        </p:nvSpPr>
        <p:spPr>
          <a:xfrm>
            <a:off x="6789270" y="1489480"/>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动力</a:t>
            </a:r>
          </a:p>
        </p:txBody>
      </p:sp>
      <p:sp>
        <p:nvSpPr>
          <p:cNvPr id="38" name="矩形 37"/>
          <p:cNvSpPr/>
          <p:nvPr/>
        </p:nvSpPr>
        <p:spPr>
          <a:xfrm>
            <a:off x="7646296" y="1815590"/>
            <a:ext cx="1107996" cy="463140"/>
          </a:xfrm>
          <a:prstGeom prst="rect">
            <a:avLst/>
          </a:prstGeom>
        </p:spPr>
        <p:txBody>
          <a:bodyPr wrap="none">
            <a:spAutoFit/>
          </a:bodyPr>
          <a:lstStyle/>
          <a:p>
            <a:pPr lvl="0">
              <a:lnSpc>
                <a:spcPct val="150000"/>
              </a:lnSpc>
            </a:pPr>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唯一标准</a:t>
            </a:r>
          </a:p>
        </p:txBody>
      </p:sp>
      <p:sp>
        <p:nvSpPr>
          <p:cNvPr id="42" name="矩形 41"/>
          <p:cNvSpPr/>
          <p:nvPr/>
        </p:nvSpPr>
        <p:spPr>
          <a:xfrm>
            <a:off x="6320724" y="2321027"/>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目的</a:t>
            </a:r>
          </a:p>
        </p:txBody>
      </p:sp>
      <p:sp>
        <p:nvSpPr>
          <p:cNvPr id="46" name="矩形 45"/>
          <p:cNvSpPr/>
          <p:nvPr/>
        </p:nvSpPr>
        <p:spPr>
          <a:xfrm>
            <a:off x="6925313" y="2801476"/>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指导</a:t>
            </a:r>
          </a:p>
        </p:txBody>
      </p:sp>
      <p:sp>
        <p:nvSpPr>
          <p:cNvPr id="53" name="矩形 52"/>
          <p:cNvSpPr/>
          <p:nvPr/>
        </p:nvSpPr>
        <p:spPr>
          <a:xfrm>
            <a:off x="6649328" y="3680482"/>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相符合</a:t>
            </a:r>
          </a:p>
        </p:txBody>
      </p:sp>
      <p:sp>
        <p:nvSpPr>
          <p:cNvPr id="57" name="矩形 56"/>
          <p:cNvSpPr/>
          <p:nvPr/>
        </p:nvSpPr>
        <p:spPr>
          <a:xfrm>
            <a:off x="6061298" y="4150107"/>
            <a:ext cx="877163"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最基本</a:t>
            </a:r>
          </a:p>
        </p:txBody>
      </p:sp>
      <p:sp>
        <p:nvSpPr>
          <p:cNvPr id="122" name="矩形 121"/>
          <p:cNvSpPr/>
          <p:nvPr/>
        </p:nvSpPr>
        <p:spPr>
          <a:xfrm>
            <a:off x="7895267" y="4559484"/>
            <a:ext cx="1338828"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条件和范围</a:t>
            </a:r>
          </a:p>
        </p:txBody>
      </p:sp>
      <p:sp>
        <p:nvSpPr>
          <p:cNvPr id="124" name="矩形 123"/>
          <p:cNvSpPr/>
          <p:nvPr/>
        </p:nvSpPr>
        <p:spPr>
          <a:xfrm>
            <a:off x="7424762" y="4975186"/>
            <a:ext cx="646331" cy="369332"/>
          </a:xfrm>
          <a:prstGeom prst="rect">
            <a:avLst/>
          </a:prstGeom>
        </p:spPr>
        <p:txBody>
          <a:bodyPr wrap="none">
            <a:spAutoFit/>
          </a:bodyPr>
          <a:lstStyle/>
          <a:p>
            <a:r>
              <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特定</a:t>
            </a:r>
          </a:p>
        </p:txBody>
      </p:sp>
      <p:sp>
        <p:nvSpPr>
          <p:cNvPr id="126" name="矩形 125"/>
          <p:cNvSpPr/>
          <p:nvPr/>
        </p:nvSpPr>
        <p:spPr>
          <a:xfrm>
            <a:off x="4575254" y="5353227"/>
            <a:ext cx="646331" cy="463140"/>
          </a:xfrm>
          <a:prstGeom prst="rect">
            <a:avLst/>
          </a:prstGeom>
        </p:spPr>
        <p:txBody>
          <a:bodyPr wrap="none">
            <a:spAutoFit/>
          </a:bodyPr>
          <a:lstStyle/>
          <a:p>
            <a:pPr lvl="0">
              <a:lnSpc>
                <a:spcPct val="150000"/>
              </a:lnSpc>
            </a:pPr>
            <a:r>
              <a:rPr lang="zh-CN" altLang="en-US" sz="1800" kern="100" dirty="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反复</a:t>
            </a:r>
            <a:endPar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8" name="矩形 127"/>
          <p:cNvSpPr/>
          <p:nvPr/>
        </p:nvSpPr>
        <p:spPr>
          <a:xfrm>
            <a:off x="4564254" y="5868774"/>
            <a:ext cx="646331" cy="369332"/>
          </a:xfrm>
          <a:prstGeom prst="rect">
            <a:avLst/>
          </a:prstGeom>
        </p:spPr>
        <p:txBody>
          <a:bodyPr wrap="none">
            <a:spAutoFit/>
          </a:bodyPr>
          <a:lstStyle/>
          <a:p>
            <a:r>
              <a:rPr lang="zh-CN" altLang="en-US" sz="1800" kern="100" dirty="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无限</a:t>
            </a:r>
            <a:endParaRPr lang="zh-CN" altLang="en-US" sz="1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blinds(horizontal)">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blinds(horizontal)">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blinds(horizontal)">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blinds(horizontal)">
                                      <p:cBhvr>
                                        <p:cTn id="27" dur="500"/>
                                        <p:tgtEl>
                                          <p:spTgt spid="3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blinds(horizontal)">
                                      <p:cBhvr>
                                        <p:cTn id="32" dur="500"/>
                                        <p:tgtEl>
                                          <p:spTgt spid="3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2"/>
                                        </p:tgtEl>
                                        <p:attrNameLst>
                                          <p:attrName>style.visibility</p:attrName>
                                        </p:attrNameLst>
                                      </p:cBhvr>
                                      <p:to>
                                        <p:strVal val="visible"/>
                                      </p:to>
                                    </p:set>
                                    <p:animEffect transition="in" filter="blinds(horizontal)">
                                      <p:cBhvr>
                                        <p:cTn id="37" dur="500"/>
                                        <p:tgtEl>
                                          <p:spTgt spid="42"/>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blinds(horizontal)">
                                      <p:cBhvr>
                                        <p:cTn id="42" dur="500"/>
                                        <p:tgtEl>
                                          <p:spTgt spid="46"/>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blinds(horizontal)">
                                      <p:cBhvr>
                                        <p:cTn id="47" dur="500"/>
                                        <p:tgtEl>
                                          <p:spTgt spid="53"/>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57"/>
                                        </p:tgtEl>
                                        <p:attrNameLst>
                                          <p:attrName>style.visibility</p:attrName>
                                        </p:attrNameLst>
                                      </p:cBhvr>
                                      <p:to>
                                        <p:strVal val="visible"/>
                                      </p:to>
                                    </p:set>
                                    <p:animEffect transition="in" filter="blinds(horizontal)">
                                      <p:cBhvr>
                                        <p:cTn id="52" dur="500"/>
                                        <p:tgtEl>
                                          <p:spTgt spid="57"/>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22"/>
                                        </p:tgtEl>
                                        <p:attrNameLst>
                                          <p:attrName>style.visibility</p:attrName>
                                        </p:attrNameLst>
                                      </p:cBhvr>
                                      <p:to>
                                        <p:strVal val="visible"/>
                                      </p:to>
                                    </p:set>
                                    <p:animEffect transition="in" filter="blinds(horizontal)">
                                      <p:cBhvr>
                                        <p:cTn id="57" dur="500"/>
                                        <p:tgtEl>
                                          <p:spTgt spid="122"/>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24"/>
                                        </p:tgtEl>
                                        <p:attrNameLst>
                                          <p:attrName>style.visibility</p:attrName>
                                        </p:attrNameLst>
                                      </p:cBhvr>
                                      <p:to>
                                        <p:strVal val="visible"/>
                                      </p:to>
                                    </p:set>
                                    <p:animEffect transition="in" filter="blinds(horizontal)">
                                      <p:cBhvr>
                                        <p:cTn id="62" dur="500"/>
                                        <p:tgtEl>
                                          <p:spTgt spid="124"/>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26"/>
                                        </p:tgtEl>
                                        <p:attrNameLst>
                                          <p:attrName>style.visibility</p:attrName>
                                        </p:attrNameLst>
                                      </p:cBhvr>
                                      <p:to>
                                        <p:strVal val="visible"/>
                                      </p:to>
                                    </p:set>
                                    <p:animEffect transition="in" filter="blinds(horizontal)">
                                      <p:cBhvr>
                                        <p:cTn id="67" dur="500"/>
                                        <p:tgtEl>
                                          <p:spTgt spid="126"/>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28"/>
                                        </p:tgtEl>
                                        <p:attrNameLst>
                                          <p:attrName>style.visibility</p:attrName>
                                        </p:attrNameLst>
                                      </p:cBhvr>
                                      <p:to>
                                        <p:strVal val="visible"/>
                                      </p:to>
                                    </p:set>
                                    <p:animEffect transition="in" filter="blinds(horizontal)">
                                      <p:cBhvr>
                                        <p:cTn id="72" dur="500"/>
                                        <p:tgtEl>
                                          <p:spTgt spid="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bldP spid="31" grpId="0"/>
      <p:bldP spid="34" grpId="0"/>
      <p:bldP spid="35" grpId="0"/>
      <p:bldP spid="38" grpId="0"/>
      <p:bldP spid="42" grpId="0"/>
      <p:bldP spid="46" grpId="0"/>
      <p:bldP spid="53" grpId="0"/>
      <p:bldP spid="57" grpId="0"/>
      <p:bldP spid="122" grpId="0"/>
      <p:bldP spid="124" grpId="0"/>
      <p:bldP spid="126" grpId="0"/>
      <p:bldP spid="1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1047572"/>
            <a:ext cx="11412000" cy="4542462"/>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实践是社会性的活动，因此，单个人的社会活动是不存在的。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错误。实践不是单个人的孤立的活动，而是处在一定社会关系中的人的活动，并不排斥所有单个人的活动。</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能否应用于实践是衡量创新成功与否的唯一标准。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错误。衡量创新是否成功还要看其能否促进实践的发展。</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真理最基本的属性是客观性，因此，真理的形式是客观的。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错误。真理反映的内容是客观的，但真理的形式是主观的。</a:t>
            </a:r>
            <a:endParaRPr lang="zh-CN" altLang="zh-CN" sz="1050" kern="100" dirty="0">
              <a:solidFill>
                <a:srgbClr val="C00000"/>
              </a:solidFill>
              <a:effectLst/>
              <a:latin typeface="黑体" panose="02010609060101010101" pitchFamily="49" charset="-122"/>
              <a:ea typeface="黑体" panose="02010609060101010101" pitchFamily="49" charset="-122"/>
              <a:cs typeface="Courier New" panose="02070309020205020404" pitchFamily="49" charset="0"/>
            </a:endParaRPr>
          </a:p>
        </p:txBody>
      </p:sp>
      <p:sp>
        <p:nvSpPr>
          <p:cNvPr id="193" name="矩形 192"/>
          <p:cNvSpPr/>
          <p:nvPr/>
        </p:nvSpPr>
        <p:spPr>
          <a:xfrm>
            <a:off x="271640" y="491141"/>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blinds(horizontal)">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blinds(horizontal)">
                                      <p:cBhvr>
                                        <p:cTn id="1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348392"/>
            <a:ext cx="11412000" cy="5835124"/>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任何认识都是主观与客观的具体的历史的统一。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错误。任何真理都是主观与客观的具体的历史的统一。</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人类追求真理的过程并不是一帆风顺的，表明真理具有反复性。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Times New Roman" panose="02020603050405020304" pitchFamily="18" charset="0"/>
              </a:rPr>
              <a:t>错误。人类追求真理的过程并不是一帆风顺的，表明认识具有反复性而不是真理具有反复性。</a:t>
            </a:r>
            <a:endParaRPr lang="zh-CN" altLang="zh-CN" sz="1050" kern="100" dirty="0">
              <a:solidFill>
                <a:srgbClr val="C00000"/>
              </a:solidFill>
              <a:latin typeface="黑体" panose="02010609060101010101" pitchFamily="49" charset="-122"/>
              <a:ea typeface="黑体" panose="02010609060101010101" pitchFamily="49"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认识是一个从认识到实践、从实践到认识的波浪式前进或螺旋式上升的过程。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分析：</a:t>
            </a:r>
            <a:r>
              <a:rPr lang="zh-CN" altLang="zh-CN" sz="2800" kern="100" dirty="0">
                <a:solidFill>
                  <a:srgbClr val="C00000"/>
                </a:solidFill>
                <a:latin typeface="Times New Roman" panose="02020603050405020304" pitchFamily="18" charset="0"/>
                <a:ea typeface="黑体" panose="02010609060101010101" pitchFamily="49" charset="-122"/>
                <a:cs typeface="Courier New" panose="02070309020205020404" pitchFamily="49" charset="0"/>
              </a:rPr>
              <a:t>错误。认识是一个从实践到认识、从认识到实践的波浪式前进或螺旋式上升的过程，实践是认识的起点，实践与认识的顺序不能调换。</a:t>
            </a:r>
            <a:endParaRPr lang="zh-CN" altLang="zh-CN" sz="1050" kern="100" dirty="0">
              <a:solidFill>
                <a:srgbClr val="C00000"/>
              </a:solidFill>
              <a:effectLst/>
              <a:latin typeface="黑体" panose="02010609060101010101" pitchFamily="49" charset="-122"/>
              <a:ea typeface="黑体" panose="02010609060101010101" pitchFamily="49" charset="-122"/>
              <a:cs typeface="Courier New" panose="02070309020205020404" pitchFamily="49" charset="0"/>
            </a:endParaRPr>
          </a:p>
        </p:txBody>
      </p:sp>
    </p:spTree>
    <p:extLst>
      <p:ext uri="{BB962C8B-B14F-4D97-AF65-F5344CB8AC3E}">
        <p14:creationId xmlns:p14="http://schemas.microsoft.com/office/powerpoint/2010/main" val="321591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blinds(horizontal)">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3" end="3"/>
                                            </p:txEl>
                                          </p:spTgt>
                                        </p:tgtEl>
                                        <p:attrNameLst>
                                          <p:attrName>style.visibility</p:attrName>
                                        </p:attrNameLst>
                                      </p:cBhvr>
                                      <p:to>
                                        <p:strVal val="visible"/>
                                      </p:to>
                                    </p:set>
                                    <p:animEffect transition="in" filter="blinds(horizontal)">
                                      <p:cBhvr>
                                        <p:cTn id="12" dur="500"/>
                                        <p:tgtEl>
                                          <p:spTgt spid="9">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5" end="5"/>
                                            </p:txEl>
                                          </p:spTgt>
                                        </p:tgtEl>
                                        <p:attrNameLst>
                                          <p:attrName>style.visibility</p:attrName>
                                        </p:attrNameLst>
                                      </p:cBhvr>
                                      <p:to>
                                        <p:strVal val="visible"/>
                                      </p:to>
                                    </p:set>
                                    <p:animEffect transition="in" filter="blinds(horizontal)">
                                      <p:cBhvr>
                                        <p:cTn id="17"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648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实践是认识的基础</a:t>
            </a:r>
          </a:p>
        </p:txBody>
      </p:sp>
      <p:sp>
        <p:nvSpPr>
          <p:cNvPr id="18" name="文本框 17">
            <a:hlinkClick r:id="rId4" action="ppaction://hlinksldjump"/>
          </p:cNvPr>
          <p:cNvSpPr txBox="1"/>
          <p:nvPr/>
        </p:nvSpPr>
        <p:spPr>
          <a:xfrm>
            <a:off x="2998862" y="3024227"/>
            <a:ext cx="648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在实践中追求和发展真理</a:t>
            </a: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998862" y="3986811"/>
            <a:ext cx="8074421" cy="553998"/>
            <a:chOff x="2998862" y="3680651"/>
            <a:chExt cx="8074421" cy="553998"/>
          </a:xfrm>
        </p:grpSpPr>
        <p:sp>
          <p:nvSpPr>
            <p:cNvPr id="9" name="文本框 8">
              <a:hlinkClick r:id="rId5" action="ppaction://hlinksldjump"/>
            </p:cNvPr>
            <p:cNvSpPr txBox="1"/>
            <p:nvPr/>
          </p:nvSpPr>
          <p:spPr>
            <a:xfrm>
              <a:off x="2998862" y="3680651"/>
              <a:ext cx="2160240" cy="553998"/>
            </a:xfrm>
            <a:prstGeom prst="rect">
              <a:avLst/>
            </a:prstGeom>
            <a:noFill/>
          </p:spPr>
          <p:txBody>
            <a:bodyPr wrap="square" rtlCol="0">
              <a:spAutoFit/>
            </a:bodyPr>
            <a:lstStyle/>
            <a:p>
              <a:r>
                <a:rPr lang="zh-CN" altLang="en-US" sz="3000" b="1" kern="300" dirty="0">
                  <a:solidFill>
                    <a:schemeClr val="accent1"/>
                  </a:solidFill>
                  <a:latin typeface="微软雅黑" pitchFamily="34" charset="-122"/>
                  <a:ea typeface="微软雅黑" pitchFamily="34" charset="-122"/>
                  <a:cs typeface="明兰_UI_TC" pitchFamily="2" charset="-122"/>
                </a:rPr>
                <a:t>大</a:t>
              </a:r>
              <a:r>
                <a:rPr lang="zh-CN" altLang="en-US" sz="3000" b="1" kern="300" dirty="0" smtClean="0">
                  <a:solidFill>
                    <a:schemeClr val="accent1"/>
                  </a:solidFill>
                  <a:latin typeface="微软雅黑" pitchFamily="34" charset="-122"/>
                  <a:ea typeface="微软雅黑" pitchFamily="34" charset="-122"/>
                  <a:cs typeface="明兰_UI_TC" pitchFamily="2" charset="-122"/>
                </a:rPr>
                <a:t>题增分　</a:t>
              </a:r>
              <a:endParaRPr lang="zh-CN" altLang="en-US" sz="3000" b="1" kern="300" dirty="0">
                <a:solidFill>
                  <a:schemeClr val="accent1"/>
                </a:solidFill>
                <a:latin typeface="微软雅黑" pitchFamily="34" charset="-122"/>
                <a:ea typeface="微软雅黑" pitchFamily="34" charset="-122"/>
                <a:cs typeface="明兰_UI_TC" pitchFamily="2" charset="-122"/>
              </a:endParaRPr>
            </a:p>
          </p:txBody>
        </p:sp>
        <p:sp>
          <p:nvSpPr>
            <p:cNvPr id="10" name="文本框 9">
              <a:hlinkClick r:id="rId5" action="ppaction://hlinksldjump"/>
            </p:cNvPr>
            <p:cNvSpPr txBox="1"/>
            <p:nvPr/>
          </p:nvSpPr>
          <p:spPr>
            <a:xfrm>
              <a:off x="4880595" y="3680651"/>
              <a:ext cx="6192688" cy="553998"/>
            </a:xfrm>
            <a:prstGeom prst="rect">
              <a:avLst/>
            </a:prstGeom>
            <a:noFill/>
          </p:spPr>
          <p:txBody>
            <a:bodyPr wrap="square" rtlCol="0">
              <a:spAutoFit/>
            </a:bodyPr>
            <a:lstStyle/>
            <a:p>
              <a:r>
                <a:rPr lang="zh-CN" altLang="zh-CN" sz="3000" b="1" kern="100" dirty="0">
                  <a:latin typeface="Times New Roman" panose="02020603050405020304" pitchFamily="18" charset="0"/>
                  <a:ea typeface="方正中等线简体" panose="03000509000000000000" pitchFamily="65" charset="-122"/>
                </a:rPr>
                <a:t>主观题对</a:t>
              </a:r>
              <a:r>
                <a:rPr lang="en-US" altLang="zh-CN" sz="3000" b="1" kern="100" dirty="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认识论</a:t>
              </a:r>
              <a:r>
                <a:rPr lang="en-US" altLang="zh-CN" sz="3000" b="1" kern="100" dirty="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的考查</a:t>
              </a:r>
            </a:p>
          </p:txBody>
        </p:sp>
      </p:grpSp>
      <p:pic>
        <p:nvPicPr>
          <p:cNvPr id="12" name="图片 11"/>
          <p:cNvPicPr>
            <a:picLocks noChangeAspect="1"/>
          </p:cNvPicPr>
          <p:nvPr/>
        </p:nvPicPr>
        <p:blipFill rotWithShape="1">
          <a:blip r:embed="rId6">
            <a:extLst>
              <a:ext uri="{28A0092B-C50C-407E-A947-70E740481C1C}">
                <a14:useLocalDpi xmlns:a14="http://schemas.microsoft.com/office/drawing/2010/main" val="0"/>
              </a:ext>
            </a:extLst>
          </a:blip>
          <a:srcRect l="28059" r="62342"/>
          <a:stretch/>
        </p:blipFill>
        <p:spPr>
          <a:xfrm>
            <a:off x="1" y="1423095"/>
            <a:ext cx="1008112" cy="4402800"/>
          </a:xfrm>
          <a:prstGeom prst="rect">
            <a:avLst/>
          </a:prstGeom>
          <a:ln>
            <a:solidFill>
              <a:srgbClr val="385D8A"/>
            </a:solidFill>
          </a:ln>
        </p:spPr>
      </p:pic>
    </p:spTree>
    <p:extLst>
      <p:ext uri="{BB962C8B-B14F-4D97-AF65-F5344CB8AC3E}">
        <p14:creationId xmlns:p14="http://schemas.microsoft.com/office/powerpoint/2010/main" val="28997191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840357" y="2568020"/>
            <a:ext cx="10231513"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1</a:t>
            </a:r>
            <a:r>
              <a:rPr lang="zh-CN" altLang="zh-CN" sz="5000" b="1" kern="300" dirty="0">
                <a:solidFill>
                  <a:schemeClr val="bg1"/>
                </a:solidFill>
                <a:latin typeface="微软雅黑" pitchFamily="34" charset="-122"/>
                <a:ea typeface="微软雅黑" pitchFamily="34" charset="-122"/>
                <a:cs typeface="明兰_UI_TC" pitchFamily="2" charset="-122"/>
              </a:rPr>
              <a:t>　实践是认识的基础</a:t>
            </a:r>
          </a:p>
        </p:txBody>
      </p:sp>
      <p:pic>
        <p:nvPicPr>
          <p:cNvPr id="5" name="图片 4"/>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262558" y="1092492"/>
            <a:ext cx="11412000" cy="1415748"/>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实践及其基本特征</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nSpc>
                <a:spcPct val="150000"/>
              </a:lnSpc>
            </a:pPr>
            <a:r>
              <a:rPr lang="en-US" altLang="zh-CN" sz="2800" kern="100" dirty="0">
                <a:latin typeface="Times New Roman" panose="02020603050405020304" pitchFamily="18" charset="0"/>
                <a:ea typeface="方正中等线简体" panose="03000509000000000000" pitchFamily="65" charset="-122"/>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实践的含义和基本形式</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4" name="表格 3"/>
          <p:cNvGraphicFramePr>
            <a:graphicFrameLocks noGrp="1"/>
          </p:cNvGraphicFramePr>
          <p:nvPr>
            <p:extLst>
              <p:ext uri="{D42A27DB-BD31-4B8C-83A1-F6EECF244321}">
                <p14:modId xmlns:p14="http://schemas.microsoft.com/office/powerpoint/2010/main" val="3187415540"/>
              </p:ext>
            </p:extLst>
          </p:nvPr>
        </p:nvGraphicFramePr>
        <p:xfrm>
          <a:off x="376157" y="2503063"/>
          <a:ext cx="11438099" cy="3230987"/>
        </p:xfrm>
        <a:graphic>
          <a:graphicData uri="http://schemas.openxmlformats.org/drawingml/2006/table">
            <a:tbl>
              <a:tblPr/>
              <a:tblGrid>
                <a:gridCol w="558695"/>
                <a:gridCol w="1631962"/>
                <a:gridCol w="936104"/>
                <a:gridCol w="8311338"/>
              </a:tblGrid>
              <a:tr h="670667">
                <a:tc rowSpan="2">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实践是人们改造客观世界的物质活动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主体</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实践是人类特有的活动，动物的本能活动不是实践</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92248">
                <a:tc vMerge="1">
                  <a:txBody>
                    <a:bodyPr/>
                    <a:lstStyle/>
                    <a:p>
                      <a:endParaRPr lang="zh-CN" altLang="en-US"/>
                    </a:p>
                  </a:txBody>
                  <a:tcPr/>
                </a:tc>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实践改造的是客观世界</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自然界和人类社会</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，是发生在人与自然界</a:t>
                      </a:r>
                      <a:r>
                        <a:rPr lang="zh-CN" sz="2800" kern="100" spc="-5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人与社会之间的活动</a:t>
                      </a:r>
                      <a:r>
                        <a:rPr lang="zh-CN" sz="2800" kern="100" spc="-5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而停留在人头脑中或口头上的活动</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如思考、辩论等</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是认识活动，不是实践</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38814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80447491"/>
              </p:ext>
            </p:extLst>
          </p:nvPr>
        </p:nvGraphicFramePr>
        <p:xfrm>
          <a:off x="541589" y="1485578"/>
          <a:ext cx="11107234" cy="3096344"/>
        </p:xfrm>
        <a:graphic>
          <a:graphicData uri="http://schemas.openxmlformats.org/drawingml/2006/table">
            <a:tbl>
              <a:tblPr/>
              <a:tblGrid>
                <a:gridCol w="1008112"/>
                <a:gridCol w="3186354"/>
                <a:gridCol w="936104"/>
                <a:gridCol w="5976664"/>
              </a:tblGrid>
              <a:tr h="1548172">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实践是人们改造客观世界的物质活动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性质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实践是一种改造活动，是连接主观与客观的桥梁，是一种直接现实性活动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48172">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基本形式</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改造自然的生产实践</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最基本</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、变革社会的实践、探索世界规律的科学实验活动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8298" marR="5829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1297259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25857" y="586646"/>
            <a:ext cx="11412000" cy="699911"/>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实践的基本特征</a:t>
            </a:r>
            <a:endParaRPr lang="en-US" alt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669587830"/>
              </p:ext>
            </p:extLst>
          </p:nvPr>
        </p:nvGraphicFramePr>
        <p:xfrm>
          <a:off x="514587" y="1343962"/>
          <a:ext cx="11161239" cy="4480560"/>
        </p:xfrm>
        <a:graphic>
          <a:graphicData uri="http://schemas.openxmlformats.org/drawingml/2006/table">
            <a:tbl>
              <a:tblPr/>
              <a:tblGrid>
                <a:gridCol w="1224135"/>
                <a:gridCol w="2376264"/>
                <a:gridCol w="4536504"/>
                <a:gridCol w="3024336"/>
              </a:tblGrid>
              <a:tr h="290195">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特点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理解</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侧重点</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52780">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客观物质性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这是实践活动与人的认识活动的区别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实践的基本要素包括实践的主体、实践的对象和实践的手段，它们都是客观的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实践活动的过程及其结果是受客观事物及其运动规律制约的，也具有客观性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强调实践受客观因素的影响</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651986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4152726637"/>
              </p:ext>
            </p:extLst>
          </p:nvPr>
        </p:nvGraphicFramePr>
        <p:xfrm>
          <a:off x="406574" y="316032"/>
          <a:ext cx="11377264" cy="6130380"/>
        </p:xfrm>
        <a:graphic>
          <a:graphicData uri="http://schemas.openxmlformats.org/drawingml/2006/table">
            <a:tbl>
              <a:tblPr/>
              <a:tblGrid>
                <a:gridCol w="1224136"/>
                <a:gridCol w="3528392"/>
                <a:gridCol w="3888432"/>
                <a:gridCol w="2736304"/>
              </a:tblGrid>
              <a:tr h="1582882">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能动性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这是实践活动与动物本能活动的区别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实践是人有目的、有意识的活动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强调实践受主观因素的影响</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78602">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社会历史性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这是实践活动与孤立的个人活动的区别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社会性：实践是处在一定社会关系中的人的活动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历史性：人的实践活动是历史的发展着的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社会性，强调实践受横向因素的影响；历史性，强调实践受纵向因素的影响</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47098">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三个特点是相互联系、不可分割的。三者的统一，体现了在实践问题上唯物主义和辩证法的统一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2848055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57352"/>
            <a:ext cx="11412000" cy="3280554"/>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盲目的实践是错误意识指导下的实践，而不是无目的、无意识的活动。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区分实践的特点与意识的特点：</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实践具有客观物质性、能动性、社会历史性；意识具有目的性、自觉选择性和主动创造性。</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实践是一种直接现实性活动；意识不具有直接现实性，意识不能直接改造客观世界。</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611536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36952" y="0"/>
            <a:ext cx="11412000" cy="1254550"/>
          </a:xfrm>
          <a:prstGeom prst="rect">
            <a:avLst/>
          </a:prstGeom>
        </p:spPr>
        <p:txBody>
          <a:bodyPr wrap="square" lIns="121898" tIns="60948" rIns="121898" bIns="60948">
            <a:spAutoFit/>
          </a:bodyPr>
          <a:lstStyle/>
          <a:p>
            <a:pPr algn="just">
              <a:lnSpc>
                <a:spcPct val="150000"/>
              </a:lnSpc>
              <a:spcAft>
                <a:spcPts val="0"/>
              </a:spcAft>
            </a:pPr>
            <a:r>
              <a:rPr lang="en-US" altLang="zh-CN" sz="26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600" b="1"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实践是认识的基础</a:t>
            </a:r>
            <a:endParaRPr lang="zh-CN" altLang="zh-CN" sz="2600" b="1" kern="100" dirty="0">
              <a:latin typeface="宋体" panose="02010600030101010101" pitchFamily="2" charset="-122"/>
              <a:ea typeface="宋体" panose="02010600030101010101" pitchFamily="2" charset="-122"/>
              <a:cs typeface="Courier New" panose="02070309020205020404" pitchFamily="49" charset="0"/>
            </a:endParaRPr>
          </a:p>
          <a:p>
            <a:pPr>
              <a:lnSpc>
                <a:spcPct val="150000"/>
              </a:lnSpc>
            </a:pPr>
            <a:r>
              <a:rPr lang="en-US" altLang="zh-CN" sz="2600" kern="100" dirty="0">
                <a:latin typeface="Times New Roman" panose="02020603050405020304" pitchFamily="18" charset="0"/>
                <a:ea typeface="方正中等线简体" panose="03000509000000000000" pitchFamily="65" charset="-122"/>
              </a:rPr>
              <a:t>(1)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实践决定认识的表现</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4018176634"/>
              </p:ext>
            </p:extLst>
          </p:nvPr>
        </p:nvGraphicFramePr>
        <p:xfrm>
          <a:off x="496584" y="1400346"/>
          <a:ext cx="11197244" cy="5053784"/>
        </p:xfrm>
        <a:graphic>
          <a:graphicData uri="http://schemas.openxmlformats.org/drawingml/2006/table">
            <a:tbl>
              <a:tblPr/>
              <a:tblGrid>
                <a:gridCol w="1998222"/>
                <a:gridCol w="6264696"/>
                <a:gridCol w="2934326"/>
              </a:tblGrid>
              <a:tr h="207282">
                <a:tc>
                  <a:txBody>
                    <a:bodyPr/>
                    <a:lstStyle/>
                    <a:p>
                      <a:pPr algn="ctr">
                        <a:lnSpc>
                          <a:spcPct val="14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表现</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理解</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认识误区</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80104">
                <a:tc>
                  <a:txBody>
                    <a:bodyPr/>
                    <a:lstStyle/>
                    <a:p>
                      <a:pPr marL="72000" algn="l">
                        <a:lnSpc>
                          <a:spcPct val="14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实践是认识的来源</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认识是主体对客体的能动的反映</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认识只有在实践中、在主体和客体的相互作用中才能实现</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直接经验和间接经验都是实践的产物</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将认识的来源等同于获得认识的途径</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65539">
                <a:tc>
                  <a:txBody>
                    <a:bodyPr/>
                    <a:lstStyle/>
                    <a:p>
                      <a:pPr marL="72000" algn="l">
                        <a:lnSpc>
                          <a:spcPct val="14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实践是认识发展的动力</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认识产生于实践的需要</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实践的发展为人们提供日益完备的认识工具</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实践锻炼和提高了人的认识能力</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把认识绝对化，思想僵化</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2209" marR="222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948393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nvPr>
        </p:nvGraphicFramePr>
        <p:xfrm>
          <a:off x="379571" y="223342"/>
          <a:ext cx="11431270" cy="6350020"/>
        </p:xfrm>
        <a:graphic>
          <a:graphicData uri="http://schemas.openxmlformats.org/drawingml/2006/table">
            <a:tbl>
              <a:tblPr/>
              <a:tblGrid>
                <a:gridCol w="2403267"/>
                <a:gridCol w="5589621"/>
                <a:gridCol w="3438382"/>
              </a:tblGrid>
              <a:tr h="3909080">
                <a:tc>
                  <a:txBody>
                    <a:bodyPr/>
                    <a:lstStyle/>
                    <a:p>
                      <a:pPr marL="72000" algn="l">
                        <a:lnSpc>
                          <a:spcPct val="143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实践是检验认识的真理性的唯一标准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3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实践处在主观和客观的交汇点上</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3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通过实践，人们可以把自己头脑中的观念的存在变为现实的存在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43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人们把指导自己实践的认识和实践所产生的结果加以对照，从而检验认识是否正确地反映了客观事物</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3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科学理论也是检验认识的真理性的标准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16224">
                <a:tc>
                  <a:txBody>
                    <a:bodyPr/>
                    <a:lstStyle/>
                    <a:p>
                      <a:pPr marL="72000" algn="l">
                        <a:lnSpc>
                          <a:spcPct val="143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实践是认识的目的</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3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认识从实践中来，最终还要回到实践中</a:t>
                      </a: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去</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marL="72000" algn="l">
                        <a:lnSpc>
                          <a:spcPct val="143000"/>
                        </a:lnSpc>
                        <a:spcAft>
                          <a:spcPts val="0"/>
                        </a:spcAft>
                      </a:pPr>
                      <a:r>
                        <a:rPr lang="en-US" sz="2800" kern="100" dirty="0" smtClean="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认识本身不是目的，改造世界才是认识的目的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3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认识的根本目的是获得真理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0278" marR="2027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1937583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57352"/>
            <a:ext cx="11412000" cy="3280554"/>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实践是认识的来源，强调的是认识在实践的基础上</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从无到有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；实践是认识发展的动力，强调的是认识在实践中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深化和发展</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；实践是检验认识的真理性的唯一标准，强调的是实践能够把主观和客观联系起来加以比较和对照；实践是认识的目的，强调的是认识要回到实践中去，服务于实践，突出认识的终极意义。</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993647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36952" y="333450"/>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实践与认识的辩证关系原理</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235214584"/>
              </p:ext>
            </p:extLst>
          </p:nvPr>
        </p:nvGraphicFramePr>
        <p:xfrm>
          <a:off x="494407" y="1190050"/>
          <a:ext cx="11201598" cy="4775358"/>
        </p:xfrm>
        <a:graphic>
          <a:graphicData uri="http://schemas.openxmlformats.org/drawingml/2006/table">
            <a:tbl>
              <a:tblPr/>
              <a:tblGrid>
                <a:gridCol w="6705453"/>
                <a:gridCol w="4496145"/>
              </a:tblGrid>
              <a:tr h="217646">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67639">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实践决定认识：实践是认识的来源，是认识发展的动力，是检验认识的真理性的唯一标准，是认识的目的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坚持实践第一的观点，勇于实践</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67639">
                <a:tc>
                  <a:txBody>
                    <a:bodyPr/>
                    <a:lstStyle/>
                    <a:p>
                      <a:pPr marL="72000" algn="l">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认识对实践具有反作用：正确的认识、科学的理论对实践具有指导作用；错误的认识则会把人们的实践活动引向歧途</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重视科学理论、真理的指导作用，做到理论与实践具体的历史的统一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3319" marR="2331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4607264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157352"/>
            <a:ext cx="11412000" cy="3926885"/>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意识与认识的关系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区别：意识是客观事物在人脑中的反映，属于唯物论的范畴，与物质对应。认识是人脑对客观事物的反映，它既指反映过程，又指反映结果，属于认识论的范畴，与实践对应。</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联系：它们都来源于实践，内容都是客观的，都对实践产生一定的影响，二者都有正确、错误之分。</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0638151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5176478"/>
              </p:ext>
            </p:extLst>
          </p:nvPr>
        </p:nvGraphicFramePr>
        <p:xfrm>
          <a:off x="442578" y="1105783"/>
          <a:ext cx="11305256" cy="5349240"/>
        </p:xfrm>
        <a:graphic>
          <a:graphicData uri="http://schemas.openxmlformats.org/drawingml/2006/table">
            <a:tbl>
              <a:tblPr/>
              <a:tblGrid>
                <a:gridCol w="2232247"/>
                <a:gridCol w="2880321"/>
                <a:gridCol w="6192688"/>
              </a:tblGrid>
              <a:tr h="362744">
                <a:tc>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9433" marR="194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9433" marR="194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19433" marR="194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2347">
                <a:tc>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实践及其基本特征</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9433" marR="194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9433" marR="194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的概念、基本特征主要以选择题的形式考查，并常与实践是认识的基础、认识过程等结合起来考查。实践是认识的基础是高考的重点，常结合漫画、名人名言、科研成果、新的政策、计划、战略的出台及实施的结果等，设置体现类、</a:t>
                      </a:r>
                      <a:r>
                        <a:rPr lang="zh-CN" sz="2600" kern="100" dirty="0">
                          <a:effectLst/>
                          <a:latin typeface="宋体" panose="02010600030101010101" pitchFamily="2" charset="-122"/>
                          <a:ea typeface="Times New Roman" panose="02020603050405020304" pitchFamily="18" charset="0"/>
                          <a:cs typeface="Courier New" panose="02070309020205020404" pitchFamily="49" charset="0"/>
                        </a:rPr>
                        <a:t> </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原因类等题目考查实践与认识的辩证关系，选择题和主观题均有考查。</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9433" marR="194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7834">
                <a:tc>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实践与认识的辩证关系</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9433" marR="194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·22</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·40(1)</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6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9433" marR="1943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039286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5499"/>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实践及其基本特征</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698287"/>
            <a:ext cx="11412000" cy="6155507"/>
          </a:xfrm>
          <a:prstGeom prst="rect">
            <a:avLst/>
          </a:prstGeom>
        </p:spPr>
        <p:txBody>
          <a:bodyPr wrap="square" lIns="121898" tIns="60948" rIns="121898" bIns="60948">
            <a:spAutoFit/>
          </a:bodyPr>
          <a:lstStyle/>
          <a:p>
            <a:pPr algn="just">
              <a:lnSpc>
                <a:spcPct val="14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Ⅲ</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党的十九大报告提出：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经过长期努力，中国特色社会主义进入了新时代，这是我国发展新的历史方位。</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中国特色社会主义进入新时代，我国社会主要矛盾已经转化为人民日益增长的美好生活需要和不平衡不充分的发展之间的矛盾。</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从认识论看，提出上述创新性重大论断表明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对社会主义建设规律的认识越来越深化</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改革发展的实践的自觉性、创造性不断增强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认识对实践的指导作用可以超越具体条件的限制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认识的发展是一个不断用新认识否定、代替已有认识的过程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0938" y="605817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72635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388040"/>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对：党的十九大报告指出中国特色社会主义进入了新时代以及新时代我国社会主要矛盾的转化，说明了我们党对社会主义建设规律的认识越来越深化</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对：题干中党的十九大报告的创新性论断表明了改革发展的实践的自觉性、创造性不断增强</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错：认识对实践的指导作用受具体条件的限制，因为实践具有客观物质性</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错：认识的发展应该是不断用新认识超越和发展已有认识的过程，而不能表述为</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否定、代替</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674981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7"/>
          <p:cNvSpPr/>
          <p:nvPr/>
        </p:nvSpPr>
        <p:spPr>
          <a:xfrm>
            <a:off x="390000" y="2567106"/>
            <a:ext cx="11412000" cy="2518872"/>
          </a:xfrm>
          <a:custGeom>
            <a:avLst/>
            <a:gdLst>
              <a:gd name="connsiteX0" fmla="*/ 0 w 11412000"/>
              <a:gd name="connsiteY0" fmla="*/ 0 h 2880320"/>
              <a:gd name="connsiteX1" fmla="*/ 11412000 w 11412000"/>
              <a:gd name="connsiteY1" fmla="*/ 0 h 2880320"/>
              <a:gd name="connsiteX2" fmla="*/ 11412000 w 11412000"/>
              <a:gd name="connsiteY2" fmla="*/ 2880320 h 2880320"/>
              <a:gd name="connsiteX3" fmla="*/ 0 w 11412000"/>
              <a:gd name="connsiteY3" fmla="*/ 2880320 h 2880320"/>
              <a:gd name="connsiteX4" fmla="*/ 0 w 11412000"/>
              <a:gd name="connsiteY4" fmla="*/ 0 h 2880320"/>
              <a:gd name="connsiteX0" fmla="*/ 11412000 w 11503440"/>
              <a:gd name="connsiteY0" fmla="*/ 0 h 2880320"/>
              <a:gd name="connsiteX1" fmla="*/ 11412000 w 11503440"/>
              <a:gd name="connsiteY1" fmla="*/ 2880320 h 2880320"/>
              <a:gd name="connsiteX2" fmla="*/ 0 w 11503440"/>
              <a:gd name="connsiteY2" fmla="*/ 2880320 h 2880320"/>
              <a:gd name="connsiteX3" fmla="*/ 0 w 11503440"/>
              <a:gd name="connsiteY3" fmla="*/ 0 h 2880320"/>
              <a:gd name="connsiteX4" fmla="*/ 11503440 w 11503440"/>
              <a:gd name="connsiteY4" fmla="*/ 91440 h 2880320"/>
              <a:gd name="connsiteX0" fmla="*/ 11412000 w 11412000"/>
              <a:gd name="connsiteY0" fmla="*/ 0 h 2880320"/>
              <a:gd name="connsiteX1" fmla="*/ 11412000 w 11412000"/>
              <a:gd name="connsiteY1" fmla="*/ 2880320 h 2880320"/>
              <a:gd name="connsiteX2" fmla="*/ 0 w 11412000"/>
              <a:gd name="connsiteY2" fmla="*/ 2880320 h 2880320"/>
              <a:gd name="connsiteX3" fmla="*/ 0 w 11412000"/>
              <a:gd name="connsiteY3" fmla="*/ 0 h 2880320"/>
            </a:gdLst>
            <a:ahLst/>
            <a:cxnLst>
              <a:cxn ang="0">
                <a:pos x="connsiteX0" y="connsiteY0"/>
              </a:cxn>
              <a:cxn ang="0">
                <a:pos x="connsiteX1" y="connsiteY1"/>
              </a:cxn>
              <a:cxn ang="0">
                <a:pos x="connsiteX2" y="connsiteY2"/>
              </a:cxn>
              <a:cxn ang="0">
                <a:pos x="connsiteX3" y="connsiteY3"/>
              </a:cxn>
            </a:cxnLst>
            <a:rect l="l" t="t" r="r" b="b"/>
            <a:pathLst>
              <a:path w="11412000" h="2880320">
                <a:moveTo>
                  <a:pt x="11412000" y="0"/>
                </a:moveTo>
                <a:lnTo>
                  <a:pt x="11412000" y="2880320"/>
                </a:lnTo>
                <a:lnTo>
                  <a:pt x="0" y="2880320"/>
                </a:lnTo>
                <a:lnTo>
                  <a:pt x="0" y="0"/>
                </a:lnTo>
              </a:path>
            </a:pathLst>
          </a:custGeom>
          <a:ln/>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dirty="0"/>
          </a:p>
        </p:txBody>
      </p:sp>
      <p:grpSp>
        <p:nvGrpSpPr>
          <p:cNvPr id="7" name="组合 6"/>
          <p:cNvGrpSpPr/>
          <p:nvPr/>
        </p:nvGrpSpPr>
        <p:grpSpPr>
          <a:xfrm>
            <a:off x="390000" y="981522"/>
            <a:ext cx="11412001" cy="1595109"/>
            <a:chOff x="390000" y="763296"/>
            <a:chExt cx="11412001" cy="1595109"/>
          </a:xfrm>
        </p:grpSpPr>
        <p:grpSp>
          <p:nvGrpSpPr>
            <p:cNvPr id="8" name="组合 7"/>
            <p:cNvGrpSpPr/>
            <p:nvPr/>
          </p:nvGrpSpPr>
          <p:grpSpPr>
            <a:xfrm>
              <a:off x="390000" y="1020389"/>
              <a:ext cx="720080" cy="1328491"/>
              <a:chOff x="390000" y="1020389"/>
              <a:chExt cx="720080" cy="1328491"/>
            </a:xfrm>
          </p:grpSpPr>
          <p:cxnSp>
            <p:nvCxnSpPr>
              <p:cNvPr id="14" name="直接连接符 13"/>
              <p:cNvCxnSpPr/>
              <p:nvPr/>
            </p:nvCxnSpPr>
            <p:spPr>
              <a:xfrm>
                <a:off x="390000" y="1020389"/>
                <a:ext cx="720080" cy="0"/>
              </a:xfrm>
              <a:prstGeom prst="line">
                <a:avLst/>
              </a:prstGeom>
              <a:ln/>
            </p:spPr>
            <p:style>
              <a:lnRef idx="1">
                <a:schemeClr val="dk1"/>
              </a:lnRef>
              <a:fillRef idx="0">
                <a:schemeClr val="dk1"/>
              </a:fillRef>
              <a:effectRef idx="0">
                <a:schemeClr val="dk1"/>
              </a:effectRef>
              <a:fontRef idx="minor">
                <a:schemeClr val="tx1"/>
              </a:fontRef>
            </p:style>
          </p:cxnSp>
          <p:cxnSp>
            <p:nvCxnSpPr>
              <p:cNvPr id="15" name="直接连接符 14"/>
              <p:cNvCxnSpPr/>
              <p:nvPr/>
            </p:nvCxnSpPr>
            <p:spPr>
              <a:xfrm>
                <a:off x="390000" y="1020389"/>
                <a:ext cx="0" cy="1328491"/>
              </a:xfrm>
              <a:prstGeom prst="line">
                <a:avLst/>
              </a:prstGeom>
            </p:spPr>
            <p:style>
              <a:lnRef idx="1">
                <a:schemeClr val="dk1"/>
              </a:lnRef>
              <a:fillRef idx="0">
                <a:schemeClr val="dk1"/>
              </a:fillRef>
              <a:effectRef idx="0">
                <a:schemeClr val="dk1"/>
              </a:effectRef>
              <a:fontRef idx="minor">
                <a:schemeClr val="tx1"/>
              </a:fontRef>
            </p:style>
          </p:cxnSp>
        </p:grpSp>
        <p:grpSp>
          <p:nvGrpSpPr>
            <p:cNvPr id="9" name="组合 8"/>
            <p:cNvGrpSpPr/>
            <p:nvPr/>
          </p:nvGrpSpPr>
          <p:grpSpPr>
            <a:xfrm>
              <a:off x="2350790" y="1274887"/>
              <a:ext cx="9451210" cy="1083518"/>
              <a:chOff x="2350790" y="1274887"/>
              <a:chExt cx="9451210" cy="1083518"/>
            </a:xfrm>
          </p:grpSpPr>
          <p:cxnSp>
            <p:nvCxnSpPr>
              <p:cNvPr id="12" name="直接连接符 11"/>
              <p:cNvCxnSpPr/>
              <p:nvPr/>
            </p:nvCxnSpPr>
            <p:spPr>
              <a:xfrm>
                <a:off x="2350790" y="1274887"/>
                <a:ext cx="9451210" cy="0"/>
              </a:xfrm>
              <a:prstGeom prst="line">
                <a:avLst/>
              </a:prstGeom>
              <a:ln/>
            </p:spPr>
            <p:style>
              <a:lnRef idx="1">
                <a:schemeClr val="dk1"/>
              </a:lnRef>
              <a:fillRef idx="0">
                <a:schemeClr val="dk1"/>
              </a:fillRef>
              <a:effectRef idx="0">
                <a:schemeClr val="dk1"/>
              </a:effectRef>
              <a:fontRef idx="minor">
                <a:schemeClr val="tx1"/>
              </a:fontRef>
            </p:style>
          </p:cxnSp>
          <p:cxnSp>
            <p:nvCxnSpPr>
              <p:cNvPr id="13" name="直接连接符 12"/>
              <p:cNvCxnSpPr/>
              <p:nvPr/>
            </p:nvCxnSpPr>
            <p:spPr>
              <a:xfrm>
                <a:off x="11802000" y="1274887"/>
                <a:ext cx="0" cy="1083518"/>
              </a:xfrm>
              <a:prstGeom prst="line">
                <a:avLst/>
              </a:prstGeom>
            </p:spPr>
            <p:style>
              <a:lnRef idx="1">
                <a:schemeClr val="dk1"/>
              </a:lnRef>
              <a:fillRef idx="0">
                <a:schemeClr val="dk1"/>
              </a:fillRef>
              <a:effectRef idx="0">
                <a:schemeClr val="dk1"/>
              </a:effectRef>
              <a:fontRef idx="minor">
                <a:schemeClr val="tx1"/>
              </a:fontRef>
            </p:style>
          </p:cxnSp>
        </p:grpSp>
        <p:sp>
          <p:nvSpPr>
            <p:cNvPr id="10" name="矩形 9"/>
            <p:cNvSpPr/>
            <p:nvPr/>
          </p:nvSpPr>
          <p:spPr>
            <a:xfrm>
              <a:off x="650216" y="763296"/>
              <a:ext cx="1610810" cy="492443"/>
            </a:xfrm>
            <a:prstGeom prst="rect">
              <a:avLst/>
            </a:prstGeom>
            <a:solidFill>
              <a:schemeClr val="accent1"/>
            </a:solidFill>
          </p:spPr>
          <p:txBody>
            <a:bodyPr wrap="square">
              <a:spAutoFit/>
            </a:bodyPr>
            <a:lstStyle/>
            <a:p>
              <a:pPr algn="ctr"/>
              <a:r>
                <a:rPr lang="zh-CN" altLang="en-US" sz="2600" b="1" dirty="0">
                  <a:solidFill>
                    <a:schemeClr val="bg1"/>
                  </a:solidFill>
                  <a:latin typeface="+mj-ea"/>
                  <a:ea typeface="+mj-ea"/>
                </a:rPr>
                <a:t>方法点拨</a:t>
              </a:r>
            </a:p>
          </p:txBody>
        </p:sp>
        <p:sp>
          <p:nvSpPr>
            <p:cNvPr id="11" name="矩形 10"/>
            <p:cNvSpPr/>
            <p:nvPr/>
          </p:nvSpPr>
          <p:spPr>
            <a:xfrm>
              <a:off x="2350790" y="763296"/>
              <a:ext cx="9451211" cy="492443"/>
            </a:xfrm>
            <a:prstGeom prst="rect">
              <a:avLst/>
            </a:prstGeom>
            <a:gradFill>
              <a:gsLst>
                <a:gs pos="0">
                  <a:schemeClr val="accent1">
                    <a:alpha val="0"/>
                  </a:schemeClr>
                </a:gs>
                <a:gs pos="100000">
                  <a:schemeClr val="accent1"/>
                </a:gs>
              </a:gsLst>
              <a:lin ang="10800000" scaled="1"/>
            </a:gradFill>
          </p:spPr>
          <p:txBody>
            <a:bodyPr wrap="square">
              <a:spAutoFit/>
            </a:bodyPr>
            <a:lstStyle/>
            <a:p>
              <a:r>
                <a:rPr lang="zh-CN" altLang="zh-CN" sz="2600" b="1" dirty="0">
                  <a:solidFill>
                    <a:schemeClr val="bg1"/>
                  </a:solidFill>
                  <a:latin typeface="+mj-ea"/>
                  <a:ea typeface="+mj-ea"/>
                </a:rPr>
                <a:t>关键词法区分实践的基本特征</a:t>
              </a:r>
            </a:p>
          </p:txBody>
        </p:sp>
      </p:grpSp>
      <p:graphicFrame>
        <p:nvGraphicFramePr>
          <p:cNvPr id="4" name="表格 3"/>
          <p:cNvGraphicFramePr>
            <a:graphicFrameLocks noGrp="1"/>
          </p:cNvGraphicFramePr>
          <p:nvPr>
            <p:extLst>
              <p:ext uri="{D42A27DB-BD31-4B8C-83A1-F6EECF244321}">
                <p14:modId xmlns:p14="http://schemas.microsoft.com/office/powerpoint/2010/main" val="2528039668"/>
              </p:ext>
            </p:extLst>
          </p:nvPr>
        </p:nvGraphicFramePr>
        <p:xfrm>
          <a:off x="1342678" y="1710311"/>
          <a:ext cx="9505056" cy="3125076"/>
        </p:xfrm>
        <a:graphic>
          <a:graphicData uri="http://schemas.openxmlformats.org/drawingml/2006/table">
            <a:tbl>
              <a:tblPr/>
              <a:tblGrid>
                <a:gridCol w="3024336"/>
                <a:gridCol w="6480720"/>
              </a:tblGrid>
              <a:tr h="781269">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客观物质性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主体</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对象</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手段</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结果</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1269">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能动性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计划</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方案</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规划</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1269">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社会性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强调</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合作</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1269">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历史性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强调历史过程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51821" marR="518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120663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388040"/>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中国科学院化学研究所和中国科学院大学团队通过对实验材料表面进行纳米化的处理，再现了水结冰的过程，揭示了这一过程中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临界冰核</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的存在，首次在实验中证实经典临界冰核理论的百年预言。由此可见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随着人类认识的发展，所有预言都将变为现实</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真理性认识最终要通过科学实验进行检验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科技进步推动着科学预言不断得到验证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科学实验具有能动性和社会历史性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7571454" y="5526735"/>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150516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341562"/>
            <a:ext cx="11412000" cy="260742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实践是认识的基础，实践是认识发展的动力，是检验认识的真理性的唯一标准，</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实践</a:t>
            </a:r>
            <a:r>
              <a:rPr lang="zh-CN" altLang="zh-CN" sz="2800" kern="100" dirty="0">
                <a:latin typeface="Times New Roman" panose="02020603050405020304" pitchFamily="18" charset="0"/>
                <a:cs typeface="Times New Roman" panose="02020603050405020304" pitchFamily="18" charset="0"/>
              </a:rPr>
              <a:t>是检验认识的真理性的唯一标准，科学实验仅仅是实践的一种形式，</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98175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7187"/>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实践与认识的辩证关系</a:t>
            </a:r>
            <a:endPar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矩形 3">
            <a:extLst>
              <a:ext uri="{FF2B5EF4-FFF2-40B4-BE49-F238E27FC236}">
                <a16:creationId xmlns:a16="http://schemas.microsoft.com/office/drawing/2014/main" xmlns="" id="{7A481929-0210-8D43-A5ED-9FF24E4F4ECA}"/>
              </a:ext>
            </a:extLst>
          </p:cNvPr>
          <p:cNvSpPr/>
          <p:nvPr/>
        </p:nvSpPr>
        <p:spPr>
          <a:xfrm>
            <a:off x="389206" y="722531"/>
            <a:ext cx="11412000" cy="6155507"/>
          </a:xfrm>
          <a:prstGeom prst="rect">
            <a:avLst/>
          </a:prstGeom>
        </p:spPr>
        <p:txBody>
          <a:bodyPr wrap="square" lIns="121898" tIns="60948" rIns="121898" bIns="60948">
            <a:spAutoFit/>
          </a:bodyPr>
          <a:lstStyle/>
          <a:p>
            <a:pPr algn="just">
              <a:lnSpc>
                <a:spcPct val="14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Ⅲ</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1869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年，门捷列夫公布了自己制作的元素周期表，将已发现的化学元素纳入一个统一的体系中。依据元素周期律，门捷列夫推断当时的一些原子量测定结果存在误差，预言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类铝</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镓</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类硼</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钪</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等当时尚未发现元素的存在，他的推断和预言后来在实验中被逐一证实。这表明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科学发现来源于认识的不断深化与积累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科学原理对探索和发现客观真理具有指导作用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任何科学理论都必须在实践中验证自己的真理性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科学原理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科学预测</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实践检验是认识发展的一般规律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69063" y="608429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92340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658654"/>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a:t>
            </a:r>
            <a:r>
              <a:rPr lang="zh-CN" altLang="zh-CN" sz="2800" kern="100" dirty="0">
                <a:solidFill>
                  <a:srgbClr val="0000FF"/>
                </a:solidFill>
                <a:latin typeface="Times New Roman" panose="02020603050405020304" pitchFamily="18" charset="0"/>
                <a:cs typeface="Times New Roman" panose="02020603050405020304" pitchFamily="18" charset="0"/>
              </a:rPr>
              <a:t>　</a:t>
            </a:r>
            <a:r>
              <a:rPr lang="zh-CN" altLang="zh-CN" sz="2800" kern="100" dirty="0">
                <a:latin typeface="Times New Roman" panose="02020603050405020304" pitchFamily="18" charset="0"/>
                <a:cs typeface="Times New Roman" panose="02020603050405020304" pitchFamily="18" charset="0"/>
              </a:rPr>
              <a:t>材料中门捷列夫依据元素周期律预言当时尚未发现元素的存在，后来在实验中得以证实，说明科学的理论对真理的发现、认识世界具有指导作用，</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实践</a:t>
            </a:r>
            <a:r>
              <a:rPr lang="zh-CN" altLang="zh-CN" sz="2800" kern="100" dirty="0">
                <a:latin typeface="Times New Roman" panose="02020603050405020304" pitchFamily="18" charset="0"/>
                <a:cs typeface="Times New Roman" panose="02020603050405020304" pitchFamily="18" charset="0"/>
              </a:rPr>
              <a:t>是检验认识的真理性的唯一标准，科学理论的真理性需要实践的检验，</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科学</a:t>
            </a:r>
            <a:r>
              <a:rPr lang="zh-CN" altLang="zh-CN" sz="2800" kern="100" dirty="0">
                <a:latin typeface="Times New Roman" panose="02020603050405020304" pitchFamily="18" charset="0"/>
                <a:cs typeface="Times New Roman" panose="02020603050405020304" pitchFamily="18" charset="0"/>
              </a:rPr>
              <a:t>发现源于实践，</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人们</a:t>
            </a:r>
            <a:r>
              <a:rPr lang="zh-CN" altLang="zh-CN" sz="2800" kern="100" dirty="0">
                <a:latin typeface="Times New Roman" panose="02020603050405020304" pitchFamily="18" charset="0"/>
                <a:cs typeface="Times New Roman" panose="02020603050405020304" pitchFamily="18" charset="0"/>
              </a:rPr>
              <a:t>对事物的认识过程，由于受主客观条件的限制，要经历由实践到认识、再由认识到实践的多次反复才能完成，</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3628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307323"/>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福建</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多年来，深圳人在改革实践中与时俱进革新观念，孕育了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时间就是金钱，效率就是生命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敢于冒险、崇尚创新、追求成功、宽容失败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等观念。思想的大解放推动了改革的大突破，使深圳从默默无闻的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小渔村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发展为世界聚焦的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国际大都市</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。这主要表明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观念创新源于实践探索</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观念创新与改革实践并行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观念创新是逐步深化的过程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观念创新与实践发展相互促进</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TextBox 9"/>
          <p:cNvSpPr txBox="1"/>
          <p:nvPr/>
        </p:nvSpPr>
        <p:spPr>
          <a:xfrm>
            <a:off x="261473" y="5463436"/>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63937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61498" y="1108120"/>
            <a:ext cx="11412000" cy="667594"/>
          </a:xfrm>
          <a:prstGeom prst="rect">
            <a:avLst/>
          </a:prstGeom>
        </p:spPr>
        <p:txBody>
          <a:bodyPr wrap="square" lIns="121898" tIns="60948" rIns="121898" bIns="60948">
            <a:spAutoFit/>
          </a:bodyPr>
          <a:lstStyle/>
          <a:p>
            <a:pPr algn="just">
              <a:lnSpc>
                <a:spcPct val="14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混淆认识的来源与获得认识的途径</a:t>
            </a:r>
          </a:p>
        </p:txBody>
      </p:sp>
      <p:sp>
        <p:nvSpPr>
          <p:cNvPr id="9" name="矩形 8">
            <a:extLst>
              <a:ext uri="{FF2B5EF4-FFF2-40B4-BE49-F238E27FC236}">
                <a16:creationId xmlns:a16="http://schemas.microsoft.com/office/drawing/2014/main" xmlns="" id="{7A481929-0210-8D43-A5ED-9FF24E4F4ECA}"/>
              </a:ext>
            </a:extLst>
          </p:cNvPr>
          <p:cNvSpPr/>
          <p:nvPr/>
        </p:nvSpPr>
        <p:spPr>
          <a:xfrm>
            <a:off x="361498" y="1773610"/>
            <a:ext cx="11412000" cy="3926885"/>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不观高崖，何以知颠坠之患？不临深渊，何以知没溺之患？不观巨海，何以知风波之患？</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孔子这段话体现的哲理是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世界上没有不可认识的事物，只有尚未被认识的事物</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实践出真知，正确的认识都是在亲身的实践中获得的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人们在主体与客体的相互作用中产生对客观事物的认识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人的认识是主观与客观的具体的历史的统一</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45140" y="436715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415337"/>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题中的意思简单地说就是</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不做怎么会知道</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，体现了实践是认识的来源，</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错误，通过对书本知识的学习也能获得正确的认识</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错误，真理是主观与客观的具体的历史的统一。故选</a:t>
            </a:r>
            <a:r>
              <a:rPr lang="en-US" altLang="zh-CN" sz="2800" kern="100" dirty="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0430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89206" y="97671"/>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误以为认识的根本目的是获得真理</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797582"/>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天津高考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1979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年，邓小平同志提出了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小康之家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的概念，从此</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小康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被用来诠释中国现代化坐标上一个重要阶段。从党的十五大提出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建设小康社会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，到十六大提出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全面建设小康社会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，再到十八大提出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全面建成小康社会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，十九大提出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决胜全面建成小康社会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。这一过程体现了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认识的根本目的是获得真理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认识的最基本属性是客观性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真理通过不断战胜谬误得到发展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认识在实践基础上不断深化和发展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TextBox 9"/>
          <p:cNvSpPr txBox="1"/>
          <p:nvPr/>
        </p:nvSpPr>
        <p:spPr>
          <a:xfrm>
            <a:off x="253849" y="594261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36787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7A481929-0210-8D43-A5ED-9FF24E4F4ECA}"/>
              </a:ext>
            </a:extLst>
          </p:cNvPr>
          <p:cNvSpPr/>
          <p:nvPr/>
        </p:nvSpPr>
        <p:spPr>
          <a:xfrm>
            <a:off x="389206" y="1125538"/>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项符合题意，从邓小平同志提出的</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小康之家</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，到党的十五大、十六大、十八大、十九大对小康社会的不同认识，体现了随着社会的发展，党对小康社会的认识不断深化和发展</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项错误，实践是认识的目的</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项说法错误，真理最基本的属性是客观性</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项错误，真理是在实践中得到发展的。</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44831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linds(horizontal)">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914986"/>
            <a:ext cx="11412000" cy="5484554"/>
          </a:xfrm>
          <a:prstGeom prst="rect">
            <a:avLst/>
          </a:prstGeom>
        </p:spPr>
        <p:txBody>
          <a:bodyPr wrap="square" lIns="121898" tIns="60948" rIns="121898" bIns="60948">
            <a:spAutoFit/>
          </a:bodyPr>
          <a:lstStyle/>
          <a:p>
            <a:pPr algn="just">
              <a:lnSpc>
                <a:spcPct val="140000"/>
              </a:lnSpc>
            </a:pPr>
            <a:r>
              <a:rPr lang="zh-CN" altLang="zh-CN" sz="26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1.2017</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年，考古人员在圆明园中发现了埋藏地下百年的</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颗古莲子，中科院植物研究所的科研人员通过人工培育，</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颗古莲子在</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2019</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年终于绽放。</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年，圆明园对</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2019</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年开花的两个古莲的种藕进行扩繁，下一步，工作人员将继续对古莲进行精心培育和观察，不仅让古莲</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儿孙满塘</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，还要对古莲的相关形状作科学研究。这表明</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实践活动具有</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目的性</a:t>
            </a:r>
            <a:r>
              <a:rPr lang="zh-CN" altLang="zh-CN" sz="2600" kern="100" dirty="0" smtClean="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实践是历史的发展着</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26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实践是检验认识的真理性的唯一</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标准</a:t>
            </a:r>
            <a:r>
              <a:rPr lang="zh-CN" altLang="zh-CN" sz="26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实践使认识接近真理</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p>
        </p:txBody>
      </p:sp>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8"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0"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1"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3"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4"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6"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5" name="TextBox 9"/>
          <p:cNvSpPr txBox="1"/>
          <p:nvPr/>
        </p:nvSpPr>
        <p:spPr>
          <a:xfrm>
            <a:off x="261472" y="559442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1369456"/>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科研人员对古莲子的培育过程，体现了实践活动的目的性和社会历史性，</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与材料无关</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表述错误。</a:t>
            </a:r>
            <a:endParaRPr lang="zh-CN" altLang="zh-CN" sz="10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0"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1"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3"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4"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6"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685762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514504"/>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自</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1994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年开始预研的北斗卫星导航系统，是我国出于国家安全和经济</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发展的需要自主建设运行的全球卫星导航系统</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颗卫星的成功发射，北斗卫星导航系统正式建成，将为全球用户提供全天候、全天时、高精度的定位、导航和授时服务。材料表明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获得真理性认识是实践的最终目的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实践是检验认识的真理性的唯一标准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实践是人们有目的、有意识的能动性活动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发挥意识的作用可以促进客观事物的发展</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62558" y="438551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447945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1341562"/>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获得真理性认识是认识的根本任务，而实践是认识的最终目的，</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与题意</a:t>
            </a:r>
            <a:r>
              <a:rPr lang="zh-CN" altLang="zh-CN" sz="2800" kern="100" dirty="0" smtClean="0">
                <a:latin typeface="Times New Roman" panose="02020603050405020304" pitchFamily="18" charset="0"/>
                <a:cs typeface="Times New Roman" panose="02020603050405020304" pitchFamily="18" charset="0"/>
              </a:rPr>
              <a:t>不符。</a:t>
            </a:r>
            <a:endParaRPr lang="en-US" altLang="zh-CN" sz="2800" kern="100" dirty="0">
              <a:latin typeface="宋体" panose="02010600030101010101" pitchFamily="2" charset="-122"/>
              <a:ea typeface="Times New Roman" panose="02020603050405020304" pitchFamily="18" charset="0"/>
              <a:cs typeface="Courier New" panose="02070309020205020404" pitchFamily="49"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发挥</a:t>
            </a:r>
            <a:r>
              <a:rPr lang="zh-CN" altLang="zh-CN" sz="2800" kern="100" dirty="0">
                <a:latin typeface="Times New Roman" panose="02020603050405020304" pitchFamily="18" charset="0"/>
                <a:cs typeface="Times New Roman" panose="02020603050405020304" pitchFamily="18" charset="0"/>
              </a:rPr>
              <a:t>正确意识的作用可以促进客观事物的发展，</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84276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209197"/>
            <a:ext cx="11412000" cy="6155507"/>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网球比赛中的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鹰眼</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也被称为即时回放系统，这个系统利用高速摄像头从不同角度同时捕捉网球飞行轨迹的基本数据，由大屏幕清晰地呈现出网球的运动路线及落点。由于网球在空中运行速度很快，因此在落地后，经常会有选手对其落在线内还是线外产生争议，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鹰眼</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技术是裁判判罚精确性的得力辅助工具。由此可见，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鹰眼</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技术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作为实践手段，能帮助裁判有效判罚，提高比赛的公正性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通过模拟人类思维，可以保证裁判作出精确公允的判罚</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延伸了人类认识器官，有利于克服肉眼观察存在的盲区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具有自觉选择性，可从不同角度同时捕捉网球飞行轨迹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702121" y="558492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87496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26916"/>
            <a:ext cx="11412000" cy="3655207"/>
          </a:xfrm>
          <a:prstGeom prst="rect">
            <a:avLst/>
          </a:prstGeom>
        </p:spPr>
        <p:txBody>
          <a:bodyPr wrap="square" lIns="121898" tIns="60948" rIns="121898" bIns="60948">
            <a:spAutoFit/>
          </a:bodyPr>
          <a:lstStyle/>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en-US" altLang="zh-CN" sz="26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600" kern="100" dirty="0">
                <a:latin typeface="Times New Roman" panose="02020603050405020304" pitchFamily="18" charset="0"/>
                <a:ea typeface="楷体_GB2312" panose="02010609030101010101" pitchFamily="49" charset="-122"/>
                <a:cs typeface="Times New Roman" panose="02020603050405020304" pitchFamily="18" charset="0"/>
              </a:rPr>
              <a:t>八省联考</a:t>
            </a:r>
            <a:r>
              <a:rPr lang="en-US" altLang="zh-CN" sz="26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600" kern="100" dirty="0">
                <a:latin typeface="Times New Roman" panose="02020603050405020304" pitchFamily="18" charset="0"/>
                <a:ea typeface="楷体_GB2312" panose="02010609030101010101" pitchFamily="49" charset="-122"/>
                <a:cs typeface="Times New Roman" panose="02020603050405020304" pitchFamily="18" charset="0"/>
              </a:rPr>
              <a:t>湖南</a:t>
            </a:r>
            <a:r>
              <a:rPr lang="en-US" altLang="zh-CN" sz="26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漫画《有思路才会有出路》启示</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我们</a:t>
            </a:r>
            <a:endParaRPr lang="en-US"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思路支配着实践发展的方向和进程</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思路影响着实践发展的趋势和结果</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思路对人们认识和改造世界具有重要指导作用</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思路转化为出路的前提是充分发挥主观能动性</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3377572" y="298795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pic>
        <p:nvPicPr>
          <p:cNvPr id="1026" name="Picture 2" descr="\\赵瑊\赵瑊\2021赵瑊\源文件！\大一轮 政治 新高考 （粤渝湘冀闽）\ZZ2.TIF"/>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31024" y="203743"/>
            <a:ext cx="2970182" cy="33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11">
            <a:extLst>
              <a:ext uri="{FF2B5EF4-FFF2-40B4-BE49-F238E27FC236}">
                <a16:creationId xmlns:a16="http://schemas.microsoft.com/office/drawing/2014/main" xmlns="" id="{7A481929-0210-8D43-A5ED-9FF24E4F4ECA}"/>
              </a:ext>
            </a:extLst>
          </p:cNvPr>
          <p:cNvSpPr/>
          <p:nvPr/>
        </p:nvSpPr>
        <p:spPr>
          <a:xfrm>
            <a:off x="389206" y="3823542"/>
            <a:ext cx="11412000" cy="2523744"/>
          </a:xfrm>
          <a:prstGeom prst="rect">
            <a:avLst/>
          </a:prstGeom>
        </p:spPr>
        <p:txBody>
          <a:bodyPr wrap="square" lIns="121898" tIns="60948" rIns="121898" bIns="60948">
            <a:spAutoFit/>
          </a:bodyPr>
          <a:lstStyle/>
          <a:p>
            <a:pPr algn="just">
              <a:lnSpc>
                <a:spcPct val="150000"/>
              </a:lnSpc>
              <a:spcAft>
                <a:spcPts val="0"/>
              </a:spcAft>
            </a:pPr>
            <a:r>
              <a:rPr lang="zh-CN" altLang="zh-CN" sz="26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600" kern="100" dirty="0">
                <a:latin typeface="Times New Roman" panose="02020603050405020304" pitchFamily="18" charset="0"/>
                <a:cs typeface="Times New Roman" panose="02020603050405020304" pitchFamily="18" charset="0"/>
              </a:rPr>
              <a:t>漫画《有思路才会有出路》启示我们，思路影响着实践发展的趋势和结果，对人们认识和改造世界具有重要指导作用，</a:t>
            </a:r>
            <a:r>
              <a:rPr lang="en-US" altLang="zh-CN" sz="2600" kern="100" dirty="0">
                <a:latin typeface="宋体" panose="02010600030101010101" pitchFamily="2" charset="-122"/>
                <a:cs typeface="Times New Roman" panose="02020603050405020304" pitchFamily="18" charset="0"/>
              </a:rPr>
              <a:t>②③</a:t>
            </a:r>
            <a:r>
              <a:rPr lang="zh-CN" altLang="zh-CN" sz="2600" kern="100" dirty="0">
                <a:latin typeface="Times New Roman" panose="02020603050405020304" pitchFamily="18" charset="0"/>
                <a:cs typeface="Times New Roman" panose="02020603050405020304" pitchFamily="18" charset="0"/>
              </a:rPr>
              <a:t>符合题意</a:t>
            </a:r>
            <a:r>
              <a:rPr lang="zh-CN" altLang="zh-CN" sz="2600" kern="100" dirty="0" smtClean="0">
                <a:latin typeface="Times New Roman" panose="02020603050405020304" pitchFamily="18" charset="0"/>
                <a:cs typeface="Times New Roman" panose="02020603050405020304" pitchFamily="18" charset="0"/>
              </a:rPr>
              <a:t>。</a:t>
            </a:r>
            <a:endParaRPr lang="en-US" altLang="zh-CN" sz="26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600" kern="100" dirty="0" smtClean="0">
                <a:latin typeface="Times New Roman" panose="02020603050405020304" pitchFamily="18" charset="0"/>
                <a:cs typeface="Times New Roman" panose="02020603050405020304" pitchFamily="18" charset="0"/>
              </a:rPr>
              <a:t>思路</a:t>
            </a:r>
            <a:r>
              <a:rPr lang="zh-CN" altLang="zh-CN" sz="2600" kern="100" dirty="0">
                <a:latin typeface="Times New Roman" panose="02020603050405020304" pitchFamily="18" charset="0"/>
                <a:cs typeface="Times New Roman" panose="02020603050405020304" pitchFamily="18" charset="0"/>
              </a:rPr>
              <a:t>属于意识范畴，能够影响实践的方向和进程，但不起支配作用，</a:t>
            </a:r>
            <a:r>
              <a:rPr lang="en-US" altLang="zh-CN" sz="2600" kern="100" dirty="0">
                <a:latin typeface="宋体" panose="02010600030101010101" pitchFamily="2" charset="-122"/>
                <a:cs typeface="Times New Roman" panose="02020603050405020304" pitchFamily="18" charset="0"/>
              </a:rPr>
              <a:t>①</a:t>
            </a:r>
            <a:r>
              <a:rPr lang="zh-CN" altLang="zh-CN" sz="2600" kern="100" dirty="0">
                <a:latin typeface="Times New Roman" panose="02020603050405020304" pitchFamily="18" charset="0"/>
                <a:cs typeface="Times New Roman" panose="02020603050405020304" pitchFamily="18" charset="0"/>
              </a:rPr>
              <a:t>错误</a:t>
            </a:r>
            <a:r>
              <a:rPr lang="zh-CN" altLang="zh-CN" sz="2600" kern="100" dirty="0" smtClean="0">
                <a:latin typeface="Times New Roman" panose="02020603050405020304" pitchFamily="18" charset="0"/>
                <a:cs typeface="Times New Roman" panose="02020603050405020304" pitchFamily="18" charset="0"/>
              </a:rPr>
              <a:t>。</a:t>
            </a:r>
            <a:endParaRPr lang="en-US" altLang="zh-CN" sz="26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600" kern="100" dirty="0" smtClean="0">
                <a:latin typeface="Times New Roman" panose="02020603050405020304" pitchFamily="18" charset="0"/>
                <a:cs typeface="Times New Roman" panose="02020603050405020304" pitchFamily="18" charset="0"/>
              </a:rPr>
              <a:t>思路</a:t>
            </a:r>
            <a:r>
              <a:rPr lang="zh-CN" altLang="zh-CN" sz="2600" kern="100" dirty="0">
                <a:latin typeface="Times New Roman" panose="02020603050405020304" pitchFamily="18" charset="0"/>
                <a:cs typeface="Times New Roman" panose="02020603050405020304" pitchFamily="18" charset="0"/>
              </a:rPr>
              <a:t>转化为出路的前提是尊重客观规律，勤于实践，</a:t>
            </a:r>
            <a:r>
              <a:rPr lang="en-US" altLang="zh-CN" sz="2600" kern="100" dirty="0">
                <a:latin typeface="宋体" panose="02010600030101010101" pitchFamily="2" charset="-122"/>
                <a:cs typeface="Times New Roman" panose="02020603050405020304" pitchFamily="18" charset="0"/>
              </a:rPr>
              <a:t>④</a:t>
            </a:r>
            <a:r>
              <a:rPr lang="zh-CN" altLang="zh-CN" sz="2600" kern="100" dirty="0">
                <a:latin typeface="Times New Roman" panose="02020603050405020304" pitchFamily="18" charset="0"/>
                <a:cs typeface="Times New Roman" panose="02020603050405020304" pitchFamily="18" charset="0"/>
              </a:rPr>
              <a:t>错误。故本题选</a:t>
            </a:r>
            <a:r>
              <a:rPr lang="en-US" altLang="zh-CN" sz="2600" kern="100" dirty="0">
                <a:latin typeface="Times New Roman" panose="02020603050405020304" pitchFamily="18" charset="0"/>
                <a:cs typeface="Courier New" panose="02070309020205020404" pitchFamily="49" charset="0"/>
              </a:rPr>
              <a:t>C</a:t>
            </a:r>
            <a:r>
              <a:rPr lang="zh-CN" altLang="zh-CN" sz="2600" kern="100" dirty="0">
                <a:latin typeface="Times New Roman" panose="02020603050405020304" pitchFamily="18" charset="0"/>
                <a:cs typeface="Times New Roman" panose="02020603050405020304" pitchFamily="18" charset="0"/>
              </a:rPr>
              <a:t>。</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14"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18"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9"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20" name="Rectangle 21">
            <a:hlinkClick r:id="rId9"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3170457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blinds(horizontal)">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blinds(horizontal)">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blinds(horizontal)">
                                      <p:cBhvr>
                                        <p:cTn id="22"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198144"/>
            <a:ext cx="11412000" cy="6155507"/>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日，韩国卫生部门发布了针对新冠肺炎进行的抗体检测调查，通过对</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3 055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个样本的检测初步结果显示，只有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人产生了中和抗体。由此可见，被西方国家刻意吹嘘的所谓</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群体免疫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行不通，因为专家普遍认为，要有</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以上人口对病毒免疫才能实现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群体免疫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。材料告诉我们</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人们对事物的认识受到多种因素的限制</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人类的实践活动具有社会历史性的特点</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实践活动是检验认识的真理性的唯一标准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真理与谬误往往相互交融、相伴而行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705391" y="5582230"/>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1147367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1441464"/>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材料没有体现实践活动的社会性，也没有体现实践的历史发展，</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真理</a:t>
            </a:r>
            <a:r>
              <a:rPr lang="zh-CN" altLang="zh-CN" sz="2800" kern="100" dirty="0">
                <a:latin typeface="Times New Roman" panose="02020603050405020304" pitchFamily="18" charset="0"/>
                <a:cs typeface="Times New Roman" panose="02020603050405020304" pitchFamily="18" charset="0"/>
              </a:rPr>
              <a:t>与谬误有严格的界限，</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说法错误，排除。</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2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2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805060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621482"/>
            <a:ext cx="11412000" cy="4573215"/>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经过两年试验，法国一位高位截瘫的男子成功借助外骨骼机器人系统再度行走。研究人员表示，这项研究使瘫痪病患运用其脑部信号驱动计算机实现独立行走成为可能。由此可见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实践随认识的发展而发展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实践是认识的唯一途径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实践是检验认识的真理性的唯一标准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实践是认识的最终目的</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4" name="TextBox 9"/>
          <p:cNvSpPr txBox="1"/>
          <p:nvPr/>
        </p:nvSpPr>
        <p:spPr>
          <a:xfrm>
            <a:off x="262558" y="4491412"/>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81038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652859"/>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1050" b="1" kern="100" dirty="0">
              <a:solidFill>
                <a:srgbClr val="0000FF"/>
              </a:solidFill>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回首近百年波澜壮阔的奋斗历程，中国共产党紧紧依靠人民，战胜了一个又一个艰难险阻，创造了一个又一个彪炳史册的人间奇迹，为中华民族作出了伟大历史贡献，中华民族迎来了从站起来、富起来到强起来的伟大飞跃。</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403186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512325"/>
            <a:ext cx="11412000" cy="529373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抗日战争胜利的基础上，我们党团结带领全国人民继续奋斗，建立了中华人民共和国，确立了社会主义制度，完成了中华民族有史以来最为广泛而深刻的社会变革。进入历史新时期，我们党团结带领全国人民进行改革开放新的伟大道路，开辟了中国特色社会主义道路，使中国大踏</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步赶上了时代。党的十八大以来，中国特色社会主义进入新时代，脱贫攻</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坚战、全面建成小康社会胜利在望，中华民族伟大复兴迎来了光明前景。</a:t>
            </a:r>
            <a:endParaRPr lang="zh-CN" altLang="zh-CN" sz="1050" kern="100" spc="-6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中国共产党领导中国人民进行的伟大奋斗，是人类现代化历史进程中最壮丽的篇章。</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办好中国的事情，关键在党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，这是历史的结论。</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Tree>
    <p:extLst>
      <p:ext uri="{BB962C8B-B14F-4D97-AF65-F5344CB8AC3E}">
        <p14:creationId xmlns:p14="http://schemas.microsoft.com/office/powerpoint/2010/main" val="2106992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396749"/>
            <a:ext cx="11412000" cy="134156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结合材料，从实践和认识关系的角度，说明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办好中国的事情，关键在党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的哲学依据。</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3" name="矩形 12">
            <a:extLst>
              <a:ext uri="{FF2B5EF4-FFF2-40B4-BE49-F238E27FC236}">
                <a16:creationId xmlns:a16="http://schemas.microsoft.com/office/drawing/2014/main" xmlns="" id="{7A481929-0210-8D43-A5ED-9FF24E4F4ECA}"/>
              </a:ext>
            </a:extLst>
          </p:cNvPr>
          <p:cNvSpPr/>
          <p:nvPr/>
        </p:nvSpPr>
        <p:spPr>
          <a:xfrm>
            <a:off x="389206" y="1738310"/>
            <a:ext cx="11412000" cy="454641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实践是认识的来源。</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办好中国的事情，关键在党</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这一结论源于中国共产党领导中国人民进行伟大奋斗的实践的需要，顺应了发展社会主义事业、实现中华民族伟大复兴的需要；这一结论体现了在实践基础上对党的地位认识的深化，将继续得到人类现代化历史进程的检验。</a:t>
            </a:r>
            <a:r>
              <a:rPr lang="en-US" altLang="zh-CN" sz="2800" kern="100" dirty="0">
                <a:solidFill>
                  <a:srgbClr val="C00000"/>
                </a:solidFill>
                <a:latin typeface="Times New Roman" panose="02020603050405020304" pitchFamily="18" charset="0"/>
                <a:cs typeface="Courier New" panose="02070309020205020404" pitchFamily="49" charset="0"/>
              </a:rPr>
              <a:t> </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Courier New" panose="02070309020205020404" pitchFamily="49" charset="0"/>
              </a:rPr>
              <a:t>认识对实践具有反作用，正确的认识对实践具有指导作用。坚持</a:t>
            </a:r>
            <a:r>
              <a:rPr lang="en-US" altLang="zh-CN" sz="2800" kern="100" dirty="0">
                <a:solidFill>
                  <a:srgbClr val="C00000"/>
                </a:solidFill>
                <a:latin typeface="宋体" panose="02010600030101010101" pitchFamily="2" charset="-122"/>
                <a:cs typeface="Courier New" panose="02070309020205020404" pitchFamily="49" charset="0"/>
              </a:rPr>
              <a:t>“</a:t>
            </a:r>
            <a:r>
              <a:rPr lang="zh-CN" altLang="zh-CN" sz="2800" kern="100" dirty="0">
                <a:solidFill>
                  <a:srgbClr val="C00000"/>
                </a:solidFill>
                <a:latin typeface="Times New Roman" panose="02020603050405020304" pitchFamily="18" charset="0"/>
                <a:cs typeface="Courier New" panose="02070309020205020404" pitchFamily="49" charset="0"/>
              </a:rPr>
              <a:t>办好中国的事情，关键在党</a:t>
            </a:r>
            <a:r>
              <a:rPr lang="en-US" altLang="zh-CN" sz="2800" kern="100" dirty="0">
                <a:solidFill>
                  <a:srgbClr val="C00000"/>
                </a:solidFill>
                <a:latin typeface="宋体" panose="02010600030101010101" pitchFamily="2" charset="-122"/>
                <a:cs typeface="Courier New" panose="02070309020205020404" pitchFamily="49" charset="0"/>
              </a:rPr>
              <a:t>”</a:t>
            </a:r>
            <a:r>
              <a:rPr lang="zh-CN" altLang="zh-CN" sz="2800" kern="100" dirty="0">
                <a:solidFill>
                  <a:srgbClr val="C00000"/>
                </a:solidFill>
                <a:latin typeface="Times New Roman" panose="02020603050405020304" pitchFamily="18" charset="0"/>
                <a:cs typeface="Courier New" panose="02070309020205020404" pitchFamily="49" charset="0"/>
              </a:rPr>
              <a:t>这一结论，对于统一思想、团结人民、巩固和发展新时代中国特色社会主义事业具有重要作用。</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矩形 13">
            <a:hlinkClick r:id="rId9"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29952893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blinds(horizontal)">
                                      <p:cBhvr>
                                        <p:cTn id="12"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1840357" y="2568020"/>
            <a:ext cx="10015489"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在实践中追求和发展真理</a:t>
            </a:r>
          </a:p>
        </p:txBody>
      </p:sp>
      <p:pic>
        <p:nvPicPr>
          <p:cNvPr id="6" name="图片 5"/>
          <p:cNvPicPr>
            <a:picLocks noChangeAspect="1"/>
          </p:cNvPicPr>
          <p:nvPr/>
        </p:nvPicPr>
        <p:blipFill rotWithShape="1">
          <a:blip r:embed="rId2">
            <a:extLst>
              <a:ext uri="{28A0092B-C50C-407E-A947-70E740481C1C}">
                <a14:useLocalDpi xmlns:a14="http://schemas.microsoft.com/office/drawing/2010/main" val="0"/>
              </a:ext>
            </a:extLst>
          </a:blip>
          <a:srcRect l="14322" t="20902" r="59517" b="18736"/>
          <a:stretch/>
        </p:blipFill>
        <p:spPr>
          <a:xfrm>
            <a:off x="0" y="2245656"/>
            <a:ext cx="1558702" cy="1504800"/>
          </a:xfrm>
          <a:prstGeom prst="rect">
            <a:avLst/>
          </a:prstGeom>
          <a:ln>
            <a:noFill/>
          </a:ln>
        </p:spPr>
      </p:pic>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89206" y="755973"/>
            <a:ext cx="11412000" cy="2708410"/>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真理及其特点</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真理的含义：真理是标志主观同客观相符合的哲学范畴，是人们对客观事物及其规律的正确反映。</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nSpc>
                <a:spcPct val="150000"/>
              </a:lnSpc>
            </a:pPr>
            <a:r>
              <a:rPr lang="en-US" altLang="zh-CN" sz="2800" kern="100" dirty="0">
                <a:latin typeface="Times New Roman" panose="02020603050405020304" pitchFamily="18" charset="0"/>
                <a:ea typeface="方正中等线简体" panose="03000509000000000000" pitchFamily="65" charset="-122"/>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真理的特点</a:t>
            </a:r>
            <a:endParaRPr lang="zh-CN" altLang="zh-CN" sz="1050" b="1" kern="100" dirty="0">
              <a:effectLst/>
              <a:latin typeface="宋体" panose="02010600030101010101" pitchFamily="2" charset="-122"/>
              <a:ea typeface="宋体" panose="02010600030101010101" pitchFamily="2" charset="-122"/>
              <a:cs typeface="Courier New" panose="02070309020205020404" pitchFamily="49" charset="0"/>
            </a:endParaRPr>
          </a:p>
        </p:txBody>
      </p:sp>
      <p:cxnSp>
        <p:nvCxnSpPr>
          <p:cNvPr id="8" name="肘形连接符 7"/>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2477520697"/>
              </p:ext>
            </p:extLst>
          </p:nvPr>
        </p:nvGraphicFramePr>
        <p:xfrm>
          <a:off x="546090" y="3520684"/>
          <a:ext cx="11098233" cy="2987040"/>
        </p:xfrm>
        <a:graphic>
          <a:graphicData uri="http://schemas.openxmlformats.org/drawingml/2006/table">
            <a:tbl>
              <a:tblPr/>
              <a:tblGrid>
                <a:gridCol w="966730"/>
                <a:gridCol w="6310578"/>
                <a:gridCol w="3820925"/>
              </a:tblGrid>
              <a:tr h="404026">
                <a:tc>
                  <a:txBody>
                    <a:bodyPr/>
                    <a:lstStyle/>
                    <a:p>
                      <a:pPr algn="ctr">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特征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理解</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01667">
                <a:tc>
                  <a:txBody>
                    <a:bodyPr/>
                    <a:lstStyle/>
                    <a:p>
                      <a:pPr algn="ctr">
                        <a:lnSpc>
                          <a:spcPct val="140000"/>
                        </a:lnSpc>
                        <a:spcAft>
                          <a:spcPts val="0"/>
                        </a:spcAf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客</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40000"/>
                        </a:lnSpc>
                        <a:spcAft>
                          <a:spcPts val="0"/>
                        </a:spcAf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观</a:t>
                      </a:r>
                      <a:endParaRPr lang="en-US" alt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ctr">
                        <a:lnSpc>
                          <a:spcPct val="140000"/>
                        </a:lnSpc>
                        <a:spcAft>
                          <a:spcPts val="0"/>
                        </a:spcAft>
                      </a:pPr>
                      <a:r>
                        <a:rPr lang="zh-CN" sz="2800" kern="100" dirty="0" smtClean="0">
                          <a:effectLst/>
                          <a:latin typeface="Times New Roman" panose="02020603050405020304" pitchFamily="18" charset="0"/>
                          <a:ea typeface="方正中等线简体" panose="03000509000000000000" pitchFamily="65" charset="-122"/>
                          <a:cs typeface="Times New Roman" panose="02020603050405020304" pitchFamily="18" charset="0"/>
                        </a:rPr>
                        <a:t>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客观性是真理最基本的属性。真理的内容是客观的，检验真理的标准</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实践是客观的，对同一个确定的对象的真理性认识只有一个</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真理是客观的，要坚持真理；坚持真理面前人人平等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26482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1776676710"/>
              </p:ext>
            </p:extLst>
          </p:nvPr>
        </p:nvGraphicFramePr>
        <p:xfrm>
          <a:off x="564822" y="333450"/>
          <a:ext cx="11060769" cy="4104456"/>
        </p:xfrm>
        <a:graphic>
          <a:graphicData uri="http://schemas.openxmlformats.org/drawingml/2006/table">
            <a:tbl>
              <a:tblPr/>
              <a:tblGrid>
                <a:gridCol w="1311226"/>
                <a:gridCol w="6048672"/>
                <a:gridCol w="3700871"/>
              </a:tblGrid>
              <a:tr h="2052228">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条件性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任何真理都有自己适用的条件和范围，如果超出了这个条件和范围，真理就会变成谬误</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spc="-8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真理的条件性和具体性要求我们发展真理，做到主观与客观的具体的历史的统一</a:t>
                      </a:r>
                      <a:endParaRPr lang="zh-CN" sz="2800" kern="100" spc="-8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52228">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具体性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任何真理都是相对于特定的过程来说的，都是主观与客观、理论与实践的具体的历史的统一</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3313" marR="3331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
        <p:nvSpPr>
          <p:cNvPr id="5" name="矩形 4"/>
          <p:cNvSpPr/>
          <p:nvPr/>
        </p:nvSpPr>
        <p:spPr>
          <a:xfrm>
            <a:off x="469873" y="4558112"/>
            <a:ext cx="11305256" cy="2031325"/>
          </a:xfrm>
          <a:prstGeom prst="rect">
            <a:avLst/>
          </a:prstGeom>
        </p:spPr>
        <p:txBody>
          <a:bodyPr wrap="square">
            <a:spAutoFit/>
          </a:bodyPr>
          <a:lstStyle/>
          <a:p>
            <a:pPr algn="just">
              <a:lnSpc>
                <a:spcPct val="150000"/>
              </a:lnSpc>
              <a:spcAft>
                <a:spcPts val="0"/>
              </a:spcAft>
            </a:pPr>
            <a:r>
              <a:rPr lang="zh-CN" altLang="zh-CN" sz="2800" b="1" kern="10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真理的内容是客观的，形式是主观的。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真理的具体性是相对于特定的过程来说的，强调纵向的变化。真理的条件性是相对于适用的条件和范围来说的，强调横向的变化。</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100724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34566" y="693490"/>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真理与谬误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3700306684"/>
              </p:ext>
            </p:extLst>
          </p:nvPr>
        </p:nvGraphicFramePr>
        <p:xfrm>
          <a:off x="496585" y="1519496"/>
          <a:ext cx="11197243" cy="3494474"/>
        </p:xfrm>
        <a:graphic>
          <a:graphicData uri="http://schemas.openxmlformats.org/drawingml/2006/table">
            <a:tbl>
              <a:tblPr/>
              <a:tblGrid>
                <a:gridCol w="1638181"/>
                <a:gridCol w="9559062"/>
              </a:tblGrid>
              <a:tr h="2702386">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二者关系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92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对立：真理是人们对客观事物及其规律的正确反映，谬误是人们对客观事物及其规律的错误反映。二者有着严格的界限，不容混淆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9200" algn="l">
                        <a:lnSpc>
                          <a:spcPct val="150000"/>
                        </a:lnSpc>
                        <a:spcAft>
                          <a:spcPts val="0"/>
                        </a:spcAf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统一：二者相互依存、互为前提，在一定条件下相互转化</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2088">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真理和谬误往往是相伴而行的，要求我们正确对待谬误</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8865" marR="38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164874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155714" y="19291"/>
            <a:ext cx="11412000" cy="695231"/>
          </a:xfrm>
          <a:prstGeom prst="rect">
            <a:avLst/>
          </a:prstGeom>
        </p:spPr>
        <p:txBody>
          <a:bodyPr wrap="square" lIns="121898" tIns="60948" rIns="121898" bIns="60948">
            <a:spAutoFit/>
          </a:bodyPr>
          <a:lstStyle/>
          <a:p>
            <a:pPr algn="just">
              <a:lnSpc>
                <a:spcPct val="150000"/>
              </a:lnSpc>
              <a:spcAft>
                <a:spcPts val="0"/>
              </a:spcAft>
            </a:pPr>
            <a:r>
              <a:rPr lang="en-US" altLang="zh-CN" sz="2800" b="1" kern="100" dirty="0">
                <a:latin typeface="Times New Roman" panose="02020603050405020304" pitchFamily="18" charset="0"/>
                <a:ea typeface="方正中等线简体" panose="03000509000000000000" pitchFamily="65" charset="-122"/>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认识过程</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4113431771"/>
              </p:ext>
            </p:extLst>
          </p:nvPr>
        </p:nvGraphicFramePr>
        <p:xfrm>
          <a:off x="298562" y="757426"/>
          <a:ext cx="11593288" cy="5760720"/>
        </p:xfrm>
        <a:graphic>
          <a:graphicData uri="http://schemas.openxmlformats.org/drawingml/2006/table">
            <a:tbl>
              <a:tblPr/>
              <a:tblGrid>
                <a:gridCol w="1296144"/>
                <a:gridCol w="3888432"/>
                <a:gridCol w="6408712"/>
              </a:tblGrid>
              <a:tr h="197860">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原因</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74323">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反复性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人们对一个事物的正确认识往往要经过从实践到认识，再从认识到实践的多次反复才能完成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从认识的主体来看，人们对客观事物的认识总要受到具体的实践水平的限制；从认识的客体来看，客观事物是复杂的、变化着的，其本质的暴露和展现也有一个过程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0742">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无限性</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人类认识是无限发展的，追求真理是一个永无止境的过程</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认识的对象是无限的变化着的物质世界，作为认识主体的人类是世代延续的，作为认识基础的社会实践是不断发展的</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1199" marR="211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2688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498327420"/>
              </p:ext>
            </p:extLst>
          </p:nvPr>
        </p:nvGraphicFramePr>
        <p:xfrm>
          <a:off x="262559" y="1557586"/>
          <a:ext cx="11665295" cy="3414102"/>
        </p:xfrm>
        <a:graphic>
          <a:graphicData uri="http://schemas.openxmlformats.org/drawingml/2006/table">
            <a:tbl>
              <a:tblPr/>
              <a:tblGrid>
                <a:gridCol w="1368151"/>
                <a:gridCol w="5256584"/>
                <a:gridCol w="5040560"/>
              </a:tblGrid>
              <a:tr h="2108225">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上升性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从实践到认识、从认识到实践的循环是一种波浪式前进或螺旋式上升的过程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真理永远不会停止前进的步伐，它在发展中不断地超越自身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05877">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与时俱进，开拓创新，在实践中认识和发现真理，在实践中检验和发展真理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46638" marR="4663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Tree>
    <p:extLst>
      <p:ext uri="{BB962C8B-B14F-4D97-AF65-F5344CB8AC3E}">
        <p14:creationId xmlns:p14="http://schemas.microsoft.com/office/powerpoint/2010/main" val="1261764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2488644824"/>
              </p:ext>
            </p:extLst>
          </p:nvPr>
        </p:nvGraphicFramePr>
        <p:xfrm>
          <a:off x="550590" y="1189474"/>
          <a:ext cx="11089232" cy="5120640"/>
        </p:xfrm>
        <a:graphic>
          <a:graphicData uri="http://schemas.openxmlformats.org/drawingml/2006/table">
            <a:tbl>
              <a:tblPr/>
              <a:tblGrid>
                <a:gridCol w="1728192"/>
                <a:gridCol w="3384376"/>
                <a:gridCol w="5976664"/>
              </a:tblGrid>
              <a:tr h="348234">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7053">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真理及其特征</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围绕真理的特征和认识过程进行综合测试，近几年在高考中有较强的测试要求，尤其是以主观题形式综合考查认识论的相关知识。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37638">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认识过程</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·40(1)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·39(1)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8655" marR="186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3647589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82590"/>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真理及其特征</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802670"/>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年是恩格斯诞辰</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周年。作为马克思主义的创始人之一，恩格斯在谈到马克思主义产生时说：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同任何新的学说一样，它必须首先从已有的思想材料出发，虽然它的根子深深扎在经济的事实中。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上述论断蕴含的哲学道理是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理论发展具有相对独立性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理论只能反映当前经济事实</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理论总是受到客观现实的制约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来源于现实的理论就具有真理性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03373" y="595878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89395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942632"/>
            <a:ext cx="11412000" cy="464740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从已有的思想材料出发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，说明理论发展具有相对独立性，需要发挥其积极作用，</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它的根子深深扎在经济的事实中</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，说明理论总是受到客观现实的制约，</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说法错误，来源于现实的理论不一定是真理，只有通过实践检验的正确认识才是真理。</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0468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477466"/>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互联网＋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、共享经济、平台经济这一新业态、新模式，李克强总理指出：对于任何新生事物，应尽量秉持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包容审慎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的监管方式，不能一上来就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管死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！这是因为</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实践具有社会性，实践活动处于一定的社会关系中</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实践具有历史性，不同时代实践的深度广度会不同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真理具有相对性，探索真理的过程中总是难免犯错</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真理具有反复性，追求真理的过程不是一帆风顺的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93412" y="498550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194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56463"/>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认识过程</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776543"/>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Ⅲ</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恩格斯指出，认识中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不仅每个已经解决的问题都引起无数的新问题，而且每一个问题也多半都只能一点一点地、通过一系列常常需要花几百年时间的研究才能得到解决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。对这种认识现象的合理解释是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主客观条件的限制决定了认识的反复性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认识的局限性意味着达不到真理性认识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真理与谬误的转化使认识呈现为封闭式循环运动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认识对象、认识主体和实践的无限发展导致认识的无限性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02121" y="5932656"/>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3249831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053530"/>
            <a:ext cx="11412000" cy="4001071"/>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已经解决的问题都引起无数的新问题，这是因为认识具有无限性，</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当选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每</a:t>
            </a:r>
            <a:r>
              <a:rPr lang="zh-CN" altLang="zh-CN" sz="2800" kern="100" dirty="0">
                <a:latin typeface="Times New Roman" panose="02020603050405020304" pitchFamily="18" charset="0"/>
                <a:cs typeface="Times New Roman" panose="02020603050405020304" pitchFamily="18" charset="0"/>
              </a:rPr>
              <a:t>一个问题常常需要花几百年时间的研究才能得到解决，这是因为认识具有反复性，</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当选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认为</a:t>
            </a:r>
            <a:r>
              <a:rPr lang="zh-CN" altLang="zh-CN" sz="2800" kern="100" dirty="0">
                <a:latin typeface="Times New Roman" panose="02020603050405020304" pitchFamily="18" charset="0"/>
                <a:cs typeface="Times New Roman" panose="02020603050405020304" pitchFamily="18" charset="0"/>
              </a:rPr>
              <a:t>人不可能获得真理性认识属于不可知论，</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认识</a:t>
            </a:r>
            <a:r>
              <a:rPr lang="zh-CN" altLang="zh-CN" sz="2800" kern="100" dirty="0">
                <a:latin typeface="Times New Roman" panose="02020603050405020304" pitchFamily="18" charset="0"/>
                <a:cs typeface="Times New Roman" panose="02020603050405020304" pitchFamily="18" charset="0"/>
              </a:rPr>
              <a:t>的发展是波浪式前进或螺旋式上升的过程，</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错误。答案为</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28327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7A481929-0210-8D43-A5ED-9FF24E4F4ECA}"/>
              </a:ext>
            </a:extLst>
          </p:cNvPr>
          <p:cNvSpPr/>
          <p:nvPr/>
        </p:nvSpPr>
        <p:spPr>
          <a:xfrm>
            <a:off x="389206" y="621482"/>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回顾改革开放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多年来我党对发展的认识，从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有水快流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又快又好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又好又快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好字优先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，再到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高质量发展</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，认识水平不断达到新的高度。这一认识过程说明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人类追求真理是一个永无止境的过程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任何真理都是理论与实践具体的历史的统一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人们的认识向前发展了，原来的真理就变成了谬误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人们对同一个确定的对象可以产生多种不同的真理性认识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9976" y="512081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618471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468704"/>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人们的认识向前发展了，原来的真理被超越，不等于变成了谬误，</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人们</a:t>
            </a:r>
            <a:r>
              <a:rPr lang="zh-CN" altLang="zh-CN" sz="2800" kern="100" dirty="0">
                <a:latin typeface="Times New Roman" panose="02020603050405020304" pitchFamily="18" charset="0"/>
                <a:cs typeface="Times New Roman" panose="02020603050405020304" pitchFamily="18" charset="0"/>
              </a:rPr>
              <a:t>对同一个确定的对象只有一个真理性认识，</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72537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a:extLst>
              <a:ext uri="{FF2B5EF4-FFF2-40B4-BE49-F238E27FC236}">
                <a16:creationId xmlns:a16="http://schemas.microsoft.com/office/drawing/2014/main" xmlns="" id="{7A481929-0210-8D43-A5ED-9FF24E4F4ECA}"/>
              </a:ext>
            </a:extLst>
          </p:cNvPr>
          <p:cNvSpPr/>
          <p:nvPr/>
        </p:nvSpPr>
        <p:spPr>
          <a:xfrm>
            <a:off x="389206" y="879010"/>
            <a:ext cx="11412000" cy="643742"/>
          </a:xfrm>
          <a:prstGeom prst="rect">
            <a:avLst/>
          </a:prstGeom>
        </p:spPr>
        <p:txBody>
          <a:bodyPr wrap="square" lIns="121898" tIns="60948" rIns="121898" bIns="60948">
            <a:spAutoFit/>
          </a:bodyPr>
          <a:lstStyle/>
          <a:p>
            <a:pPr algn="just">
              <a:lnSpc>
                <a:spcPct val="140000"/>
              </a:lnSpc>
            </a:pPr>
            <a:r>
              <a:rPr lang="zh-CN"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zh-CN" sz="26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误认为源于直接经验的认识才是真理性认识</a:t>
            </a:r>
          </a:p>
        </p:txBody>
      </p:sp>
      <p:cxnSp>
        <p:nvCxnSpPr>
          <p:cNvPr id="8" name="肘形连接符 7"/>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4" name="流程图: 离页连接符 13"/>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a:extLst>
              <a:ext uri="{FF2B5EF4-FFF2-40B4-BE49-F238E27FC236}">
                <a16:creationId xmlns:a16="http://schemas.microsoft.com/office/drawing/2014/main" xmlns="" id="{7A481929-0210-8D43-A5ED-9FF24E4F4ECA}"/>
              </a:ext>
            </a:extLst>
          </p:cNvPr>
          <p:cNvSpPr/>
          <p:nvPr/>
        </p:nvSpPr>
        <p:spPr>
          <a:xfrm>
            <a:off x="389206" y="1503588"/>
            <a:ext cx="11412000" cy="5164466"/>
          </a:xfrm>
          <a:prstGeom prst="rect">
            <a:avLst/>
          </a:prstGeom>
        </p:spPr>
        <p:txBody>
          <a:bodyPr wrap="square" lIns="121898" tIns="60948" rIns="121898" bIns="60948">
            <a:spAutoFit/>
          </a:bodyPr>
          <a:lstStyle/>
          <a:p>
            <a:pPr algn="just">
              <a:lnSpc>
                <a:spcPct val="14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600" kern="100" dirty="0">
                <a:latin typeface="Times New Roman" panose="02020603050405020304" pitchFamily="18" charset="0"/>
                <a:ea typeface="楷体_GB2312" panose="02010609030101010101" pitchFamily="49" charset="-122"/>
                <a:cs typeface="Courier New" panose="02070309020205020404" pitchFamily="49" charset="0"/>
              </a:rPr>
              <a:t>(2019·</a:t>
            </a:r>
            <a:r>
              <a:rPr lang="zh-CN" altLang="zh-CN" sz="26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6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6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习近平在纪念五四运动</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100</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周年大会上发表重要讲话指出，当今时代，知识更新不断加快，社会分工日益细化，新技术新模式新业态层出不穷。青年要珍惜韶华、不负青春，努力学习掌握科学知识，提高内在素质，锤炼过硬本领，使自己的思维视野、思想观念、认识水平跟上越来越快的时代发展。这一论述蕴含的认识论道理是</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spc="-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spc="-100" dirty="0">
                <a:latin typeface="Times New Roman" panose="02020603050405020304" pitchFamily="18" charset="0"/>
                <a:ea typeface="方正中等线简体" panose="03000509000000000000" pitchFamily="65" charset="-122"/>
                <a:cs typeface="Times New Roman" panose="02020603050405020304" pitchFamily="18" charset="0"/>
              </a:rPr>
              <a:t>源于直接经验的认识是真理性</a:t>
            </a:r>
            <a:r>
              <a:rPr lang="zh-CN" altLang="zh-CN" sz="26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认识</a:t>
            </a:r>
            <a:r>
              <a:rPr lang="zh-CN" altLang="zh-CN" sz="2600" kern="100" spc="-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600" kern="100" spc="-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spc="-100" dirty="0">
                <a:latin typeface="Times New Roman" panose="02020603050405020304" pitchFamily="18" charset="0"/>
                <a:ea typeface="方正中等线简体" panose="03000509000000000000" pitchFamily="65" charset="-122"/>
                <a:cs typeface="Times New Roman" panose="02020603050405020304" pitchFamily="18" charset="0"/>
              </a:rPr>
              <a:t>以实践为基础的认识具有直接</a:t>
            </a:r>
            <a:r>
              <a:rPr lang="zh-CN" altLang="zh-CN" sz="26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现实性</a:t>
            </a:r>
            <a:r>
              <a:rPr lang="zh-CN" altLang="zh-CN" sz="2600" kern="100" spc="-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时代和实践为认识的发展提供了条件和</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需要</a:t>
            </a:r>
            <a:r>
              <a:rPr lang="zh-CN" altLang="zh-CN" sz="26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实现认识与实践的统一需要不断提升主体素质</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TextBox 9"/>
          <p:cNvSpPr txBox="1"/>
          <p:nvPr/>
        </p:nvSpPr>
        <p:spPr>
          <a:xfrm>
            <a:off x="7570202" y="5914154"/>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45604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7A481929-0210-8D43-A5ED-9FF24E4F4ECA}"/>
              </a:ext>
            </a:extLst>
          </p:cNvPr>
          <p:cNvSpPr/>
          <p:nvPr/>
        </p:nvSpPr>
        <p:spPr>
          <a:xfrm>
            <a:off x="389206" y="909514"/>
            <a:ext cx="11412000" cy="464740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知识更新加快、社会分工细化、新技术新模式新业态层出不穷，这些都为青年认识的变化发展提供了条件和需要，</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青年</a:t>
            </a:r>
            <a:r>
              <a:rPr lang="zh-CN" altLang="zh-CN" sz="2800" kern="100" dirty="0">
                <a:latin typeface="Times New Roman" panose="02020603050405020304" pitchFamily="18" charset="0"/>
                <a:cs typeface="Times New Roman" panose="02020603050405020304" pitchFamily="18" charset="0"/>
              </a:rPr>
              <a:t>要使自己的思维视野、思想观念、认识水平跟上时代发展的步伐，就必须积极参加社会实践，提高自身素质，</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认识</a:t>
            </a:r>
            <a:r>
              <a:rPr lang="zh-CN" altLang="zh-CN" sz="2800" kern="100" dirty="0">
                <a:latin typeface="Times New Roman" panose="02020603050405020304" pitchFamily="18" charset="0"/>
                <a:cs typeface="Times New Roman" panose="02020603050405020304" pitchFamily="18" charset="0"/>
              </a:rPr>
              <a:t>都来源于实践，且与客观对象相符合的认识才是真理性认识，</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说法错误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实践</a:t>
            </a:r>
            <a:r>
              <a:rPr lang="zh-CN" altLang="zh-CN" sz="2800" kern="100" dirty="0">
                <a:latin typeface="Times New Roman" panose="02020603050405020304" pitchFamily="18" charset="0"/>
                <a:cs typeface="Times New Roman" panose="02020603050405020304" pitchFamily="18" charset="0"/>
              </a:rPr>
              <a:t>是一种直接现实性活动，而不是认识，</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说法错误。故选</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5308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blinds(horizontal)">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blinds(horizontal)">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blinds(horizontal)">
                                      <p:cBhvr>
                                        <p:cTn id="2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157237"/>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混淆真理的特点和认识过程的特点</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841449"/>
            <a:ext cx="11412000" cy="5865877"/>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针对</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近年来青蒿素在全球部分地区出现的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抗药性</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难题，屠呦呦及其团队经过多年攻坚，提出应对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青蒿素抗药性</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难题切实可行的治疗方案，并在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青蒿素治疗红斑狼疮等适应症</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传统中医药科研论著走出去</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等方面取得新进展。这从一个侧面表明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真理具有反复性、无限性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真理是理论与实践的具体的历史的统一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认识受认识对象本质和属性暴露程度的制约</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认识的发展是一个不断继承和超越已有认识成果的过程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5150393" y="599487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095797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756736"/>
            <a:ext cx="11412000" cy="131475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错误，认识具有反复性、无限性</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强调的是认识的发展，</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不符合题意。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463852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351766"/>
            <a:ext cx="11412000" cy="699911"/>
          </a:xfrm>
          <a:prstGeom prst="rect">
            <a:avLst/>
          </a:prstGeom>
        </p:spPr>
        <p:txBody>
          <a:bodyPr wrap="square" lIns="121898" tIns="60948" rIns="121898" bIns="60948">
            <a:spAutoFit/>
          </a:bodyPr>
          <a:lstStyle/>
          <a:p>
            <a:pPr algn="just">
              <a:lnSpc>
                <a:spcPct val="150000"/>
              </a:lnSpc>
            </a:pP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3</a:t>
            </a:r>
            <a:r>
              <a:rPr lang="zh-CN"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误认为经过实践反复检验的真理才不会被推翻</a:t>
            </a:r>
          </a:p>
        </p:txBody>
      </p:sp>
      <p:sp>
        <p:nvSpPr>
          <p:cNvPr id="4" name="矩形 3">
            <a:extLst>
              <a:ext uri="{FF2B5EF4-FFF2-40B4-BE49-F238E27FC236}">
                <a16:creationId xmlns:a16="http://schemas.microsoft.com/office/drawing/2014/main" xmlns="" id="{7A481929-0210-8D43-A5ED-9FF24E4F4ECA}"/>
              </a:ext>
            </a:extLst>
          </p:cNvPr>
          <p:cNvSpPr/>
          <p:nvPr/>
        </p:nvSpPr>
        <p:spPr>
          <a:xfrm>
            <a:off x="389206" y="1035978"/>
            <a:ext cx="11412000" cy="52195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(2018·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2017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月，我国科学家成功克隆了两只猕猴。很多人都以为，这项技术的突破并不大，因为</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年前，美国已经诞生了克隆羊。但实际上，当初的克隆羊采用的是胚胎分裂技术，而中国科学家采用的则是更为先进的体细胞克隆技术。由此可见</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认识世界的目的是为了改造世界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经过实践反复检验的真理才不会被推翻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人们对客观事物的认识受到条件的局限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客观事物本质的暴露和展现需要一个过程</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TextBox 9"/>
          <p:cNvSpPr txBox="1"/>
          <p:nvPr/>
        </p:nvSpPr>
        <p:spPr>
          <a:xfrm>
            <a:off x="281228" y="4911758"/>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00537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7A481929-0210-8D43-A5ED-9FF24E4F4ECA}"/>
              </a:ext>
            </a:extLst>
          </p:cNvPr>
          <p:cNvSpPr/>
          <p:nvPr/>
        </p:nvSpPr>
        <p:spPr>
          <a:xfrm>
            <a:off x="389206" y="1557586"/>
            <a:ext cx="11412000" cy="2708410"/>
          </a:xfrm>
          <a:prstGeom prst="rect">
            <a:avLst/>
          </a:prstGeom>
        </p:spPr>
        <p:txBody>
          <a:bodyPr wrap="square" lIns="121898" tIns="60948" rIns="121898" bIns="60948">
            <a:spAutoFit/>
          </a:bodyPr>
          <a:lstStyle/>
          <a:p>
            <a:pPr algn="just">
              <a:lnSpc>
                <a:spcPct val="150000"/>
              </a:lnSpc>
              <a:spcAft>
                <a:spcPts val="0"/>
              </a:spcAft>
            </a:pPr>
            <a:r>
              <a:rPr lang="zh-CN" altLang="zh-CN" sz="2800" kern="100" spc="-6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spc="-60" dirty="0">
                <a:latin typeface="Times New Roman" panose="02020603050405020304" pitchFamily="18" charset="0"/>
                <a:cs typeface="Courier New" panose="02070309020205020404" pitchFamily="49" charset="0"/>
              </a:rPr>
              <a:t>C</a:t>
            </a:r>
            <a:r>
              <a:rPr lang="zh-CN" altLang="zh-CN" sz="2800" kern="100" spc="-60" dirty="0">
                <a:latin typeface="Times New Roman" panose="02020603050405020304" pitchFamily="18" charset="0"/>
                <a:cs typeface="Courier New" panose="02070309020205020404" pitchFamily="49" charset="0"/>
              </a:rPr>
              <a:t>对：很多人认为克隆猴技术的突破不大，是因为受到条件的限制</a:t>
            </a:r>
            <a:r>
              <a:rPr lang="zh-CN" altLang="zh-CN" sz="2800" kern="100" spc="-60" dirty="0" smtClean="0">
                <a:latin typeface="Times New Roman" panose="02020603050405020304" pitchFamily="18" charset="0"/>
                <a:cs typeface="Courier New" panose="02070309020205020404" pitchFamily="49" charset="0"/>
              </a:rPr>
              <a:t>。</a:t>
            </a:r>
            <a:endParaRPr lang="en-US" altLang="zh-CN" sz="2800" kern="100" spc="-6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Courier New" panose="02070309020205020404" pitchFamily="49" charset="0"/>
              </a:rPr>
              <a:t>排除：材料没有体现认识世界的目的</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Courier New" panose="02070309020205020404" pitchFamily="49" charset="0"/>
              </a:rPr>
              <a:t>排除：已经确定的真理不会被推翻，它会在发展中不断地超越自身</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Courier New" panose="02070309020205020404" pitchFamily="49" charset="0"/>
              </a:rPr>
              <a:t>排除：材料没有体现。</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4574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linds(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linds(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linds(horizont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820316"/>
            <a:ext cx="11412000" cy="5724620"/>
          </a:xfrm>
          <a:prstGeom prst="rect">
            <a:avLst/>
          </a:prstGeom>
        </p:spPr>
        <p:txBody>
          <a:bodyPr wrap="square" lIns="121898" tIns="60948" rIns="121898" bIns="60948">
            <a:spAutoFit/>
          </a:bodyPr>
          <a:lstStyle/>
          <a:p>
            <a:pPr algn="just">
              <a:lnSpc>
                <a:spcPct val="140000"/>
              </a:lnSpc>
            </a:pPr>
            <a:r>
              <a:rPr lang="zh-CN" altLang="zh-CN" sz="26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p>
          <a:p>
            <a:pPr algn="just">
              <a:lnSpc>
                <a:spcPct val="14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近来，有人假借量子波概念鼓吹</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量子波动速读</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，宣扬只需通过快速翻书就能极大提高学习效率。实际上，量子学研究中的</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波</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概念和我们平时看到的水波、声波、地震波有很大的区别。波的概念无论如何拓展，书本上的油墨不具备传播功能，书本所承载的智慧和知识，更不会自动呈现到你的脑子里。这说明</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意识是客观存在在人脑中的能动</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反映</a:t>
            </a:r>
            <a:r>
              <a:rPr lang="zh-CN" altLang="zh-CN" sz="2600" kern="100" spc="-6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　</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任何真理都有自己适用的条件和</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范围</a:t>
            </a:r>
            <a:r>
              <a:rPr lang="zh-CN" altLang="zh-CN" sz="2600" kern="100" spc="-6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　</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人们对新事物的认识有一个由浅入深的</a:t>
            </a:r>
            <a:r>
              <a:rPr lang="zh-CN" altLang="zh-CN" sz="26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过程</a:t>
            </a:r>
            <a:r>
              <a:rPr lang="zh-CN" altLang="zh-CN" sz="2600" kern="100" spc="-6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　</a:t>
            </a:r>
            <a:r>
              <a:rPr lang="en-US" altLang="zh-CN" sz="26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600" kern="100" dirty="0">
                <a:latin typeface="Times New Roman" panose="02020603050405020304" pitchFamily="18" charset="0"/>
                <a:ea typeface="方正中等线简体" panose="03000509000000000000" pitchFamily="65" charset="-122"/>
                <a:cs typeface="Times New Roman" panose="02020603050405020304" pitchFamily="18" charset="0"/>
              </a:rPr>
              <a:t>新事物的产生总是受到旧事物的抵抗和扼杀</a:t>
            </a:r>
            <a:endParaRPr lang="zh-CN" altLang="zh-CN" sz="26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③④</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6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6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6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6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cxnSp>
        <p:nvCxnSpPr>
          <p:cNvPr id="23" name="肘形连接符 22"/>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983432" y="223757"/>
            <a:ext cx="6696744" cy="523220"/>
          </a:xfrm>
          <a:prstGeom prst="rect">
            <a:avLst/>
          </a:prstGeom>
        </p:spPr>
        <p:txBody>
          <a:bodyPr wrap="square">
            <a:spAutoFit/>
          </a:bodyPr>
          <a:lstStyle/>
          <a:p>
            <a:pPr defTabSz="1219140">
              <a:defRPr/>
            </a:pPr>
            <a:r>
              <a:rPr lang="zh-CN" altLang="en-US" sz="2800" b="1" kern="100" dirty="0" smtClean="0">
                <a:latin typeface="Times New Roman" panose="02020603050405020304"/>
                <a:ea typeface="+mj-ea"/>
                <a:cs typeface="Times New Roman" panose="02020603050405020304"/>
              </a:rPr>
              <a:t>课时精练</a:t>
            </a:r>
            <a:endParaRPr lang="zh-CN" altLang="zh-CN" sz="2800" b="1" kern="100" dirty="0">
              <a:latin typeface="Times New Roman" panose="02020603050405020304"/>
              <a:ea typeface="+mj-ea"/>
              <a:cs typeface="Times New Roman" panose="02020603050405020304"/>
            </a:endParaRPr>
          </a:p>
        </p:txBody>
      </p:sp>
      <p:sp>
        <p:nvSpPr>
          <p:cNvPr id="46" name="流程图: 离页连接符 45"/>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47" name="TextBox 9"/>
          <p:cNvSpPr txBox="1"/>
          <p:nvPr/>
        </p:nvSpPr>
        <p:spPr>
          <a:xfrm>
            <a:off x="262558" y="577993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5"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78958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linds(horizontal)">
                                      <p:cBhvr>
                                        <p:cTn id="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1184154"/>
            <a:ext cx="11412000"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正确，波的概念无论如何拓展，书本上的油墨不具备传播功能，书本所承载的智慧和知识，更不会自动呈现到你的脑子里，这说明意识是客观存在在人脑中的能动反映，任何真理都有自己适用的条件和范围</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③④</a:t>
            </a:r>
            <a:r>
              <a:rPr lang="zh-CN" altLang="zh-CN" sz="2800" kern="100" dirty="0">
                <a:latin typeface="Times New Roman" panose="02020603050405020304" pitchFamily="18" charset="0"/>
                <a:cs typeface="Times New Roman" panose="02020603050405020304" pitchFamily="18" charset="0"/>
              </a:rPr>
              <a:t>不符合题意。</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2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2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3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0"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06505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514638"/>
            <a:ext cx="11412000" cy="5219546"/>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日，马斯克用三只小猪展示旗下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神经连接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公司最新的脑机接口技术，引起全球轰动。有人指出马斯克的创意能助力一些残疾人自动驾驶；也有人提出，这是打开了潘多拉魔盒，一旦人脑开始互联，大脑数据的安全将成为一个新的命题。材料表明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真理的客观性随认识主体的变化而变化</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受主客观条件影响，不同主体认识不同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事物发展总是从一种不显著的变化开始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真理是具体的、有条件的，与谬误相伴而行</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2558" y="3747541"/>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7347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a16="http://schemas.microsoft.com/office/drawing/2014/main" xmlns="" id="{7A481929-0210-8D43-A5ED-9FF24E4F4ECA}"/>
              </a:ext>
            </a:extLst>
          </p:cNvPr>
          <p:cNvSpPr/>
          <p:nvPr/>
        </p:nvSpPr>
        <p:spPr>
          <a:xfrm>
            <a:off x="389206" y="1701602"/>
            <a:ext cx="11412000" cy="2062079"/>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真理具有客观性，不会随认识主体的变化而变化，</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对</a:t>
            </a:r>
            <a:r>
              <a:rPr lang="zh-CN" altLang="zh-CN" sz="2800" kern="100" dirty="0">
                <a:latin typeface="Times New Roman" panose="02020603050405020304" pitchFamily="18" charset="0"/>
                <a:cs typeface="Times New Roman" panose="02020603050405020304" pitchFamily="18" charset="0"/>
              </a:rPr>
              <a:t>马斯克的创意，人们观点不一，</a:t>
            </a:r>
            <a:r>
              <a:rPr lang="en-US" altLang="zh-CN" sz="2800" kern="100" dirty="0">
                <a:latin typeface="Times New Roman" panose="02020603050405020304" pitchFamily="18" charset="0"/>
                <a:cs typeface="Courier New" panose="02070309020205020404" pitchFamily="49" charset="0"/>
              </a:rPr>
              <a:t>B</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Times New Roman" panose="02020603050405020304" pitchFamily="18" charset="0"/>
                <a:cs typeface="Courier New" panose="02070309020205020404" pitchFamily="49" charset="0"/>
              </a:rPr>
              <a:t>C</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与材料无关。</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27540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blinds(horizontal)">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69679"/>
            <a:ext cx="11412000" cy="6155507"/>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截至</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嫦娥四号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着陆器和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玉兔二号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月球车共完成</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月昼工作期的科学探索。科研团队利用科学载荷传回的数据开展研究，首次揭开月球背面地下结构的神秘面纱，极大地提高了我们对月球撞击和火山活动历史的理解，为月球背面地质演化研究带来新的启示。材料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认识和利用规律能提高人们认识世界的能力</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真理在发展的过程中不断超越自身，向前发展</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按规律办事可以改变其发生作用的条件和形式</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科学探测是人类获得月球认识的重要来源</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696682" y="551693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511372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256162"/>
            <a:ext cx="11412000"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科研团队通过科学研究，揭开了月球背面地下结构的神秘面纱，表明认识和利用规律可以提高人们认识世界的能力，也表明实践是认识的来源，</a:t>
            </a:r>
            <a:r>
              <a:rPr lang="en-US" altLang="zh-CN" sz="2800" kern="100" dirty="0">
                <a:latin typeface="宋体" panose="02010600030101010101" pitchFamily="2" charset="-122"/>
                <a:cs typeface="Times New Roman" panose="02020603050405020304" pitchFamily="18" charset="0"/>
              </a:rPr>
              <a:t>①④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没有涉及真理的发展，</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在材料中没有体现，应排除。</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3</a:t>
            </a: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38094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Effect transition="in" filter="blinds(horizontal)">
                                      <p:cBhvr>
                                        <p:cTn id="17"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457735"/>
            <a:ext cx="11412000" cy="529373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中国行星探测任务被命名为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天问</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err="1">
                <a:latin typeface="Times New Roman" panose="02020603050405020304" pitchFamily="18" charset="0"/>
                <a:ea typeface="方正中等线简体" panose="03000509000000000000" pitchFamily="65" charset="-122"/>
                <a:cs typeface="Courier New" panose="02070309020205020404" pitchFamily="49" charset="0"/>
              </a:rPr>
              <a:t>Tianwen</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系列</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。首次火星探测任务被命名为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天问一号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，后续行星探测任务依次编号。从哲学上看，取名</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反映人们追求理论基础上的创新永不停息</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表明了我们对世界的追问和思考永无止境</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体现了中国对宇宙空间探索的文化传承</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表达了中华民族追求真理的坚韧与执着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50393" y="494659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43569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228945"/>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习近平总书记于</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9</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在科学家座谈会中指出，在这次抗击疫情过程中，广大科技工作者在治疗、疫苗研发、防控等多个领域开展科研攻关并取得重大成果，但要想取得最终胜利还需他们敢于提出新理论、开辟新领域、探索新路径。上述材料表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思维与存在具有同一性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真理与谬误往往是相伴而行的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追求真理需要一个过程</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在实践中，真理不断地推翻自身</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2702121" y="5382719"/>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532518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756736"/>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smtClean="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a:t>
            </a: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　</a:t>
            </a:r>
            <a:r>
              <a:rPr lang="zh-CN" altLang="zh-CN" sz="2800" kern="100" dirty="0">
                <a:latin typeface="Times New Roman" panose="02020603050405020304" pitchFamily="18" charset="0"/>
                <a:cs typeface="Times New Roman" panose="02020603050405020304" pitchFamily="18" charset="0"/>
              </a:rPr>
              <a:t>题干并未涉及真理与谬误往往是相伴而行的，</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zh-CN" altLang="zh-CN" sz="2800" kern="100" dirty="0" smtClean="0">
                <a:latin typeface="Times New Roman" panose="02020603050405020304" pitchFamily="18" charset="0"/>
                <a:cs typeface="Times New Roman" panose="02020603050405020304" pitchFamily="18" charset="0"/>
              </a:rPr>
              <a:t>那些</a:t>
            </a:r>
            <a:r>
              <a:rPr lang="zh-CN" altLang="zh-CN" sz="2800" kern="100" dirty="0">
                <a:latin typeface="Times New Roman" panose="02020603050405020304" pitchFamily="18" charset="0"/>
                <a:cs typeface="Times New Roman" panose="02020603050405020304" pitchFamily="18" charset="0"/>
              </a:rPr>
              <a:t>被实践反复检验证明了的真理不断地丰富和发展，而不是推翻自身，故</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392162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260871"/>
            <a:ext cx="11412000" cy="5940063"/>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身在庐山，不识庐山真面目，身在银河，不知河岸在何处。迄今为止，我们还没完全搞清，地球大气层到哪里为止？太阳系哪里是边缘？银河系何处是界限？或许，澄清这些模糊知识，需要我们用更精巧的仪器和更高明的创意，在实践中不断探索。这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人类可以无限接近对银河系的真理性认识</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随着认识能力的提高，人类对银河系的认识会不断深化</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只有摆脱主观因素，人类才能正确认识银河系</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受主客观因素的制约，人类对银河系的认识具有反复性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①②</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TextBox 9"/>
          <p:cNvSpPr txBox="1"/>
          <p:nvPr/>
        </p:nvSpPr>
        <p:spPr>
          <a:xfrm>
            <a:off x="5158018" y="5400063"/>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052793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612720"/>
            <a:ext cx="11412000" cy="1961090"/>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人类能够获得关于事物的真理性认识，而不是</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无限接近</a:t>
            </a:r>
            <a:r>
              <a:rPr lang="en-US" altLang="zh-CN" sz="2800" kern="100" dirty="0">
                <a:latin typeface="宋体" panose="02010600030101010101" pitchFamily="2"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错误，人类正确认识银河系要受到主客观因素的制约。</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64152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blinds(horizontal)">
                                      <p:cBhvr>
                                        <p:cTn id="7" dur="500"/>
                                        <p:tgtEl>
                                          <p:spTgt spid="1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Effect transition="in" filter="blinds(horizontal)">
                                      <p:cBhvr>
                                        <p:cTn id="12"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172025"/>
            <a:ext cx="11412000" cy="6155507"/>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一种被广泛接受的理论认为，月球由地球和一颗火星大小的星体碰撞产生的碎片形成，这种碰撞产生的高温会使与月球上的挥发性化合物都挥发掉。但日本科学家的最新研究发现，月球上现在仍然存在挥发性碳，这表明月球形成时的温度较低，因此，这一发现对上述月球形成理论提出了挑战。这说明</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认识是主观与客观的统一</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认识具有反复性和无限性</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真理是具体的有条件的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实践是认识发展的根本动力</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15" name="TextBox 9"/>
          <p:cNvSpPr txBox="1"/>
          <p:nvPr/>
        </p:nvSpPr>
        <p:spPr>
          <a:xfrm>
            <a:off x="7570202" y="5552747"/>
            <a:ext cx="756000" cy="756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013225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209312"/>
            <a:ext cx="11412000" cy="6092093"/>
          </a:xfrm>
          <a:prstGeom prst="rect">
            <a:avLst/>
          </a:prstGeom>
        </p:spPr>
        <p:txBody>
          <a:bodyPr wrap="square" lIns="121898" tIns="60948" rIns="121898" bIns="60948">
            <a:spAutoFit/>
          </a:bodyPr>
          <a:lstStyle/>
          <a:p>
            <a:pPr algn="just">
              <a:lnSpc>
                <a:spcPct val="140000"/>
              </a:lnSpc>
              <a:spcAft>
                <a:spcPts val="0"/>
              </a:spcAf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1050" b="1" kern="100" dirty="0">
              <a:solidFill>
                <a:srgbClr val="0000FF"/>
              </a:solidFill>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东汉的王充认为，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涉浅水者见虾，其颇深者察鱼鳖，其尤甚者观蛟龙。</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意思是说，水有深浅，物有异殊。浮于表面，所见不过鱼虾之属；深入下去，方睹蛟龙之大观。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有些人在观察社会时，看不到中国社会生活中有深层价值的东西，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有眼不识荆山玉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。一个处于转型期的中国社会，足以安放每一位有志者的理想：对留守儿童的关怀、城乡鸿沟的跨越、国家治理现代化的道路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这确实是一个既能感受个人命运浮沉，又能思考中华民族复兴大势的时代。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6"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smtClean="0">
                <a:solidFill>
                  <a:srgbClr val="0000FF"/>
                </a:solidFill>
                <a:latin typeface="Broadway" pitchFamily="82" charset="0"/>
                <a:ea typeface="楷体" panose="02010609060101010101" pitchFamily="49" charset="-122"/>
                <a:cs typeface="经典繁仿黑" pitchFamily="49" charset="-122"/>
              </a:rPr>
              <a:t>8</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Tree>
    <p:extLst>
      <p:ext uri="{BB962C8B-B14F-4D97-AF65-F5344CB8AC3E}">
        <p14:creationId xmlns:p14="http://schemas.microsoft.com/office/powerpoint/2010/main" val="342401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389206" y="627968"/>
            <a:ext cx="11412000" cy="1341561"/>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认识不只是眼睛与事物的相遇。</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结合材料，从哲学角度谈谈对这一观点的看法。</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6"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smtClean="0">
                <a:solidFill>
                  <a:srgbClr val="0000FF"/>
                </a:solidFill>
                <a:latin typeface="Broadway" pitchFamily="82" charset="0"/>
                <a:ea typeface="楷体" panose="02010609060101010101" pitchFamily="49" charset="-122"/>
                <a:cs typeface="经典繁仿黑" pitchFamily="49" charset="-122"/>
              </a:rPr>
              <a:t>8</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矩形 16"/>
          <p:cNvSpPr/>
          <p:nvPr/>
        </p:nvSpPr>
        <p:spPr>
          <a:xfrm>
            <a:off x="389206" y="2035515"/>
            <a:ext cx="11412000" cy="3253752"/>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实践决定认识。通过实践，人们把指导自己实践的认识和实践所产生的结果加以对照，从而检验认识是否正确地反映了客观事物。</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认识具有反复性。人类追求真理的过程并不是一帆风顺的，人们对一个事物的正确认识往往要经过从实践到认识，再从认识到实践的多次反复才能完成。</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84437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blinds(horizontal)">
                                      <p:cBhvr>
                                        <p:cTn id="12" dur="500"/>
                                        <p:tgtEl>
                                          <p:spTgt spid="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prstClr val="black"/>
                </a:solidFill>
                <a:latin typeface="Broadway" pitchFamily="82" charset="0"/>
                <a:ea typeface="楷体" panose="02010609060101010101" pitchFamily="49" charset="-122"/>
                <a:cs typeface="经典繁仿黑" pitchFamily="49" charset="-122"/>
              </a:rPr>
              <a:t>3</a:t>
            </a:r>
            <a:endParaRPr lang="en-US" altLang="zh-CN" sz="1400" dirty="0">
              <a:solidFill>
                <a:prstClr val="black"/>
              </a:solidFill>
              <a:latin typeface="Broadway"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4</a:t>
            </a:r>
          </a:p>
        </p:txBody>
      </p:sp>
      <p:sp>
        <p:nvSpPr>
          <p:cNvPr id="11"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5</a:t>
            </a:r>
          </a:p>
        </p:txBody>
      </p:sp>
      <p:sp>
        <p:nvSpPr>
          <p:cNvPr id="12"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6</a:t>
            </a:r>
          </a:p>
        </p:txBody>
      </p:sp>
      <p:sp>
        <p:nvSpPr>
          <p:cNvPr id="13"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prstClr val="black"/>
                </a:solidFill>
                <a:latin typeface="Broadway" pitchFamily="82" charset="0"/>
                <a:ea typeface="楷体" panose="02010609060101010101" pitchFamily="49" charset="-122"/>
                <a:cs typeface="经典繁仿黑" pitchFamily="49" charset="-122"/>
              </a:rPr>
              <a:t>7</a:t>
            </a:r>
          </a:p>
        </p:txBody>
      </p:sp>
      <p:sp>
        <p:nvSpPr>
          <p:cNvPr id="16" name="Rectangle 21">
            <a:hlinkClick r:id="rId9" action="ppaction://hlinksldjump"/>
          </p:cNvPr>
          <p:cNvSpPr>
            <a:spLocks noChangeArrowheads="1"/>
          </p:cNvSpPr>
          <p:nvPr/>
        </p:nvSpPr>
        <p:spPr bwMode="auto">
          <a:xfrm>
            <a:off x="4252551"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smtClean="0">
                <a:solidFill>
                  <a:srgbClr val="0000FF"/>
                </a:solidFill>
                <a:latin typeface="Broadway" pitchFamily="82" charset="0"/>
                <a:ea typeface="楷体" panose="02010609060101010101" pitchFamily="49" charset="-122"/>
                <a:cs typeface="经典繁仿黑" pitchFamily="49" charset="-122"/>
              </a:rPr>
              <a:t>8</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矩形 16"/>
          <p:cNvSpPr/>
          <p:nvPr/>
        </p:nvSpPr>
        <p:spPr>
          <a:xfrm>
            <a:off x="389206" y="1269554"/>
            <a:ext cx="11412000" cy="3253752"/>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真理是客观的、具体的、有条件的。真理是标志主观同客观相符合的哲学范畴，是人们对客观事物及其规律的正确反映，如果我们不顾过程的推移，不随着历史条件的变化而丰富、发展和完善真理，只是照搬过去的认识，或者超越历史条件，把适用于一定条件的科学认识不切实际地运用于另一条件之中，真理就会转化为谬误。</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矩形 13">
            <a:hlinkClick r:id="rId10"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4163790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0" y="1"/>
            <a:ext cx="2278782" cy="679579"/>
          </a:xfrm>
          <a:custGeom>
            <a:avLst/>
            <a:gdLst>
              <a:gd name="connsiteX0" fmla="*/ 0 w 2278782"/>
              <a:gd name="connsiteY0" fmla="*/ 0 h 679579"/>
              <a:gd name="connsiteX1" fmla="*/ 2028449 w 2278782"/>
              <a:gd name="connsiteY1" fmla="*/ 0 h 679579"/>
              <a:gd name="connsiteX2" fmla="*/ 2278782 w 2278782"/>
              <a:gd name="connsiteY2" fmla="*/ 382749 h 679579"/>
              <a:gd name="connsiteX3" fmla="*/ 2084643 w 2278782"/>
              <a:gd name="connsiteY3" fmla="*/ 679579 h 679579"/>
              <a:gd name="connsiteX4" fmla="*/ 0 w 2278782"/>
              <a:gd name="connsiteY4" fmla="*/ 679579 h 679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82" h="679579">
                <a:moveTo>
                  <a:pt x="0" y="0"/>
                </a:moveTo>
                <a:lnTo>
                  <a:pt x="2028449" y="0"/>
                </a:lnTo>
                <a:lnTo>
                  <a:pt x="2278782" y="382749"/>
                </a:lnTo>
                <a:lnTo>
                  <a:pt x="2084643" y="679579"/>
                </a:lnTo>
                <a:lnTo>
                  <a:pt x="0" y="6795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a:off x="2134766" y="0"/>
            <a:ext cx="10055647" cy="765498"/>
          </a:xfrm>
          <a:custGeom>
            <a:avLst/>
            <a:gdLst>
              <a:gd name="connsiteX0" fmla="*/ 0 w 9911631"/>
              <a:gd name="connsiteY0" fmla="*/ 0 h 765498"/>
              <a:gd name="connsiteX1" fmla="*/ 9911631 w 9911631"/>
              <a:gd name="connsiteY1" fmla="*/ 0 h 765498"/>
              <a:gd name="connsiteX2" fmla="*/ 9911631 w 9911631"/>
              <a:gd name="connsiteY2" fmla="*/ 765498 h 765498"/>
              <a:gd name="connsiteX3" fmla="*/ 0 w 9911631"/>
              <a:gd name="connsiteY3" fmla="*/ 765498 h 765498"/>
              <a:gd name="connsiteX4" fmla="*/ 0 w 9911631"/>
              <a:gd name="connsiteY4" fmla="*/ 732515 h 765498"/>
              <a:gd name="connsiteX5" fmla="*/ 228761 w 9911631"/>
              <a:gd name="connsiteY5" fmla="*/ 382749 h 765498"/>
              <a:gd name="connsiteX6" fmla="*/ 0 w 9911631"/>
              <a:gd name="connsiteY6" fmla="*/ 32983 h 765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1631" h="765498">
                <a:moveTo>
                  <a:pt x="0" y="0"/>
                </a:moveTo>
                <a:lnTo>
                  <a:pt x="9911631" y="0"/>
                </a:lnTo>
                <a:lnTo>
                  <a:pt x="9911631" y="765498"/>
                </a:lnTo>
                <a:lnTo>
                  <a:pt x="0" y="765498"/>
                </a:lnTo>
                <a:lnTo>
                  <a:pt x="0" y="732515"/>
                </a:lnTo>
                <a:lnTo>
                  <a:pt x="228761" y="382749"/>
                </a:lnTo>
                <a:lnTo>
                  <a:pt x="0" y="329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5" name="直接连接符 14"/>
          <p:cNvCxnSpPr/>
          <p:nvPr/>
        </p:nvCxnSpPr>
        <p:spPr>
          <a:xfrm>
            <a:off x="406" y="765498"/>
            <a:ext cx="12189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912995" y="661537"/>
            <a:ext cx="277418" cy="1039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8735" y="83518"/>
            <a:ext cx="1620957" cy="523220"/>
          </a:xfrm>
          <a:prstGeom prst="rect">
            <a:avLst/>
          </a:prstGeom>
        </p:spPr>
        <p:txBody>
          <a:bodyPr wrap="none">
            <a:spAutoFit/>
          </a:bodyPr>
          <a:lstStyle/>
          <a:p>
            <a:r>
              <a:rPr lang="zh-CN" altLang="en-US" sz="2800" b="1" dirty="0">
                <a:solidFill>
                  <a:prstClr val="white"/>
                </a:solidFill>
                <a:latin typeface="微软雅黑" panose="020B0503020204020204" pitchFamily="34" charset="-122"/>
                <a:ea typeface="微软雅黑" panose="020B0503020204020204" pitchFamily="34" charset="-122"/>
              </a:rPr>
              <a:t>大</a:t>
            </a:r>
            <a:r>
              <a:rPr lang="zh-CN" altLang="en-US" sz="2800" b="1" dirty="0" smtClean="0">
                <a:solidFill>
                  <a:prstClr val="white"/>
                </a:solidFill>
                <a:latin typeface="微软雅黑" panose="020B0503020204020204" pitchFamily="34" charset="-122"/>
                <a:ea typeface="微软雅黑" panose="020B0503020204020204" pitchFamily="34" charset="-122"/>
              </a:rPr>
              <a:t>题增分</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20" name="矩形 19"/>
          <p:cNvSpPr/>
          <p:nvPr/>
        </p:nvSpPr>
        <p:spPr>
          <a:xfrm>
            <a:off x="2485281" y="126837"/>
            <a:ext cx="9082305" cy="523220"/>
          </a:xfrm>
          <a:prstGeom prst="rect">
            <a:avLst/>
          </a:prstGeom>
        </p:spPr>
        <p:txBody>
          <a:bodyPr wrap="square">
            <a:spAutoFit/>
          </a:bodyPr>
          <a:lstStyle/>
          <a:p>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主观题对</a:t>
            </a:r>
            <a:r>
              <a:rPr lang="en-US" altLang="zh-CN" sz="2800" kern="100" dirty="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认识论</a:t>
            </a:r>
            <a:r>
              <a:rPr lang="en-US" altLang="zh-CN" sz="2800" kern="100" dirty="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的考查</a:t>
            </a:r>
          </a:p>
        </p:txBody>
      </p:sp>
      <p:grpSp>
        <p:nvGrpSpPr>
          <p:cNvPr id="26" name="组合 25"/>
          <p:cNvGrpSpPr/>
          <p:nvPr/>
        </p:nvGrpSpPr>
        <p:grpSpPr>
          <a:xfrm>
            <a:off x="406876" y="909514"/>
            <a:ext cx="1830358" cy="535821"/>
            <a:chOff x="3688784" y="4602045"/>
            <a:chExt cx="1830358" cy="535821"/>
          </a:xfrm>
        </p:grpSpPr>
        <p:sp>
          <p:nvSpPr>
            <p:cNvPr id="19"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 name="矩形 22"/>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矩形 24"/>
            <p:cNvSpPr/>
            <p:nvPr/>
          </p:nvSpPr>
          <p:spPr>
            <a:xfrm>
              <a:off x="3947820" y="4642782"/>
              <a:ext cx="1518364" cy="492443"/>
            </a:xfrm>
            <a:prstGeom prst="rect">
              <a:avLst/>
            </a:prstGeom>
          </p:spPr>
          <p:txBody>
            <a:bodyPr wrap="none">
              <a:spAutoFit/>
            </a:bodyPr>
            <a:lstStyle/>
            <a:p>
              <a:r>
                <a:rPr lang="zh-CN" altLang="zh-CN" sz="2600" b="1" kern="100"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设问方式</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graphicFrame>
        <p:nvGraphicFramePr>
          <p:cNvPr id="4" name="表格 3"/>
          <p:cNvGraphicFramePr>
            <a:graphicFrameLocks noGrp="1"/>
          </p:cNvGraphicFramePr>
          <p:nvPr>
            <p:extLst>
              <p:ext uri="{D42A27DB-BD31-4B8C-83A1-F6EECF244321}">
                <p14:modId xmlns:p14="http://schemas.microsoft.com/office/powerpoint/2010/main" val="3135928918"/>
              </p:ext>
            </p:extLst>
          </p:nvPr>
        </p:nvGraphicFramePr>
        <p:xfrm>
          <a:off x="307563" y="1577340"/>
          <a:ext cx="11575286" cy="5081101"/>
        </p:xfrm>
        <a:graphic>
          <a:graphicData uri="http://schemas.openxmlformats.org/drawingml/2006/table">
            <a:tbl>
              <a:tblPr/>
              <a:tblGrid>
                <a:gridCol w="1323147"/>
                <a:gridCol w="10252139"/>
              </a:tblGrid>
              <a:tr h="1286267">
                <a:tc>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体现类</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a:t>
                      </a:r>
                      <a:r>
                        <a:rPr lang="zh-CN" sz="2600" kern="100" spc="-2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运用求索真理的历程的知识</a:t>
                      </a:r>
                      <a:r>
                        <a:rPr lang="zh-CN" sz="2600" kern="100" spc="-2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说明</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新科技成果的发现、</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新理念新思想的产生</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6267">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原因类</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600" kern="100" spc="-6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600" kern="100" spc="-6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a:t>
                      </a:r>
                      <a:r>
                        <a:rPr lang="zh-CN" sz="2600" kern="100" spc="-4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spc="-6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运用认识论的相关知识</a:t>
                      </a:r>
                      <a:r>
                        <a:rPr lang="zh-CN" sz="2600" kern="100" spc="-4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600" kern="100" spc="-6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分析对</a:t>
                      </a:r>
                      <a:r>
                        <a:rPr lang="en-US" sz="2600" kern="100" spc="-6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spc="-6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现象产生争议的原因</a:t>
                      </a:r>
                      <a:endParaRPr lang="zh-CN" sz="2600" kern="100" spc="-6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用真理的知识，说明马克思主义历经百年仍具有强大生命力的原因</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5487">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辨析类</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结合材料，运用认识论的知识，简要评价</a:t>
                      </a: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观点</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9146">
                <a:tc>
                  <a:txBody>
                    <a:bodyPr/>
                    <a:lstStyle/>
                    <a:p>
                      <a:pPr algn="ctr">
                        <a:lnSpc>
                          <a:spcPct val="150000"/>
                        </a:lnSpc>
                        <a:spcAft>
                          <a:spcPts val="0"/>
                        </a:spcAft>
                      </a:pPr>
                      <a:r>
                        <a:rPr lang="zh-CN" sz="2600" kern="100">
                          <a:effectLst/>
                          <a:latin typeface="Times New Roman" panose="02020603050405020304" pitchFamily="18" charset="0"/>
                          <a:ea typeface="方正中等线简体" panose="03000509000000000000" pitchFamily="65" charset="-122"/>
                          <a:cs typeface="Times New Roman" panose="02020603050405020304" pitchFamily="18" charset="0"/>
                        </a:rPr>
                        <a:t>措施类</a:t>
                      </a:r>
                      <a:endParaRPr lang="zh-CN" sz="2600" kern="10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just">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结合材料，说明如何做到理论与实践相结合</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6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从辩证唯物主义认识论角度，</a:t>
                      </a:r>
                      <a:r>
                        <a:rPr lang="zh-CN" sz="26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谈谈人们应如何理性参与</a:t>
                      </a:r>
                      <a:r>
                        <a:rPr lang="en-US" sz="26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6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现象的讨论</a:t>
                      </a:r>
                      <a:endParaRPr lang="zh-CN" sz="2600" kern="100" dirty="0">
                        <a:effectLst/>
                        <a:latin typeface="宋体" panose="02010600030101010101" pitchFamily="2" charset="-122"/>
                        <a:ea typeface="宋体" panose="02010600030101010101" pitchFamily="2" charset="-122"/>
                        <a:cs typeface="Courier New" panose="02070309020205020404" pitchFamily="49" charset="0"/>
                      </a:endParaRPr>
                    </a:p>
                  </a:txBody>
                  <a:tcPr marL="25910" marR="2591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98063199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765498"/>
            <a:ext cx="11412000" cy="5865877"/>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Ⅰ</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在抗击新冠肺炎疫情过程中，国家卫生健康委组织专家对医疗救治工作不断进行分析、研判、总结，先后制修订和发布</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版新冠肺炎诊疗方案，为保卫人民生命健康提供了重要保障。第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版方案较简单，主要包括病原学特点、病例特点、病例定义、鉴别诊断、病例发现与报告、治疗等方面内容。第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版方案细化了中医治疗方案等内容。第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版方案增加病理改变内容，增补和调整临床表现、诊断标准、治疗方法和出院标准等，并纳入无症状感染者可能具有感染性、康复者恢复期血浆治疗等新发现，形成了包括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个方面内容的比较完整的诊疗体系。</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3" name="组合 2"/>
          <p:cNvGrpSpPr/>
          <p:nvPr/>
        </p:nvGrpSpPr>
        <p:grpSpPr>
          <a:xfrm>
            <a:off x="486524" y="180725"/>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典例剖析</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833996385"/>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43080"/>
            <a:ext cx="11412000" cy="6758749"/>
          </a:xfrm>
          <a:prstGeom prst="rect">
            <a:avLst/>
          </a:prstGeom>
        </p:spPr>
        <p:txBody>
          <a:bodyPr wrap="square" lIns="121898" tIns="60948" rIns="121898" bIns="60948">
            <a:spAutoFit/>
          </a:bodyPr>
          <a:lstStyle/>
          <a:p>
            <a:pPr algn="just">
              <a:lnSpc>
                <a:spcPct val="14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医药是中国人民在几千年生产生活实践中创造的，是中华文化的瑰宝，在抗击新冠肺炎疫情中彰显了独特的价值和魅力。坚持中西医结合、中西药并用，发挥中医药治未病、辨证施治、多靶点干预的独特优势，全程参与深度介入疫情防控，形成了覆盖诊疗过程的中医诊疗规范和技术方案，在全国推广使用，有效降低了发病率、转重率、病亡率，提高了治愈率，加快了恢复期康复。中医药还走出国门助力全球抗疫，中方专家线上线下与日本、韩国、意大利、柬埔寨等国专家分享救治经验，将新冠肺炎中医药诊疗方案译成英文并发布在国家卫生健康委网站与世界各国共享。</a:t>
            </a:r>
            <a:endParaRPr lang="zh-CN" altLang="zh-CN" sz="1000" kern="100" dirty="0">
              <a:latin typeface="宋体" panose="02010600030101010101" pitchFamily="2" charset="-122"/>
              <a:ea typeface="宋体" panose="02010600030101010101" pitchFamily="2" charset="-122"/>
              <a:cs typeface="Courier New" panose="02070309020205020404" pitchFamily="49" charset="0"/>
            </a:endParaRPr>
          </a:p>
          <a:p>
            <a:pPr>
              <a:lnSpc>
                <a:spcPct val="140000"/>
              </a:lnSpc>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诊疗方案的变化反映了对新冠肺炎认识的发展，运用认识论原理加以分析。</a:t>
            </a:r>
            <a:r>
              <a:rPr lang="en-US" altLang="zh-CN" sz="2800" kern="100" dirty="0">
                <a:latin typeface="Times New Roman" panose="02020603050405020304" pitchFamily="18" charset="0"/>
                <a:ea typeface="方正中等线简体" panose="03000509000000000000" pitchFamily="65" charset="-122"/>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800" kern="100" dirty="0" smtClean="0">
                <a:latin typeface="Times New Roman" panose="02020603050405020304" pitchFamily="18" charset="0"/>
                <a:ea typeface="方正中等线简体" panose="03000509000000000000" pitchFamily="65" charset="-122"/>
              </a:rPr>
              <a:t>)</a:t>
            </a:r>
          </a:p>
        </p:txBody>
      </p:sp>
    </p:spTree>
    <p:extLst>
      <p:ext uri="{BB962C8B-B14F-4D97-AF65-F5344CB8AC3E}">
        <p14:creationId xmlns:p14="http://schemas.microsoft.com/office/powerpoint/2010/main" val="393864909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extLst>
              <p:ext uri="{D42A27DB-BD31-4B8C-83A1-F6EECF244321}">
                <p14:modId xmlns:p14="http://schemas.microsoft.com/office/powerpoint/2010/main" val="1118651634"/>
              </p:ext>
            </p:extLst>
          </p:nvPr>
        </p:nvGraphicFramePr>
        <p:xfrm>
          <a:off x="532589" y="1341562"/>
          <a:ext cx="11125235" cy="3605346"/>
        </p:xfrm>
        <a:graphic>
          <a:graphicData uri="http://schemas.openxmlformats.org/drawingml/2006/table">
            <a:tbl>
              <a:tblPr/>
              <a:tblGrid>
                <a:gridCol w="648070"/>
                <a:gridCol w="7020781"/>
                <a:gridCol w="3456384"/>
              </a:tblGrid>
              <a:tr h="686549">
                <a:tc>
                  <a:txBody>
                    <a:bodyPr/>
                    <a:lstStyle/>
                    <a:p>
                      <a:pPr algn="ctr">
                        <a:lnSpc>
                          <a:spcPct val="150000"/>
                        </a:lnSpc>
                        <a:spcAft>
                          <a:spcPts val="0"/>
                        </a:spcAf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获取信息</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调用知识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6549">
                <a:tc rowSpan="3">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审设问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知识限定：认识论原理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实践是认识的基础；认识具有反复性、无限性</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2168">
                <a:tc vMerge="1">
                  <a:txBody>
                    <a:bodyPr/>
                    <a:lstStyle/>
                    <a:p>
                      <a:endParaRPr lang="zh-CN" altLang="en-US"/>
                    </a:p>
                  </a:txBody>
                  <a:tcPr/>
                </a:tc>
                <a:tc>
                  <a:txBody>
                    <a:bodyPr/>
                    <a:lstStyle/>
                    <a:p>
                      <a:pPr marL="72000" algn="l">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设问指向：运用认识论原理分析</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诊疗方案的变化反映了对新冠肺炎认识的发展</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720080">
                <a:tc vMerge="1">
                  <a:txBody>
                    <a:bodyPr/>
                    <a:lstStyle/>
                    <a:p>
                      <a:endParaRPr lang="zh-CN" altLang="en-US"/>
                    </a:p>
                  </a:txBody>
                  <a:tcPr/>
                </a:tc>
                <a:tc>
                  <a:txBody>
                    <a:bodyPr/>
                    <a:lstStyle/>
                    <a:p>
                      <a:pPr algn="ctr">
                        <a:lnSpc>
                          <a:spcPct val="15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题目类型：体现类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31092" marR="310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936535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294309586"/>
              </p:ext>
            </p:extLst>
          </p:nvPr>
        </p:nvGraphicFramePr>
        <p:xfrm>
          <a:off x="289561" y="104137"/>
          <a:ext cx="11611290" cy="6590400"/>
        </p:xfrm>
        <a:graphic>
          <a:graphicData uri="http://schemas.openxmlformats.org/drawingml/2006/table">
            <a:tbl>
              <a:tblPr/>
              <a:tblGrid>
                <a:gridCol w="648072"/>
                <a:gridCol w="6876764"/>
                <a:gridCol w="4086454"/>
              </a:tblGrid>
              <a:tr h="1492431">
                <a:tc rowSpan="2">
                  <a:txBody>
                    <a:bodyPr/>
                    <a:lstStyle/>
                    <a:p>
                      <a:pPr algn="ctr">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审材料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5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第</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1</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版方案较简单</a:t>
                      </a:r>
                      <a:r>
                        <a:rPr lang="en-US" sz="2800" kern="100" spc="-50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第</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版方案细化了中医药治疗方案</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第</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版方案增加病理改变内容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6216">
                <a:tc vMerge="1">
                  <a:txBody>
                    <a:bodyPr/>
                    <a:lstStyle/>
                    <a:p>
                      <a:endParaRPr lang="zh-CN" altLang="en-US"/>
                    </a:p>
                  </a:txBody>
                  <a:tcPr/>
                </a:tc>
                <a:tc>
                  <a:txBody>
                    <a:bodyPr/>
                    <a:lstStyle/>
                    <a:p>
                      <a:pPr marL="72000" algn="l">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：先后制修订和发布</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7</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版新冠肺炎诊疗方案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40000"/>
                        </a:lnSpc>
                        <a:spcAft>
                          <a:spcPts val="0"/>
                        </a:spcAf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03360">
                <a:tc>
                  <a:txBody>
                    <a:bodyPr/>
                    <a:lstStyle/>
                    <a:p>
                      <a:pPr algn="ctr">
                        <a:lnSpc>
                          <a:spcPct val="140000"/>
                        </a:lnSpc>
                        <a:spcAft>
                          <a:spcPts val="0"/>
                        </a:spcAf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写答案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2000" algn="l">
                        <a:lnSpc>
                          <a:spcPct val="140000"/>
                        </a:lnSpc>
                        <a:spcAft>
                          <a:spcPts val="0"/>
                        </a:spcAf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ltLang="en-US"/>
                    </a:p>
                  </a:txBody>
                  <a:tcPr/>
                </a:tc>
              </a:tr>
            </a:tbl>
          </a:graphicData>
        </a:graphic>
      </p:graphicFrame>
      <p:sp>
        <p:nvSpPr>
          <p:cNvPr id="4" name="矩形 3"/>
          <p:cNvSpPr/>
          <p:nvPr/>
        </p:nvSpPr>
        <p:spPr>
          <a:xfrm>
            <a:off x="8325117" y="582566"/>
            <a:ext cx="3057247" cy="632161"/>
          </a:xfrm>
          <a:prstGeom prst="rect">
            <a:avLst/>
          </a:prstGeom>
        </p:spPr>
        <p:txBody>
          <a:bodyPr wrap="none">
            <a:spAutoFit/>
          </a:bodyPr>
          <a:lstStyle/>
          <a:p>
            <a:pPr lvl="0" algn="ctr" defTabSz="1219140">
              <a:lnSpc>
                <a:spcPct val="140000"/>
              </a:lnSpc>
            </a:pPr>
            <a:r>
              <a:rPr lang="zh-CN" altLang="en-US"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实践是认识的基础</a:t>
            </a:r>
            <a:endParaRPr lang="zh-CN" altLang="en-US" sz="2800" kern="100" dirty="0">
              <a:solidFill>
                <a:srgbClr val="C00000"/>
              </a:solidFill>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7802098" y="2112152"/>
            <a:ext cx="4134465" cy="632161"/>
          </a:xfrm>
          <a:prstGeom prst="rect">
            <a:avLst/>
          </a:prstGeom>
        </p:spPr>
        <p:txBody>
          <a:bodyPr wrap="none">
            <a:spAutoFit/>
          </a:bodyPr>
          <a:lstStyle/>
          <a:p>
            <a:pPr lvl="0" algn="ctr" defTabSz="1219140">
              <a:lnSpc>
                <a:spcPct val="140000"/>
              </a:lnSpc>
            </a:pPr>
            <a:r>
              <a:rPr lang="zh-CN" altLang="en-US"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认识具有反复性、无限性</a:t>
            </a:r>
            <a:endParaRPr lang="zh-CN" altLang="en-US" sz="2800" kern="100" dirty="0">
              <a:solidFill>
                <a:srgbClr val="C00000"/>
              </a:solidFill>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939094" y="3037915"/>
            <a:ext cx="10873208" cy="3711785"/>
          </a:xfrm>
          <a:prstGeom prst="rect">
            <a:avLst/>
          </a:prstGeom>
        </p:spPr>
        <p:txBody>
          <a:bodyPr wrap="square">
            <a:spAutoFit/>
          </a:bodyPr>
          <a:lstStyle/>
          <a:p>
            <a:pPr>
              <a:lnSpc>
                <a:spcPct val="140000"/>
              </a:lnSpc>
            </a:pPr>
            <a:r>
              <a:rPr lang="zh-CN" altLang="en-US"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实践是认识的基础，对复杂事物的正确认识往往要经过从实践到认识，再从认识到实践的多次反复才能完成；真理是具体的、历史的，是一个不断发展的无限过程。诊疗方案的变化，反映了对新冠肺炎的认识以诊疗实践为基础，是一个从不深刻到比较深刻、从不全面到比较全面的不断完善的过程，是一个指导诊疗实践又不断接受诊疗实践检验的过程。</a:t>
            </a:r>
            <a:endParaRPr lang="zh-CN" altLang="en-US" dirty="0">
              <a:solidFill>
                <a:srgbClr val="C00000"/>
              </a:solidFill>
            </a:endParaRPr>
          </a:p>
        </p:txBody>
      </p:sp>
    </p:spTree>
    <p:extLst>
      <p:ext uri="{BB962C8B-B14F-4D97-AF65-F5344CB8AC3E}">
        <p14:creationId xmlns:p14="http://schemas.microsoft.com/office/powerpoint/2010/main" val="600114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51960383"/>
              </p:ext>
            </p:extLst>
          </p:nvPr>
        </p:nvGraphicFramePr>
        <p:xfrm>
          <a:off x="316564" y="686879"/>
          <a:ext cx="11557284" cy="5191187"/>
        </p:xfrm>
        <a:graphic>
          <a:graphicData uri="http://schemas.openxmlformats.org/drawingml/2006/table">
            <a:tbl>
              <a:tblPr/>
              <a:tblGrid>
                <a:gridCol w="612068"/>
                <a:gridCol w="10945216"/>
              </a:tblGrid>
              <a:tr h="5191187">
                <a:tc>
                  <a:txBody>
                    <a:bodyPr/>
                    <a:lstStyle/>
                    <a:p>
                      <a:pPr algn="ctr">
                        <a:lnSpc>
                          <a:spcPct val="150000"/>
                        </a:lnSpc>
                        <a:spcAft>
                          <a:spcPts val="0"/>
                        </a:spcAf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研细则</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理论</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4</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分，材料分析</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8</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理论：</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任</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点</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4</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实践是认识的基础</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实践决定认识</a:t>
                      </a:r>
                      <a:r>
                        <a:rPr lang="en-US" sz="28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实践是认识的来源</a:t>
                      </a:r>
                      <a:r>
                        <a:rPr lang="en-US" sz="28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a:t>
                      </a:r>
                      <a:r>
                        <a:rPr lang="zh-CN" sz="28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动力</a:t>
                      </a:r>
                      <a:r>
                        <a:rPr lang="en-US" sz="2800" kern="100" spc="-5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5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注：答</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目的</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和</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检验标准</a:t>
                      </a: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则不给分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认识具有反复性</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对反复性的解释</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即对复杂事物的正确认识往往要经过从实践到认识，再从认识到实践的多次反复才能完成</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真理是具体的、历史的、有条件的</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追求真理是一个过程</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认识具有无限性</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认识具有上升</a:t>
                      </a:r>
                      <a:r>
                        <a:rPr lang="zh-CN" sz="2800" kern="100" dirty="0" smtClean="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性</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41596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3840801059"/>
              </p:ext>
            </p:extLst>
          </p:nvPr>
        </p:nvGraphicFramePr>
        <p:xfrm>
          <a:off x="388573" y="179909"/>
          <a:ext cx="11413267" cy="6408712"/>
        </p:xfrm>
        <a:graphic>
          <a:graphicData uri="http://schemas.openxmlformats.org/drawingml/2006/table">
            <a:tbl>
              <a:tblPr/>
              <a:tblGrid>
                <a:gridCol w="720079"/>
                <a:gridCol w="10693188"/>
              </a:tblGrid>
              <a:tr h="6408712">
                <a:tc>
                  <a:txBody>
                    <a:bodyPr/>
                    <a:lstStyle/>
                    <a:p>
                      <a:pPr algn="ctr">
                        <a:lnSpc>
                          <a:spcPct val="150000"/>
                        </a:lnSpc>
                        <a:spcAft>
                          <a:spcPts val="0"/>
                        </a:spcAft>
                      </a:pP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研细则</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pPr>
                      <a:r>
                        <a:rPr lang="zh-CN" sz="2800" kern="100" dirty="0" smtClean="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材料</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分析：</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诊疗方案的变化</a:t>
                      </a:r>
                      <a:r>
                        <a:rPr lang="zh-CN" sz="2800" kern="100" spc="-70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反映了对新冠肺炎的认识以诊疗实践为基础</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对诊疗方案的认识</a:t>
                      </a:r>
                      <a:r>
                        <a:rPr lang="zh-CN" sz="28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来源于诊疗实践</a:t>
                      </a:r>
                      <a:r>
                        <a:rPr lang="en-US" sz="2800" kern="100" spc="-4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在抗击疫情</a:t>
                      </a:r>
                      <a:r>
                        <a:rPr lang="en-US" sz="2800" kern="100" spc="-4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医疗救治</a:t>
                      </a:r>
                      <a:r>
                        <a:rPr lang="en-US" sz="2800" kern="100" spc="-40" baseline="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40" baseline="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中，</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修订和发布诊疗方案</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诊疗实践决定对新冠肺炎的认识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(2</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诊疗方案的变化是一个从不深刻到比较深刻，从不全面到比较全面的不断完善的过程</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从第</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1</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版较简单，到第</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版细化，第</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7</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版深化，调整，逐步形成了比较完整的诊疗体系</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pPr>
                      <a:r>
                        <a:rPr lang="en-US" sz="2800" kern="100" dirty="0">
                          <a:solidFill>
                            <a:srgbClr val="C00000"/>
                          </a:solidFill>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诊疗方案的变化是一个指导诊疗实践又不断接受诊疗实践检验的过程</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诊疗方案指导诊疗实践</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方案接受诊疗实践的检验</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 / </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在实践中检验和发展真理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(3</a:t>
                      </a:r>
                      <a:r>
                        <a:rPr lang="zh-CN" sz="2800" kern="100" dirty="0">
                          <a:solidFill>
                            <a:srgbClr val="C0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分</a:t>
                      </a:r>
                      <a:r>
                        <a:rPr lang="en-US" sz="2800" kern="100" dirty="0">
                          <a:solidFill>
                            <a:srgbClr val="C00000"/>
                          </a:solidFill>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a:txBody>
                  <a:tcPr marL="13325" marR="133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78772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946552"/>
            <a:ext cx="11412000" cy="5219546"/>
          </a:xfrm>
          <a:prstGeom prst="rect">
            <a:avLst/>
          </a:prstGeom>
        </p:spPr>
        <p:txBody>
          <a:bodyPr wrap="square" lIns="121898" tIns="60948" rIns="121898" bIns="60948">
            <a:spAutoFit/>
          </a:bodyPr>
          <a:lstStyle/>
          <a:p>
            <a:pPr algn="ctr">
              <a:lnSpc>
                <a:spcPct val="150000"/>
              </a:lnSpc>
              <a:spcAft>
                <a:spcPts val="0"/>
              </a:spcAf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如何运用认识论的知识分析和解决问题</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实践决定认识。实践是认识的来源，实践是认识发展的动力，实践是检验认识的真理性的唯一标准，实践是认识的目的。</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认识对实践具有反作用。正确的认识对人们的实践起促进作用，错误的认识对实践起阻碍作用。</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真理是客观的、具体的、有条件的。真理与谬误往往相伴而行。</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认识具有反复性、无限性和上升性，要求我们与时俱进，开拓创新，在实践中认识和发现真理，在实践中检验和发展真理。</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3" name="组合 2"/>
          <p:cNvGrpSpPr/>
          <p:nvPr/>
        </p:nvGrpSpPr>
        <p:grpSpPr>
          <a:xfrm>
            <a:off x="486524" y="350759"/>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答题术语</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95018443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A481929-0210-8D43-A5ED-9FF24E4F4ECA}"/>
              </a:ext>
            </a:extLst>
          </p:cNvPr>
          <p:cNvSpPr/>
          <p:nvPr/>
        </p:nvSpPr>
        <p:spPr>
          <a:xfrm>
            <a:off x="389206" y="1159093"/>
            <a:ext cx="11412000" cy="4573215"/>
          </a:xfrm>
          <a:prstGeom prst="rect">
            <a:avLst/>
          </a:prstGeom>
        </p:spPr>
        <p:txBody>
          <a:bodyPr wrap="square" lIns="121898" tIns="60948" rIns="121898" bIns="60948">
            <a:spAutoFit/>
          </a:bodyPr>
          <a:lstStyle/>
          <a:p>
            <a:pPr algn="ctr">
              <a:lnSpc>
                <a:spcPct val="150000"/>
              </a:lnSpc>
              <a:spcAft>
                <a:spcPts val="0"/>
              </a:spcAf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从认识论的角度理解新发展格局</a:t>
            </a:r>
            <a:endParaRPr lang="zh-CN" altLang="zh-CN" sz="1050" b="1"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中央根据国内国际形势发展的新变化、全球产业链供应链重构的新趋势、我国经济社会发展面临的新挑战，及时提出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构建国内国际双循环相互促进的新发展格局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，为我国统筹国内国际两个大局、在危机中育新机、于变局中开新局指明了方向，是今后一个时期做好国内经济社会发展工作的重要遵循。</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运用认识论的相关知识，谈谈你对上述材料的理解。</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3" name="组合 2"/>
          <p:cNvGrpSpPr/>
          <p:nvPr/>
        </p:nvGrpSpPr>
        <p:grpSpPr>
          <a:xfrm>
            <a:off x="486524" y="352500"/>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热点加练</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6577933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7A481929-0210-8D43-A5ED-9FF24E4F4ECA}"/>
              </a:ext>
            </a:extLst>
          </p:cNvPr>
          <p:cNvSpPr/>
          <p:nvPr/>
        </p:nvSpPr>
        <p:spPr>
          <a:xfrm>
            <a:off x="389206" y="316032"/>
            <a:ext cx="11412000" cy="5940063"/>
          </a:xfrm>
          <a:prstGeom prst="rect">
            <a:avLst/>
          </a:prstGeom>
        </p:spPr>
        <p:txBody>
          <a:bodyPr wrap="square" lIns="121898" tIns="60948" rIns="121898" bIns="60948">
            <a:spAutoFit/>
          </a:bodyPr>
          <a:lstStyle/>
          <a:p>
            <a:pPr algn="just">
              <a:lnSpc>
                <a:spcPct val="150000"/>
              </a:lnSpc>
              <a:spcAft>
                <a:spcPts val="0"/>
              </a:spcAf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实践是认识的基础。中央根据国内国际形势发展的新变化提出</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构建国内国际双循环相互促进的新发展格局</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，说明实践是认识的来源、是认识发展的动力。认识对实践具有反作用，正确的认识对实践有促进作用。</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构建国内国际双循环相互促进的新发展格局</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的战略部署，为我国统筹国内国际两个大局、在危机中育新机、于变局中开新局指明了方向</a:t>
            </a:r>
            <a:r>
              <a:rPr lang="zh-CN" altLang="zh-CN" sz="2800" kern="100" dirty="0" smtClean="0">
                <a:solidFill>
                  <a:srgbClr val="C00000"/>
                </a:solidFill>
                <a:latin typeface="Times New Roman" panose="02020603050405020304" pitchFamily="18" charset="0"/>
                <a:cs typeface="Times New Roman" panose="02020603050405020304" pitchFamily="18" charset="0"/>
              </a:rPr>
              <a:t>。</a:t>
            </a:r>
            <a:endParaRPr lang="en-US" altLang="zh-CN" sz="2800" kern="100" dirty="0" smtClean="0">
              <a:solidFill>
                <a:srgbClr val="C00000"/>
              </a:solidFill>
              <a:latin typeface="Times New Roman" panose="02020603050405020304" pitchFamily="18" charset="0"/>
              <a:cs typeface="Times New Roman" panose="02020603050405020304" pitchFamily="18" charset="0"/>
            </a:endParaRPr>
          </a:p>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真理是具体的、有条件的。中央根据国内国际形势发展的新变化，及时提出</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构建国内国际双循环相互促进的新发展格局</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体现了坚持主观与客观、理论与实践的具体的历史的统一</a:t>
            </a:r>
            <a:r>
              <a:rPr lang="zh-CN" altLang="zh-CN" sz="2800" kern="100" dirty="0" smtClean="0">
                <a:solidFill>
                  <a:srgbClr val="C00000"/>
                </a:solidFill>
                <a:latin typeface="Times New Roman" panose="02020603050405020304" pitchFamily="18" charset="0"/>
                <a:cs typeface="Times New Roman" panose="02020603050405020304" pitchFamily="18" charset="0"/>
              </a:rPr>
              <a:t>。</a:t>
            </a:r>
            <a:endParaRPr lang="zh-CN" altLang="zh-CN" sz="1050" kern="100" dirty="0">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79798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7A481929-0210-8D43-A5ED-9FF24E4F4ECA}"/>
              </a:ext>
            </a:extLst>
          </p:cNvPr>
          <p:cNvSpPr/>
          <p:nvPr/>
        </p:nvSpPr>
        <p:spPr>
          <a:xfrm>
            <a:off x="389206" y="1900752"/>
            <a:ext cx="11412000" cy="1961090"/>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宋体" panose="02010600030101010101" pitchFamily="2" charset="-122"/>
                <a:cs typeface="Courier New" panose="02070309020205020404" pitchFamily="49" charset="0"/>
              </a:rPr>
              <a:t>认识具有反复性、无限性、上升性。要与时俱进，开拓创新，</a:t>
            </a:r>
            <a:r>
              <a:rPr lang="en-US" altLang="zh-CN" sz="2800" kern="100" dirty="0">
                <a:solidFill>
                  <a:srgbClr val="C00000"/>
                </a:solidFill>
                <a:latin typeface="宋体" panose="02010600030101010101" pitchFamily="2" charset="-122"/>
                <a:cs typeface="Courier New" panose="02070309020205020404" pitchFamily="49" charset="0"/>
              </a:rPr>
              <a:t>“</a:t>
            </a:r>
            <a:r>
              <a:rPr lang="zh-CN" altLang="zh-CN" sz="2800" kern="100" dirty="0">
                <a:solidFill>
                  <a:srgbClr val="C00000"/>
                </a:solidFill>
                <a:latin typeface="宋体" panose="02010600030101010101" pitchFamily="2" charset="-122"/>
                <a:cs typeface="Courier New" panose="02070309020205020404" pitchFamily="49" charset="0"/>
              </a:rPr>
              <a:t>构建国内国际双循环相互促进的新发展格局</a:t>
            </a:r>
            <a:r>
              <a:rPr lang="en-US" altLang="zh-CN" sz="2800" kern="100" dirty="0">
                <a:solidFill>
                  <a:srgbClr val="C00000"/>
                </a:solidFill>
                <a:latin typeface="宋体" panose="02010600030101010101" pitchFamily="2" charset="-122"/>
                <a:cs typeface="Courier New" panose="02070309020205020404" pitchFamily="49" charset="0"/>
              </a:rPr>
              <a:t>”</a:t>
            </a:r>
            <a:r>
              <a:rPr lang="zh-CN" altLang="zh-CN" sz="2800" kern="100" dirty="0">
                <a:solidFill>
                  <a:srgbClr val="C00000"/>
                </a:solidFill>
                <a:latin typeface="宋体" panose="02010600030101010101" pitchFamily="2" charset="-122"/>
                <a:cs typeface="Courier New" panose="02070309020205020404" pitchFamily="49" charset="0"/>
              </a:rPr>
              <a:t>战略就是在实践的基础上把认识推向纵深发展的具体表现。</a:t>
            </a:r>
            <a:endParaRPr lang="zh-CN" altLang="zh-CN" sz="105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259235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3" name="矩形 182"/>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prstClr val="black">
                    <a:lumMod val="65000"/>
                    <a:lumOff val="35000"/>
                  </a:prstClr>
                </a:solidFill>
                <a:latin typeface="微软雅黑" pitchFamily="34" charset="-122"/>
                <a:ea typeface="微软雅黑" pitchFamily="34" charset="-122"/>
              </a:rPr>
              <a:t>本课结束</a:t>
            </a:r>
          </a:p>
        </p:txBody>
      </p:sp>
      <p:sp>
        <p:nvSpPr>
          <p:cNvPr id="184"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solidFill>
                  <a:prstClr val="black"/>
                </a:solidFill>
                <a:latin typeface="微软雅黑" pitchFamily="34" charset="-122"/>
              </a:rPr>
              <a:t>更多精彩内容请登录：</a:t>
            </a:r>
            <a:r>
              <a:rPr lang="en-US" altLang="zh-CN" sz="2700" b="1" dirty="0" smtClean="0">
                <a:solidFill>
                  <a:prstClr val="black"/>
                </a:solidFill>
                <a:latin typeface="微软雅黑" pitchFamily="34" charset="-122"/>
              </a:rPr>
              <a:t>www.xinjiaoyu.com</a:t>
            </a:r>
            <a:endParaRPr lang="zh-CN" altLang="en-US" sz="2700" b="1" dirty="0">
              <a:solidFill>
                <a:prstClr val="black"/>
              </a:solidFill>
              <a:latin typeface="微软雅黑" pitchFamily="34" charset="-122"/>
            </a:endParaRPr>
          </a:p>
        </p:txBody>
      </p:sp>
      <p:grpSp>
        <p:nvGrpSpPr>
          <p:cNvPr id="8" name="组合 7"/>
          <p:cNvGrpSpPr/>
          <p:nvPr/>
        </p:nvGrpSpPr>
        <p:grpSpPr>
          <a:xfrm>
            <a:off x="-28885" y="0"/>
            <a:ext cx="12219298" cy="4221882"/>
            <a:chOff x="7535366" y="4264725"/>
            <a:chExt cx="10055226" cy="4481512"/>
          </a:xfrm>
          <a:blipFill dpi="0" rotWithShape="1">
            <a:blip r:embed="rId2"/>
            <a:srcRect/>
            <a:stretch>
              <a:fillRect b="-7000"/>
            </a:stretch>
          </a:blipFill>
        </p:grpSpPr>
        <p:sp>
          <p:nvSpPr>
            <p:cNvPr id="9"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1" name="组合 190"/>
          <p:cNvGrpSpPr/>
          <p:nvPr/>
        </p:nvGrpSpPr>
        <p:grpSpPr>
          <a:xfrm>
            <a:off x="613177" y="90190"/>
            <a:ext cx="1629396" cy="1539949"/>
            <a:chOff x="1066865" y="4151654"/>
            <a:chExt cx="1629396" cy="1539949"/>
          </a:xfrm>
          <a:solidFill>
            <a:schemeClr val="bg1"/>
          </a:solidFill>
          <a:effectLst/>
        </p:grpSpPr>
        <p:sp>
          <p:nvSpPr>
            <p:cNvPr id="192"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93"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3864009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wipe(down)">
                                      <p:cBhvr>
                                        <p:cTn id="7" dur="435">
                                          <p:stCondLst>
                                            <p:cond delay="0"/>
                                          </p:stCondLst>
                                        </p:cTn>
                                        <p:tgtEl>
                                          <p:spTgt spid="184"/>
                                        </p:tgtEl>
                                      </p:cBhvr>
                                    </p:animEffect>
                                    <p:anim calcmode="lin" valueType="num">
                                      <p:cBhvr>
                                        <p:cTn id="8" dur="1367" tmFilter="0,0; 0.14,0.36; 0.43,0.73; 0.71,0.91; 1.0,1.0">
                                          <p:stCondLst>
                                            <p:cond delay="0"/>
                                          </p:stCondLst>
                                        </p:cTn>
                                        <p:tgtEl>
                                          <p:spTgt spid="184"/>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84"/>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84"/>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84"/>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84"/>
                                        </p:tgtEl>
                                        <p:attrNameLst>
                                          <p:attrName>ppt_y</p:attrName>
                                        </p:attrNameLst>
                                      </p:cBhvr>
                                      <p:tavLst>
                                        <p:tav tm="0" fmla="#ppt_y-sin(pi*$)/81">
                                          <p:val>
                                            <p:fltVal val="0"/>
                                          </p:val>
                                        </p:tav>
                                        <p:tav tm="100000">
                                          <p:val>
                                            <p:fltVal val="1"/>
                                          </p:val>
                                        </p:tav>
                                      </p:tavLst>
                                    </p:anim>
                                    <p:animScale>
                                      <p:cBhvr>
                                        <p:cTn id="13" dur="20">
                                          <p:stCondLst>
                                            <p:cond delay="487"/>
                                          </p:stCondLst>
                                        </p:cTn>
                                        <p:tgtEl>
                                          <p:spTgt spid="184"/>
                                        </p:tgtEl>
                                      </p:cBhvr>
                                      <p:to x="100000" y="60000"/>
                                    </p:animScale>
                                    <p:animScale>
                                      <p:cBhvr>
                                        <p:cTn id="14" dur="124" decel="50000">
                                          <p:stCondLst>
                                            <p:cond delay="507"/>
                                          </p:stCondLst>
                                        </p:cTn>
                                        <p:tgtEl>
                                          <p:spTgt spid="184"/>
                                        </p:tgtEl>
                                      </p:cBhvr>
                                      <p:to x="100000" y="100000"/>
                                    </p:animScale>
                                    <p:animScale>
                                      <p:cBhvr>
                                        <p:cTn id="15" dur="20">
                                          <p:stCondLst>
                                            <p:cond delay="984"/>
                                          </p:stCondLst>
                                        </p:cTn>
                                        <p:tgtEl>
                                          <p:spTgt spid="184"/>
                                        </p:tgtEl>
                                      </p:cBhvr>
                                      <p:to x="100000" y="80000"/>
                                    </p:animScale>
                                    <p:animScale>
                                      <p:cBhvr>
                                        <p:cTn id="16" dur="124" decel="50000">
                                          <p:stCondLst>
                                            <p:cond delay="1004"/>
                                          </p:stCondLst>
                                        </p:cTn>
                                        <p:tgtEl>
                                          <p:spTgt spid="184"/>
                                        </p:tgtEl>
                                      </p:cBhvr>
                                      <p:to x="100000" y="100000"/>
                                    </p:animScale>
                                    <p:animScale>
                                      <p:cBhvr>
                                        <p:cTn id="17" dur="20">
                                          <p:stCondLst>
                                            <p:cond delay="1231"/>
                                          </p:stCondLst>
                                        </p:cTn>
                                        <p:tgtEl>
                                          <p:spTgt spid="184"/>
                                        </p:tgtEl>
                                      </p:cBhvr>
                                      <p:to x="100000" y="90000"/>
                                    </p:animScale>
                                    <p:animScale>
                                      <p:cBhvr>
                                        <p:cTn id="18" dur="124" decel="50000">
                                          <p:stCondLst>
                                            <p:cond delay="1251"/>
                                          </p:stCondLst>
                                        </p:cTn>
                                        <p:tgtEl>
                                          <p:spTgt spid="184"/>
                                        </p:tgtEl>
                                      </p:cBhvr>
                                      <p:to x="100000" y="100000"/>
                                    </p:animScale>
                                    <p:animScale>
                                      <p:cBhvr>
                                        <p:cTn id="19" dur="20">
                                          <p:stCondLst>
                                            <p:cond delay="1356"/>
                                          </p:stCondLst>
                                        </p:cTn>
                                        <p:tgtEl>
                                          <p:spTgt spid="184"/>
                                        </p:tgtEl>
                                      </p:cBhvr>
                                      <p:to x="100000" y="95000"/>
                                    </p:animScale>
                                    <p:animScale>
                                      <p:cBhvr>
                                        <p:cTn id="20" dur="124" decel="50000">
                                          <p:stCondLst>
                                            <p:cond delay="1376"/>
                                          </p:stCondLst>
                                        </p:cTn>
                                        <p:tgtEl>
                                          <p:spTgt spid="1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16652</TotalTime>
  <Words>5481</Words>
  <Application>Microsoft Office PowerPoint</Application>
  <PresentationFormat>自定义</PresentationFormat>
  <Paragraphs>752</Paragraphs>
  <Slides>89</Slides>
  <Notes>3</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89</vt:i4>
      </vt:variant>
    </vt:vector>
  </HeadingPairs>
  <TitlesOfParts>
    <vt:vector size="104" baseType="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7418</cp:revision>
  <dcterms:created xsi:type="dcterms:W3CDTF">2014-11-27T01:03:00Z</dcterms:created>
  <dcterms:modified xsi:type="dcterms:W3CDTF">2021-03-02T05:30:15Z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