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</p:sldMasterIdLst>
  <p:notesMasterIdLst>
    <p:notesMasterId r:id="rId19"/>
  </p:notesMasterIdLst>
  <p:sldIdLst>
    <p:sldId id="256" r:id="rId2"/>
    <p:sldId id="295" r:id="rId3"/>
    <p:sldId id="293" r:id="rId4"/>
    <p:sldId id="287" r:id="rId5"/>
    <p:sldId id="294" r:id="rId6"/>
    <p:sldId id="289" r:id="rId7"/>
    <p:sldId id="296" r:id="rId8"/>
    <p:sldId id="297" r:id="rId9"/>
    <p:sldId id="298" r:id="rId10"/>
    <p:sldId id="269" r:id="rId11"/>
    <p:sldId id="285" r:id="rId12"/>
    <p:sldId id="286" r:id="rId13"/>
    <p:sldId id="299" r:id="rId14"/>
    <p:sldId id="300" r:id="rId15"/>
    <p:sldId id="301" r:id="rId16"/>
    <p:sldId id="281" r:id="rId17"/>
    <p:sldId id="280" r:id="rId18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CCECFF"/>
    <a:srgbClr val="3333FF"/>
    <a:srgbClr val="CCFFFF"/>
    <a:srgbClr val="00FFFF"/>
    <a:srgbClr val="0000FF"/>
    <a:srgbClr val="FF3300"/>
    <a:srgbClr val="FF0000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69" autoAdjust="0"/>
  </p:normalViewPr>
  <p:slideViewPr>
    <p:cSldViewPr>
      <p:cViewPr>
        <p:scale>
          <a:sx n="66" d="100"/>
          <a:sy n="66" d="100"/>
        </p:scale>
        <p:origin x="-1494" y="-1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52"/>
    </p:cViewPr>
  </p:sorterViewPr>
  <p:notesViewPr>
    <p:cSldViewPr>
      <p:cViewPr varScale="1">
        <p:scale>
          <a:sx n="28" d="100"/>
          <a:sy n="28" d="100"/>
        </p:scale>
        <p:origin x="-1266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200" b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200" b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1" sz="1200" b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1" sz="1200" b="0"/>
            </a:lvl1pPr>
          </a:lstStyle>
          <a:p>
            <a:pPr>
              <a:defRPr/>
            </a:pPr>
            <a:fld id="{99F9F752-3073-44A8-941C-0FFCD47F8F5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D057E82-F246-4437-B441-6C387A67546F}" type="slidenum">
              <a:rPr lang="en-US" altLang="zh-CN" smtClean="0"/>
              <a:pPr/>
              <a:t>1</a:t>
            </a:fld>
            <a:endParaRPr lang="en-US" altLang="zh-CN" smtClean="0"/>
          </a:p>
        </p:txBody>
      </p:sp>
      <p:sp>
        <p:nvSpPr>
          <p:cNvPr id="16386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CN" altLang="zh-CN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F1DF1C0-9AA4-4E71-9CAA-DA5EE54A4E67}" type="slidenum">
              <a:rPr lang="en-US" altLang="zh-CN" sz="1200" b="0">
                <a:latin typeface="Arial" charset="0"/>
              </a:rPr>
              <a:pPr algn="r"/>
              <a:t>14</a:t>
            </a:fld>
            <a:endParaRPr lang="en-US" altLang="zh-CN" sz="1200" b="0">
              <a:latin typeface="Arial" charset="0"/>
            </a:endParaRPr>
          </a:p>
        </p:txBody>
      </p:sp>
      <p:sp>
        <p:nvSpPr>
          <p:cNvPr id="3072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zh-CN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37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953AD-76A7-425D-BA4E-D2B50D2B907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244E4A-38AB-4D32-86BA-2ED2E40B69F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B1C4AA-B180-433C-97BC-7A1141A7AD6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0A00C0-3039-4C26-9EF0-117B73A43B0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83CF7F-4996-4618-922D-8042D25422F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831E1C-C982-4C92-9DFF-03923663E79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2266CF-6A85-4E97-9CB4-266F9CC378C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D213A9-26D8-48E0-AEB3-B43231DFC81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111963-F7DE-4A09-807A-4AF23752003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D26A71-A2C3-4FFC-B9ED-E7E6D620316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B3DC6F-B6BA-4BA5-A339-FB160AC7ABA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27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+mj-lt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27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b="0">
                <a:latin typeface="+mj-lt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+mj-lt"/>
              </a:defRPr>
            </a:lvl1pPr>
          </a:lstStyle>
          <a:p>
            <a:pPr>
              <a:defRPr/>
            </a:pPr>
            <a:fld id="{032A6734-2C04-43CE-BA34-3EDA6F4ED7E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32775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2776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ea typeface="+mn-ea"/>
        </a:defRPr>
      </a:lvl2pPr>
      <a:lvl3pPr marL="1022350" indent="-35083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ea typeface="+mn-ea"/>
        </a:defRPr>
      </a:lvl3pPr>
      <a:lvl4pPr marL="1339850" indent="-31591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ea typeface="+mn-ea"/>
        </a:defRPr>
      </a:lvl4pPr>
      <a:lvl5pPr marL="1681163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t8.cn/cp.asp?page=102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file:///H:\&#27927;&#28068;&#21058;&#20998;&#23376;&#30340;&#36816;&#21160;.swf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1547813" y="2636838"/>
          <a:ext cx="6477000" cy="3244850"/>
        </p:xfrm>
        <a:graphic>
          <a:graphicData uri="http://schemas.openxmlformats.org/presentationml/2006/ole">
            <p:oleObj spid="_x0000_s2052" name="剪辑" r:id="rId4" imgW="4540250" imgH="3497263" progId="">
              <p:embed/>
            </p:oleObj>
          </a:graphicData>
        </a:graphic>
      </p:graphicFrame>
      <p:sp>
        <p:nvSpPr>
          <p:cNvPr id="2" name="WordArt 4"/>
          <p:cNvSpPr>
            <a:spLocks noChangeArrowheads="1" noChangeShapeType="1" noTextEdit="1"/>
          </p:cNvSpPr>
          <p:nvPr/>
        </p:nvSpPr>
        <p:spPr bwMode="auto">
          <a:xfrm>
            <a:off x="1401763" y="633413"/>
            <a:ext cx="5832475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 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1   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溶液的形成</a:t>
            </a:r>
          </a:p>
        </p:txBody>
      </p:sp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3287713" y="1852613"/>
            <a:ext cx="16002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3600" kern="10">
                <a:ln w="63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第</a:t>
            </a:r>
            <a:r>
              <a:rPr lang="en-US" altLang="zh-CN" sz="3600" kern="10">
                <a:ln w="63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2</a:t>
            </a:r>
            <a:r>
              <a:rPr lang="zh-CN" altLang="en-US" sz="3600" kern="10">
                <a:ln w="63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课时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971550" y="476250"/>
            <a:ext cx="8001000" cy="685800"/>
          </a:xfrm>
        </p:spPr>
        <p:txBody>
          <a:bodyPr anchor="ctr"/>
          <a:lstStyle/>
          <a:p>
            <a:pPr eaLnBrk="1" hangingPunct="1"/>
            <a:r>
              <a:rPr lang="zh-CN" altLang="en-US" sz="3200" b="1" smtClean="0"/>
              <a:t>溶液的用途</a:t>
            </a:r>
            <a:r>
              <a:rPr lang="zh-CN" altLang="en-US" sz="3200" smtClean="0"/>
              <a:t/>
            </a:r>
            <a:br>
              <a:rPr lang="zh-CN" altLang="en-US" sz="3200" smtClean="0"/>
            </a:br>
            <a:endParaRPr lang="zh-CN" altLang="en-US" sz="3200" smtClean="0"/>
          </a:p>
        </p:txBody>
      </p:sp>
      <p:sp>
        <p:nvSpPr>
          <p:cNvPr id="17410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914400" y="1219200"/>
            <a:ext cx="3924300" cy="51816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altLang="zh-CN" sz="2200" smtClean="0"/>
              <a:t>	</a:t>
            </a:r>
          </a:p>
        </p:txBody>
      </p:sp>
      <p:grpSp>
        <p:nvGrpSpPr>
          <p:cNvPr id="17411" name="Group 19"/>
          <p:cNvGrpSpPr>
            <a:grpSpLocks/>
          </p:cNvGrpSpPr>
          <p:nvPr/>
        </p:nvGrpSpPr>
        <p:grpSpPr bwMode="auto">
          <a:xfrm>
            <a:off x="755650" y="908050"/>
            <a:ext cx="4464050" cy="4605338"/>
            <a:chOff x="0" y="164"/>
            <a:chExt cx="3243" cy="3308"/>
          </a:xfrm>
        </p:grpSpPr>
        <p:sp>
          <p:nvSpPr>
            <p:cNvPr id="17420" name="AutoShape 20"/>
            <p:cNvSpPr>
              <a:spLocks noChangeArrowheads="1"/>
            </p:cNvSpPr>
            <p:nvPr/>
          </p:nvSpPr>
          <p:spPr bwMode="auto">
            <a:xfrm rot="5400000">
              <a:off x="1203" y="2567"/>
              <a:ext cx="408" cy="137"/>
            </a:xfrm>
            <a:prstGeom prst="rightArrow">
              <a:avLst>
                <a:gd name="adj1" fmla="val 50000"/>
                <a:gd name="adj2" fmla="val 7445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/>
            <a:p>
              <a:endParaRPr lang="zh-CN" altLang="en-US" sz="1800" b="0">
                <a:latin typeface="Arial" charset="0"/>
              </a:endParaRPr>
            </a:p>
          </p:txBody>
        </p:sp>
        <p:sp>
          <p:nvSpPr>
            <p:cNvPr id="17421" name="Text Box 21"/>
            <p:cNvSpPr txBox="1">
              <a:spLocks noChangeArrowheads="1"/>
            </p:cNvSpPr>
            <p:nvPr/>
          </p:nvSpPr>
          <p:spPr bwMode="auto">
            <a:xfrm>
              <a:off x="176" y="2793"/>
              <a:ext cx="1815" cy="679"/>
            </a:xfrm>
            <a:prstGeom prst="rect">
              <a:avLst/>
            </a:prstGeom>
            <a:solidFill>
              <a:srgbClr val="00990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0">
                  <a:solidFill>
                    <a:srgbClr val="FFFF00"/>
                  </a:solidFill>
                  <a:latin typeface="Arial" charset="0"/>
                </a:rPr>
                <a:t>无土栽培的植物在营养液中</a:t>
              </a:r>
            </a:p>
          </p:txBody>
        </p:sp>
        <p:pic>
          <p:nvPicPr>
            <p:cNvPr id="17422" name="Picture 22" descr="slide0088_image119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164"/>
              <a:ext cx="1667" cy="2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423" name="Picture 23" descr="200596_110307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655" y="164"/>
              <a:ext cx="1588" cy="2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7412" name="Group 24"/>
          <p:cNvGrpSpPr>
            <a:grpSpLocks/>
          </p:cNvGrpSpPr>
          <p:nvPr/>
        </p:nvGrpSpPr>
        <p:grpSpPr bwMode="auto">
          <a:xfrm>
            <a:off x="5364163" y="692150"/>
            <a:ext cx="3457575" cy="5040313"/>
            <a:chOff x="3288" y="255"/>
            <a:chExt cx="2359" cy="4065"/>
          </a:xfrm>
        </p:grpSpPr>
        <p:grpSp>
          <p:nvGrpSpPr>
            <p:cNvPr id="17414" name="Group 25"/>
            <p:cNvGrpSpPr>
              <a:grpSpLocks/>
            </p:cNvGrpSpPr>
            <p:nvPr/>
          </p:nvGrpSpPr>
          <p:grpSpPr bwMode="auto">
            <a:xfrm>
              <a:off x="3288" y="981"/>
              <a:ext cx="2359" cy="3339"/>
              <a:chOff x="3787" y="1211"/>
              <a:chExt cx="1973" cy="3109"/>
            </a:xfrm>
          </p:grpSpPr>
          <p:pic>
            <p:nvPicPr>
              <p:cNvPr id="17418" name="Picture 26" descr="c39"/>
              <p:cNvPicPr>
                <a:picLocks noChangeAspect="1" noChangeArrowheads="1"/>
              </p:cNvPicPr>
              <p:nvPr/>
            </p:nvPicPr>
            <p:blipFill>
              <a:blip r:embed="rId5"/>
              <a:srcRect/>
              <a:stretch>
                <a:fillRect/>
              </a:stretch>
            </p:blipFill>
            <p:spPr bwMode="auto">
              <a:xfrm>
                <a:off x="3787" y="2373"/>
                <a:ext cx="1973" cy="19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419" name="Picture 27" descr="1285200591685856"/>
              <p:cNvPicPr>
                <a:picLocks noChangeAspect="1" noChangeArrowheads="1"/>
              </p:cNvPicPr>
              <p:nvPr/>
            </p:nvPicPr>
            <p:blipFill>
              <a:blip r:embed="rId6"/>
              <a:srcRect/>
              <a:stretch>
                <a:fillRect/>
              </a:stretch>
            </p:blipFill>
            <p:spPr bwMode="auto">
              <a:xfrm>
                <a:off x="3787" y="1211"/>
                <a:ext cx="1973" cy="11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7415" name="Group 28"/>
            <p:cNvGrpSpPr>
              <a:grpSpLocks/>
            </p:cNvGrpSpPr>
            <p:nvPr/>
          </p:nvGrpSpPr>
          <p:grpSpPr bwMode="auto">
            <a:xfrm>
              <a:off x="3470" y="255"/>
              <a:ext cx="1859" cy="726"/>
              <a:chOff x="3470" y="255"/>
              <a:chExt cx="1859" cy="726"/>
            </a:xfrm>
          </p:grpSpPr>
          <p:sp>
            <p:nvSpPr>
              <p:cNvPr id="17416" name="Text Box 29"/>
              <p:cNvSpPr txBox="1">
                <a:spLocks noChangeArrowheads="1"/>
              </p:cNvSpPr>
              <p:nvPr/>
            </p:nvSpPr>
            <p:spPr bwMode="auto">
              <a:xfrm>
                <a:off x="3470" y="255"/>
                <a:ext cx="1859" cy="369"/>
              </a:xfrm>
              <a:prstGeom prst="rect">
                <a:avLst/>
              </a:prstGeom>
              <a:solidFill>
                <a:srgbClr val="FF99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>
                    <a:solidFill>
                      <a:srgbClr val="0000FF"/>
                    </a:solidFill>
                    <a:latin typeface="Arial" charset="0"/>
                  </a:rPr>
                  <a:t>医药用品</a:t>
                </a:r>
              </a:p>
            </p:txBody>
          </p:sp>
          <p:sp>
            <p:nvSpPr>
              <p:cNvPr id="17417" name="AutoShape 30"/>
              <p:cNvSpPr>
                <a:spLocks noChangeArrowheads="1"/>
              </p:cNvSpPr>
              <p:nvPr/>
            </p:nvSpPr>
            <p:spPr bwMode="auto">
              <a:xfrm>
                <a:off x="4241" y="572"/>
                <a:ext cx="181" cy="409"/>
              </a:xfrm>
              <a:prstGeom prst="upArrow">
                <a:avLst>
                  <a:gd name="adj1" fmla="val 50000"/>
                  <a:gd name="adj2" fmla="val 56492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eaVert" wrap="none" anchor="ctr"/>
              <a:lstStyle/>
              <a:p>
                <a:endParaRPr lang="zh-CN" altLang="en-US" sz="1800" b="0">
                  <a:latin typeface="Arial" charset="0"/>
                </a:endParaRPr>
              </a:p>
            </p:txBody>
          </p:sp>
        </p:grpSp>
      </p:grpSp>
      <p:sp>
        <p:nvSpPr>
          <p:cNvPr id="28693" name="Text Box 21"/>
          <p:cNvSpPr txBox="1">
            <a:spLocks noChangeArrowheads="1"/>
          </p:cNvSpPr>
          <p:nvPr/>
        </p:nvSpPr>
        <p:spPr bwMode="auto">
          <a:xfrm>
            <a:off x="900113" y="5661025"/>
            <a:ext cx="7685087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latin typeface="Arial" charset="0"/>
              </a:rPr>
              <a:t>①</a:t>
            </a:r>
            <a:r>
              <a:rPr lang="zh-CN" altLang="en-US" sz="2800">
                <a:latin typeface="Arial" charset="0"/>
              </a:rPr>
              <a:t>化学反应在溶液中进行，可以提高反应速率。</a:t>
            </a:r>
          </a:p>
          <a:p>
            <a:r>
              <a:rPr lang="zh-CN" altLang="en-US" sz="2800">
                <a:latin typeface="Arial" charset="0"/>
              </a:rPr>
              <a:t>②溶液对动植物和人的生理活动有很大意义。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8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9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395288" y="1412875"/>
            <a:ext cx="27828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活动与探究</a:t>
            </a:r>
            <a:r>
              <a:rPr lang="en-US" altLang="zh-CN"/>
              <a:t>】 P</a:t>
            </a:r>
            <a:r>
              <a:rPr lang="en-US" altLang="zh-CN" baseline="-25000"/>
              <a:t>29</a:t>
            </a:r>
            <a:endParaRPr lang="en-US" altLang="zh-CN"/>
          </a:p>
        </p:txBody>
      </p:sp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611188" y="1892300"/>
            <a:ext cx="82534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         </a:t>
            </a:r>
            <a:r>
              <a:rPr lang="zh-CN" altLang="en-US"/>
              <a:t>现有试管、烧杯、玻璃棒、温度计等仪器和</a:t>
            </a:r>
            <a:r>
              <a:rPr lang="en-US" altLang="zh-CN"/>
              <a:t>NaCl</a:t>
            </a:r>
            <a:r>
              <a:rPr lang="zh-CN" altLang="en-US"/>
              <a:t>固体，</a:t>
            </a:r>
          </a:p>
          <a:p>
            <a:r>
              <a:rPr lang="zh-CN" altLang="en-US"/>
              <a:t>试设计实验方案，</a:t>
            </a:r>
            <a:r>
              <a:rPr lang="zh-CN" altLang="en-US">
                <a:solidFill>
                  <a:srgbClr val="FF0000"/>
                </a:solidFill>
              </a:rPr>
              <a:t>探究它</a:t>
            </a:r>
            <a:r>
              <a:rPr lang="zh-CN" altLang="en-US">
                <a:solidFill>
                  <a:srgbClr val="0000FF"/>
                </a:solidFill>
              </a:rPr>
              <a:t>溶于水时</a:t>
            </a:r>
            <a:r>
              <a:rPr lang="zh-CN" altLang="en-US">
                <a:solidFill>
                  <a:srgbClr val="FF0000"/>
                </a:solidFill>
              </a:rPr>
              <a:t>是放热，还是吸热？</a:t>
            </a:r>
          </a:p>
        </p:txBody>
      </p:sp>
      <p:sp>
        <p:nvSpPr>
          <p:cNvPr id="64640" name="Rectangle 128"/>
          <p:cNvSpPr>
            <a:spLocks noChangeArrowheads="1"/>
          </p:cNvSpPr>
          <p:nvPr/>
        </p:nvSpPr>
        <p:spPr bwMode="auto">
          <a:xfrm>
            <a:off x="755650" y="3644900"/>
            <a:ext cx="7777163" cy="2447925"/>
          </a:xfrm>
          <a:prstGeom prst="rect">
            <a:avLst/>
          </a:prstGeom>
          <a:noFill/>
          <a:ln w="222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4641" name="Text Box 129"/>
          <p:cNvSpPr txBox="1">
            <a:spLocks noChangeArrowheads="1"/>
          </p:cNvSpPr>
          <p:nvPr/>
        </p:nvSpPr>
        <p:spPr bwMode="auto">
          <a:xfrm>
            <a:off x="582613" y="2852738"/>
            <a:ext cx="6581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tx2"/>
                </a:solidFill>
              </a:rPr>
              <a:t>画</a:t>
            </a:r>
            <a:r>
              <a:rPr lang="zh-CN" altLang="en-US"/>
              <a:t>出你所设计的实验装置简</a:t>
            </a:r>
            <a:r>
              <a:rPr lang="zh-CN" altLang="en-US">
                <a:solidFill>
                  <a:schemeClr val="tx2"/>
                </a:solidFill>
              </a:rPr>
              <a:t>图</a:t>
            </a:r>
            <a:r>
              <a:rPr lang="zh-CN" altLang="en-US"/>
              <a:t>：</a:t>
            </a:r>
          </a:p>
        </p:txBody>
      </p:sp>
      <p:grpSp>
        <p:nvGrpSpPr>
          <p:cNvPr id="64642" name="Group 130"/>
          <p:cNvGrpSpPr>
            <a:grpSpLocks/>
          </p:cNvGrpSpPr>
          <p:nvPr/>
        </p:nvGrpSpPr>
        <p:grpSpPr bwMode="auto">
          <a:xfrm>
            <a:off x="971550" y="4654550"/>
            <a:ext cx="1150938" cy="1296988"/>
            <a:chOff x="3429" y="3624"/>
            <a:chExt cx="1448" cy="1594"/>
          </a:xfrm>
        </p:grpSpPr>
        <p:grpSp>
          <p:nvGrpSpPr>
            <p:cNvPr id="18542" name="xjhhxsy13"/>
            <p:cNvGrpSpPr>
              <a:grpSpLocks/>
            </p:cNvGrpSpPr>
            <p:nvPr/>
          </p:nvGrpSpPr>
          <p:grpSpPr bwMode="auto">
            <a:xfrm>
              <a:off x="3429" y="3624"/>
              <a:ext cx="1448" cy="1594"/>
              <a:chOff x="7740" y="816"/>
              <a:chExt cx="1740" cy="1890"/>
            </a:xfrm>
          </p:grpSpPr>
          <p:sp>
            <p:nvSpPr>
              <p:cNvPr id="18551" name="AutoShape 132" descr="横虚线"/>
              <p:cNvSpPr>
                <a:spLocks noChangeArrowheads="1"/>
              </p:cNvSpPr>
              <p:nvPr/>
            </p:nvSpPr>
            <p:spPr bwMode="auto">
              <a:xfrm>
                <a:off x="7965" y="1746"/>
                <a:ext cx="1440" cy="960"/>
              </a:xfrm>
              <a:prstGeom prst="flowChartAlternateProcess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52" name="Freeform 133"/>
              <p:cNvSpPr>
                <a:spLocks/>
              </p:cNvSpPr>
              <p:nvPr/>
            </p:nvSpPr>
            <p:spPr bwMode="auto">
              <a:xfrm>
                <a:off x="7740" y="816"/>
                <a:ext cx="1740" cy="1129"/>
              </a:xfrm>
              <a:custGeom>
                <a:avLst/>
                <a:gdLst>
                  <a:gd name="T0" fmla="*/ 225 w 1740"/>
                  <a:gd name="T1" fmla="*/ 1129 h 1129"/>
                  <a:gd name="T2" fmla="*/ 225 w 1740"/>
                  <a:gd name="T3" fmla="*/ 360 h 1129"/>
                  <a:gd name="T4" fmla="*/ 225 w 1740"/>
                  <a:gd name="T5" fmla="*/ 180 h 1129"/>
                  <a:gd name="T6" fmla="*/ 0 w 1740"/>
                  <a:gd name="T7" fmla="*/ 45 h 1129"/>
                  <a:gd name="T8" fmla="*/ 285 w 1740"/>
                  <a:gd name="T9" fmla="*/ 0 h 1129"/>
                  <a:gd name="T10" fmla="*/ 1740 w 1740"/>
                  <a:gd name="T11" fmla="*/ 0 h 1129"/>
                  <a:gd name="T12" fmla="*/ 1665 w 1740"/>
                  <a:gd name="T13" fmla="*/ 120 h 1129"/>
                  <a:gd name="T14" fmla="*/ 1665 w 1740"/>
                  <a:gd name="T15" fmla="*/ 1129 h 112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740"/>
                  <a:gd name="T25" fmla="*/ 0 h 1129"/>
                  <a:gd name="T26" fmla="*/ 1740 w 1740"/>
                  <a:gd name="T27" fmla="*/ 1129 h 1129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740" h="1129">
                    <a:moveTo>
                      <a:pt x="225" y="1129"/>
                    </a:moveTo>
                    <a:lnTo>
                      <a:pt x="225" y="360"/>
                    </a:lnTo>
                    <a:lnTo>
                      <a:pt x="225" y="180"/>
                    </a:lnTo>
                    <a:lnTo>
                      <a:pt x="0" y="45"/>
                    </a:lnTo>
                    <a:lnTo>
                      <a:pt x="285" y="0"/>
                    </a:lnTo>
                    <a:lnTo>
                      <a:pt x="1740" y="0"/>
                    </a:lnTo>
                    <a:lnTo>
                      <a:pt x="1665" y="120"/>
                    </a:lnTo>
                    <a:lnTo>
                      <a:pt x="1665" y="1129"/>
                    </a:lnTo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8543" name="xjhhxsy22"/>
            <p:cNvGrpSpPr>
              <a:grpSpLocks/>
            </p:cNvGrpSpPr>
            <p:nvPr/>
          </p:nvGrpSpPr>
          <p:grpSpPr bwMode="auto">
            <a:xfrm>
              <a:off x="3610" y="4404"/>
              <a:ext cx="1207" cy="752"/>
              <a:chOff x="6840" y="3468"/>
              <a:chExt cx="600" cy="440"/>
            </a:xfrm>
          </p:grpSpPr>
          <p:sp>
            <p:nvSpPr>
              <p:cNvPr id="18544" name="Line 135"/>
              <p:cNvSpPr>
                <a:spLocks noChangeShapeType="1"/>
              </p:cNvSpPr>
              <p:nvPr/>
            </p:nvSpPr>
            <p:spPr bwMode="auto">
              <a:xfrm>
                <a:off x="6840" y="3468"/>
                <a:ext cx="60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45" name="Line 136"/>
              <p:cNvSpPr>
                <a:spLocks noChangeShapeType="1"/>
              </p:cNvSpPr>
              <p:nvPr/>
            </p:nvSpPr>
            <p:spPr bwMode="auto">
              <a:xfrm>
                <a:off x="6860" y="3541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46" name="Line 137"/>
              <p:cNvSpPr>
                <a:spLocks noChangeShapeType="1"/>
              </p:cNvSpPr>
              <p:nvPr/>
            </p:nvSpPr>
            <p:spPr bwMode="auto">
              <a:xfrm>
                <a:off x="6860" y="3615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47" name="Line 138"/>
              <p:cNvSpPr>
                <a:spLocks noChangeShapeType="1"/>
              </p:cNvSpPr>
              <p:nvPr/>
            </p:nvSpPr>
            <p:spPr bwMode="auto">
              <a:xfrm>
                <a:off x="6860" y="3688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48" name="Line 139"/>
              <p:cNvSpPr>
                <a:spLocks noChangeShapeType="1"/>
              </p:cNvSpPr>
              <p:nvPr/>
            </p:nvSpPr>
            <p:spPr bwMode="auto">
              <a:xfrm>
                <a:off x="6860" y="3761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49" name="Line 140"/>
              <p:cNvSpPr>
                <a:spLocks noChangeShapeType="1"/>
              </p:cNvSpPr>
              <p:nvPr/>
            </p:nvSpPr>
            <p:spPr bwMode="auto">
              <a:xfrm>
                <a:off x="6860" y="3835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50" name="Line 141"/>
              <p:cNvSpPr>
                <a:spLocks noChangeShapeType="1"/>
              </p:cNvSpPr>
              <p:nvPr/>
            </p:nvSpPr>
            <p:spPr bwMode="auto">
              <a:xfrm>
                <a:off x="6860" y="3908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64654" name="xjhhxtx7"/>
          <p:cNvGrpSpPr>
            <a:grpSpLocks/>
          </p:cNvGrpSpPr>
          <p:nvPr/>
        </p:nvGrpSpPr>
        <p:grpSpPr bwMode="auto">
          <a:xfrm>
            <a:off x="1474788" y="3933825"/>
            <a:ext cx="73025" cy="1754188"/>
            <a:chOff x="4877" y="2220"/>
            <a:chExt cx="199" cy="2842"/>
          </a:xfrm>
        </p:grpSpPr>
        <p:grpSp>
          <p:nvGrpSpPr>
            <p:cNvPr id="18511" name="Group 143"/>
            <p:cNvGrpSpPr>
              <a:grpSpLocks/>
            </p:cNvGrpSpPr>
            <p:nvPr/>
          </p:nvGrpSpPr>
          <p:grpSpPr bwMode="auto">
            <a:xfrm>
              <a:off x="4877" y="2220"/>
              <a:ext cx="199" cy="2842"/>
              <a:chOff x="4877" y="2220"/>
              <a:chExt cx="199" cy="2842"/>
            </a:xfrm>
          </p:grpSpPr>
          <p:grpSp>
            <p:nvGrpSpPr>
              <p:cNvPr id="18513" name="Group 144"/>
              <p:cNvGrpSpPr>
                <a:grpSpLocks/>
              </p:cNvGrpSpPr>
              <p:nvPr/>
            </p:nvGrpSpPr>
            <p:grpSpPr bwMode="auto">
              <a:xfrm>
                <a:off x="4897" y="2791"/>
                <a:ext cx="157" cy="1725"/>
                <a:chOff x="8405" y="1736"/>
                <a:chExt cx="362" cy="1764"/>
              </a:xfrm>
            </p:grpSpPr>
            <p:sp>
              <p:nvSpPr>
                <p:cNvPr id="18517" name="Rectangle 145"/>
                <p:cNvSpPr>
                  <a:spLocks noChangeArrowheads="1"/>
                </p:cNvSpPr>
                <p:nvPr/>
              </p:nvSpPr>
              <p:spPr bwMode="auto">
                <a:xfrm>
                  <a:off x="8528" y="1736"/>
                  <a:ext cx="91" cy="1764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18518" name="Group 146"/>
                <p:cNvGrpSpPr>
                  <a:grpSpLocks/>
                </p:cNvGrpSpPr>
                <p:nvPr/>
              </p:nvGrpSpPr>
              <p:grpSpPr bwMode="auto">
                <a:xfrm rot="5400000">
                  <a:off x="7830" y="2544"/>
                  <a:ext cx="1731" cy="142"/>
                  <a:chOff x="2400" y="2160"/>
                  <a:chExt cx="1600" cy="240"/>
                </a:xfrm>
              </p:grpSpPr>
              <p:sp>
                <p:nvSpPr>
                  <p:cNvPr id="18531" name="Line 147"/>
                  <p:cNvSpPr>
                    <a:spLocks noChangeShapeType="1"/>
                  </p:cNvSpPr>
                  <p:nvPr/>
                </p:nvSpPr>
                <p:spPr bwMode="auto">
                  <a:xfrm>
                    <a:off x="24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532" name="Line 148"/>
                  <p:cNvSpPr>
                    <a:spLocks noChangeShapeType="1"/>
                  </p:cNvSpPr>
                  <p:nvPr/>
                </p:nvSpPr>
                <p:spPr bwMode="auto">
                  <a:xfrm>
                    <a:off x="25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533" name="Line 149"/>
                  <p:cNvSpPr>
                    <a:spLocks noChangeShapeType="1"/>
                  </p:cNvSpPr>
                  <p:nvPr/>
                </p:nvSpPr>
                <p:spPr bwMode="auto">
                  <a:xfrm>
                    <a:off x="27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534" name="Line 150"/>
                  <p:cNvSpPr>
                    <a:spLocks noChangeShapeType="1"/>
                  </p:cNvSpPr>
                  <p:nvPr/>
                </p:nvSpPr>
                <p:spPr bwMode="auto">
                  <a:xfrm>
                    <a:off x="28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535" name="Line 151"/>
                  <p:cNvSpPr>
                    <a:spLocks noChangeShapeType="1"/>
                  </p:cNvSpPr>
                  <p:nvPr/>
                </p:nvSpPr>
                <p:spPr bwMode="auto">
                  <a:xfrm>
                    <a:off x="30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536" name="Line 152"/>
                  <p:cNvSpPr>
                    <a:spLocks noChangeShapeType="1"/>
                  </p:cNvSpPr>
                  <p:nvPr/>
                </p:nvSpPr>
                <p:spPr bwMode="auto">
                  <a:xfrm>
                    <a:off x="3200" y="2220"/>
                    <a:ext cx="0" cy="18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537" name="Line 153"/>
                  <p:cNvSpPr>
                    <a:spLocks noChangeShapeType="1"/>
                  </p:cNvSpPr>
                  <p:nvPr/>
                </p:nvSpPr>
                <p:spPr bwMode="auto">
                  <a:xfrm>
                    <a:off x="33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538" name="Line 154"/>
                  <p:cNvSpPr>
                    <a:spLocks noChangeShapeType="1"/>
                  </p:cNvSpPr>
                  <p:nvPr/>
                </p:nvSpPr>
                <p:spPr bwMode="auto">
                  <a:xfrm>
                    <a:off x="35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539" name="Line 155"/>
                  <p:cNvSpPr>
                    <a:spLocks noChangeShapeType="1"/>
                  </p:cNvSpPr>
                  <p:nvPr/>
                </p:nvSpPr>
                <p:spPr bwMode="auto">
                  <a:xfrm>
                    <a:off x="36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540" name="Line 156"/>
                  <p:cNvSpPr>
                    <a:spLocks noChangeShapeType="1"/>
                  </p:cNvSpPr>
                  <p:nvPr/>
                </p:nvSpPr>
                <p:spPr bwMode="auto">
                  <a:xfrm>
                    <a:off x="38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541" name="Line 157"/>
                  <p:cNvSpPr>
                    <a:spLocks noChangeShapeType="1"/>
                  </p:cNvSpPr>
                  <p:nvPr/>
                </p:nvSpPr>
                <p:spPr bwMode="auto">
                  <a:xfrm>
                    <a:off x="40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8519" name="Group 158"/>
                <p:cNvGrpSpPr>
                  <a:grpSpLocks/>
                </p:cNvGrpSpPr>
                <p:nvPr/>
              </p:nvGrpSpPr>
              <p:grpSpPr bwMode="auto">
                <a:xfrm rot="16200000" flipH="1">
                  <a:off x="7610" y="2544"/>
                  <a:ext cx="1731" cy="142"/>
                  <a:chOff x="2400" y="2160"/>
                  <a:chExt cx="1600" cy="240"/>
                </a:xfrm>
              </p:grpSpPr>
              <p:sp>
                <p:nvSpPr>
                  <p:cNvPr id="18520" name="Line 159"/>
                  <p:cNvSpPr>
                    <a:spLocks noChangeShapeType="1"/>
                  </p:cNvSpPr>
                  <p:nvPr/>
                </p:nvSpPr>
                <p:spPr bwMode="auto">
                  <a:xfrm>
                    <a:off x="24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521" name="Line 160"/>
                  <p:cNvSpPr>
                    <a:spLocks noChangeShapeType="1"/>
                  </p:cNvSpPr>
                  <p:nvPr/>
                </p:nvSpPr>
                <p:spPr bwMode="auto">
                  <a:xfrm>
                    <a:off x="25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522" name="Line 161"/>
                  <p:cNvSpPr>
                    <a:spLocks noChangeShapeType="1"/>
                  </p:cNvSpPr>
                  <p:nvPr/>
                </p:nvSpPr>
                <p:spPr bwMode="auto">
                  <a:xfrm>
                    <a:off x="27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523" name="Line 162"/>
                  <p:cNvSpPr>
                    <a:spLocks noChangeShapeType="1"/>
                  </p:cNvSpPr>
                  <p:nvPr/>
                </p:nvSpPr>
                <p:spPr bwMode="auto">
                  <a:xfrm>
                    <a:off x="28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524" name="Line 163"/>
                  <p:cNvSpPr>
                    <a:spLocks noChangeShapeType="1"/>
                  </p:cNvSpPr>
                  <p:nvPr/>
                </p:nvSpPr>
                <p:spPr bwMode="auto">
                  <a:xfrm>
                    <a:off x="30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525" name="Line 164"/>
                  <p:cNvSpPr>
                    <a:spLocks noChangeShapeType="1"/>
                  </p:cNvSpPr>
                  <p:nvPr/>
                </p:nvSpPr>
                <p:spPr bwMode="auto">
                  <a:xfrm>
                    <a:off x="3200" y="2220"/>
                    <a:ext cx="0" cy="18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526" name="Line 165"/>
                  <p:cNvSpPr>
                    <a:spLocks noChangeShapeType="1"/>
                  </p:cNvSpPr>
                  <p:nvPr/>
                </p:nvSpPr>
                <p:spPr bwMode="auto">
                  <a:xfrm>
                    <a:off x="33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527" name="Line 166"/>
                  <p:cNvSpPr>
                    <a:spLocks noChangeShapeType="1"/>
                  </p:cNvSpPr>
                  <p:nvPr/>
                </p:nvSpPr>
                <p:spPr bwMode="auto">
                  <a:xfrm>
                    <a:off x="35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528" name="Line 167"/>
                  <p:cNvSpPr>
                    <a:spLocks noChangeShapeType="1"/>
                  </p:cNvSpPr>
                  <p:nvPr/>
                </p:nvSpPr>
                <p:spPr bwMode="auto">
                  <a:xfrm>
                    <a:off x="36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529" name="Line 168"/>
                  <p:cNvSpPr>
                    <a:spLocks noChangeShapeType="1"/>
                  </p:cNvSpPr>
                  <p:nvPr/>
                </p:nvSpPr>
                <p:spPr bwMode="auto">
                  <a:xfrm>
                    <a:off x="38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530" name="Line 169"/>
                  <p:cNvSpPr>
                    <a:spLocks noChangeShapeType="1"/>
                  </p:cNvSpPr>
                  <p:nvPr/>
                </p:nvSpPr>
                <p:spPr bwMode="auto">
                  <a:xfrm>
                    <a:off x="40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18514" name="AutoShape 170"/>
              <p:cNvSpPr>
                <a:spLocks noChangeArrowheads="1"/>
              </p:cNvSpPr>
              <p:nvPr/>
            </p:nvSpPr>
            <p:spPr bwMode="auto">
              <a:xfrm rot="-5400000">
                <a:off x="3714" y="3498"/>
                <a:ext cx="2511" cy="182"/>
              </a:xfrm>
              <a:prstGeom prst="flowChartTerminator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15" name="Oval 171"/>
              <p:cNvSpPr>
                <a:spLocks noChangeArrowheads="1"/>
              </p:cNvSpPr>
              <p:nvPr/>
            </p:nvSpPr>
            <p:spPr bwMode="auto">
              <a:xfrm>
                <a:off x="4897" y="2220"/>
                <a:ext cx="157" cy="171"/>
              </a:xfrm>
              <a:prstGeom prst="ellipse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16" name="Oval 172"/>
              <p:cNvSpPr>
                <a:spLocks noChangeArrowheads="1"/>
              </p:cNvSpPr>
              <p:nvPr/>
            </p:nvSpPr>
            <p:spPr bwMode="auto">
              <a:xfrm>
                <a:off x="4877" y="4684"/>
                <a:ext cx="199" cy="378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8512" name="Line 173"/>
            <p:cNvSpPr>
              <a:spLocks noChangeShapeType="1"/>
            </p:cNvSpPr>
            <p:nvPr/>
          </p:nvSpPr>
          <p:spPr bwMode="auto">
            <a:xfrm>
              <a:off x="4997" y="3156"/>
              <a:ext cx="0" cy="1635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4686" name="Group 174"/>
          <p:cNvGrpSpPr>
            <a:grpSpLocks/>
          </p:cNvGrpSpPr>
          <p:nvPr/>
        </p:nvGrpSpPr>
        <p:grpSpPr bwMode="auto">
          <a:xfrm>
            <a:off x="1835150" y="5446713"/>
            <a:ext cx="1317625" cy="457200"/>
            <a:chOff x="1746" y="3385"/>
            <a:chExt cx="830" cy="288"/>
          </a:xfrm>
        </p:grpSpPr>
        <p:sp>
          <p:nvSpPr>
            <p:cNvPr id="18509" name="Line 175"/>
            <p:cNvSpPr>
              <a:spLocks noChangeShapeType="1"/>
            </p:cNvSpPr>
            <p:nvPr/>
          </p:nvSpPr>
          <p:spPr bwMode="auto">
            <a:xfrm>
              <a:off x="1746" y="3475"/>
              <a:ext cx="363" cy="9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0" name="Text Box 176"/>
            <p:cNvSpPr txBox="1">
              <a:spLocks noChangeArrowheads="1"/>
            </p:cNvSpPr>
            <p:nvPr/>
          </p:nvSpPr>
          <p:spPr bwMode="auto">
            <a:xfrm>
              <a:off x="2109" y="3385"/>
              <a:ext cx="46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/>
                <a:t>水</a:t>
              </a:r>
            </a:p>
          </p:txBody>
        </p:sp>
      </p:grpSp>
      <p:grpSp>
        <p:nvGrpSpPr>
          <p:cNvPr id="64689" name="Group 177"/>
          <p:cNvGrpSpPr>
            <a:grpSpLocks/>
          </p:cNvGrpSpPr>
          <p:nvPr/>
        </p:nvGrpSpPr>
        <p:grpSpPr bwMode="auto">
          <a:xfrm>
            <a:off x="3348038" y="4652963"/>
            <a:ext cx="1150937" cy="1296987"/>
            <a:chOff x="3429" y="3624"/>
            <a:chExt cx="1448" cy="1594"/>
          </a:xfrm>
        </p:grpSpPr>
        <p:grpSp>
          <p:nvGrpSpPr>
            <p:cNvPr id="18498" name="xjhhxsy13"/>
            <p:cNvGrpSpPr>
              <a:grpSpLocks/>
            </p:cNvGrpSpPr>
            <p:nvPr/>
          </p:nvGrpSpPr>
          <p:grpSpPr bwMode="auto">
            <a:xfrm>
              <a:off x="3429" y="3624"/>
              <a:ext cx="1448" cy="1594"/>
              <a:chOff x="7740" y="816"/>
              <a:chExt cx="1740" cy="1890"/>
            </a:xfrm>
          </p:grpSpPr>
          <p:sp>
            <p:nvSpPr>
              <p:cNvPr id="18507" name="AutoShape 179" descr="横虚线"/>
              <p:cNvSpPr>
                <a:spLocks noChangeArrowheads="1"/>
              </p:cNvSpPr>
              <p:nvPr/>
            </p:nvSpPr>
            <p:spPr bwMode="auto">
              <a:xfrm>
                <a:off x="7965" y="1746"/>
                <a:ext cx="1440" cy="960"/>
              </a:xfrm>
              <a:prstGeom prst="flowChartAlternateProcess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08" name="Freeform 180"/>
              <p:cNvSpPr>
                <a:spLocks/>
              </p:cNvSpPr>
              <p:nvPr/>
            </p:nvSpPr>
            <p:spPr bwMode="auto">
              <a:xfrm>
                <a:off x="7740" y="816"/>
                <a:ext cx="1740" cy="1129"/>
              </a:xfrm>
              <a:custGeom>
                <a:avLst/>
                <a:gdLst>
                  <a:gd name="T0" fmla="*/ 225 w 1740"/>
                  <a:gd name="T1" fmla="*/ 1129 h 1129"/>
                  <a:gd name="T2" fmla="*/ 225 w 1740"/>
                  <a:gd name="T3" fmla="*/ 360 h 1129"/>
                  <a:gd name="T4" fmla="*/ 225 w 1740"/>
                  <a:gd name="T5" fmla="*/ 180 h 1129"/>
                  <a:gd name="T6" fmla="*/ 0 w 1740"/>
                  <a:gd name="T7" fmla="*/ 45 h 1129"/>
                  <a:gd name="T8" fmla="*/ 285 w 1740"/>
                  <a:gd name="T9" fmla="*/ 0 h 1129"/>
                  <a:gd name="T10" fmla="*/ 1740 w 1740"/>
                  <a:gd name="T11" fmla="*/ 0 h 1129"/>
                  <a:gd name="T12" fmla="*/ 1665 w 1740"/>
                  <a:gd name="T13" fmla="*/ 120 h 1129"/>
                  <a:gd name="T14" fmla="*/ 1665 w 1740"/>
                  <a:gd name="T15" fmla="*/ 1129 h 112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740"/>
                  <a:gd name="T25" fmla="*/ 0 h 1129"/>
                  <a:gd name="T26" fmla="*/ 1740 w 1740"/>
                  <a:gd name="T27" fmla="*/ 1129 h 1129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740" h="1129">
                    <a:moveTo>
                      <a:pt x="225" y="1129"/>
                    </a:moveTo>
                    <a:lnTo>
                      <a:pt x="225" y="360"/>
                    </a:lnTo>
                    <a:lnTo>
                      <a:pt x="225" y="180"/>
                    </a:lnTo>
                    <a:lnTo>
                      <a:pt x="0" y="45"/>
                    </a:lnTo>
                    <a:lnTo>
                      <a:pt x="285" y="0"/>
                    </a:lnTo>
                    <a:lnTo>
                      <a:pt x="1740" y="0"/>
                    </a:lnTo>
                    <a:lnTo>
                      <a:pt x="1665" y="120"/>
                    </a:lnTo>
                    <a:lnTo>
                      <a:pt x="1665" y="1129"/>
                    </a:lnTo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8499" name="xjhhxsy22"/>
            <p:cNvGrpSpPr>
              <a:grpSpLocks/>
            </p:cNvGrpSpPr>
            <p:nvPr/>
          </p:nvGrpSpPr>
          <p:grpSpPr bwMode="auto">
            <a:xfrm>
              <a:off x="3610" y="4404"/>
              <a:ext cx="1207" cy="752"/>
              <a:chOff x="6840" y="3468"/>
              <a:chExt cx="600" cy="440"/>
            </a:xfrm>
          </p:grpSpPr>
          <p:sp>
            <p:nvSpPr>
              <p:cNvPr id="18500" name="Line 182"/>
              <p:cNvSpPr>
                <a:spLocks noChangeShapeType="1"/>
              </p:cNvSpPr>
              <p:nvPr/>
            </p:nvSpPr>
            <p:spPr bwMode="auto">
              <a:xfrm>
                <a:off x="6840" y="3468"/>
                <a:ext cx="60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01" name="Line 183"/>
              <p:cNvSpPr>
                <a:spLocks noChangeShapeType="1"/>
              </p:cNvSpPr>
              <p:nvPr/>
            </p:nvSpPr>
            <p:spPr bwMode="auto">
              <a:xfrm>
                <a:off x="6860" y="3541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02" name="Line 184"/>
              <p:cNvSpPr>
                <a:spLocks noChangeShapeType="1"/>
              </p:cNvSpPr>
              <p:nvPr/>
            </p:nvSpPr>
            <p:spPr bwMode="auto">
              <a:xfrm>
                <a:off x="6860" y="3615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03" name="Line 185"/>
              <p:cNvSpPr>
                <a:spLocks noChangeShapeType="1"/>
              </p:cNvSpPr>
              <p:nvPr/>
            </p:nvSpPr>
            <p:spPr bwMode="auto">
              <a:xfrm>
                <a:off x="6860" y="3688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04" name="Line 186"/>
              <p:cNvSpPr>
                <a:spLocks noChangeShapeType="1"/>
              </p:cNvSpPr>
              <p:nvPr/>
            </p:nvSpPr>
            <p:spPr bwMode="auto">
              <a:xfrm>
                <a:off x="6860" y="3761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05" name="Line 187"/>
              <p:cNvSpPr>
                <a:spLocks noChangeShapeType="1"/>
              </p:cNvSpPr>
              <p:nvPr/>
            </p:nvSpPr>
            <p:spPr bwMode="auto">
              <a:xfrm>
                <a:off x="6860" y="3835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06" name="Line 188"/>
              <p:cNvSpPr>
                <a:spLocks noChangeShapeType="1"/>
              </p:cNvSpPr>
              <p:nvPr/>
            </p:nvSpPr>
            <p:spPr bwMode="auto">
              <a:xfrm>
                <a:off x="6860" y="3908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64701" name="AutoShape 189"/>
          <p:cNvSpPr>
            <a:spLocks noChangeArrowheads="1"/>
          </p:cNvSpPr>
          <p:nvPr/>
        </p:nvSpPr>
        <p:spPr bwMode="auto">
          <a:xfrm>
            <a:off x="3635375" y="4078288"/>
            <a:ext cx="144463" cy="142875"/>
          </a:xfrm>
          <a:prstGeom prst="cube">
            <a:avLst>
              <a:gd name="adj" fmla="val 25000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4702" name="AutoShape 190"/>
          <p:cNvSpPr>
            <a:spLocks noChangeArrowheads="1"/>
          </p:cNvSpPr>
          <p:nvPr/>
        </p:nvSpPr>
        <p:spPr bwMode="auto">
          <a:xfrm>
            <a:off x="3922713" y="4078288"/>
            <a:ext cx="144462" cy="142875"/>
          </a:xfrm>
          <a:prstGeom prst="cube">
            <a:avLst>
              <a:gd name="adj" fmla="val 25000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4703" name="AutoShape 191"/>
          <p:cNvSpPr>
            <a:spLocks noChangeArrowheads="1"/>
          </p:cNvSpPr>
          <p:nvPr/>
        </p:nvSpPr>
        <p:spPr bwMode="auto">
          <a:xfrm>
            <a:off x="4211638" y="4078288"/>
            <a:ext cx="144462" cy="142875"/>
          </a:xfrm>
          <a:prstGeom prst="cube">
            <a:avLst>
              <a:gd name="adj" fmla="val 25000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64760" name="Group 248"/>
          <p:cNvGrpSpPr>
            <a:grpSpLocks/>
          </p:cNvGrpSpPr>
          <p:nvPr/>
        </p:nvGrpSpPr>
        <p:grpSpPr bwMode="auto">
          <a:xfrm>
            <a:off x="4356100" y="5446713"/>
            <a:ext cx="1597025" cy="457200"/>
            <a:chOff x="2744" y="3431"/>
            <a:chExt cx="1006" cy="288"/>
          </a:xfrm>
        </p:grpSpPr>
        <p:sp>
          <p:nvSpPr>
            <p:cNvPr id="18496" name="Line 193"/>
            <p:cNvSpPr>
              <a:spLocks noChangeShapeType="1"/>
            </p:cNvSpPr>
            <p:nvPr/>
          </p:nvSpPr>
          <p:spPr bwMode="auto">
            <a:xfrm flipV="1">
              <a:off x="2744" y="3612"/>
              <a:ext cx="277" cy="4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97" name="Text Box 194"/>
            <p:cNvSpPr txBox="1">
              <a:spLocks noChangeArrowheads="1"/>
            </p:cNvSpPr>
            <p:nvPr/>
          </p:nvSpPr>
          <p:spPr bwMode="auto">
            <a:xfrm>
              <a:off x="3016" y="3431"/>
              <a:ext cx="73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/>
                <a:t>NaCl</a:t>
              </a:r>
            </a:p>
          </p:txBody>
        </p:sp>
      </p:grpSp>
      <p:grpSp>
        <p:nvGrpSpPr>
          <p:cNvPr id="64759" name="Group 247"/>
          <p:cNvGrpSpPr>
            <a:grpSpLocks/>
          </p:cNvGrpSpPr>
          <p:nvPr/>
        </p:nvGrpSpPr>
        <p:grpSpPr bwMode="auto">
          <a:xfrm rot="-383762">
            <a:off x="4140200" y="3716338"/>
            <a:ext cx="706438" cy="2135187"/>
            <a:chOff x="2653" y="2340"/>
            <a:chExt cx="445" cy="1345"/>
          </a:xfrm>
        </p:grpSpPr>
        <p:sp>
          <p:nvSpPr>
            <p:cNvPr id="18494" name="AutoShape 245"/>
            <p:cNvSpPr>
              <a:spLocks noChangeArrowheads="1"/>
            </p:cNvSpPr>
            <p:nvPr/>
          </p:nvSpPr>
          <p:spPr bwMode="auto">
            <a:xfrm>
              <a:off x="3016" y="2341"/>
              <a:ext cx="82" cy="181"/>
            </a:xfrm>
            <a:prstGeom prst="curvedLeftArrow">
              <a:avLst>
                <a:gd name="adj1" fmla="val 44146"/>
                <a:gd name="adj2" fmla="val 88293"/>
                <a:gd name="adj3" fmla="val 33333"/>
              </a:avLst>
            </a:prstGeom>
            <a:solidFill>
              <a:srgbClr val="0033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95" name="xjhhxtx11"/>
            <p:cNvSpPr>
              <a:spLocks noChangeArrowheads="1"/>
            </p:cNvSpPr>
            <p:nvPr/>
          </p:nvSpPr>
          <p:spPr bwMode="auto">
            <a:xfrm rot="1495166">
              <a:off x="2653" y="2340"/>
              <a:ext cx="44" cy="1345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4761" name="Group 249"/>
          <p:cNvGrpSpPr>
            <a:grpSpLocks/>
          </p:cNvGrpSpPr>
          <p:nvPr/>
        </p:nvGrpSpPr>
        <p:grpSpPr bwMode="auto">
          <a:xfrm>
            <a:off x="6011863" y="4654550"/>
            <a:ext cx="1150937" cy="1296988"/>
            <a:chOff x="3429" y="3624"/>
            <a:chExt cx="1448" cy="1594"/>
          </a:xfrm>
        </p:grpSpPr>
        <p:grpSp>
          <p:nvGrpSpPr>
            <p:cNvPr id="18483" name="xjhhxsy13"/>
            <p:cNvGrpSpPr>
              <a:grpSpLocks/>
            </p:cNvGrpSpPr>
            <p:nvPr/>
          </p:nvGrpSpPr>
          <p:grpSpPr bwMode="auto">
            <a:xfrm>
              <a:off x="3429" y="3624"/>
              <a:ext cx="1448" cy="1594"/>
              <a:chOff x="7740" y="816"/>
              <a:chExt cx="1740" cy="1890"/>
            </a:xfrm>
          </p:grpSpPr>
          <p:sp>
            <p:nvSpPr>
              <p:cNvPr id="18492" name="AutoShape 251" descr="横虚线"/>
              <p:cNvSpPr>
                <a:spLocks noChangeArrowheads="1"/>
              </p:cNvSpPr>
              <p:nvPr/>
            </p:nvSpPr>
            <p:spPr bwMode="auto">
              <a:xfrm>
                <a:off x="7965" y="1746"/>
                <a:ext cx="1440" cy="960"/>
              </a:xfrm>
              <a:prstGeom prst="flowChartAlternateProcess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493" name="Freeform 252"/>
              <p:cNvSpPr>
                <a:spLocks/>
              </p:cNvSpPr>
              <p:nvPr/>
            </p:nvSpPr>
            <p:spPr bwMode="auto">
              <a:xfrm>
                <a:off x="7740" y="816"/>
                <a:ext cx="1740" cy="1129"/>
              </a:xfrm>
              <a:custGeom>
                <a:avLst/>
                <a:gdLst>
                  <a:gd name="T0" fmla="*/ 225 w 1740"/>
                  <a:gd name="T1" fmla="*/ 1129 h 1129"/>
                  <a:gd name="T2" fmla="*/ 225 w 1740"/>
                  <a:gd name="T3" fmla="*/ 360 h 1129"/>
                  <a:gd name="T4" fmla="*/ 225 w 1740"/>
                  <a:gd name="T5" fmla="*/ 180 h 1129"/>
                  <a:gd name="T6" fmla="*/ 0 w 1740"/>
                  <a:gd name="T7" fmla="*/ 45 h 1129"/>
                  <a:gd name="T8" fmla="*/ 285 w 1740"/>
                  <a:gd name="T9" fmla="*/ 0 h 1129"/>
                  <a:gd name="T10" fmla="*/ 1740 w 1740"/>
                  <a:gd name="T11" fmla="*/ 0 h 1129"/>
                  <a:gd name="T12" fmla="*/ 1665 w 1740"/>
                  <a:gd name="T13" fmla="*/ 120 h 1129"/>
                  <a:gd name="T14" fmla="*/ 1665 w 1740"/>
                  <a:gd name="T15" fmla="*/ 1129 h 112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740"/>
                  <a:gd name="T25" fmla="*/ 0 h 1129"/>
                  <a:gd name="T26" fmla="*/ 1740 w 1740"/>
                  <a:gd name="T27" fmla="*/ 1129 h 1129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740" h="1129">
                    <a:moveTo>
                      <a:pt x="225" y="1129"/>
                    </a:moveTo>
                    <a:lnTo>
                      <a:pt x="225" y="360"/>
                    </a:lnTo>
                    <a:lnTo>
                      <a:pt x="225" y="180"/>
                    </a:lnTo>
                    <a:lnTo>
                      <a:pt x="0" y="45"/>
                    </a:lnTo>
                    <a:lnTo>
                      <a:pt x="285" y="0"/>
                    </a:lnTo>
                    <a:lnTo>
                      <a:pt x="1740" y="0"/>
                    </a:lnTo>
                    <a:lnTo>
                      <a:pt x="1665" y="120"/>
                    </a:lnTo>
                    <a:lnTo>
                      <a:pt x="1665" y="1129"/>
                    </a:lnTo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8484" name="xjhhxsy22"/>
            <p:cNvGrpSpPr>
              <a:grpSpLocks/>
            </p:cNvGrpSpPr>
            <p:nvPr/>
          </p:nvGrpSpPr>
          <p:grpSpPr bwMode="auto">
            <a:xfrm>
              <a:off x="3610" y="4404"/>
              <a:ext cx="1207" cy="752"/>
              <a:chOff x="6840" y="3468"/>
              <a:chExt cx="600" cy="440"/>
            </a:xfrm>
          </p:grpSpPr>
          <p:sp>
            <p:nvSpPr>
              <p:cNvPr id="18485" name="Line 254"/>
              <p:cNvSpPr>
                <a:spLocks noChangeShapeType="1"/>
              </p:cNvSpPr>
              <p:nvPr/>
            </p:nvSpPr>
            <p:spPr bwMode="auto">
              <a:xfrm>
                <a:off x="6840" y="3468"/>
                <a:ext cx="60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486" name="Line 255"/>
              <p:cNvSpPr>
                <a:spLocks noChangeShapeType="1"/>
              </p:cNvSpPr>
              <p:nvPr/>
            </p:nvSpPr>
            <p:spPr bwMode="auto">
              <a:xfrm>
                <a:off x="6860" y="3541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487" name="Line 256"/>
              <p:cNvSpPr>
                <a:spLocks noChangeShapeType="1"/>
              </p:cNvSpPr>
              <p:nvPr/>
            </p:nvSpPr>
            <p:spPr bwMode="auto">
              <a:xfrm>
                <a:off x="6860" y="3615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488" name="Line 257"/>
              <p:cNvSpPr>
                <a:spLocks noChangeShapeType="1"/>
              </p:cNvSpPr>
              <p:nvPr/>
            </p:nvSpPr>
            <p:spPr bwMode="auto">
              <a:xfrm>
                <a:off x="6860" y="3688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489" name="Line 258"/>
              <p:cNvSpPr>
                <a:spLocks noChangeShapeType="1"/>
              </p:cNvSpPr>
              <p:nvPr/>
            </p:nvSpPr>
            <p:spPr bwMode="auto">
              <a:xfrm>
                <a:off x="6860" y="3761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490" name="Line 259"/>
              <p:cNvSpPr>
                <a:spLocks noChangeShapeType="1"/>
              </p:cNvSpPr>
              <p:nvPr/>
            </p:nvSpPr>
            <p:spPr bwMode="auto">
              <a:xfrm>
                <a:off x="6860" y="3835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491" name="Line 260"/>
              <p:cNvSpPr>
                <a:spLocks noChangeShapeType="1"/>
              </p:cNvSpPr>
              <p:nvPr/>
            </p:nvSpPr>
            <p:spPr bwMode="auto">
              <a:xfrm>
                <a:off x="6860" y="3908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64773" name="xjhhxtx7"/>
          <p:cNvGrpSpPr>
            <a:grpSpLocks/>
          </p:cNvGrpSpPr>
          <p:nvPr/>
        </p:nvGrpSpPr>
        <p:grpSpPr bwMode="auto">
          <a:xfrm>
            <a:off x="6515100" y="3933825"/>
            <a:ext cx="73025" cy="1754188"/>
            <a:chOff x="4877" y="2220"/>
            <a:chExt cx="199" cy="2842"/>
          </a:xfrm>
        </p:grpSpPr>
        <p:grpSp>
          <p:nvGrpSpPr>
            <p:cNvPr id="18452" name="Group 262"/>
            <p:cNvGrpSpPr>
              <a:grpSpLocks/>
            </p:cNvGrpSpPr>
            <p:nvPr/>
          </p:nvGrpSpPr>
          <p:grpSpPr bwMode="auto">
            <a:xfrm>
              <a:off x="4877" y="2220"/>
              <a:ext cx="199" cy="2842"/>
              <a:chOff x="4877" y="2220"/>
              <a:chExt cx="199" cy="2842"/>
            </a:xfrm>
          </p:grpSpPr>
          <p:grpSp>
            <p:nvGrpSpPr>
              <p:cNvPr id="18454" name="Group 263"/>
              <p:cNvGrpSpPr>
                <a:grpSpLocks/>
              </p:cNvGrpSpPr>
              <p:nvPr/>
            </p:nvGrpSpPr>
            <p:grpSpPr bwMode="auto">
              <a:xfrm>
                <a:off x="4897" y="2791"/>
                <a:ext cx="157" cy="1725"/>
                <a:chOff x="8405" y="1736"/>
                <a:chExt cx="362" cy="1764"/>
              </a:xfrm>
            </p:grpSpPr>
            <p:sp>
              <p:nvSpPr>
                <p:cNvPr id="18458" name="Rectangle 264"/>
                <p:cNvSpPr>
                  <a:spLocks noChangeArrowheads="1"/>
                </p:cNvSpPr>
                <p:nvPr/>
              </p:nvSpPr>
              <p:spPr bwMode="auto">
                <a:xfrm>
                  <a:off x="8528" y="1736"/>
                  <a:ext cx="91" cy="1764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18459" name="Group 265"/>
                <p:cNvGrpSpPr>
                  <a:grpSpLocks/>
                </p:cNvGrpSpPr>
                <p:nvPr/>
              </p:nvGrpSpPr>
              <p:grpSpPr bwMode="auto">
                <a:xfrm rot="5400000">
                  <a:off x="7830" y="2544"/>
                  <a:ext cx="1731" cy="142"/>
                  <a:chOff x="2400" y="2160"/>
                  <a:chExt cx="1600" cy="240"/>
                </a:xfrm>
              </p:grpSpPr>
              <p:sp>
                <p:nvSpPr>
                  <p:cNvPr id="18472" name="Line 266"/>
                  <p:cNvSpPr>
                    <a:spLocks noChangeShapeType="1"/>
                  </p:cNvSpPr>
                  <p:nvPr/>
                </p:nvSpPr>
                <p:spPr bwMode="auto">
                  <a:xfrm>
                    <a:off x="24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473" name="Line 267"/>
                  <p:cNvSpPr>
                    <a:spLocks noChangeShapeType="1"/>
                  </p:cNvSpPr>
                  <p:nvPr/>
                </p:nvSpPr>
                <p:spPr bwMode="auto">
                  <a:xfrm>
                    <a:off x="25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474" name="Line 268"/>
                  <p:cNvSpPr>
                    <a:spLocks noChangeShapeType="1"/>
                  </p:cNvSpPr>
                  <p:nvPr/>
                </p:nvSpPr>
                <p:spPr bwMode="auto">
                  <a:xfrm>
                    <a:off x="27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475" name="Line 269"/>
                  <p:cNvSpPr>
                    <a:spLocks noChangeShapeType="1"/>
                  </p:cNvSpPr>
                  <p:nvPr/>
                </p:nvSpPr>
                <p:spPr bwMode="auto">
                  <a:xfrm>
                    <a:off x="28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476" name="Line 270"/>
                  <p:cNvSpPr>
                    <a:spLocks noChangeShapeType="1"/>
                  </p:cNvSpPr>
                  <p:nvPr/>
                </p:nvSpPr>
                <p:spPr bwMode="auto">
                  <a:xfrm>
                    <a:off x="30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477" name="Line 271"/>
                  <p:cNvSpPr>
                    <a:spLocks noChangeShapeType="1"/>
                  </p:cNvSpPr>
                  <p:nvPr/>
                </p:nvSpPr>
                <p:spPr bwMode="auto">
                  <a:xfrm>
                    <a:off x="3200" y="2220"/>
                    <a:ext cx="0" cy="18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478" name="Line 272"/>
                  <p:cNvSpPr>
                    <a:spLocks noChangeShapeType="1"/>
                  </p:cNvSpPr>
                  <p:nvPr/>
                </p:nvSpPr>
                <p:spPr bwMode="auto">
                  <a:xfrm>
                    <a:off x="33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479" name="Line 273"/>
                  <p:cNvSpPr>
                    <a:spLocks noChangeShapeType="1"/>
                  </p:cNvSpPr>
                  <p:nvPr/>
                </p:nvSpPr>
                <p:spPr bwMode="auto">
                  <a:xfrm>
                    <a:off x="35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480" name="Line 274"/>
                  <p:cNvSpPr>
                    <a:spLocks noChangeShapeType="1"/>
                  </p:cNvSpPr>
                  <p:nvPr/>
                </p:nvSpPr>
                <p:spPr bwMode="auto">
                  <a:xfrm>
                    <a:off x="36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481" name="Line 275"/>
                  <p:cNvSpPr>
                    <a:spLocks noChangeShapeType="1"/>
                  </p:cNvSpPr>
                  <p:nvPr/>
                </p:nvSpPr>
                <p:spPr bwMode="auto">
                  <a:xfrm>
                    <a:off x="38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482" name="Line 276"/>
                  <p:cNvSpPr>
                    <a:spLocks noChangeShapeType="1"/>
                  </p:cNvSpPr>
                  <p:nvPr/>
                </p:nvSpPr>
                <p:spPr bwMode="auto">
                  <a:xfrm>
                    <a:off x="40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8460" name="Group 277"/>
                <p:cNvGrpSpPr>
                  <a:grpSpLocks/>
                </p:cNvGrpSpPr>
                <p:nvPr/>
              </p:nvGrpSpPr>
              <p:grpSpPr bwMode="auto">
                <a:xfrm rot="16200000" flipH="1">
                  <a:off x="7610" y="2544"/>
                  <a:ext cx="1731" cy="142"/>
                  <a:chOff x="2400" y="2160"/>
                  <a:chExt cx="1600" cy="240"/>
                </a:xfrm>
              </p:grpSpPr>
              <p:sp>
                <p:nvSpPr>
                  <p:cNvPr id="18461" name="Line 278"/>
                  <p:cNvSpPr>
                    <a:spLocks noChangeShapeType="1"/>
                  </p:cNvSpPr>
                  <p:nvPr/>
                </p:nvSpPr>
                <p:spPr bwMode="auto">
                  <a:xfrm>
                    <a:off x="24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462" name="Line 279"/>
                  <p:cNvSpPr>
                    <a:spLocks noChangeShapeType="1"/>
                  </p:cNvSpPr>
                  <p:nvPr/>
                </p:nvSpPr>
                <p:spPr bwMode="auto">
                  <a:xfrm>
                    <a:off x="25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463" name="Line 280"/>
                  <p:cNvSpPr>
                    <a:spLocks noChangeShapeType="1"/>
                  </p:cNvSpPr>
                  <p:nvPr/>
                </p:nvSpPr>
                <p:spPr bwMode="auto">
                  <a:xfrm>
                    <a:off x="27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464" name="Line 281"/>
                  <p:cNvSpPr>
                    <a:spLocks noChangeShapeType="1"/>
                  </p:cNvSpPr>
                  <p:nvPr/>
                </p:nvSpPr>
                <p:spPr bwMode="auto">
                  <a:xfrm>
                    <a:off x="28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465" name="Line 282"/>
                  <p:cNvSpPr>
                    <a:spLocks noChangeShapeType="1"/>
                  </p:cNvSpPr>
                  <p:nvPr/>
                </p:nvSpPr>
                <p:spPr bwMode="auto">
                  <a:xfrm>
                    <a:off x="30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466" name="Line 283"/>
                  <p:cNvSpPr>
                    <a:spLocks noChangeShapeType="1"/>
                  </p:cNvSpPr>
                  <p:nvPr/>
                </p:nvSpPr>
                <p:spPr bwMode="auto">
                  <a:xfrm>
                    <a:off x="3200" y="2220"/>
                    <a:ext cx="0" cy="18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467" name="Line 284"/>
                  <p:cNvSpPr>
                    <a:spLocks noChangeShapeType="1"/>
                  </p:cNvSpPr>
                  <p:nvPr/>
                </p:nvSpPr>
                <p:spPr bwMode="auto">
                  <a:xfrm>
                    <a:off x="33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468" name="Line 285"/>
                  <p:cNvSpPr>
                    <a:spLocks noChangeShapeType="1"/>
                  </p:cNvSpPr>
                  <p:nvPr/>
                </p:nvSpPr>
                <p:spPr bwMode="auto">
                  <a:xfrm>
                    <a:off x="35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469" name="Line 286"/>
                  <p:cNvSpPr>
                    <a:spLocks noChangeShapeType="1"/>
                  </p:cNvSpPr>
                  <p:nvPr/>
                </p:nvSpPr>
                <p:spPr bwMode="auto">
                  <a:xfrm>
                    <a:off x="36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470" name="Line 287"/>
                  <p:cNvSpPr>
                    <a:spLocks noChangeShapeType="1"/>
                  </p:cNvSpPr>
                  <p:nvPr/>
                </p:nvSpPr>
                <p:spPr bwMode="auto">
                  <a:xfrm>
                    <a:off x="38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471" name="Line 288"/>
                  <p:cNvSpPr>
                    <a:spLocks noChangeShapeType="1"/>
                  </p:cNvSpPr>
                  <p:nvPr/>
                </p:nvSpPr>
                <p:spPr bwMode="auto">
                  <a:xfrm>
                    <a:off x="40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18455" name="AutoShape 289"/>
              <p:cNvSpPr>
                <a:spLocks noChangeArrowheads="1"/>
              </p:cNvSpPr>
              <p:nvPr/>
            </p:nvSpPr>
            <p:spPr bwMode="auto">
              <a:xfrm rot="-5400000">
                <a:off x="3714" y="3498"/>
                <a:ext cx="2511" cy="182"/>
              </a:xfrm>
              <a:prstGeom prst="flowChartTerminator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456" name="Oval 290"/>
              <p:cNvSpPr>
                <a:spLocks noChangeArrowheads="1"/>
              </p:cNvSpPr>
              <p:nvPr/>
            </p:nvSpPr>
            <p:spPr bwMode="auto">
              <a:xfrm>
                <a:off x="4897" y="2220"/>
                <a:ext cx="157" cy="171"/>
              </a:xfrm>
              <a:prstGeom prst="ellipse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457" name="Oval 291"/>
              <p:cNvSpPr>
                <a:spLocks noChangeArrowheads="1"/>
              </p:cNvSpPr>
              <p:nvPr/>
            </p:nvSpPr>
            <p:spPr bwMode="auto">
              <a:xfrm>
                <a:off x="4877" y="4684"/>
                <a:ext cx="199" cy="378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8453" name="Line 292"/>
            <p:cNvSpPr>
              <a:spLocks noChangeShapeType="1"/>
            </p:cNvSpPr>
            <p:nvPr/>
          </p:nvSpPr>
          <p:spPr bwMode="auto">
            <a:xfrm>
              <a:off x="4997" y="3156"/>
              <a:ext cx="0" cy="1635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4805" name="Group 293"/>
          <p:cNvGrpSpPr>
            <a:grpSpLocks/>
          </p:cNvGrpSpPr>
          <p:nvPr/>
        </p:nvGrpSpPr>
        <p:grpSpPr bwMode="auto">
          <a:xfrm>
            <a:off x="6875463" y="5230813"/>
            <a:ext cx="1655762" cy="822325"/>
            <a:chOff x="4422" y="3203"/>
            <a:chExt cx="1043" cy="518"/>
          </a:xfrm>
        </p:grpSpPr>
        <p:sp>
          <p:nvSpPr>
            <p:cNvPr id="18450" name="Line 294"/>
            <p:cNvSpPr>
              <a:spLocks noChangeShapeType="1"/>
            </p:cNvSpPr>
            <p:nvPr/>
          </p:nvSpPr>
          <p:spPr bwMode="auto">
            <a:xfrm>
              <a:off x="4422" y="3430"/>
              <a:ext cx="363" cy="4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1" name="Text Box 295"/>
            <p:cNvSpPr txBox="1">
              <a:spLocks noChangeArrowheads="1"/>
            </p:cNvSpPr>
            <p:nvPr/>
          </p:nvSpPr>
          <p:spPr bwMode="auto">
            <a:xfrm>
              <a:off x="4785" y="3203"/>
              <a:ext cx="680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/>
                <a:t>NaCl</a:t>
              </a:r>
            </a:p>
            <a:p>
              <a:r>
                <a:rPr lang="zh-CN" altLang="en-US"/>
                <a:t>溶液</a:t>
              </a:r>
            </a:p>
          </p:txBody>
        </p:sp>
      </p:grpSp>
      <p:sp>
        <p:nvSpPr>
          <p:cNvPr id="18449" name="Text Box 296"/>
          <p:cNvSpPr txBox="1">
            <a:spLocks noChangeArrowheads="1"/>
          </p:cNvSpPr>
          <p:nvPr/>
        </p:nvSpPr>
        <p:spPr bwMode="auto">
          <a:xfrm>
            <a:off x="395288" y="260350"/>
            <a:ext cx="82089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】</a:t>
            </a:r>
            <a:r>
              <a:rPr lang="zh-CN" altLang="en-US"/>
              <a:t>在</a:t>
            </a:r>
            <a:r>
              <a:rPr lang="zh-CN" altLang="en-US">
                <a:solidFill>
                  <a:srgbClr val="0000FF"/>
                </a:solidFill>
              </a:rPr>
              <a:t>化学反应中有伴随中能量的变化</a:t>
            </a:r>
            <a:r>
              <a:rPr lang="zh-CN" altLang="en-US"/>
              <a:t>，请问物质在</a:t>
            </a:r>
          </a:p>
          <a:p>
            <a:r>
              <a:rPr lang="zh-CN" altLang="en-US"/>
              <a:t>                 </a:t>
            </a:r>
            <a:r>
              <a:rPr lang="zh-CN" altLang="en-US">
                <a:solidFill>
                  <a:srgbClr val="FF0000"/>
                </a:solidFill>
              </a:rPr>
              <a:t>溶解过程中</a:t>
            </a:r>
            <a:r>
              <a:rPr lang="zh-CN" altLang="en-US"/>
              <a:t>是否也会伴随着能量变化？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4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4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64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64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64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64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3" dur="2000"/>
                                        <p:tgtEl>
                                          <p:spTgt spid="64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77457E-6 L -5.55556E-7 0.24138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647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2" dur="2000"/>
                                        <p:tgtEl>
                                          <p:spTgt spid="64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77457E-6 L -5.55556E-7 0.24138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647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1" dur="2000"/>
                                        <p:tgtEl>
                                          <p:spTgt spid="64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77457E-6 L -5.55556E-7 0.24138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647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0" dur="2000"/>
                                        <p:tgtEl>
                                          <p:spTgt spid="64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64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0" dur="2000"/>
                                        <p:tgtEl>
                                          <p:spTgt spid="64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5" dur="2000"/>
                                        <p:tgtEl>
                                          <p:spTgt spid="64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64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6" grpId="0"/>
      <p:bldP spid="64518" grpId="0"/>
      <p:bldP spid="64640" grpId="0" animBg="1"/>
      <p:bldP spid="64641" grpId="0"/>
      <p:bldP spid="64701" grpId="0" animBg="1"/>
      <p:bldP spid="64701" grpId="1" animBg="1"/>
      <p:bldP spid="64702" grpId="0" animBg="1"/>
      <p:bldP spid="64702" grpId="1" animBg="1"/>
      <p:bldP spid="64703" grpId="0" animBg="1"/>
      <p:bldP spid="6470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04" name="Text Box 36"/>
          <p:cNvSpPr txBox="1">
            <a:spLocks noChangeArrowheads="1"/>
          </p:cNvSpPr>
          <p:nvPr/>
        </p:nvSpPr>
        <p:spPr bwMode="auto">
          <a:xfrm>
            <a:off x="592138" y="2900363"/>
            <a:ext cx="7867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033CC"/>
                </a:solidFill>
              </a:rPr>
              <a:t>1</a:t>
            </a:r>
            <a:r>
              <a:rPr lang="zh-CN" altLang="en-US">
                <a:solidFill>
                  <a:srgbClr val="0033CC"/>
                </a:solidFill>
              </a:rPr>
              <a:t>、</a:t>
            </a:r>
            <a:r>
              <a:rPr lang="zh-CN" altLang="en-US">
                <a:solidFill>
                  <a:srgbClr val="0000FF"/>
                </a:solidFill>
              </a:rPr>
              <a:t>取</a:t>
            </a:r>
            <a:r>
              <a:rPr lang="zh-CN" altLang="en-US">
                <a:solidFill>
                  <a:srgbClr val="FF0000"/>
                </a:solidFill>
              </a:rPr>
              <a:t>少量</a:t>
            </a:r>
            <a:r>
              <a:rPr lang="zh-CN" altLang="en-US">
                <a:solidFill>
                  <a:srgbClr val="0000FF"/>
                </a:solidFill>
              </a:rPr>
              <a:t>蒸馏水于</a:t>
            </a:r>
            <a:r>
              <a:rPr lang="en-US" altLang="zh-CN">
                <a:solidFill>
                  <a:srgbClr val="FF0000"/>
                </a:solidFill>
              </a:rPr>
              <a:t>1</a:t>
            </a:r>
            <a:r>
              <a:rPr lang="zh-CN" altLang="en-US">
                <a:solidFill>
                  <a:srgbClr val="FF0000"/>
                </a:solidFill>
              </a:rPr>
              <a:t>个烧杯</a:t>
            </a:r>
            <a:r>
              <a:rPr lang="zh-CN" altLang="en-US">
                <a:solidFill>
                  <a:srgbClr val="0000FF"/>
                </a:solidFill>
              </a:rPr>
              <a:t>中，测量其温度，记录为</a:t>
            </a:r>
            <a:r>
              <a:rPr lang="en-US" altLang="zh-CN">
                <a:solidFill>
                  <a:srgbClr val="0000FF"/>
                </a:solidFill>
              </a:rPr>
              <a:t>T</a:t>
            </a:r>
            <a:r>
              <a:rPr lang="en-US" altLang="zh-CN" baseline="-25000">
                <a:solidFill>
                  <a:srgbClr val="0000FF"/>
                </a:solidFill>
              </a:rPr>
              <a:t>1</a:t>
            </a:r>
            <a:r>
              <a:rPr lang="zh-CN" altLang="en-US" baseline="-25000">
                <a:solidFill>
                  <a:srgbClr val="0000FF"/>
                </a:solidFill>
              </a:rPr>
              <a:t>；</a:t>
            </a:r>
          </a:p>
        </p:txBody>
      </p:sp>
      <p:sp>
        <p:nvSpPr>
          <p:cNvPr id="58405" name="Text Box 37"/>
          <p:cNvSpPr txBox="1">
            <a:spLocks noChangeArrowheads="1"/>
          </p:cNvSpPr>
          <p:nvPr/>
        </p:nvSpPr>
        <p:spPr bwMode="auto">
          <a:xfrm>
            <a:off x="592138" y="3429000"/>
            <a:ext cx="7796212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300">
                <a:solidFill>
                  <a:srgbClr val="FF0000"/>
                </a:solidFill>
              </a:rPr>
              <a:t>2</a:t>
            </a:r>
            <a:r>
              <a:rPr lang="zh-CN" altLang="en-US" sz="2300">
                <a:solidFill>
                  <a:srgbClr val="FF0000"/>
                </a:solidFill>
              </a:rPr>
              <a:t>、向</a:t>
            </a:r>
            <a:r>
              <a:rPr lang="zh-CN" altLang="en-US" sz="2300">
                <a:solidFill>
                  <a:srgbClr val="0000FF"/>
                </a:solidFill>
              </a:rPr>
              <a:t>上述</a:t>
            </a:r>
            <a:r>
              <a:rPr lang="zh-CN" altLang="en-US" sz="2300">
                <a:solidFill>
                  <a:srgbClr val="FF0000"/>
                </a:solidFill>
              </a:rPr>
              <a:t>烧杯中加入</a:t>
            </a:r>
            <a:r>
              <a:rPr lang="zh-CN" altLang="en-US" sz="2300">
                <a:solidFill>
                  <a:srgbClr val="0000FF"/>
                </a:solidFill>
              </a:rPr>
              <a:t>少量</a:t>
            </a:r>
            <a:r>
              <a:rPr lang="en-US" altLang="zh-CN" sz="2300">
                <a:solidFill>
                  <a:srgbClr val="FF0000"/>
                </a:solidFill>
              </a:rPr>
              <a:t>NaCl</a:t>
            </a:r>
            <a:r>
              <a:rPr lang="zh-CN" altLang="en-US" sz="2300">
                <a:solidFill>
                  <a:srgbClr val="FF0000"/>
                </a:solidFill>
              </a:rPr>
              <a:t>固体，用玻璃棒</a:t>
            </a:r>
            <a:r>
              <a:rPr lang="zh-CN" altLang="en-US" sz="2300">
                <a:solidFill>
                  <a:srgbClr val="0000FF"/>
                </a:solidFill>
              </a:rPr>
              <a:t>搅拌</a:t>
            </a:r>
            <a:r>
              <a:rPr lang="zh-CN" altLang="en-US" sz="2300">
                <a:solidFill>
                  <a:srgbClr val="FF0000"/>
                </a:solidFill>
              </a:rPr>
              <a:t>，待</a:t>
            </a:r>
          </a:p>
          <a:p>
            <a:r>
              <a:rPr lang="zh-CN" altLang="en-US" sz="2300">
                <a:solidFill>
                  <a:srgbClr val="FF0000"/>
                </a:solidFill>
              </a:rPr>
              <a:t>      固体</a:t>
            </a:r>
            <a:r>
              <a:rPr lang="zh-CN" altLang="en-US" sz="2300">
                <a:solidFill>
                  <a:srgbClr val="0000FF"/>
                </a:solidFill>
              </a:rPr>
              <a:t>完全</a:t>
            </a:r>
            <a:r>
              <a:rPr lang="zh-CN" altLang="en-US" sz="2300">
                <a:solidFill>
                  <a:srgbClr val="FF0000"/>
                </a:solidFill>
              </a:rPr>
              <a:t>溶解后</a:t>
            </a:r>
            <a:r>
              <a:rPr lang="zh-CN" altLang="en-US" sz="2300">
                <a:solidFill>
                  <a:srgbClr val="0033CC"/>
                </a:solidFill>
              </a:rPr>
              <a:t>，</a:t>
            </a:r>
            <a:r>
              <a:rPr lang="zh-CN" altLang="en-US" sz="2300">
                <a:solidFill>
                  <a:srgbClr val="FF0000"/>
                </a:solidFill>
              </a:rPr>
              <a:t>测量其温度，记录为</a:t>
            </a:r>
            <a:r>
              <a:rPr lang="en-US" altLang="zh-CN" sz="2300">
                <a:solidFill>
                  <a:srgbClr val="FF0000"/>
                </a:solidFill>
              </a:rPr>
              <a:t>T</a:t>
            </a:r>
            <a:r>
              <a:rPr lang="en-US" altLang="zh-CN" sz="2300" baseline="-25000">
                <a:solidFill>
                  <a:srgbClr val="FF0000"/>
                </a:solidFill>
              </a:rPr>
              <a:t>2</a:t>
            </a:r>
            <a:r>
              <a:rPr lang="zh-CN" altLang="en-US" sz="2300">
                <a:solidFill>
                  <a:srgbClr val="FF0000"/>
                </a:solidFill>
              </a:rPr>
              <a:t>，</a:t>
            </a:r>
          </a:p>
        </p:txBody>
      </p:sp>
      <p:sp>
        <p:nvSpPr>
          <p:cNvPr id="58406" name="Text Box 38"/>
          <p:cNvSpPr txBox="1">
            <a:spLocks noChangeArrowheads="1"/>
          </p:cNvSpPr>
          <p:nvPr/>
        </p:nvSpPr>
        <p:spPr bwMode="auto">
          <a:xfrm>
            <a:off x="609600" y="4579938"/>
            <a:ext cx="3384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3</a:t>
            </a:r>
            <a:r>
              <a:rPr lang="zh-CN" altLang="en-US">
                <a:solidFill>
                  <a:srgbClr val="0000FF"/>
                </a:solidFill>
              </a:rPr>
              <a:t>、比较</a:t>
            </a:r>
            <a:r>
              <a:rPr lang="en-US" altLang="zh-CN">
                <a:solidFill>
                  <a:srgbClr val="0000FF"/>
                </a:solidFill>
              </a:rPr>
              <a:t>T</a:t>
            </a:r>
            <a:r>
              <a:rPr lang="en-US" altLang="zh-CN" baseline="-25000">
                <a:solidFill>
                  <a:srgbClr val="0000FF"/>
                </a:solidFill>
              </a:rPr>
              <a:t>1</a:t>
            </a:r>
            <a:r>
              <a:rPr lang="zh-CN" altLang="en-US">
                <a:solidFill>
                  <a:srgbClr val="0000FF"/>
                </a:solidFill>
              </a:rPr>
              <a:t>与</a:t>
            </a:r>
            <a:r>
              <a:rPr lang="en-US" altLang="zh-CN">
                <a:solidFill>
                  <a:srgbClr val="0000FF"/>
                </a:solidFill>
              </a:rPr>
              <a:t>T</a:t>
            </a:r>
            <a:r>
              <a:rPr lang="en-US" altLang="zh-CN" baseline="-25000">
                <a:solidFill>
                  <a:srgbClr val="0000FF"/>
                </a:solidFill>
              </a:rPr>
              <a:t>2</a:t>
            </a:r>
            <a:r>
              <a:rPr lang="zh-CN" altLang="en-US">
                <a:solidFill>
                  <a:srgbClr val="0000FF"/>
                </a:solidFill>
              </a:rPr>
              <a:t>的大小：</a:t>
            </a:r>
          </a:p>
        </p:txBody>
      </p:sp>
      <p:sp>
        <p:nvSpPr>
          <p:cNvPr id="58407" name="Text Box 39"/>
          <p:cNvSpPr txBox="1">
            <a:spLocks noChangeArrowheads="1"/>
          </p:cNvSpPr>
          <p:nvPr/>
        </p:nvSpPr>
        <p:spPr bwMode="auto">
          <a:xfrm>
            <a:off x="3976688" y="4291013"/>
            <a:ext cx="4090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如果 </a:t>
            </a:r>
            <a:r>
              <a:rPr lang="en-US" altLang="zh-CN">
                <a:solidFill>
                  <a:srgbClr val="0000FF"/>
                </a:solidFill>
              </a:rPr>
              <a:t>T</a:t>
            </a:r>
            <a:r>
              <a:rPr lang="en-US" altLang="zh-CN" baseline="-25000">
                <a:solidFill>
                  <a:srgbClr val="0000FF"/>
                </a:solidFill>
              </a:rPr>
              <a:t>1</a:t>
            </a:r>
            <a:r>
              <a:rPr lang="en-US" altLang="zh-CN">
                <a:solidFill>
                  <a:srgbClr val="0000FF"/>
                </a:solidFill>
              </a:rPr>
              <a:t>&gt;T</a:t>
            </a:r>
            <a:r>
              <a:rPr lang="en-US" altLang="zh-CN" baseline="-25000">
                <a:solidFill>
                  <a:srgbClr val="0000FF"/>
                </a:solidFill>
              </a:rPr>
              <a:t>2</a:t>
            </a:r>
            <a:r>
              <a:rPr lang="zh-CN" altLang="en-US">
                <a:solidFill>
                  <a:srgbClr val="0000FF"/>
                </a:solidFill>
              </a:rPr>
              <a:t>，则该物质溶解时</a:t>
            </a:r>
          </a:p>
        </p:txBody>
      </p:sp>
      <p:sp>
        <p:nvSpPr>
          <p:cNvPr id="58408" name="Rectangle 40"/>
          <p:cNvSpPr>
            <a:spLocks noChangeArrowheads="1"/>
          </p:cNvSpPr>
          <p:nvPr/>
        </p:nvSpPr>
        <p:spPr bwMode="auto">
          <a:xfrm>
            <a:off x="3976688" y="4918075"/>
            <a:ext cx="4090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如果 </a:t>
            </a:r>
            <a:r>
              <a:rPr lang="en-US" altLang="zh-CN">
                <a:solidFill>
                  <a:srgbClr val="0000FF"/>
                </a:solidFill>
              </a:rPr>
              <a:t>T</a:t>
            </a:r>
            <a:r>
              <a:rPr lang="en-US" altLang="zh-CN" baseline="-25000">
                <a:solidFill>
                  <a:srgbClr val="0000FF"/>
                </a:solidFill>
              </a:rPr>
              <a:t>1</a:t>
            </a:r>
            <a:r>
              <a:rPr lang="en-US" altLang="zh-CN">
                <a:solidFill>
                  <a:srgbClr val="0000FF"/>
                </a:solidFill>
              </a:rPr>
              <a:t>&lt;T</a:t>
            </a:r>
            <a:r>
              <a:rPr lang="en-US" altLang="zh-CN" baseline="-25000">
                <a:solidFill>
                  <a:srgbClr val="0000FF"/>
                </a:solidFill>
              </a:rPr>
              <a:t>2</a:t>
            </a:r>
            <a:r>
              <a:rPr lang="zh-CN" altLang="en-US">
                <a:solidFill>
                  <a:srgbClr val="0000FF"/>
                </a:solidFill>
              </a:rPr>
              <a:t>，则该物质溶解时</a:t>
            </a:r>
          </a:p>
        </p:txBody>
      </p:sp>
      <p:sp>
        <p:nvSpPr>
          <p:cNvPr id="58409" name="AutoShape 41"/>
          <p:cNvSpPr>
            <a:spLocks/>
          </p:cNvSpPr>
          <p:nvPr/>
        </p:nvSpPr>
        <p:spPr bwMode="auto">
          <a:xfrm>
            <a:off x="3832225" y="4532313"/>
            <a:ext cx="71438" cy="719137"/>
          </a:xfrm>
          <a:prstGeom prst="leftBrace">
            <a:avLst>
              <a:gd name="adj1" fmla="val 83888"/>
              <a:gd name="adj2" fmla="val 50000"/>
            </a:avLst>
          </a:prstGeom>
          <a:noFill/>
          <a:ln w="349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zh-CN" altLang="zh-CN">
              <a:solidFill>
                <a:srgbClr val="FF0000"/>
              </a:solidFill>
            </a:endParaRPr>
          </a:p>
        </p:txBody>
      </p:sp>
      <p:sp>
        <p:nvSpPr>
          <p:cNvPr id="58410" name="Rectangle 42"/>
          <p:cNvSpPr>
            <a:spLocks noChangeArrowheads="1"/>
          </p:cNvSpPr>
          <p:nvPr/>
        </p:nvSpPr>
        <p:spPr bwMode="auto">
          <a:xfrm>
            <a:off x="7937500" y="4291013"/>
            <a:ext cx="109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吸热，</a:t>
            </a:r>
          </a:p>
        </p:txBody>
      </p:sp>
      <p:sp>
        <p:nvSpPr>
          <p:cNvPr id="58411" name="Rectangle 43"/>
          <p:cNvSpPr>
            <a:spLocks noChangeArrowheads="1"/>
          </p:cNvSpPr>
          <p:nvPr/>
        </p:nvSpPr>
        <p:spPr bwMode="auto">
          <a:xfrm>
            <a:off x="7937500" y="4892675"/>
            <a:ext cx="109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放热。</a:t>
            </a:r>
          </a:p>
        </p:txBody>
      </p:sp>
      <p:sp>
        <p:nvSpPr>
          <p:cNvPr id="58412" name="Text Box 44"/>
          <p:cNvSpPr txBox="1">
            <a:spLocks noChangeArrowheads="1"/>
          </p:cNvSpPr>
          <p:nvPr/>
        </p:nvSpPr>
        <p:spPr bwMode="auto">
          <a:xfrm>
            <a:off x="401638" y="5564188"/>
            <a:ext cx="7770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】</a:t>
            </a:r>
            <a:r>
              <a:rPr lang="zh-CN" altLang="en-US"/>
              <a:t>如果将</a:t>
            </a:r>
            <a:r>
              <a:rPr lang="en-US" altLang="zh-CN">
                <a:solidFill>
                  <a:srgbClr val="0000FF"/>
                </a:solidFill>
              </a:rPr>
              <a:t>NaCl</a:t>
            </a:r>
            <a:r>
              <a:rPr lang="zh-CN" altLang="en-US"/>
              <a:t>改为</a:t>
            </a:r>
            <a:r>
              <a:rPr lang="en-US" altLang="zh-CN">
                <a:solidFill>
                  <a:srgbClr val="FF0000"/>
                </a:solidFill>
              </a:rPr>
              <a:t>NH</a:t>
            </a:r>
            <a:r>
              <a:rPr lang="en-US" altLang="zh-CN" baseline="-25000">
                <a:solidFill>
                  <a:srgbClr val="FF0000"/>
                </a:solidFill>
              </a:rPr>
              <a:t>4</a:t>
            </a:r>
            <a:r>
              <a:rPr lang="en-US" altLang="zh-CN">
                <a:solidFill>
                  <a:srgbClr val="FF0000"/>
                </a:solidFill>
              </a:rPr>
              <a:t>NO</a:t>
            </a:r>
            <a:r>
              <a:rPr lang="en-US" altLang="zh-CN" baseline="-25000">
                <a:solidFill>
                  <a:srgbClr val="FF0000"/>
                </a:solidFill>
              </a:rPr>
              <a:t>3</a:t>
            </a:r>
            <a:r>
              <a:rPr lang="zh-CN" altLang="en-US">
                <a:solidFill>
                  <a:srgbClr val="FF0000"/>
                </a:solidFill>
              </a:rPr>
              <a:t>固体</a:t>
            </a:r>
            <a:r>
              <a:rPr lang="zh-CN" altLang="en-US"/>
              <a:t>，又该如何实验？</a:t>
            </a:r>
          </a:p>
        </p:txBody>
      </p:sp>
      <p:sp>
        <p:nvSpPr>
          <p:cNvPr id="58413" name="Text Box 45"/>
          <p:cNvSpPr txBox="1">
            <a:spLocks noChangeArrowheads="1"/>
          </p:cNvSpPr>
          <p:nvPr/>
        </p:nvSpPr>
        <p:spPr bwMode="auto">
          <a:xfrm>
            <a:off x="1625600" y="6211888"/>
            <a:ext cx="285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/>
              <a:t>改为</a:t>
            </a:r>
            <a:r>
              <a:rPr lang="en-US" altLang="zh-CN">
                <a:solidFill>
                  <a:srgbClr val="0000FF"/>
                </a:solidFill>
              </a:rPr>
              <a:t>NaOH</a:t>
            </a:r>
            <a:r>
              <a:rPr lang="zh-CN" altLang="en-US">
                <a:solidFill>
                  <a:srgbClr val="0000FF"/>
                </a:solidFill>
              </a:rPr>
              <a:t>固体</a:t>
            </a:r>
            <a:r>
              <a:rPr lang="zh-CN" altLang="en-US"/>
              <a:t>呢？</a:t>
            </a:r>
          </a:p>
        </p:txBody>
      </p:sp>
      <p:pic>
        <p:nvPicPr>
          <p:cNvPr id="19467" name="Picture 48" descr="溶解时的吸热或放热现象"/>
          <p:cNvPicPr>
            <a:picLocks noChangeAspect="1" noChangeArrowheads="1"/>
          </p:cNvPicPr>
          <p:nvPr/>
        </p:nvPicPr>
        <p:blipFill>
          <a:blip r:embed="rId2"/>
          <a:srcRect l="1140" t="3180" r="2332" b="7068"/>
          <a:stretch>
            <a:fillRect/>
          </a:stretch>
        </p:blipFill>
        <p:spPr bwMode="auto">
          <a:xfrm>
            <a:off x="900113" y="333375"/>
            <a:ext cx="7272337" cy="242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417" name="Text Box 49"/>
          <p:cNvSpPr txBox="1">
            <a:spLocks noChangeArrowheads="1"/>
          </p:cNvSpPr>
          <p:nvPr/>
        </p:nvSpPr>
        <p:spPr bwMode="auto">
          <a:xfrm>
            <a:off x="4284663" y="6165850"/>
            <a:ext cx="3232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/>
              <a:t>本实验中存在</a:t>
            </a:r>
            <a:r>
              <a:rPr lang="zh-CN" altLang="en-US">
                <a:solidFill>
                  <a:srgbClr val="FF0000"/>
                </a:solidFill>
              </a:rPr>
              <a:t>对比</a:t>
            </a:r>
            <a:r>
              <a:rPr lang="zh-CN" altLang="en-US"/>
              <a:t>吗？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8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8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8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58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58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58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58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58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58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2000"/>
                                        <p:tgtEl>
                                          <p:spTgt spid="58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404" grpId="0"/>
      <p:bldP spid="58405" grpId="0"/>
      <p:bldP spid="58406" grpId="0"/>
      <p:bldP spid="58407" grpId="0"/>
      <p:bldP spid="58408" grpId="0"/>
      <p:bldP spid="58409" grpId="0" animBg="1"/>
      <p:bldP spid="58410" grpId="0"/>
      <p:bldP spid="58411" grpId="0"/>
      <p:bldP spid="58412" grpId="0"/>
      <p:bldP spid="58413" grpId="0"/>
      <p:bldP spid="584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 Box 2"/>
          <p:cNvSpPr txBox="1">
            <a:spLocks noChangeArrowheads="1"/>
          </p:cNvSpPr>
          <p:nvPr/>
        </p:nvSpPr>
        <p:spPr bwMode="auto">
          <a:xfrm>
            <a:off x="395288" y="1412875"/>
            <a:ext cx="27828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活动与探究</a:t>
            </a:r>
            <a:r>
              <a:rPr lang="en-US" altLang="zh-CN"/>
              <a:t>】 P</a:t>
            </a:r>
            <a:r>
              <a:rPr lang="en-US" altLang="zh-CN" baseline="-25000"/>
              <a:t>29</a:t>
            </a:r>
            <a:endParaRPr lang="en-US" altLang="zh-CN"/>
          </a:p>
        </p:txBody>
      </p:sp>
      <p:sp>
        <p:nvSpPr>
          <p:cNvPr id="20482" name="Text Box 3"/>
          <p:cNvSpPr txBox="1">
            <a:spLocks noChangeArrowheads="1"/>
          </p:cNvSpPr>
          <p:nvPr/>
        </p:nvSpPr>
        <p:spPr bwMode="auto">
          <a:xfrm>
            <a:off x="395288" y="620713"/>
            <a:ext cx="82089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】</a:t>
            </a:r>
            <a:r>
              <a:rPr lang="zh-CN" altLang="en-US"/>
              <a:t>在</a:t>
            </a:r>
            <a:r>
              <a:rPr lang="zh-CN" altLang="en-US">
                <a:solidFill>
                  <a:srgbClr val="0000FF"/>
                </a:solidFill>
              </a:rPr>
              <a:t>化学反应中有伴随中能量的变化</a:t>
            </a:r>
            <a:r>
              <a:rPr lang="zh-CN" altLang="en-US"/>
              <a:t>，请问物质在</a:t>
            </a:r>
          </a:p>
          <a:p>
            <a:r>
              <a:rPr lang="zh-CN" altLang="en-US"/>
              <a:t>                 </a:t>
            </a:r>
            <a:r>
              <a:rPr lang="zh-CN" altLang="en-US">
                <a:solidFill>
                  <a:srgbClr val="FF0000"/>
                </a:solidFill>
              </a:rPr>
              <a:t>溶解过程中</a:t>
            </a:r>
            <a:r>
              <a:rPr lang="zh-CN" altLang="en-US"/>
              <a:t>是否也会伴随着能量变化？</a:t>
            </a:r>
          </a:p>
        </p:txBody>
      </p:sp>
      <p:sp>
        <p:nvSpPr>
          <p:cNvPr id="20483" name="Text Box 129"/>
          <p:cNvSpPr txBox="1">
            <a:spLocks noChangeArrowheads="1"/>
          </p:cNvSpPr>
          <p:nvPr/>
        </p:nvSpPr>
        <p:spPr bwMode="auto">
          <a:xfrm>
            <a:off x="611188" y="1892300"/>
            <a:ext cx="767238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        </a:t>
            </a:r>
            <a:r>
              <a:rPr lang="zh-CN" altLang="en-US"/>
              <a:t>现有试管、烧杯、玻璃棒、温度计等仪器和</a:t>
            </a:r>
            <a:r>
              <a:rPr lang="en-US" altLang="zh-CN"/>
              <a:t>NaCl</a:t>
            </a:r>
            <a:r>
              <a:rPr lang="zh-CN" altLang="en-US"/>
              <a:t>、</a:t>
            </a:r>
          </a:p>
          <a:p>
            <a:r>
              <a:rPr lang="en-US" altLang="zh-CN"/>
              <a:t>NH</a:t>
            </a:r>
            <a:r>
              <a:rPr lang="en-US" altLang="zh-CN" baseline="-25000"/>
              <a:t>4</a:t>
            </a:r>
            <a:r>
              <a:rPr lang="en-US" altLang="zh-CN"/>
              <a:t>NO</a:t>
            </a:r>
            <a:r>
              <a:rPr lang="en-US" altLang="zh-CN" baseline="-25000"/>
              <a:t>3</a:t>
            </a:r>
            <a:r>
              <a:rPr lang="zh-CN" altLang="en-US"/>
              <a:t>、</a:t>
            </a:r>
            <a:r>
              <a:rPr lang="en-US" altLang="zh-CN"/>
              <a:t>NaOH</a:t>
            </a:r>
            <a:r>
              <a:rPr lang="zh-CN" altLang="en-US"/>
              <a:t>固体，试设计实验方案，</a:t>
            </a:r>
            <a:r>
              <a:rPr lang="zh-CN" altLang="en-US">
                <a:solidFill>
                  <a:srgbClr val="FF0000"/>
                </a:solidFill>
              </a:rPr>
              <a:t>探究它们</a:t>
            </a:r>
            <a:r>
              <a:rPr lang="zh-CN" altLang="en-US">
                <a:solidFill>
                  <a:srgbClr val="0000FF"/>
                </a:solidFill>
              </a:rPr>
              <a:t>溶</a:t>
            </a:r>
            <a:endParaRPr lang="en-US" altLang="zh-CN">
              <a:solidFill>
                <a:srgbClr val="0000FF"/>
              </a:solidFill>
            </a:endParaRPr>
          </a:p>
          <a:p>
            <a:r>
              <a:rPr lang="zh-CN" altLang="en-US">
                <a:solidFill>
                  <a:srgbClr val="0000FF"/>
                </a:solidFill>
              </a:rPr>
              <a:t>于水时</a:t>
            </a:r>
            <a:r>
              <a:rPr lang="zh-CN" altLang="en-US">
                <a:solidFill>
                  <a:srgbClr val="FF0000"/>
                </a:solidFill>
              </a:rPr>
              <a:t>是放热，还是吸热？</a:t>
            </a:r>
          </a:p>
        </p:txBody>
      </p:sp>
      <p:pic>
        <p:nvPicPr>
          <p:cNvPr id="20484" name="Picture 24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2997200"/>
            <a:ext cx="5472113" cy="208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5784" name="Group 248"/>
          <p:cNvGrpSpPr>
            <a:grpSpLocks/>
          </p:cNvGrpSpPr>
          <p:nvPr/>
        </p:nvGrpSpPr>
        <p:grpSpPr bwMode="auto">
          <a:xfrm>
            <a:off x="539750" y="5086350"/>
            <a:ext cx="7921625" cy="935038"/>
            <a:chOff x="521" y="3476"/>
            <a:chExt cx="4990" cy="589"/>
          </a:xfrm>
        </p:grpSpPr>
        <p:sp>
          <p:nvSpPr>
            <p:cNvPr id="20488" name="AutoShape 249"/>
            <p:cNvSpPr>
              <a:spLocks noChangeArrowheads="1"/>
            </p:cNvSpPr>
            <p:nvPr/>
          </p:nvSpPr>
          <p:spPr bwMode="auto">
            <a:xfrm>
              <a:off x="521" y="3476"/>
              <a:ext cx="4990" cy="589"/>
            </a:xfrm>
            <a:prstGeom prst="roundRect">
              <a:avLst>
                <a:gd name="adj" fmla="val 16667"/>
              </a:avLst>
            </a:prstGeom>
            <a:solidFill>
              <a:srgbClr val="00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zh-CN"/>
            </a:p>
          </p:txBody>
        </p:sp>
        <p:sp>
          <p:nvSpPr>
            <p:cNvPr id="20489" name="Text Box 250"/>
            <p:cNvSpPr txBox="1">
              <a:spLocks noChangeArrowheads="1"/>
            </p:cNvSpPr>
            <p:nvPr/>
          </p:nvSpPr>
          <p:spPr bwMode="auto">
            <a:xfrm>
              <a:off x="611" y="3536"/>
              <a:ext cx="4851" cy="480"/>
            </a:xfrm>
            <a:prstGeom prst="rect">
              <a:avLst/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bg1"/>
                  </a:solidFill>
                </a:rPr>
                <a:t>【</a:t>
              </a:r>
              <a:r>
                <a:rPr lang="zh-CN" altLang="en-US" sz="2200">
                  <a:solidFill>
                    <a:schemeClr val="bg1"/>
                  </a:solidFill>
                </a:rPr>
                <a:t>结论</a:t>
              </a:r>
              <a:r>
                <a:rPr lang="en-US" altLang="zh-CN" sz="2200">
                  <a:solidFill>
                    <a:schemeClr val="bg1"/>
                  </a:solidFill>
                </a:rPr>
                <a:t>】NaCl</a:t>
              </a:r>
              <a:r>
                <a:rPr lang="zh-CN" altLang="en-US" sz="2200">
                  <a:solidFill>
                    <a:schemeClr val="bg1"/>
                  </a:solidFill>
                </a:rPr>
                <a:t>溶解时温度几乎不变，</a:t>
              </a:r>
              <a:r>
                <a:rPr lang="en-US" altLang="zh-CN" sz="2200">
                  <a:solidFill>
                    <a:schemeClr val="bg1"/>
                  </a:solidFill>
                </a:rPr>
                <a:t>NH</a:t>
              </a:r>
              <a:r>
                <a:rPr lang="en-US" altLang="zh-CN" sz="2200" baseline="-25000">
                  <a:solidFill>
                    <a:schemeClr val="bg1"/>
                  </a:solidFill>
                </a:rPr>
                <a:t>4</a:t>
              </a:r>
              <a:r>
                <a:rPr lang="en-US" altLang="zh-CN" sz="2200">
                  <a:solidFill>
                    <a:schemeClr val="bg1"/>
                  </a:solidFill>
                </a:rPr>
                <a:t>NO</a:t>
              </a:r>
              <a:r>
                <a:rPr lang="en-US" altLang="zh-CN" sz="2200" baseline="-25000">
                  <a:solidFill>
                    <a:schemeClr val="bg1"/>
                  </a:solidFill>
                </a:rPr>
                <a:t>3</a:t>
              </a:r>
              <a:r>
                <a:rPr lang="zh-CN" altLang="en-US" sz="2200">
                  <a:solidFill>
                    <a:schemeClr val="bg1"/>
                  </a:solidFill>
                </a:rPr>
                <a:t>溶解吸收热量，</a:t>
              </a:r>
            </a:p>
            <a:p>
              <a:r>
                <a:rPr lang="zh-CN" altLang="en-US" sz="2200">
                  <a:solidFill>
                    <a:schemeClr val="bg1"/>
                  </a:solidFill>
                </a:rPr>
                <a:t>                </a:t>
              </a:r>
              <a:r>
                <a:rPr lang="en-US" altLang="zh-CN" sz="2200">
                  <a:solidFill>
                    <a:schemeClr val="bg1"/>
                  </a:solidFill>
                </a:rPr>
                <a:t>NaOH</a:t>
              </a:r>
              <a:r>
                <a:rPr lang="zh-CN" altLang="en-US" sz="2200">
                  <a:solidFill>
                    <a:schemeClr val="bg1"/>
                  </a:solidFill>
                </a:rPr>
                <a:t>溶解时放出热量。</a:t>
              </a:r>
            </a:p>
          </p:txBody>
        </p:sp>
      </p:grpSp>
      <p:sp>
        <p:nvSpPr>
          <p:cNvPr id="65787" name="Text Box 251"/>
          <p:cNvSpPr txBox="1">
            <a:spLocks noChangeArrowheads="1"/>
          </p:cNvSpPr>
          <p:nvPr/>
        </p:nvSpPr>
        <p:spPr bwMode="auto">
          <a:xfrm>
            <a:off x="395288" y="6211888"/>
            <a:ext cx="170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总结论</a:t>
            </a:r>
            <a:r>
              <a:rPr lang="en-US" altLang="zh-CN"/>
              <a:t>】</a:t>
            </a:r>
          </a:p>
        </p:txBody>
      </p:sp>
      <p:sp>
        <p:nvSpPr>
          <p:cNvPr id="65788" name="Text Box 252"/>
          <p:cNvSpPr txBox="1">
            <a:spLocks noChangeArrowheads="1"/>
          </p:cNvSpPr>
          <p:nvPr/>
        </p:nvSpPr>
        <p:spPr bwMode="auto">
          <a:xfrm>
            <a:off x="2103438" y="6211888"/>
            <a:ext cx="5670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/>
              <a:t>物质</a:t>
            </a:r>
            <a:r>
              <a:rPr lang="zh-CN" altLang="en-US">
                <a:solidFill>
                  <a:srgbClr val="FF0000"/>
                </a:solidFill>
              </a:rPr>
              <a:t>在溶解过程中</a:t>
            </a:r>
            <a:r>
              <a:rPr lang="zh-CN" altLang="en-US"/>
              <a:t>常伴</a:t>
            </a:r>
            <a:r>
              <a:rPr lang="zh-CN" altLang="en-US">
                <a:solidFill>
                  <a:srgbClr val="0000FF"/>
                </a:solidFill>
              </a:rPr>
              <a:t>随着热量的变化</a:t>
            </a:r>
            <a:r>
              <a:rPr lang="zh-CN" altLang="en-US"/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5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5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65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787" grpId="0"/>
      <p:bldP spid="6578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 Box 14"/>
          <p:cNvSpPr txBox="1">
            <a:spLocks noChangeArrowheads="1"/>
          </p:cNvSpPr>
          <p:nvPr/>
        </p:nvSpPr>
        <p:spPr bwMode="auto">
          <a:xfrm>
            <a:off x="179388" y="188913"/>
            <a:ext cx="3248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/>
              <a:t>一些放热和吸热的实验</a:t>
            </a:r>
          </a:p>
        </p:txBody>
      </p:sp>
      <p:pic>
        <p:nvPicPr>
          <p:cNvPr id="21506" name="Picture 15" descr="pic_218147"/>
          <p:cNvPicPr>
            <a:picLocks noChangeAspect="1" noChangeArrowheads="1"/>
          </p:cNvPicPr>
          <p:nvPr/>
        </p:nvPicPr>
        <p:blipFill>
          <a:blip r:embed="rId2"/>
          <a:srcRect l="50618" b="18419"/>
          <a:stretch>
            <a:fillRect/>
          </a:stretch>
        </p:blipFill>
        <p:spPr bwMode="auto">
          <a:xfrm>
            <a:off x="0" y="549275"/>
            <a:ext cx="9144000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 Box 14"/>
          <p:cNvSpPr txBox="1">
            <a:spLocks noChangeArrowheads="1"/>
          </p:cNvSpPr>
          <p:nvPr/>
        </p:nvSpPr>
        <p:spPr bwMode="auto">
          <a:xfrm>
            <a:off x="179388" y="188913"/>
            <a:ext cx="3248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/>
              <a:t>一些放热和吸热的实验</a:t>
            </a:r>
          </a:p>
        </p:txBody>
      </p:sp>
      <p:pic>
        <p:nvPicPr>
          <p:cNvPr id="22530" name="Picture 4" descr="pic_218147"/>
          <p:cNvPicPr>
            <a:picLocks noChangeAspect="1" noChangeArrowheads="1"/>
          </p:cNvPicPr>
          <p:nvPr/>
        </p:nvPicPr>
        <p:blipFill>
          <a:blip r:embed="rId2"/>
          <a:srcRect r="48595"/>
          <a:stretch>
            <a:fillRect/>
          </a:stretch>
        </p:blipFill>
        <p:spPr bwMode="auto">
          <a:xfrm>
            <a:off x="0" y="765175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ChangeArrowheads="1"/>
          </p:cNvSpPr>
          <p:nvPr/>
        </p:nvSpPr>
        <p:spPr bwMode="auto">
          <a:xfrm>
            <a:off x="611188" y="77788"/>
            <a:ext cx="7921625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66700">
              <a:tabLst>
                <a:tab pos="495300" algn="l"/>
              </a:tabLst>
            </a:pPr>
            <a:r>
              <a:rPr kumimoji="1" lang="zh-CN" altLang="en-US">
                <a:latin typeface="黑体" pitchFamily="49" charset="-122"/>
                <a:ea typeface="黑体" pitchFamily="49" charset="-122"/>
              </a:rPr>
              <a:t>练习与巩固</a:t>
            </a:r>
            <a:r>
              <a:rPr kumimoji="1" lang="en-US" altLang="zh-CN">
                <a:latin typeface="黑体" pitchFamily="49" charset="-122"/>
                <a:ea typeface="黑体" pitchFamily="49" charset="-122"/>
              </a:rPr>
              <a:t>:</a:t>
            </a:r>
            <a:r>
              <a:rPr kumimoji="1" lang="zh-CN" altLang="en-US">
                <a:latin typeface="黑体" pitchFamily="49" charset="-122"/>
                <a:ea typeface="黑体" pitchFamily="49" charset="-122"/>
              </a:rPr>
              <a:t>右图所示，向小试管中加入一定量的下列物质，</a:t>
            </a:r>
            <a:r>
              <a:rPr kumimoji="1" lang="en-US" altLang="zh-CN">
                <a:latin typeface="黑体" pitchFamily="49" charset="-122"/>
                <a:ea typeface="黑体" pitchFamily="49" charset="-122"/>
              </a:rPr>
              <a:t>U</a:t>
            </a:r>
            <a:r>
              <a:rPr kumimoji="1" lang="zh-CN" altLang="en-US">
                <a:latin typeface="黑体" pitchFamily="49" charset="-122"/>
                <a:ea typeface="黑体" pitchFamily="49" charset="-122"/>
              </a:rPr>
              <a:t>形管液面右侧未发生改变，该物质是（　 　）</a:t>
            </a:r>
          </a:p>
          <a:p>
            <a:pPr indent="266700">
              <a:tabLst>
                <a:tab pos="495300" algn="l"/>
              </a:tabLst>
            </a:pPr>
            <a:r>
              <a:rPr kumimoji="1" lang="en-US" altLang="zh-CN">
                <a:latin typeface="黑体" pitchFamily="49" charset="-122"/>
                <a:ea typeface="黑体" pitchFamily="49" charset="-122"/>
              </a:rPr>
              <a:t>U</a:t>
            </a:r>
            <a:r>
              <a:rPr kumimoji="1" lang="zh-CN" altLang="en-US">
                <a:latin typeface="黑体" pitchFamily="49" charset="-122"/>
                <a:ea typeface="黑体" pitchFamily="49" charset="-122"/>
              </a:rPr>
              <a:t>形管液面右侧升高，该物质是（     ）</a:t>
            </a:r>
          </a:p>
          <a:p>
            <a:pPr indent="266700">
              <a:tabLst>
                <a:tab pos="495300" algn="l"/>
              </a:tabLst>
            </a:pPr>
            <a:r>
              <a:rPr kumimoji="1" lang="en-US" altLang="zh-CN">
                <a:latin typeface="黑体" pitchFamily="49" charset="-122"/>
                <a:ea typeface="黑体" pitchFamily="49" charset="-122"/>
              </a:rPr>
              <a:t>U</a:t>
            </a:r>
            <a:r>
              <a:rPr kumimoji="1" lang="zh-CN" altLang="en-US">
                <a:latin typeface="黑体" pitchFamily="49" charset="-122"/>
                <a:ea typeface="黑体" pitchFamily="49" charset="-122"/>
              </a:rPr>
              <a:t>形管液面右侧降低，该物质是（     ）</a:t>
            </a:r>
          </a:p>
          <a:p>
            <a:pPr indent="266700">
              <a:tabLst>
                <a:tab pos="495300" algn="l"/>
              </a:tabLst>
            </a:pPr>
            <a:r>
              <a:rPr kumimoji="1" lang="en-US" altLang="zh-CN">
                <a:latin typeface="黑体" pitchFamily="49" charset="-122"/>
                <a:ea typeface="黑体" pitchFamily="49" charset="-122"/>
              </a:rPr>
              <a:t>A</a:t>
            </a:r>
            <a:r>
              <a:rPr kumimoji="1" lang="zh-CN" altLang="en-US">
                <a:latin typeface="黑体" pitchFamily="49" charset="-122"/>
                <a:ea typeface="黑体" pitchFamily="49" charset="-122"/>
              </a:rPr>
              <a:t>、浓硫酸　　　	</a:t>
            </a:r>
            <a:r>
              <a:rPr kumimoji="1" lang="en-US" altLang="zh-CN">
                <a:latin typeface="黑体" pitchFamily="49" charset="-122"/>
                <a:ea typeface="黑体" pitchFamily="49" charset="-122"/>
              </a:rPr>
              <a:t>B</a:t>
            </a:r>
            <a:r>
              <a:rPr kumimoji="1" lang="zh-CN" altLang="en-US">
                <a:latin typeface="黑体" pitchFamily="49" charset="-122"/>
                <a:ea typeface="黑体" pitchFamily="49" charset="-122"/>
              </a:rPr>
              <a:t>、烧碱		</a:t>
            </a:r>
            <a:r>
              <a:rPr kumimoji="1" lang="en-US" altLang="zh-CN">
                <a:latin typeface="黑体" pitchFamily="49" charset="-122"/>
                <a:ea typeface="黑体" pitchFamily="49" charset="-122"/>
              </a:rPr>
              <a:t>C</a:t>
            </a:r>
            <a:r>
              <a:rPr kumimoji="1" lang="zh-CN" altLang="en-US">
                <a:latin typeface="黑体" pitchFamily="49" charset="-122"/>
                <a:ea typeface="黑体" pitchFamily="49" charset="-122"/>
              </a:rPr>
              <a:t>、生石灰　　　　</a:t>
            </a:r>
          </a:p>
          <a:p>
            <a:pPr indent="266700">
              <a:tabLst>
                <a:tab pos="495300" algn="l"/>
              </a:tabLst>
            </a:pPr>
            <a:r>
              <a:rPr kumimoji="1" lang="en-US" altLang="zh-CN">
                <a:latin typeface="黑体" pitchFamily="49" charset="-122"/>
                <a:ea typeface="黑体" pitchFamily="49" charset="-122"/>
              </a:rPr>
              <a:t>D</a:t>
            </a:r>
            <a:r>
              <a:rPr kumimoji="1" lang="zh-CN" altLang="en-US">
                <a:latin typeface="黑体" pitchFamily="49" charset="-122"/>
                <a:ea typeface="黑体" pitchFamily="49" charset="-122"/>
              </a:rPr>
              <a:t>、蔗糖		</a:t>
            </a:r>
            <a:r>
              <a:rPr kumimoji="1" lang="en-US" altLang="zh-CN">
                <a:latin typeface="黑体" pitchFamily="49" charset="-122"/>
                <a:ea typeface="黑体" pitchFamily="49" charset="-122"/>
              </a:rPr>
              <a:t>E</a:t>
            </a:r>
            <a:r>
              <a:rPr kumimoji="1" lang="zh-CN" altLang="en-US">
                <a:latin typeface="黑体" pitchFamily="49" charset="-122"/>
                <a:ea typeface="黑体" pitchFamily="49" charset="-122"/>
              </a:rPr>
              <a:t>、硝酸铵		</a:t>
            </a:r>
            <a:r>
              <a:rPr kumimoji="1" lang="en-US" altLang="zh-CN">
                <a:latin typeface="黑体" pitchFamily="49" charset="-122"/>
                <a:ea typeface="黑体" pitchFamily="49" charset="-122"/>
              </a:rPr>
              <a:t>F</a:t>
            </a:r>
            <a:r>
              <a:rPr kumimoji="1" lang="zh-CN" altLang="en-US">
                <a:latin typeface="黑体" pitchFamily="49" charset="-122"/>
                <a:ea typeface="黑体" pitchFamily="49" charset="-122"/>
              </a:rPr>
              <a:t>、氯化钠</a:t>
            </a:r>
          </a:p>
        </p:txBody>
      </p:sp>
      <p:sp>
        <p:nvSpPr>
          <p:cNvPr id="70659" name="Text Box 3"/>
          <p:cNvSpPr txBox="1">
            <a:spLocks noChangeArrowheads="1"/>
          </p:cNvSpPr>
          <p:nvPr/>
        </p:nvSpPr>
        <p:spPr bwMode="auto">
          <a:xfrm>
            <a:off x="7019925" y="404813"/>
            <a:ext cx="7921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solidFill>
                  <a:srgbClr val="FF0000"/>
                </a:solidFill>
              </a:rPr>
              <a:t>DF</a:t>
            </a:r>
          </a:p>
        </p:txBody>
      </p:sp>
      <p:sp>
        <p:nvSpPr>
          <p:cNvPr id="70660" name="Text Box 4"/>
          <p:cNvSpPr txBox="1">
            <a:spLocks noChangeArrowheads="1"/>
          </p:cNvSpPr>
          <p:nvPr/>
        </p:nvSpPr>
        <p:spPr bwMode="auto">
          <a:xfrm>
            <a:off x="5364163" y="765175"/>
            <a:ext cx="10795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solidFill>
                  <a:srgbClr val="FF0000"/>
                </a:solidFill>
              </a:rPr>
              <a:t>ABC</a:t>
            </a:r>
          </a:p>
        </p:txBody>
      </p:sp>
      <p:sp>
        <p:nvSpPr>
          <p:cNvPr id="70661" name="Text Box 5"/>
          <p:cNvSpPr txBox="1">
            <a:spLocks noChangeArrowheads="1"/>
          </p:cNvSpPr>
          <p:nvPr/>
        </p:nvSpPr>
        <p:spPr bwMode="auto">
          <a:xfrm>
            <a:off x="5580063" y="1196975"/>
            <a:ext cx="7921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solidFill>
                  <a:srgbClr val="FF0000"/>
                </a:solidFill>
              </a:rPr>
              <a:t>E</a:t>
            </a:r>
          </a:p>
        </p:txBody>
      </p:sp>
      <p:pic>
        <p:nvPicPr>
          <p:cNvPr id="23557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2565400"/>
            <a:ext cx="4464050" cy="362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9" grpId="0" autoUpdateAnimBg="0"/>
      <p:bldP spid="70660" grpId="0" autoUpdateAnimBg="0"/>
      <p:bldP spid="70661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Box 1"/>
          <p:cNvSpPr txBox="1">
            <a:spLocks noChangeArrowheads="1"/>
          </p:cNvSpPr>
          <p:nvPr/>
        </p:nvSpPr>
        <p:spPr bwMode="auto">
          <a:xfrm>
            <a:off x="539750" y="404813"/>
            <a:ext cx="7358063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00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  我们已经知道，用汽油可以把衣服上的油脂洗去，原因是汽油可以溶解油脂，除此以外还有别的方法可以洗去油脂吗？</a:t>
            </a:r>
          </a:p>
        </p:txBody>
      </p:sp>
      <p:pic>
        <p:nvPicPr>
          <p:cNvPr id="45058" name="Picture 2" descr="pic_21298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8538" y="3141663"/>
            <a:ext cx="3778250" cy="318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ext Box 4"/>
          <p:cNvSpPr txBox="1">
            <a:spLocks noChangeArrowheads="1"/>
          </p:cNvSpPr>
          <p:nvPr/>
        </p:nvSpPr>
        <p:spPr bwMode="auto">
          <a:xfrm>
            <a:off x="539750" y="333375"/>
            <a:ext cx="80645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latin typeface="Arial" charset="0"/>
              </a:rPr>
              <a:t>【</a:t>
            </a:r>
            <a:r>
              <a:rPr lang="zh-CN" altLang="en-US">
                <a:latin typeface="Arial" charset="0"/>
              </a:rPr>
              <a:t>思考</a:t>
            </a:r>
            <a:r>
              <a:rPr lang="en-US" altLang="zh-CN">
                <a:latin typeface="Arial" charset="0"/>
              </a:rPr>
              <a:t>】</a:t>
            </a:r>
            <a:r>
              <a:rPr lang="zh-CN" altLang="en-US">
                <a:latin typeface="Arial" charset="0"/>
              </a:rPr>
              <a:t>酒精溶于水可以形成溶液，是不是所有液体分散</a:t>
            </a:r>
          </a:p>
          <a:p>
            <a:r>
              <a:rPr lang="zh-CN" altLang="en-US">
                <a:latin typeface="Arial" charset="0"/>
              </a:rPr>
              <a:t>              在水中都能形成溶液？</a:t>
            </a:r>
          </a:p>
        </p:txBody>
      </p:sp>
      <p:grpSp>
        <p:nvGrpSpPr>
          <p:cNvPr id="34843" name="Group 27"/>
          <p:cNvGrpSpPr>
            <a:grpSpLocks/>
          </p:cNvGrpSpPr>
          <p:nvPr/>
        </p:nvGrpSpPr>
        <p:grpSpPr bwMode="auto">
          <a:xfrm>
            <a:off x="179388" y="1412875"/>
            <a:ext cx="8713787" cy="2520950"/>
            <a:chOff x="113" y="935"/>
            <a:chExt cx="5489" cy="1588"/>
          </a:xfrm>
        </p:grpSpPr>
        <p:pic>
          <p:nvPicPr>
            <p:cNvPr id="25640" name="Picture 19" descr="图9-6 水和汽油的小实验（图）"/>
            <p:cNvPicPr>
              <a:picLocks noChangeAspect="1" noChangeArrowheads="1"/>
            </p:cNvPicPr>
            <p:nvPr/>
          </p:nvPicPr>
          <p:blipFill>
            <a:blip r:embed="rId2"/>
            <a:srcRect t="833" b="68947"/>
            <a:stretch>
              <a:fillRect/>
            </a:stretch>
          </p:blipFill>
          <p:spPr bwMode="auto">
            <a:xfrm>
              <a:off x="249" y="1255"/>
              <a:ext cx="1407" cy="12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641" name="Picture 20" descr="图9-6 水和汽油的小实验（图）"/>
            <p:cNvPicPr>
              <a:picLocks noChangeAspect="1" noChangeArrowheads="1"/>
            </p:cNvPicPr>
            <p:nvPr/>
          </p:nvPicPr>
          <p:blipFill>
            <a:blip r:embed="rId2"/>
            <a:srcRect t="36087" b="33693"/>
            <a:stretch>
              <a:fillRect/>
            </a:stretch>
          </p:blipFill>
          <p:spPr bwMode="auto">
            <a:xfrm>
              <a:off x="2109" y="1256"/>
              <a:ext cx="1406" cy="12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642" name="Picture 21" descr="图9-6 水和汽油的小实验（图）"/>
            <p:cNvPicPr>
              <a:picLocks noChangeAspect="1" noChangeArrowheads="1"/>
            </p:cNvPicPr>
            <p:nvPr/>
          </p:nvPicPr>
          <p:blipFill>
            <a:blip r:embed="rId2"/>
            <a:srcRect t="70901"/>
            <a:stretch>
              <a:fillRect/>
            </a:stretch>
          </p:blipFill>
          <p:spPr bwMode="auto">
            <a:xfrm>
              <a:off x="4059" y="1232"/>
              <a:ext cx="1543" cy="12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643" name="AutoShape 23"/>
            <p:cNvSpPr>
              <a:spLocks noChangeArrowheads="1"/>
            </p:cNvSpPr>
            <p:nvPr/>
          </p:nvSpPr>
          <p:spPr bwMode="auto">
            <a:xfrm>
              <a:off x="1701" y="1752"/>
              <a:ext cx="317" cy="272"/>
            </a:xfrm>
            <a:prstGeom prst="rightArrow">
              <a:avLst>
                <a:gd name="adj1" fmla="val 50000"/>
                <a:gd name="adj2" fmla="val 29136"/>
              </a:avLst>
            </a:prstGeom>
            <a:solidFill>
              <a:srgbClr val="0000FF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5644" name="AutoShape 24"/>
            <p:cNvSpPr>
              <a:spLocks noChangeArrowheads="1"/>
            </p:cNvSpPr>
            <p:nvPr/>
          </p:nvSpPr>
          <p:spPr bwMode="auto">
            <a:xfrm>
              <a:off x="3652" y="1707"/>
              <a:ext cx="317" cy="272"/>
            </a:xfrm>
            <a:prstGeom prst="rightArrow">
              <a:avLst>
                <a:gd name="adj1" fmla="val 50000"/>
                <a:gd name="adj2" fmla="val 29136"/>
              </a:avLst>
            </a:prstGeom>
            <a:solidFill>
              <a:srgbClr val="0000FF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5645" name="Text Box 26"/>
            <p:cNvSpPr txBox="1">
              <a:spLocks noChangeArrowheads="1"/>
            </p:cNvSpPr>
            <p:nvPr/>
          </p:nvSpPr>
          <p:spPr bwMode="auto">
            <a:xfrm>
              <a:off x="113" y="935"/>
              <a:ext cx="152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/>
                <a:t>【</a:t>
              </a:r>
              <a:r>
                <a:rPr lang="zh-CN" altLang="en-US"/>
                <a:t>演示实验</a:t>
              </a:r>
              <a:r>
                <a:rPr lang="en-US" altLang="zh-CN"/>
                <a:t>9-4】</a:t>
              </a:r>
            </a:p>
          </p:txBody>
        </p:sp>
      </p:grpSp>
      <p:sp>
        <p:nvSpPr>
          <p:cNvPr id="34849" name="AutoShape 33"/>
          <p:cNvSpPr>
            <a:spLocks noChangeArrowheads="1"/>
          </p:cNvSpPr>
          <p:nvPr/>
        </p:nvSpPr>
        <p:spPr bwMode="auto">
          <a:xfrm>
            <a:off x="5435600" y="1268413"/>
            <a:ext cx="1584325" cy="503237"/>
          </a:xfrm>
          <a:prstGeom prst="wedgeRoundRectCallout">
            <a:avLst>
              <a:gd name="adj1" fmla="val 55509"/>
              <a:gd name="adj2" fmla="val 274921"/>
              <a:gd name="adj3" fmla="val 16667"/>
            </a:avLst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kumimoji="1" lang="zh-CN" altLang="en-US">
                <a:solidFill>
                  <a:srgbClr val="FF0000"/>
                </a:solidFill>
              </a:rPr>
              <a:t>乳浊液</a:t>
            </a:r>
          </a:p>
        </p:txBody>
      </p:sp>
      <p:graphicFrame>
        <p:nvGraphicFramePr>
          <p:cNvPr id="34951" name="Group 135"/>
          <p:cNvGraphicFramePr>
            <a:graphicFrameLocks noGrp="1"/>
          </p:cNvGraphicFramePr>
          <p:nvPr/>
        </p:nvGraphicFramePr>
        <p:xfrm>
          <a:off x="250825" y="4076700"/>
          <a:ext cx="8748713" cy="2225675"/>
        </p:xfrm>
        <a:graphic>
          <a:graphicData uri="http://schemas.openxmlformats.org/drawingml/2006/table">
            <a:tbl>
              <a:tblPr/>
              <a:tblGrid>
                <a:gridCol w="1749425"/>
                <a:gridCol w="1347788"/>
                <a:gridCol w="1728787"/>
                <a:gridCol w="1727200"/>
                <a:gridCol w="2195513"/>
              </a:tblGrid>
              <a:tr h="38258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试管内加入的物质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现象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用水冲洗后的试管是否干净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振荡前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振荡后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静置后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82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水和植物油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水和植物油及洗涤剂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4952" name="Text Box 136"/>
          <p:cNvSpPr txBox="1">
            <a:spLocks noChangeArrowheads="1"/>
          </p:cNvSpPr>
          <p:nvPr/>
        </p:nvSpPr>
        <p:spPr bwMode="auto">
          <a:xfrm>
            <a:off x="2195513" y="4975225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分层</a:t>
            </a:r>
          </a:p>
        </p:txBody>
      </p:sp>
      <p:sp>
        <p:nvSpPr>
          <p:cNvPr id="34953" name="Text Box 137"/>
          <p:cNvSpPr txBox="1">
            <a:spLocks noChangeArrowheads="1"/>
          </p:cNvSpPr>
          <p:nvPr/>
        </p:nvSpPr>
        <p:spPr bwMode="auto">
          <a:xfrm>
            <a:off x="2195513" y="5661025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分层</a:t>
            </a:r>
          </a:p>
        </p:txBody>
      </p:sp>
      <p:sp>
        <p:nvSpPr>
          <p:cNvPr id="34954" name="Text Box 138"/>
          <p:cNvSpPr txBox="1">
            <a:spLocks noChangeArrowheads="1"/>
          </p:cNvSpPr>
          <p:nvPr/>
        </p:nvSpPr>
        <p:spPr bwMode="auto">
          <a:xfrm>
            <a:off x="3455988" y="4975225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乳状浑浊</a:t>
            </a:r>
          </a:p>
        </p:txBody>
      </p:sp>
      <p:sp>
        <p:nvSpPr>
          <p:cNvPr id="34955" name="Text Box 139"/>
          <p:cNvSpPr txBox="1">
            <a:spLocks noChangeArrowheads="1"/>
          </p:cNvSpPr>
          <p:nvPr/>
        </p:nvSpPr>
        <p:spPr bwMode="auto">
          <a:xfrm>
            <a:off x="3492500" y="5648325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乳状浑浊</a:t>
            </a:r>
          </a:p>
        </p:txBody>
      </p:sp>
      <p:sp>
        <p:nvSpPr>
          <p:cNvPr id="34956" name="Text Box 140"/>
          <p:cNvSpPr txBox="1">
            <a:spLocks noChangeArrowheads="1"/>
          </p:cNvSpPr>
          <p:nvPr/>
        </p:nvSpPr>
        <p:spPr bwMode="auto">
          <a:xfrm>
            <a:off x="5507038" y="4975225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分层</a:t>
            </a:r>
          </a:p>
        </p:txBody>
      </p:sp>
      <p:sp>
        <p:nvSpPr>
          <p:cNvPr id="34957" name="Text Box 141"/>
          <p:cNvSpPr txBox="1">
            <a:spLocks noChangeArrowheads="1"/>
          </p:cNvSpPr>
          <p:nvPr/>
        </p:nvSpPr>
        <p:spPr bwMode="auto">
          <a:xfrm>
            <a:off x="5292725" y="5661025"/>
            <a:ext cx="109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不分层</a:t>
            </a:r>
          </a:p>
        </p:txBody>
      </p:sp>
      <p:sp>
        <p:nvSpPr>
          <p:cNvPr id="34958" name="Text Box 142"/>
          <p:cNvSpPr txBox="1">
            <a:spLocks noChangeArrowheads="1"/>
          </p:cNvSpPr>
          <p:nvPr/>
        </p:nvSpPr>
        <p:spPr bwMode="auto">
          <a:xfrm>
            <a:off x="7380288" y="5000625"/>
            <a:ext cx="109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不干净</a:t>
            </a:r>
          </a:p>
        </p:txBody>
      </p:sp>
      <p:sp>
        <p:nvSpPr>
          <p:cNvPr id="34959" name="Text Box 143"/>
          <p:cNvSpPr txBox="1">
            <a:spLocks noChangeArrowheads="1"/>
          </p:cNvSpPr>
          <p:nvPr/>
        </p:nvSpPr>
        <p:spPr bwMode="auto">
          <a:xfrm>
            <a:off x="7378700" y="5635625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干净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4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4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4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34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34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34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34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34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34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2" dur="2000"/>
                                        <p:tgtEl>
                                          <p:spTgt spid="34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2000"/>
                                        <p:tgtEl>
                                          <p:spTgt spid="34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49" grpId="0" animBg="1"/>
      <p:bldP spid="34952" grpId="0"/>
      <p:bldP spid="34953" grpId="0"/>
      <p:bldP spid="34954" grpId="0"/>
      <p:bldP spid="34955" grpId="0"/>
      <p:bldP spid="34956" grpId="0"/>
      <p:bldP spid="34957" grpId="0"/>
      <p:bldP spid="34958" grpId="0"/>
      <p:bldP spid="3495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8" name="Text Box 8"/>
          <p:cNvSpPr txBox="1">
            <a:spLocks noChangeArrowheads="1"/>
          </p:cNvSpPr>
          <p:nvPr/>
        </p:nvSpPr>
        <p:spPr bwMode="auto">
          <a:xfrm>
            <a:off x="1042988" y="2636838"/>
            <a:ext cx="75612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、乳化：使植物油分散成无数细小的</a:t>
            </a:r>
            <a:r>
              <a:rPr lang="zh-CN" altLang="en-US">
                <a:solidFill>
                  <a:srgbClr val="FF0000"/>
                </a:solidFill>
              </a:rPr>
              <a:t>液滴</a:t>
            </a:r>
            <a:r>
              <a:rPr lang="zh-CN" altLang="en-US"/>
              <a:t>，而不聚成</a:t>
            </a:r>
          </a:p>
          <a:p>
            <a:r>
              <a:rPr lang="zh-CN" altLang="en-US"/>
              <a:t>                   大油珠。</a:t>
            </a:r>
          </a:p>
        </p:txBody>
      </p:sp>
      <p:sp>
        <p:nvSpPr>
          <p:cNvPr id="56331" name="Text Box 11"/>
          <p:cNvSpPr txBox="1">
            <a:spLocks noChangeArrowheads="1"/>
          </p:cNvSpPr>
          <p:nvPr/>
        </p:nvSpPr>
        <p:spPr bwMode="auto">
          <a:xfrm>
            <a:off x="539750" y="3619500"/>
            <a:ext cx="5616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latin typeface="Arial" charset="0"/>
              </a:rPr>
              <a:t>【</a:t>
            </a:r>
            <a:r>
              <a:rPr lang="zh-CN" altLang="en-US">
                <a:latin typeface="Arial" charset="0"/>
              </a:rPr>
              <a:t>提问</a:t>
            </a:r>
            <a:r>
              <a:rPr lang="en-US" altLang="zh-CN">
                <a:latin typeface="Arial" charset="0"/>
              </a:rPr>
              <a:t>】</a:t>
            </a:r>
            <a:r>
              <a:rPr lang="zh-CN" altLang="en-US">
                <a:latin typeface="Arial" charset="0"/>
              </a:rPr>
              <a:t>溶液与乳浊液有什么区别？</a:t>
            </a:r>
          </a:p>
        </p:txBody>
      </p:sp>
      <p:sp>
        <p:nvSpPr>
          <p:cNvPr id="56332" name="Text Box 12"/>
          <p:cNvSpPr txBox="1">
            <a:spLocks noChangeArrowheads="1"/>
          </p:cNvSpPr>
          <p:nvPr/>
        </p:nvSpPr>
        <p:spPr bwMode="auto">
          <a:xfrm>
            <a:off x="755650" y="4224338"/>
            <a:ext cx="7921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</a:rPr>
              <a:t>溶液</a:t>
            </a:r>
            <a:r>
              <a:rPr kumimoji="1" lang="zh-CN" altLang="en-US"/>
              <a:t>是：</a:t>
            </a:r>
            <a:r>
              <a:rPr kumimoji="1" lang="zh-CN" altLang="en-US">
                <a:solidFill>
                  <a:srgbClr val="FF0000"/>
                </a:solidFill>
              </a:rPr>
              <a:t>均一、稳定的混合物</a:t>
            </a:r>
            <a:r>
              <a:rPr kumimoji="1" lang="zh-CN" altLang="en-US"/>
              <a:t>，</a:t>
            </a:r>
          </a:p>
        </p:txBody>
      </p:sp>
      <p:sp>
        <p:nvSpPr>
          <p:cNvPr id="26628" name="Text Box 13"/>
          <p:cNvSpPr txBox="1">
            <a:spLocks noChangeArrowheads="1"/>
          </p:cNvSpPr>
          <p:nvPr/>
        </p:nvSpPr>
        <p:spPr bwMode="auto">
          <a:xfrm>
            <a:off x="735013" y="739775"/>
            <a:ext cx="2012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/>
              <a:t>三、乳化现象</a:t>
            </a:r>
          </a:p>
        </p:txBody>
      </p:sp>
      <p:sp>
        <p:nvSpPr>
          <p:cNvPr id="56334" name="Text Box 14"/>
          <p:cNvSpPr txBox="1">
            <a:spLocks noChangeArrowheads="1"/>
          </p:cNvSpPr>
          <p:nvPr/>
        </p:nvSpPr>
        <p:spPr bwMode="auto">
          <a:xfrm>
            <a:off x="2586038" y="1387475"/>
            <a:ext cx="5441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小液滴</a:t>
            </a:r>
            <a:r>
              <a:rPr kumimoji="1" lang="zh-CN" altLang="en-US"/>
              <a:t>分散到</a:t>
            </a:r>
            <a:r>
              <a:rPr kumimoji="1" lang="zh-CN" altLang="en-US">
                <a:solidFill>
                  <a:srgbClr val="FF0000"/>
                </a:solidFill>
              </a:rPr>
              <a:t>液体</a:t>
            </a:r>
            <a:r>
              <a:rPr kumimoji="1" lang="zh-CN" altLang="en-US"/>
              <a:t>里形成的混合物。</a:t>
            </a:r>
          </a:p>
        </p:txBody>
      </p:sp>
      <p:sp>
        <p:nvSpPr>
          <p:cNvPr id="56335" name="Text Box 15"/>
          <p:cNvSpPr txBox="1">
            <a:spLocks noChangeArrowheads="1"/>
          </p:cNvSpPr>
          <p:nvPr/>
        </p:nvSpPr>
        <p:spPr bwMode="auto">
          <a:xfrm>
            <a:off x="1249363" y="2060575"/>
            <a:ext cx="2305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/>
              <a:t>**</a:t>
            </a:r>
            <a:r>
              <a:rPr kumimoji="1" lang="zh-CN" altLang="en-US"/>
              <a:t>宏观特征：</a:t>
            </a:r>
            <a:endParaRPr kumimoji="1" lang="zh-CN" altLang="en-US">
              <a:solidFill>
                <a:srgbClr val="FF0000"/>
              </a:solidFill>
            </a:endParaRPr>
          </a:p>
        </p:txBody>
      </p:sp>
      <p:sp>
        <p:nvSpPr>
          <p:cNvPr id="56336" name="Rectangle 16"/>
          <p:cNvSpPr>
            <a:spLocks noChangeArrowheads="1"/>
          </p:cNvSpPr>
          <p:nvPr/>
        </p:nvSpPr>
        <p:spPr bwMode="auto">
          <a:xfrm>
            <a:off x="3194050" y="2060575"/>
            <a:ext cx="467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</a:rPr>
              <a:t>不均一、不稳定、且</a:t>
            </a:r>
            <a:r>
              <a:rPr kumimoji="1" lang="zh-CN" altLang="en-US">
                <a:solidFill>
                  <a:srgbClr val="0000FF"/>
                </a:solidFill>
              </a:rPr>
              <a:t>静置会分层</a:t>
            </a:r>
          </a:p>
        </p:txBody>
      </p:sp>
      <p:sp>
        <p:nvSpPr>
          <p:cNvPr id="56337" name="Text Box 17"/>
          <p:cNvSpPr txBox="1">
            <a:spLocks noChangeArrowheads="1"/>
          </p:cNvSpPr>
          <p:nvPr/>
        </p:nvSpPr>
        <p:spPr bwMode="auto">
          <a:xfrm>
            <a:off x="950913" y="1408113"/>
            <a:ext cx="1860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、乳浊液：</a:t>
            </a:r>
          </a:p>
        </p:txBody>
      </p:sp>
      <p:sp>
        <p:nvSpPr>
          <p:cNvPr id="56340" name="Rectangle 20"/>
          <p:cNvSpPr>
            <a:spLocks noChangeArrowheads="1"/>
          </p:cNvSpPr>
          <p:nvPr/>
        </p:nvSpPr>
        <p:spPr bwMode="auto">
          <a:xfrm>
            <a:off x="800100" y="4941888"/>
            <a:ext cx="780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/>
              <a:t>而</a:t>
            </a:r>
            <a:r>
              <a:rPr kumimoji="1" lang="zh-CN" altLang="en-US">
                <a:solidFill>
                  <a:srgbClr val="0000FF"/>
                </a:solidFill>
              </a:rPr>
              <a:t>乳浊液</a:t>
            </a:r>
            <a:r>
              <a:rPr kumimoji="1" lang="zh-CN" altLang="en-US"/>
              <a:t>是：不均一、不稳定、且静置会分层的混合物。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56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56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56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56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56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8" grpId="0"/>
      <p:bldP spid="56331" grpId="0"/>
      <p:bldP spid="56332" grpId="0" autoUpdateAnimBg="0"/>
      <p:bldP spid="56334" grpId="0" autoUpdateAnimBg="0"/>
      <p:bldP spid="56335" grpId="0" autoUpdateAnimBg="0"/>
      <p:bldP spid="56336" grpId="0"/>
      <p:bldP spid="56337" grpId="0"/>
      <p:bldP spid="5634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ext Box 5"/>
          <p:cNvSpPr txBox="1">
            <a:spLocks noChangeArrowheads="1"/>
          </p:cNvSpPr>
          <p:nvPr/>
        </p:nvSpPr>
        <p:spPr bwMode="auto">
          <a:xfrm>
            <a:off x="547688" y="712788"/>
            <a:ext cx="3316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【</a:t>
            </a:r>
            <a:r>
              <a:rPr lang="zh-CN" altLang="en-US">
                <a:solidFill>
                  <a:srgbClr val="0000FF"/>
                </a:solidFill>
              </a:rPr>
              <a:t>拓展：</a:t>
            </a:r>
            <a:r>
              <a:rPr lang="zh-CN" altLang="en-US">
                <a:solidFill>
                  <a:srgbClr val="FF0000"/>
                </a:solidFill>
              </a:rPr>
              <a:t>资料卡片</a:t>
            </a:r>
            <a:r>
              <a:rPr lang="en-US" altLang="zh-CN">
                <a:solidFill>
                  <a:srgbClr val="FF0000"/>
                </a:solidFill>
              </a:rPr>
              <a:t>】</a:t>
            </a:r>
            <a:r>
              <a:rPr lang="en-US" altLang="zh-CN">
                <a:solidFill>
                  <a:srgbClr val="0000FF"/>
                </a:solidFill>
              </a:rPr>
              <a:t>P</a:t>
            </a:r>
            <a:r>
              <a:rPr lang="en-US" altLang="zh-CN" baseline="-25000">
                <a:solidFill>
                  <a:srgbClr val="0000FF"/>
                </a:solidFill>
              </a:rPr>
              <a:t>31</a:t>
            </a:r>
          </a:p>
        </p:txBody>
      </p:sp>
      <p:sp>
        <p:nvSpPr>
          <p:cNvPr id="27650" name="Text Box 6"/>
          <p:cNvSpPr txBox="1">
            <a:spLocks noChangeArrowheads="1"/>
          </p:cNvSpPr>
          <p:nvPr/>
        </p:nvSpPr>
        <p:spPr bwMode="auto">
          <a:xfrm>
            <a:off x="879475" y="1268413"/>
            <a:ext cx="78041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/>
              <a:t>如果把少量泥土放入</a:t>
            </a:r>
            <a:r>
              <a:rPr lang="zh-CN" altLang="en-US">
                <a:solidFill>
                  <a:srgbClr val="FF3300"/>
                </a:solidFill>
              </a:rPr>
              <a:t>装有</a:t>
            </a:r>
            <a:r>
              <a:rPr lang="zh-CN" altLang="en-US"/>
              <a:t>水的烧杯中</a:t>
            </a:r>
            <a:r>
              <a:rPr lang="zh-CN" altLang="en-US">
                <a:solidFill>
                  <a:srgbClr val="FF3300"/>
                </a:solidFill>
              </a:rPr>
              <a:t>搅拌</a:t>
            </a:r>
            <a:r>
              <a:rPr lang="zh-CN" altLang="en-US"/>
              <a:t>，得到一种浑浊</a:t>
            </a:r>
          </a:p>
          <a:p>
            <a:r>
              <a:rPr lang="zh-CN" altLang="en-US"/>
              <a:t>的液体。这种液体中悬浮着很多不溶于水的固体小颗粒。</a:t>
            </a:r>
          </a:p>
        </p:txBody>
      </p:sp>
      <p:sp>
        <p:nvSpPr>
          <p:cNvPr id="57351" name="Text Box 7"/>
          <p:cNvSpPr txBox="1">
            <a:spLocks noChangeArrowheads="1"/>
          </p:cNvSpPr>
          <p:nvPr/>
        </p:nvSpPr>
        <p:spPr bwMode="auto">
          <a:xfrm>
            <a:off x="808038" y="2252663"/>
            <a:ext cx="170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**</a:t>
            </a:r>
            <a:r>
              <a:rPr lang="zh-CN" altLang="en-US"/>
              <a:t>悬浊液：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57352" name="Text Box 8"/>
          <p:cNvSpPr txBox="1">
            <a:spLocks noChangeArrowheads="1"/>
          </p:cNvSpPr>
          <p:nvPr/>
        </p:nvSpPr>
        <p:spPr bwMode="auto">
          <a:xfrm>
            <a:off x="2484438" y="2255838"/>
            <a:ext cx="5365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不溶固体分散在液体中形成的混合物。</a:t>
            </a:r>
          </a:p>
        </p:txBody>
      </p:sp>
      <p:sp>
        <p:nvSpPr>
          <p:cNvPr id="57353" name="Text Box 9"/>
          <p:cNvSpPr txBox="1">
            <a:spLocks noChangeArrowheads="1"/>
          </p:cNvSpPr>
          <p:nvPr/>
        </p:nvSpPr>
        <p:spPr bwMode="auto">
          <a:xfrm>
            <a:off x="827088" y="2828925"/>
            <a:ext cx="2012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**</a:t>
            </a:r>
            <a:r>
              <a:rPr lang="zh-CN" altLang="en-US"/>
              <a:t>宏观特点：</a:t>
            </a:r>
          </a:p>
        </p:txBody>
      </p:sp>
      <p:sp>
        <p:nvSpPr>
          <p:cNvPr id="57354" name="Rectangle 10"/>
          <p:cNvSpPr>
            <a:spLocks noChangeArrowheads="1"/>
          </p:cNvSpPr>
          <p:nvPr/>
        </p:nvSpPr>
        <p:spPr bwMode="auto">
          <a:xfrm>
            <a:off x="2700338" y="2828925"/>
            <a:ext cx="467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</a:rPr>
              <a:t>不均一、不稳定、且</a:t>
            </a:r>
            <a:r>
              <a:rPr kumimoji="1" lang="zh-CN" altLang="en-US">
                <a:solidFill>
                  <a:srgbClr val="0000FF"/>
                </a:solidFill>
              </a:rPr>
              <a:t>静置会沉降</a:t>
            </a:r>
          </a:p>
        </p:txBody>
      </p:sp>
      <p:sp>
        <p:nvSpPr>
          <p:cNvPr id="57357" name="Text Box 13"/>
          <p:cNvSpPr txBox="1">
            <a:spLocks noChangeArrowheads="1"/>
          </p:cNvSpPr>
          <p:nvPr/>
        </p:nvSpPr>
        <p:spPr bwMode="auto">
          <a:xfrm>
            <a:off x="950913" y="3502025"/>
            <a:ext cx="7869237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/>
              <a:t>如：钡餐：</a:t>
            </a:r>
            <a:r>
              <a:rPr lang="en-US" altLang="zh-CN"/>
              <a:t>___________________</a:t>
            </a:r>
          </a:p>
          <a:p>
            <a:r>
              <a:rPr lang="en-US" altLang="zh-CN"/>
              <a:t>        </a:t>
            </a:r>
            <a:r>
              <a:rPr lang="zh-CN" altLang="en-US"/>
              <a:t>波尔多液：</a:t>
            </a:r>
            <a:r>
              <a:rPr lang="en-US" altLang="zh-CN"/>
              <a:t>_______________</a:t>
            </a:r>
          </a:p>
          <a:p>
            <a:r>
              <a:rPr lang="en-US" altLang="zh-CN"/>
              <a:t>        </a:t>
            </a:r>
            <a:r>
              <a:rPr lang="zh-CN" altLang="en-US"/>
              <a:t>石灰乳：</a:t>
            </a:r>
            <a:r>
              <a:rPr lang="en-US" altLang="zh-CN"/>
              <a:t>___________________</a:t>
            </a:r>
          </a:p>
        </p:txBody>
      </p:sp>
      <p:sp>
        <p:nvSpPr>
          <p:cNvPr id="57358" name="Text Box 14"/>
          <p:cNvSpPr txBox="1">
            <a:spLocks noChangeArrowheads="1"/>
          </p:cNvSpPr>
          <p:nvPr/>
        </p:nvSpPr>
        <p:spPr bwMode="auto">
          <a:xfrm>
            <a:off x="2895600" y="3429000"/>
            <a:ext cx="2266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BaSO</a:t>
            </a:r>
            <a:r>
              <a:rPr lang="en-US" altLang="zh-CN" baseline="-25000">
                <a:solidFill>
                  <a:srgbClr val="FF0000"/>
                </a:solidFill>
              </a:rPr>
              <a:t>4</a:t>
            </a:r>
            <a:r>
              <a:rPr lang="zh-CN" altLang="en-US">
                <a:solidFill>
                  <a:srgbClr val="FF0000"/>
                </a:solidFill>
              </a:rPr>
              <a:t>的悬浊液</a:t>
            </a:r>
          </a:p>
        </p:txBody>
      </p:sp>
      <p:sp>
        <p:nvSpPr>
          <p:cNvPr id="57359" name="Text Box 15"/>
          <p:cNvSpPr txBox="1">
            <a:spLocks noChangeArrowheads="1"/>
          </p:cNvSpPr>
          <p:nvPr/>
        </p:nvSpPr>
        <p:spPr bwMode="auto">
          <a:xfrm>
            <a:off x="3111500" y="3841750"/>
            <a:ext cx="2571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Cu(OH)</a:t>
            </a:r>
            <a:r>
              <a:rPr lang="en-US" altLang="zh-CN" baseline="-25000">
                <a:solidFill>
                  <a:srgbClr val="0000FF"/>
                </a:solidFill>
              </a:rPr>
              <a:t>2</a:t>
            </a:r>
            <a:r>
              <a:rPr lang="zh-CN" altLang="en-US">
                <a:solidFill>
                  <a:srgbClr val="0000FF"/>
                </a:solidFill>
              </a:rPr>
              <a:t>的悬浊液</a:t>
            </a:r>
          </a:p>
        </p:txBody>
      </p:sp>
      <p:sp>
        <p:nvSpPr>
          <p:cNvPr id="57363" name="Text Box 19"/>
          <p:cNvSpPr txBox="1">
            <a:spLocks noChangeArrowheads="1"/>
          </p:cNvSpPr>
          <p:nvPr/>
        </p:nvSpPr>
        <p:spPr bwMode="auto">
          <a:xfrm>
            <a:off x="3097213" y="4227513"/>
            <a:ext cx="2554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Ca(OH)</a:t>
            </a:r>
            <a:r>
              <a:rPr lang="en-US" altLang="zh-CN" baseline="-25000">
                <a:solidFill>
                  <a:srgbClr val="FF0000"/>
                </a:solidFill>
              </a:rPr>
              <a:t>2</a:t>
            </a:r>
            <a:r>
              <a:rPr lang="zh-CN" altLang="en-US">
                <a:solidFill>
                  <a:srgbClr val="FF0000"/>
                </a:solidFill>
              </a:rPr>
              <a:t>的悬浊液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7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7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7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57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6" dur="500"/>
                                        <p:tgtEl>
                                          <p:spTgt spid="57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57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6" dur="500"/>
                                        <p:tgtEl>
                                          <p:spTgt spid="57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1" grpId="0"/>
      <p:bldP spid="57352" grpId="0"/>
      <p:bldP spid="57353" grpId="0"/>
      <p:bldP spid="57354" grpId="0"/>
      <p:bldP spid="57357" grpId="0"/>
      <p:bldP spid="57358" grpId="0"/>
      <p:bldP spid="57359" grpId="0"/>
      <p:bldP spid="5736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ChangeArrowheads="1"/>
          </p:cNvSpPr>
          <p:nvPr/>
        </p:nvSpPr>
        <p:spPr bwMode="auto">
          <a:xfrm>
            <a:off x="0" y="620713"/>
            <a:ext cx="9144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 sz="4000">
                <a:latin typeface="Arial" charset="0"/>
              </a:rPr>
              <a:t> </a:t>
            </a:r>
            <a:r>
              <a:rPr kumimoji="1" lang="en-US" altLang="zh-CN" sz="3200">
                <a:latin typeface="楷体_GB2312"/>
                <a:ea typeface="楷体_GB2312"/>
                <a:cs typeface="楷体_GB2312"/>
              </a:rPr>
              <a:t>1.</a:t>
            </a:r>
            <a:r>
              <a:rPr kumimoji="1" lang="zh-CN" altLang="en-US" sz="3200">
                <a:solidFill>
                  <a:srgbClr val="FF0000"/>
                </a:solidFill>
                <a:latin typeface="楷体_GB2312"/>
                <a:ea typeface="楷体_GB2312"/>
                <a:cs typeface="楷体_GB2312"/>
              </a:rPr>
              <a:t>洗涤剂有什么功能</a:t>
            </a:r>
            <a:r>
              <a:rPr kumimoji="1" lang="en-US" altLang="zh-CN" sz="3200">
                <a:solidFill>
                  <a:srgbClr val="FF0000"/>
                </a:solidFill>
                <a:latin typeface="楷体_GB2312"/>
                <a:ea typeface="楷体_GB2312"/>
                <a:cs typeface="楷体_GB2312"/>
              </a:rPr>
              <a:t>?</a:t>
            </a:r>
            <a:r>
              <a:rPr kumimoji="1" lang="en-US" altLang="zh-CN" sz="3200">
                <a:latin typeface="楷体_GB2312"/>
                <a:ea typeface="楷体_GB2312"/>
                <a:cs typeface="楷体_GB2312"/>
              </a:rPr>
              <a:t>  </a:t>
            </a:r>
            <a:r>
              <a:rPr kumimoji="1" lang="zh-CN" altLang="en-US" sz="3200">
                <a:latin typeface="楷体_GB2312"/>
                <a:ea typeface="楷体_GB2312"/>
                <a:cs typeface="楷体_GB2312"/>
              </a:rPr>
              <a:t>它的去污原理是什么</a:t>
            </a:r>
            <a:r>
              <a:rPr kumimoji="1" lang="en-US" altLang="zh-CN" sz="3200">
                <a:latin typeface="楷体_GB2312"/>
                <a:ea typeface="楷体_GB2312"/>
                <a:cs typeface="楷体_GB2312"/>
              </a:rPr>
              <a:t>?</a:t>
            </a:r>
            <a:endParaRPr kumimoji="1" lang="en-US" altLang="zh-CN" sz="3200">
              <a:solidFill>
                <a:srgbClr val="000099"/>
              </a:solidFill>
              <a:latin typeface="楷体_GB2312"/>
              <a:ea typeface="楷体_GB2312"/>
              <a:cs typeface="楷体_GB2312"/>
            </a:endParaRPr>
          </a:p>
        </p:txBody>
      </p:sp>
      <p:sp>
        <p:nvSpPr>
          <p:cNvPr id="72707" name="Rectangle 3"/>
          <p:cNvSpPr>
            <a:spLocks noChangeArrowheads="1"/>
          </p:cNvSpPr>
          <p:nvPr/>
        </p:nvSpPr>
        <p:spPr bwMode="auto">
          <a:xfrm>
            <a:off x="250825" y="1412875"/>
            <a:ext cx="8604250" cy="1439863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zh-CN" altLang="en-US" sz="2800">
                <a:solidFill>
                  <a:srgbClr val="0000FF"/>
                </a:solidFill>
                <a:latin typeface="楷体_GB2312"/>
                <a:ea typeface="楷体_GB2312"/>
                <a:cs typeface="楷体_GB2312"/>
              </a:rPr>
              <a:t>洗涤剂有乳化功能；</a:t>
            </a:r>
            <a:r>
              <a:rPr lang="zh-CN" altLang="en-US" sz="2800">
                <a:latin typeface="楷体_GB2312"/>
                <a:ea typeface="楷体_GB2312"/>
                <a:cs typeface="楷体_GB2312"/>
              </a:rPr>
              <a:t>洗涤剂的去污原理是：</a:t>
            </a:r>
            <a:r>
              <a:rPr lang="zh-CN" altLang="en-US" sz="2800">
                <a:solidFill>
                  <a:srgbClr val="FF0000"/>
                </a:solidFill>
                <a:latin typeface="楷体_GB2312"/>
                <a:ea typeface="楷体_GB2312"/>
                <a:cs typeface="楷体_GB2312"/>
              </a:rPr>
              <a:t>将油污乳化形成乳浊液。</a:t>
            </a:r>
            <a:r>
              <a:rPr lang="zh-CN" altLang="en-US" sz="2800">
                <a:latin typeface="楷体_GB2312"/>
                <a:ea typeface="楷体_GB2312"/>
                <a:cs typeface="楷体_GB2312"/>
              </a:rPr>
              <a:t>（这种现象称为洗涤剂的乳化作用。）</a:t>
            </a:r>
          </a:p>
        </p:txBody>
      </p:sp>
      <p:sp>
        <p:nvSpPr>
          <p:cNvPr id="28675" name="Rectangle 4"/>
          <p:cNvSpPr>
            <a:spLocks noChangeArrowheads="1"/>
          </p:cNvSpPr>
          <p:nvPr/>
        </p:nvSpPr>
        <p:spPr bwMode="auto">
          <a:xfrm>
            <a:off x="468313" y="0"/>
            <a:ext cx="25193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zh-CN" altLang="en-US" sz="3600">
                <a:latin typeface="楷体_GB2312"/>
                <a:ea typeface="楷体_GB2312"/>
                <a:cs typeface="楷体_GB2312"/>
              </a:rPr>
              <a:t>拓展问题</a:t>
            </a:r>
            <a:r>
              <a:rPr kumimoji="1" lang="en-US" altLang="zh-CN" sz="3600">
                <a:latin typeface="楷体_GB2312"/>
                <a:ea typeface="楷体_GB2312"/>
                <a:cs typeface="楷体_GB2312"/>
              </a:rPr>
              <a:t>:</a:t>
            </a:r>
          </a:p>
        </p:txBody>
      </p:sp>
      <p:sp>
        <p:nvSpPr>
          <p:cNvPr id="28676" name="Rectangle 5"/>
          <p:cNvSpPr>
            <a:spLocks noChangeArrowheads="1"/>
          </p:cNvSpPr>
          <p:nvPr/>
        </p:nvSpPr>
        <p:spPr bwMode="auto">
          <a:xfrm>
            <a:off x="0" y="2924175"/>
            <a:ext cx="914400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en-US" altLang="zh-CN" sz="2800">
                <a:latin typeface="楷体_GB2312"/>
                <a:ea typeface="楷体_GB2312"/>
                <a:cs typeface="楷体_GB2312"/>
              </a:rPr>
              <a:t>2</a:t>
            </a:r>
            <a:r>
              <a:rPr kumimoji="1" lang="zh-CN" altLang="en-US" sz="2800">
                <a:latin typeface="楷体_GB2312"/>
                <a:ea typeface="楷体_GB2312"/>
                <a:cs typeface="楷体_GB2312"/>
              </a:rPr>
              <a:t>、修汽车的工人</a:t>
            </a:r>
            <a:r>
              <a:rPr kumimoji="1" lang="en-US" altLang="zh-CN" sz="2800">
                <a:latin typeface="楷体_GB2312"/>
                <a:ea typeface="楷体_GB2312"/>
                <a:cs typeface="楷体_GB2312"/>
              </a:rPr>
              <a:t>,</a:t>
            </a:r>
            <a:r>
              <a:rPr kumimoji="1" lang="zh-CN" altLang="en-US" sz="2800">
                <a:latin typeface="楷体_GB2312"/>
                <a:ea typeface="楷体_GB2312"/>
                <a:cs typeface="楷体_GB2312"/>
              </a:rPr>
              <a:t>当他的手上沾满油污时</a:t>
            </a:r>
            <a:r>
              <a:rPr kumimoji="1" lang="en-US" altLang="zh-CN" sz="2800">
                <a:latin typeface="楷体_GB2312"/>
                <a:ea typeface="楷体_GB2312"/>
                <a:cs typeface="楷体_GB2312"/>
              </a:rPr>
              <a:t>,</a:t>
            </a:r>
            <a:r>
              <a:rPr kumimoji="1" lang="zh-CN" altLang="en-US" sz="2800">
                <a:latin typeface="楷体_GB2312"/>
                <a:ea typeface="楷体_GB2312"/>
                <a:cs typeface="楷体_GB2312"/>
              </a:rPr>
              <a:t>他常用汽油洗去手上的油污</a:t>
            </a:r>
            <a:r>
              <a:rPr kumimoji="1" lang="en-US" altLang="zh-CN" sz="2800">
                <a:latin typeface="楷体_GB2312"/>
                <a:ea typeface="楷体_GB2312"/>
                <a:cs typeface="楷体_GB2312"/>
              </a:rPr>
              <a:t>.</a:t>
            </a:r>
            <a:r>
              <a:rPr kumimoji="1" lang="zh-CN" altLang="en-US" sz="2800">
                <a:latin typeface="楷体_GB2312"/>
                <a:ea typeface="楷体_GB2312"/>
                <a:cs typeface="楷体_GB2312"/>
              </a:rPr>
              <a:t>这说明汽油与洗涤剂一样能去油污</a:t>
            </a:r>
            <a:r>
              <a:rPr kumimoji="1" lang="en-US" altLang="zh-CN" sz="2800">
                <a:latin typeface="楷体_GB2312"/>
                <a:ea typeface="楷体_GB2312"/>
                <a:cs typeface="楷体_GB2312"/>
              </a:rPr>
              <a:t>,</a:t>
            </a:r>
            <a:r>
              <a:rPr kumimoji="1" lang="zh-CN" altLang="en-US" sz="2800">
                <a:latin typeface="楷体_GB2312"/>
                <a:ea typeface="楷体_GB2312"/>
                <a:cs typeface="楷体_GB2312"/>
              </a:rPr>
              <a:t>那么二者去油污的原理是否相同</a:t>
            </a:r>
            <a:r>
              <a:rPr kumimoji="1" lang="en-US" altLang="zh-CN" sz="2800">
                <a:latin typeface="楷体_GB2312"/>
                <a:ea typeface="楷体_GB2312"/>
                <a:cs typeface="楷体_GB2312"/>
              </a:rPr>
              <a:t>?</a:t>
            </a:r>
            <a:r>
              <a:rPr kumimoji="1" lang="zh-CN" altLang="en-US" sz="2800">
                <a:solidFill>
                  <a:srgbClr val="FF0066"/>
                </a:solidFill>
                <a:latin typeface="楷体_GB2312"/>
                <a:ea typeface="楷体_GB2312"/>
                <a:cs typeface="楷体_GB2312"/>
              </a:rPr>
              <a:t>若不同</a:t>
            </a:r>
            <a:r>
              <a:rPr kumimoji="1" lang="en-US" altLang="zh-CN" sz="2800">
                <a:solidFill>
                  <a:srgbClr val="FF0066"/>
                </a:solidFill>
                <a:latin typeface="楷体_GB2312"/>
                <a:ea typeface="楷体_GB2312"/>
                <a:cs typeface="楷体_GB2312"/>
              </a:rPr>
              <a:t>,</a:t>
            </a:r>
            <a:r>
              <a:rPr kumimoji="1" lang="zh-CN" altLang="en-US" sz="2800">
                <a:solidFill>
                  <a:srgbClr val="FF0066"/>
                </a:solidFill>
                <a:latin typeface="楷体_GB2312"/>
                <a:ea typeface="楷体_GB2312"/>
                <a:cs typeface="楷体_GB2312"/>
              </a:rPr>
              <a:t>汽油去油污的原理是什么</a:t>
            </a:r>
            <a:r>
              <a:rPr kumimoji="1" lang="en-US" altLang="zh-CN" sz="2800">
                <a:solidFill>
                  <a:srgbClr val="FF0066"/>
                </a:solidFill>
                <a:latin typeface="楷体_GB2312"/>
                <a:ea typeface="楷体_GB2312"/>
                <a:cs typeface="楷体_GB2312"/>
              </a:rPr>
              <a:t>?</a:t>
            </a:r>
          </a:p>
        </p:txBody>
      </p:sp>
      <p:sp>
        <p:nvSpPr>
          <p:cNvPr id="72710" name="Rectangle 6"/>
          <p:cNvSpPr>
            <a:spLocks noChangeArrowheads="1"/>
          </p:cNvSpPr>
          <p:nvPr/>
        </p:nvSpPr>
        <p:spPr bwMode="auto">
          <a:xfrm>
            <a:off x="179388" y="5084763"/>
            <a:ext cx="8675687" cy="1146175"/>
          </a:xfrm>
          <a:prstGeom prst="rect">
            <a:avLst/>
          </a:prstGeom>
          <a:noFill/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800">
                <a:latin typeface="楷体_GB2312"/>
                <a:ea typeface="楷体_GB2312"/>
                <a:cs typeface="楷体_GB2312"/>
              </a:rPr>
              <a:t>汽油去油污的原理是</a:t>
            </a:r>
            <a:r>
              <a:rPr kumimoji="1" lang="en-US" altLang="zh-CN" sz="2800">
                <a:latin typeface="楷体_GB2312"/>
                <a:ea typeface="楷体_GB2312"/>
                <a:cs typeface="楷体_GB2312"/>
              </a:rPr>
              <a:t>:  </a:t>
            </a:r>
            <a:r>
              <a:rPr kumimoji="1" lang="zh-CN" altLang="en-US" sz="2800">
                <a:solidFill>
                  <a:srgbClr val="FF0000"/>
                </a:solidFill>
                <a:latin typeface="楷体_GB2312"/>
                <a:ea typeface="楷体_GB2312"/>
                <a:cs typeface="楷体_GB2312"/>
              </a:rPr>
              <a:t>油污溶解在汽油中</a:t>
            </a:r>
            <a:r>
              <a:rPr kumimoji="1" lang="en-US" altLang="zh-CN" sz="2800">
                <a:solidFill>
                  <a:srgbClr val="FF0000"/>
                </a:solidFill>
                <a:latin typeface="楷体_GB2312"/>
                <a:ea typeface="楷体_GB2312"/>
                <a:cs typeface="楷体_GB2312"/>
              </a:rPr>
              <a:t>,</a:t>
            </a:r>
            <a:r>
              <a:rPr kumimoji="1" lang="zh-CN" altLang="en-US" sz="2800">
                <a:solidFill>
                  <a:srgbClr val="FF0000"/>
                </a:solidFill>
                <a:latin typeface="楷体_GB2312"/>
                <a:ea typeface="楷体_GB2312"/>
                <a:cs typeface="楷体_GB2312"/>
              </a:rPr>
              <a:t>形成溶液</a:t>
            </a:r>
            <a:r>
              <a:rPr kumimoji="1" lang="en-US" altLang="zh-CN" sz="2800">
                <a:solidFill>
                  <a:srgbClr val="FF0000"/>
                </a:solidFill>
                <a:latin typeface="楷体_GB2312"/>
                <a:ea typeface="楷体_GB2312"/>
                <a:cs typeface="楷体_GB2312"/>
              </a:rPr>
              <a:t>,</a:t>
            </a:r>
            <a:r>
              <a:rPr kumimoji="1" lang="zh-CN" altLang="en-US" sz="2800">
                <a:solidFill>
                  <a:srgbClr val="FF0000"/>
                </a:solidFill>
                <a:latin typeface="楷体_GB2312"/>
                <a:ea typeface="楷体_GB2312"/>
                <a:cs typeface="楷体_GB2312"/>
              </a:rPr>
              <a:t>从而除去油污</a:t>
            </a:r>
            <a:r>
              <a:rPr kumimoji="1" lang="en-US" altLang="zh-CN" sz="2800">
                <a:solidFill>
                  <a:srgbClr val="FF0000"/>
                </a:solidFill>
                <a:latin typeface="楷体_GB2312"/>
                <a:ea typeface="楷体_GB2312"/>
                <a:cs typeface="楷体_GB2312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2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2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7" grpId="0" animBg="1"/>
      <p:bldP spid="727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 Box 29"/>
          <p:cNvSpPr txBox="1">
            <a:spLocks noChangeArrowheads="1"/>
          </p:cNvSpPr>
          <p:nvPr/>
        </p:nvSpPr>
        <p:spPr bwMode="auto">
          <a:xfrm>
            <a:off x="2895600" y="4572000"/>
            <a:ext cx="28194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1800" b="0" baseline="-25000">
              <a:latin typeface="Arial" charset="0"/>
            </a:endParaRPr>
          </a:p>
        </p:txBody>
      </p:sp>
      <p:sp>
        <p:nvSpPr>
          <p:cNvPr id="29698" name="Rectangle 32"/>
          <p:cNvSpPr>
            <a:spLocks noChangeArrowheads="1"/>
          </p:cNvSpPr>
          <p:nvPr/>
        </p:nvSpPr>
        <p:spPr bwMode="auto">
          <a:xfrm>
            <a:off x="3886200" y="2497138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zh-CN" sz="1800" b="0">
              <a:latin typeface="Arial" charset="0"/>
              <a:sym typeface="Webdings" pitchFamily="18" charset="2"/>
            </a:endParaRPr>
          </a:p>
        </p:txBody>
      </p:sp>
      <p:sp>
        <p:nvSpPr>
          <p:cNvPr id="29699" name="Rectangle 34"/>
          <p:cNvSpPr>
            <a:spLocks noGrp="1" noChangeArrowheads="1"/>
          </p:cNvSpPr>
          <p:nvPr>
            <p:ph type="title" idx="4294967295"/>
          </p:nvPr>
        </p:nvSpPr>
        <p:spPr>
          <a:xfrm>
            <a:off x="611188" y="404813"/>
            <a:ext cx="7772400" cy="684212"/>
          </a:xfrm>
        </p:spPr>
        <p:txBody>
          <a:bodyPr anchor="ctr"/>
          <a:lstStyle/>
          <a:p>
            <a:pPr eaLnBrk="1" hangingPunct="1"/>
            <a:r>
              <a:rPr lang="zh-CN" altLang="en-US" sz="2900" b="1" smtClean="0">
                <a:solidFill>
                  <a:schemeClr val="tx1"/>
                </a:solidFill>
              </a:rPr>
              <a:t>课堂训练</a:t>
            </a:r>
            <a:r>
              <a:rPr lang="en-US" altLang="zh-CN" sz="2900" b="1" smtClean="0">
                <a:solidFill>
                  <a:schemeClr val="tx1"/>
                </a:solidFill>
              </a:rPr>
              <a:t>1</a:t>
            </a:r>
            <a:r>
              <a:rPr lang="zh-CN" altLang="en-US" sz="2900" b="1" smtClean="0">
                <a:solidFill>
                  <a:schemeClr val="tx1"/>
                </a:solidFill>
              </a:rPr>
              <a:t>：指出下列溶液中的溶质和溶剂</a:t>
            </a:r>
            <a:r>
              <a:rPr lang="en-US" altLang="zh-CN" sz="2900" b="1" smtClean="0">
                <a:solidFill>
                  <a:schemeClr val="tx1"/>
                </a:solidFill>
              </a:rPr>
              <a:t/>
            </a:r>
            <a:br>
              <a:rPr lang="en-US" altLang="zh-CN" sz="2900" b="1" smtClean="0">
                <a:solidFill>
                  <a:schemeClr val="tx1"/>
                </a:solidFill>
              </a:rPr>
            </a:br>
            <a:r>
              <a:rPr lang="en-US" altLang="zh-CN" sz="2900" b="1" smtClean="0">
                <a:solidFill>
                  <a:schemeClr val="tx1"/>
                </a:solidFill>
              </a:rPr>
              <a:t>(</a:t>
            </a:r>
            <a:r>
              <a:rPr lang="zh-CN" altLang="en-US" sz="2900" b="1" smtClean="0">
                <a:solidFill>
                  <a:schemeClr val="tx1"/>
                </a:solidFill>
              </a:rPr>
              <a:t>请用化学式表示</a:t>
            </a:r>
            <a:r>
              <a:rPr lang="en-US" altLang="zh-CN" sz="2900" b="1" smtClean="0">
                <a:solidFill>
                  <a:schemeClr val="tx1"/>
                </a:solidFill>
              </a:rPr>
              <a:t>)</a:t>
            </a:r>
            <a:endParaRPr lang="zh-CN" altLang="en-US" sz="2900" b="1" smtClean="0">
              <a:solidFill>
                <a:schemeClr val="tx1"/>
              </a:solidFill>
            </a:endParaRPr>
          </a:p>
        </p:txBody>
      </p:sp>
      <p:graphicFrame>
        <p:nvGraphicFramePr>
          <p:cNvPr id="109645" name="Group 77"/>
          <p:cNvGraphicFramePr>
            <a:graphicFrameLocks noGrp="1"/>
          </p:cNvGraphicFramePr>
          <p:nvPr/>
        </p:nvGraphicFramePr>
        <p:xfrm>
          <a:off x="684213" y="1484313"/>
          <a:ext cx="7772400" cy="4800600"/>
        </p:xfrm>
        <a:graphic>
          <a:graphicData uri="http://schemas.openxmlformats.org/drawingml/2006/table">
            <a:tbl>
              <a:tblPr/>
              <a:tblGrid>
                <a:gridCol w="2590800"/>
                <a:gridCol w="2590800"/>
                <a:gridCol w="2590800"/>
              </a:tblGrid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90000"/>
                        <a:buFont typeface="Monotype Sorts"/>
                        <a:buNone/>
                        <a:tabLst/>
                      </a:pPr>
                      <a:r>
                        <a:rPr kumimoji="1" lang="zh-CN" altLang="en-US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溶液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90000"/>
                        <a:buFont typeface="Monotype Sorts"/>
                        <a:buNone/>
                        <a:tabLst/>
                      </a:pPr>
                      <a:r>
                        <a:rPr kumimoji="1" lang="zh-CN" altLang="en-US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溶质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90000"/>
                        <a:buFont typeface="Monotype Sorts"/>
                        <a:buNone/>
                        <a:tabLst/>
                      </a:pPr>
                      <a:r>
                        <a:rPr kumimoji="1" lang="zh-CN" altLang="en-US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溶剂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7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90000"/>
                        <a:buFont typeface="Monotype Sorts"/>
                        <a:buNone/>
                        <a:tabLst/>
                      </a:pPr>
                      <a:r>
                        <a:rPr kumimoji="1" lang="zh-CN" altLang="en-US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稀盐酸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90000"/>
                        <a:buFont typeface="Monotype Sorts"/>
                        <a:buNone/>
                        <a:tabLst/>
                      </a:pPr>
                      <a:endParaRPr kumimoji="1" lang="zh-CN" altLang="zh-CN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90000"/>
                        <a:buFont typeface="Monotype Sorts"/>
                        <a:buNone/>
                        <a:tabLst/>
                      </a:pPr>
                      <a:endParaRPr kumimoji="1" lang="zh-CN" altLang="zh-CN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6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90000"/>
                        <a:buFont typeface="Monotype Sorts"/>
                        <a:buNone/>
                        <a:tabLst/>
                      </a:pPr>
                      <a:r>
                        <a:rPr kumimoji="1" lang="zh-CN" altLang="en-US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酒精溶液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90000"/>
                        <a:buFont typeface="Monotype Sorts"/>
                        <a:buNone/>
                        <a:tabLst/>
                      </a:pPr>
                      <a:endParaRPr kumimoji="1" lang="zh-CN" altLang="zh-CN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90000"/>
                        <a:buFont typeface="Monotype Sorts"/>
                        <a:buNone/>
                        <a:tabLst/>
                      </a:pPr>
                      <a:endParaRPr kumimoji="1" lang="zh-CN" altLang="zh-CN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6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90000"/>
                        <a:buFont typeface="Monotype Sorts"/>
                        <a:buNone/>
                        <a:tabLst/>
                      </a:pPr>
                      <a:r>
                        <a:rPr kumimoji="1" lang="zh-CN" altLang="en-US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碘酒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90000"/>
                        <a:buFont typeface="Monotype Sorts"/>
                        <a:buNone/>
                        <a:tabLst/>
                      </a:pPr>
                      <a:endParaRPr kumimoji="1" lang="zh-CN" altLang="zh-CN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90000"/>
                        <a:buFont typeface="Monotype Sorts"/>
                        <a:buNone/>
                        <a:tabLst/>
                      </a:pPr>
                      <a:endParaRPr kumimoji="1" lang="zh-CN" altLang="zh-CN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6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90000"/>
                        <a:buFont typeface="Monotype Sorts"/>
                        <a:buNone/>
                        <a:tabLst/>
                      </a:pPr>
                      <a:r>
                        <a:rPr kumimoji="1" lang="zh-CN" altLang="en-US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硫酸铜溶液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90000"/>
                        <a:buFont typeface="Monotype Sorts"/>
                        <a:buNone/>
                        <a:tabLst/>
                      </a:pPr>
                      <a:endParaRPr kumimoji="1" lang="zh-CN" altLang="zh-CN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90000"/>
                        <a:buFont typeface="Monotype Sorts"/>
                        <a:buNone/>
                        <a:tabLst/>
                      </a:pPr>
                      <a:endParaRPr kumimoji="1" lang="zh-CN" altLang="zh-CN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7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90000"/>
                        <a:buFont typeface="Monotype Sorts"/>
                        <a:buNone/>
                        <a:tabLst/>
                      </a:pPr>
                      <a:r>
                        <a:rPr kumimoji="1" lang="zh-CN" altLang="en-US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白磷的二硫化碳溶液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90000"/>
                        <a:buFont typeface="Monotype Sorts"/>
                        <a:buNone/>
                        <a:tabLst/>
                      </a:pPr>
                      <a:endParaRPr kumimoji="1" lang="zh-CN" altLang="zh-CN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90000"/>
                        <a:buFont typeface="Monotype Sorts"/>
                        <a:buNone/>
                        <a:tabLst/>
                      </a:pPr>
                      <a:endParaRPr kumimoji="1" lang="zh-CN" altLang="zh-CN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9637" name="Text Box 69"/>
          <p:cNvSpPr txBox="1">
            <a:spLocks noChangeArrowheads="1"/>
          </p:cNvSpPr>
          <p:nvPr/>
        </p:nvSpPr>
        <p:spPr bwMode="auto">
          <a:xfrm>
            <a:off x="3635375" y="2276475"/>
            <a:ext cx="44862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>
                <a:solidFill>
                  <a:srgbClr val="4335F5"/>
                </a:solidFill>
                <a:latin typeface="Arial" charset="0"/>
              </a:rPr>
              <a:t>HCl             H</a:t>
            </a:r>
            <a:r>
              <a:rPr lang="en-US" altLang="zh-CN" sz="4000" baseline="-25000">
                <a:solidFill>
                  <a:srgbClr val="4335F5"/>
                </a:solidFill>
                <a:latin typeface="Arial" charset="0"/>
              </a:rPr>
              <a:t>2</a:t>
            </a:r>
            <a:r>
              <a:rPr lang="en-US" altLang="zh-CN" sz="4000">
                <a:solidFill>
                  <a:srgbClr val="4335F5"/>
                </a:solidFill>
                <a:latin typeface="Arial" charset="0"/>
              </a:rPr>
              <a:t>O</a:t>
            </a:r>
            <a:endParaRPr lang="zh-CN" altLang="en-US" sz="4000">
              <a:solidFill>
                <a:srgbClr val="4335F5"/>
              </a:solidFill>
              <a:latin typeface="Arial" charset="0"/>
            </a:endParaRPr>
          </a:p>
        </p:txBody>
      </p:sp>
      <p:sp>
        <p:nvSpPr>
          <p:cNvPr id="109639" name="Text Box 71"/>
          <p:cNvSpPr txBox="1">
            <a:spLocks noChangeArrowheads="1"/>
          </p:cNvSpPr>
          <p:nvPr/>
        </p:nvSpPr>
        <p:spPr bwMode="auto">
          <a:xfrm>
            <a:off x="3419475" y="2997200"/>
            <a:ext cx="45529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800">
                <a:latin typeface="Arial" charset="0"/>
              </a:rPr>
              <a:t>     </a:t>
            </a:r>
            <a:r>
              <a:rPr lang="en-US" altLang="zh-CN" sz="4000">
                <a:solidFill>
                  <a:srgbClr val="4335F5"/>
                </a:solidFill>
                <a:latin typeface="Arial" charset="0"/>
              </a:rPr>
              <a:t>C</a:t>
            </a:r>
            <a:r>
              <a:rPr lang="en-US" altLang="zh-CN" sz="4000" baseline="-25000">
                <a:solidFill>
                  <a:srgbClr val="4335F5"/>
                </a:solidFill>
                <a:latin typeface="Arial" charset="0"/>
              </a:rPr>
              <a:t>2</a:t>
            </a:r>
            <a:r>
              <a:rPr lang="en-US" altLang="zh-CN" sz="4000">
                <a:solidFill>
                  <a:srgbClr val="4335F5"/>
                </a:solidFill>
                <a:latin typeface="Arial" charset="0"/>
              </a:rPr>
              <a:t>H</a:t>
            </a:r>
            <a:r>
              <a:rPr lang="en-US" altLang="zh-CN" sz="4000" baseline="-25000">
                <a:solidFill>
                  <a:srgbClr val="4335F5"/>
                </a:solidFill>
                <a:latin typeface="Arial" charset="0"/>
              </a:rPr>
              <a:t>5</a:t>
            </a:r>
            <a:r>
              <a:rPr lang="en-US" altLang="zh-CN" sz="4000">
                <a:solidFill>
                  <a:srgbClr val="4335F5"/>
                </a:solidFill>
                <a:latin typeface="Arial" charset="0"/>
              </a:rPr>
              <a:t>OH</a:t>
            </a:r>
            <a:r>
              <a:rPr lang="zh-CN" altLang="en-US" sz="4000">
                <a:solidFill>
                  <a:srgbClr val="4335F5"/>
                </a:solidFill>
                <a:latin typeface="Arial" charset="0"/>
              </a:rPr>
              <a:t>      </a:t>
            </a:r>
            <a:r>
              <a:rPr lang="en-US" altLang="zh-CN" sz="4000">
                <a:solidFill>
                  <a:srgbClr val="4335F5"/>
                </a:solidFill>
                <a:latin typeface="Arial" charset="0"/>
              </a:rPr>
              <a:t>H</a:t>
            </a:r>
            <a:r>
              <a:rPr lang="en-US" altLang="zh-CN" sz="4000" baseline="-25000">
                <a:solidFill>
                  <a:srgbClr val="4335F5"/>
                </a:solidFill>
                <a:latin typeface="Arial" charset="0"/>
              </a:rPr>
              <a:t>2</a:t>
            </a:r>
            <a:r>
              <a:rPr lang="en-US" altLang="zh-CN" sz="4000">
                <a:solidFill>
                  <a:srgbClr val="4335F5"/>
                </a:solidFill>
                <a:latin typeface="Arial" charset="0"/>
              </a:rPr>
              <a:t>O</a:t>
            </a:r>
            <a:endParaRPr lang="zh-CN" altLang="en-US" sz="4000">
              <a:solidFill>
                <a:srgbClr val="4335F5"/>
              </a:solidFill>
              <a:latin typeface="Arial" charset="0"/>
            </a:endParaRPr>
          </a:p>
        </p:txBody>
      </p:sp>
      <p:sp>
        <p:nvSpPr>
          <p:cNvPr id="109640" name="Text Box 72"/>
          <p:cNvSpPr txBox="1">
            <a:spLocks noChangeArrowheads="1"/>
          </p:cNvSpPr>
          <p:nvPr/>
        </p:nvSpPr>
        <p:spPr bwMode="auto">
          <a:xfrm>
            <a:off x="3276600" y="3789363"/>
            <a:ext cx="5429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0">
                <a:latin typeface="Arial" charset="0"/>
              </a:rPr>
              <a:t>       </a:t>
            </a:r>
            <a:r>
              <a:rPr lang="en-US" altLang="zh-CN" sz="4000" b="0">
                <a:solidFill>
                  <a:srgbClr val="0000FF"/>
                </a:solidFill>
                <a:latin typeface="Arial" charset="0"/>
              </a:rPr>
              <a:t> I</a:t>
            </a:r>
            <a:r>
              <a:rPr lang="en-US" altLang="zh-CN" sz="4000" baseline="-25000">
                <a:solidFill>
                  <a:srgbClr val="4335F5"/>
                </a:solidFill>
                <a:latin typeface="Arial" charset="0"/>
              </a:rPr>
              <a:t>2</a:t>
            </a:r>
            <a:r>
              <a:rPr lang="zh-CN" altLang="en-US" sz="4000">
                <a:solidFill>
                  <a:srgbClr val="4335F5"/>
                </a:solidFill>
                <a:latin typeface="Arial" charset="0"/>
              </a:rPr>
              <a:t>         </a:t>
            </a:r>
            <a:r>
              <a:rPr lang="en-US" altLang="zh-CN" sz="4000">
                <a:solidFill>
                  <a:srgbClr val="4335F5"/>
                </a:solidFill>
                <a:latin typeface="Arial" charset="0"/>
              </a:rPr>
              <a:t>C</a:t>
            </a:r>
            <a:r>
              <a:rPr lang="en-US" altLang="zh-CN" sz="4000" baseline="-25000">
                <a:solidFill>
                  <a:srgbClr val="4335F5"/>
                </a:solidFill>
                <a:latin typeface="Arial" charset="0"/>
              </a:rPr>
              <a:t>2</a:t>
            </a:r>
            <a:r>
              <a:rPr lang="en-US" altLang="zh-CN" sz="4000">
                <a:solidFill>
                  <a:srgbClr val="4335F5"/>
                </a:solidFill>
                <a:latin typeface="Arial" charset="0"/>
              </a:rPr>
              <a:t>H</a:t>
            </a:r>
            <a:r>
              <a:rPr lang="en-US" altLang="zh-CN" sz="4000" baseline="-25000">
                <a:solidFill>
                  <a:srgbClr val="4335F5"/>
                </a:solidFill>
                <a:latin typeface="Arial" charset="0"/>
              </a:rPr>
              <a:t>5</a:t>
            </a:r>
            <a:r>
              <a:rPr lang="en-US" altLang="zh-CN" sz="4000">
                <a:solidFill>
                  <a:srgbClr val="4335F5"/>
                </a:solidFill>
                <a:latin typeface="Arial" charset="0"/>
              </a:rPr>
              <a:t>OH</a:t>
            </a:r>
            <a:endParaRPr lang="zh-CN" altLang="en-US" sz="4000">
              <a:solidFill>
                <a:srgbClr val="4335F5"/>
              </a:solidFill>
              <a:latin typeface="Arial" charset="0"/>
            </a:endParaRPr>
          </a:p>
        </p:txBody>
      </p:sp>
      <p:sp>
        <p:nvSpPr>
          <p:cNvPr id="109641" name="Text Box 73"/>
          <p:cNvSpPr txBox="1">
            <a:spLocks noChangeArrowheads="1"/>
          </p:cNvSpPr>
          <p:nvPr/>
        </p:nvSpPr>
        <p:spPr bwMode="auto">
          <a:xfrm>
            <a:off x="3419475" y="4508500"/>
            <a:ext cx="49053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800" b="0">
                <a:latin typeface="Arial" charset="0"/>
              </a:rPr>
              <a:t> </a:t>
            </a:r>
            <a:r>
              <a:rPr lang="en-US" altLang="zh-CN" sz="4000">
                <a:solidFill>
                  <a:srgbClr val="4335F5"/>
                </a:solidFill>
                <a:latin typeface="Arial" charset="0"/>
              </a:rPr>
              <a:t>CuSO</a:t>
            </a:r>
            <a:r>
              <a:rPr lang="en-US" altLang="zh-CN" sz="4000" baseline="-25000">
                <a:solidFill>
                  <a:srgbClr val="4335F5"/>
                </a:solidFill>
                <a:latin typeface="Arial" charset="0"/>
              </a:rPr>
              <a:t>4</a:t>
            </a:r>
            <a:r>
              <a:rPr lang="zh-CN" altLang="en-US" sz="4000">
                <a:solidFill>
                  <a:srgbClr val="4335F5"/>
                </a:solidFill>
                <a:latin typeface="Arial" charset="0"/>
              </a:rPr>
              <a:t>           </a:t>
            </a:r>
            <a:r>
              <a:rPr lang="en-US" altLang="zh-CN" sz="4000">
                <a:solidFill>
                  <a:srgbClr val="4335F5"/>
                </a:solidFill>
                <a:latin typeface="Arial" charset="0"/>
              </a:rPr>
              <a:t>H</a:t>
            </a:r>
            <a:r>
              <a:rPr lang="en-US" altLang="zh-CN" sz="4000" baseline="-25000">
                <a:solidFill>
                  <a:srgbClr val="4335F5"/>
                </a:solidFill>
                <a:latin typeface="Arial" charset="0"/>
              </a:rPr>
              <a:t>2</a:t>
            </a:r>
            <a:r>
              <a:rPr lang="en-US" altLang="zh-CN" sz="4000">
                <a:solidFill>
                  <a:srgbClr val="4335F5"/>
                </a:solidFill>
                <a:latin typeface="Arial" charset="0"/>
              </a:rPr>
              <a:t>O</a:t>
            </a:r>
            <a:r>
              <a:rPr lang="zh-CN" altLang="en-US" sz="4000">
                <a:solidFill>
                  <a:srgbClr val="4335F5"/>
                </a:solidFill>
                <a:latin typeface="Arial" charset="0"/>
              </a:rPr>
              <a:t>  </a:t>
            </a:r>
          </a:p>
        </p:txBody>
      </p:sp>
      <p:sp>
        <p:nvSpPr>
          <p:cNvPr id="109642" name="Text Box 74"/>
          <p:cNvSpPr txBox="1">
            <a:spLocks noChangeArrowheads="1"/>
          </p:cNvSpPr>
          <p:nvPr/>
        </p:nvSpPr>
        <p:spPr bwMode="auto">
          <a:xfrm>
            <a:off x="2843213" y="5411788"/>
            <a:ext cx="5572125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latin typeface="Arial" charset="0"/>
              </a:rPr>
              <a:t>         </a:t>
            </a:r>
            <a:r>
              <a:rPr lang="en-US" altLang="zh-CN" sz="4400">
                <a:solidFill>
                  <a:srgbClr val="4335F5"/>
                </a:solidFill>
                <a:latin typeface="Arial" charset="0"/>
              </a:rPr>
              <a:t>P</a:t>
            </a:r>
            <a:r>
              <a:rPr lang="zh-CN" altLang="en-US" sz="4400">
                <a:solidFill>
                  <a:srgbClr val="4335F5"/>
                </a:solidFill>
                <a:latin typeface="Arial" charset="0"/>
              </a:rPr>
              <a:t>              </a:t>
            </a:r>
            <a:r>
              <a:rPr lang="en-US" altLang="zh-CN" sz="4400">
                <a:solidFill>
                  <a:srgbClr val="4335F5"/>
                </a:solidFill>
                <a:latin typeface="Arial" charset="0"/>
              </a:rPr>
              <a:t>CS</a:t>
            </a:r>
            <a:r>
              <a:rPr lang="en-US" altLang="zh-CN" sz="4400" baseline="-25000">
                <a:solidFill>
                  <a:srgbClr val="4335F5"/>
                </a:solidFill>
                <a:latin typeface="Arial" charset="0"/>
              </a:rPr>
              <a:t>2</a:t>
            </a:r>
            <a:endParaRPr lang="zh-CN" altLang="en-US" sz="4400" baseline="-25000">
              <a:solidFill>
                <a:srgbClr val="4335F5"/>
              </a:solidFill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6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96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96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6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96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96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6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96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96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6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96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96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9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9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637" grpId="0" build="p" autoUpdateAnimBg="0"/>
      <p:bldP spid="109639" grpId="0" build="p" autoUpdateAnimBg="0"/>
      <p:bldP spid="109640" grpId="0" build="p" autoUpdateAnimBg="0"/>
      <p:bldP spid="109641" grpId="0" build="p" autoUpdateAnimBg="0"/>
      <p:bldP spid="109642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ext Box 2"/>
          <p:cNvSpPr txBox="1">
            <a:spLocks noChangeArrowheads="1"/>
          </p:cNvSpPr>
          <p:nvPr/>
        </p:nvSpPr>
        <p:spPr bwMode="auto">
          <a:xfrm>
            <a:off x="468313" y="476250"/>
            <a:ext cx="8431212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zh-CN" altLang="en-US" sz="2800"/>
              <a:t>课堂训练</a:t>
            </a:r>
            <a:r>
              <a:rPr lang="en-US" altLang="zh-CN" sz="2800"/>
              <a:t>2</a:t>
            </a:r>
            <a:r>
              <a:rPr lang="zh-CN" altLang="en-US" sz="2800"/>
              <a:t>：</a:t>
            </a:r>
            <a:r>
              <a:rPr lang="zh-CN" altLang="en-US" sz="2800">
                <a:latin typeface="Arial" charset="0"/>
              </a:rPr>
              <a:t>下列物质充分混合后所得混合物是否为溶液?是溶液的写出溶质的化学式。</a:t>
            </a:r>
          </a:p>
          <a:p>
            <a:pPr algn="just">
              <a:spcBef>
                <a:spcPct val="50000"/>
              </a:spcBef>
            </a:pPr>
            <a:r>
              <a:rPr lang="zh-CN" altLang="en-US" sz="3200">
                <a:latin typeface="Arial" charset="0"/>
              </a:rPr>
              <a:t>    (1)碳酸钙溶于</a:t>
            </a:r>
            <a:r>
              <a:rPr lang="zh-CN" altLang="en-US" sz="3200">
                <a:solidFill>
                  <a:srgbClr val="FF0000"/>
                </a:solidFill>
                <a:latin typeface="Arial" charset="0"/>
              </a:rPr>
              <a:t>过量</a:t>
            </a:r>
            <a:r>
              <a:rPr lang="zh-CN" altLang="en-US" sz="3200">
                <a:latin typeface="Arial" charset="0"/>
              </a:rPr>
              <a:t>的稀盐酸</a:t>
            </a:r>
          </a:p>
          <a:p>
            <a:pPr algn="just">
              <a:spcBef>
                <a:spcPct val="50000"/>
              </a:spcBef>
            </a:pPr>
            <a:endParaRPr lang="zh-CN" altLang="en-US" sz="3200">
              <a:latin typeface="Arial" charset="0"/>
            </a:endParaRPr>
          </a:p>
          <a:p>
            <a:pPr algn="just">
              <a:spcBef>
                <a:spcPct val="50000"/>
              </a:spcBef>
            </a:pPr>
            <a:r>
              <a:rPr lang="zh-CN" altLang="en-US" sz="3200">
                <a:latin typeface="Arial" charset="0"/>
              </a:rPr>
              <a:t>    (2)二氧化碳与适量石灰水</a:t>
            </a:r>
            <a:r>
              <a:rPr lang="zh-CN" altLang="en-US" sz="3200">
                <a:solidFill>
                  <a:srgbClr val="FF0000"/>
                </a:solidFill>
                <a:latin typeface="Arial" charset="0"/>
              </a:rPr>
              <a:t>恰好</a:t>
            </a:r>
            <a:r>
              <a:rPr lang="zh-CN" altLang="en-US" sz="3200">
                <a:latin typeface="Arial" charset="0"/>
              </a:rPr>
              <a:t>完全反应</a:t>
            </a:r>
          </a:p>
          <a:p>
            <a:pPr algn="just">
              <a:spcBef>
                <a:spcPct val="50000"/>
              </a:spcBef>
            </a:pPr>
            <a:r>
              <a:rPr lang="zh-CN" altLang="en-US" sz="3200">
                <a:latin typeface="Arial" charset="0"/>
              </a:rPr>
              <a:t>    </a:t>
            </a:r>
            <a:endParaRPr lang="en-US" altLang="zh-CN" sz="3200">
              <a:latin typeface="Arial" charset="0"/>
            </a:endParaRPr>
          </a:p>
          <a:p>
            <a:pPr algn="just">
              <a:spcBef>
                <a:spcPct val="50000"/>
              </a:spcBef>
            </a:pPr>
            <a:r>
              <a:rPr lang="zh-CN" altLang="en-US" sz="3200">
                <a:latin typeface="Arial" charset="0"/>
              </a:rPr>
              <a:t>(3)</a:t>
            </a:r>
            <a:r>
              <a:rPr lang="en-US" altLang="zh-CN" sz="3200">
                <a:latin typeface="Arial" charset="0"/>
              </a:rPr>
              <a:t>NaOH</a:t>
            </a:r>
            <a:r>
              <a:rPr lang="zh-CN" altLang="en-US" sz="3200">
                <a:latin typeface="Arial" charset="0"/>
              </a:rPr>
              <a:t>溶液与</a:t>
            </a:r>
            <a:r>
              <a:rPr lang="en-US" altLang="zh-CN" sz="3200">
                <a:latin typeface="Arial" charset="0"/>
              </a:rPr>
              <a:t>CuSO</a:t>
            </a:r>
            <a:r>
              <a:rPr lang="en-US" altLang="zh-CN" sz="3200" baseline="-30000">
                <a:latin typeface="Arial" charset="0"/>
              </a:rPr>
              <a:t>4</a:t>
            </a:r>
            <a:r>
              <a:rPr lang="zh-CN" altLang="en-US" sz="3200">
                <a:latin typeface="Arial" charset="0"/>
              </a:rPr>
              <a:t>溶液混合</a:t>
            </a:r>
            <a:r>
              <a:rPr lang="zh-CN" altLang="en-US" sz="3200">
                <a:solidFill>
                  <a:srgbClr val="FF0000"/>
                </a:solidFill>
                <a:latin typeface="Arial" charset="0"/>
              </a:rPr>
              <a:t>恰好</a:t>
            </a:r>
            <a:r>
              <a:rPr lang="zh-CN" altLang="en-US" sz="3200">
                <a:latin typeface="Arial" charset="0"/>
              </a:rPr>
              <a:t>完全反应</a:t>
            </a: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1908175" y="2133600"/>
            <a:ext cx="4191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>
                <a:solidFill>
                  <a:srgbClr val="D432D8"/>
                </a:solidFill>
                <a:latin typeface="Arial" charset="0"/>
              </a:rPr>
              <a:t>CaCl</a:t>
            </a:r>
            <a:r>
              <a:rPr lang="en-US" altLang="zh-CN" sz="4000" baseline="-30000">
                <a:solidFill>
                  <a:srgbClr val="D432D8"/>
                </a:solidFill>
                <a:latin typeface="Arial" charset="0"/>
              </a:rPr>
              <a:t>2</a:t>
            </a:r>
            <a:r>
              <a:rPr lang="en-US" altLang="zh-CN" sz="4000">
                <a:solidFill>
                  <a:srgbClr val="D432D8"/>
                </a:solidFill>
                <a:latin typeface="Arial" charset="0"/>
              </a:rPr>
              <a:t>、 HCl</a:t>
            </a:r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2987675" y="5157788"/>
            <a:ext cx="24622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>
                <a:solidFill>
                  <a:srgbClr val="D432D8"/>
                </a:solidFill>
                <a:latin typeface="Arial" charset="0"/>
              </a:rPr>
              <a:t>Na</a:t>
            </a:r>
            <a:r>
              <a:rPr lang="en-US" altLang="zh-CN" sz="4000" baseline="-30000">
                <a:solidFill>
                  <a:srgbClr val="D432D8"/>
                </a:solidFill>
                <a:latin typeface="Arial" charset="0"/>
              </a:rPr>
              <a:t>2</a:t>
            </a:r>
            <a:r>
              <a:rPr lang="en-US" altLang="zh-CN" sz="4000">
                <a:solidFill>
                  <a:srgbClr val="D432D8"/>
                </a:solidFill>
                <a:latin typeface="Arial" charset="0"/>
              </a:rPr>
              <a:t>SO</a:t>
            </a:r>
            <a:r>
              <a:rPr lang="en-US" altLang="zh-CN" sz="4000" baseline="-30000">
                <a:solidFill>
                  <a:srgbClr val="D432D8"/>
                </a:solidFill>
                <a:latin typeface="Arial" charset="0"/>
              </a:rPr>
              <a:t>4</a:t>
            </a:r>
            <a:r>
              <a:rPr lang="en-US" altLang="zh-CN" sz="4000" b="0">
                <a:latin typeface="Arial" charset="0"/>
              </a:rPr>
              <a:t> </a:t>
            </a:r>
            <a:endParaRPr lang="zh-CN" altLang="en-US" sz="4000" b="0">
              <a:latin typeface="Arial" charset="0"/>
            </a:endParaRPr>
          </a:p>
        </p:txBody>
      </p:sp>
      <p:sp>
        <p:nvSpPr>
          <p:cNvPr id="26630" name="Line 6"/>
          <p:cNvSpPr>
            <a:spLocks noChangeShapeType="1"/>
          </p:cNvSpPr>
          <p:nvPr/>
        </p:nvSpPr>
        <p:spPr bwMode="auto">
          <a:xfrm flipV="1">
            <a:off x="2339975" y="3716338"/>
            <a:ext cx="2362200" cy="609600"/>
          </a:xfrm>
          <a:prstGeom prst="line">
            <a:avLst/>
          </a:prstGeom>
          <a:noFill/>
          <a:ln w="25400">
            <a:solidFill>
              <a:srgbClr val="FF00FF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8" grpId="0" autoUpdateAnimBg="0"/>
      <p:bldP spid="26627" grpId="0" autoUpdateAnimBg="0"/>
      <p:bldP spid="26629" grpId="0" autoUpdateAnimBg="0"/>
      <p:bldP spid="2663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ext Box 2"/>
          <p:cNvSpPr txBox="1">
            <a:spLocks noChangeArrowheads="1"/>
          </p:cNvSpPr>
          <p:nvPr/>
        </p:nvSpPr>
        <p:spPr bwMode="auto">
          <a:xfrm>
            <a:off x="663575" y="1492250"/>
            <a:ext cx="7724775" cy="109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200"/>
              <a:t>1</a:t>
            </a:r>
            <a:r>
              <a:rPr lang="zh-CN" altLang="en-US" sz="2200"/>
              <a:t>、病人在医院接受静脉注射或滴注时，常用到生理盐水，</a:t>
            </a:r>
          </a:p>
          <a:p>
            <a:r>
              <a:rPr lang="zh-CN" altLang="en-US" sz="2200"/>
              <a:t>      即氯化钠注射液。下图是某药业公司生产的氯化钠注射</a:t>
            </a:r>
          </a:p>
          <a:p>
            <a:r>
              <a:rPr lang="zh-CN" altLang="en-US" sz="2200"/>
              <a:t>      液包装标签上的部分文字。</a:t>
            </a:r>
          </a:p>
        </p:txBody>
      </p:sp>
      <p:grpSp>
        <p:nvGrpSpPr>
          <p:cNvPr id="32770" name="Group 3"/>
          <p:cNvGrpSpPr>
            <a:grpSpLocks/>
          </p:cNvGrpSpPr>
          <p:nvPr/>
        </p:nvGrpSpPr>
        <p:grpSpPr bwMode="auto">
          <a:xfrm>
            <a:off x="1116013" y="2600325"/>
            <a:ext cx="7056437" cy="1152525"/>
            <a:chOff x="839" y="935"/>
            <a:chExt cx="4445" cy="726"/>
          </a:xfrm>
        </p:grpSpPr>
        <p:sp>
          <p:nvSpPr>
            <p:cNvPr id="32775" name="Rectangle 4"/>
            <p:cNvSpPr>
              <a:spLocks noChangeArrowheads="1"/>
            </p:cNvSpPr>
            <p:nvPr/>
          </p:nvSpPr>
          <p:spPr bwMode="auto">
            <a:xfrm>
              <a:off x="839" y="935"/>
              <a:ext cx="4445" cy="72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zh-CN" sz="2200"/>
            </a:p>
          </p:txBody>
        </p:sp>
        <p:sp>
          <p:nvSpPr>
            <p:cNvPr id="32776" name="Text Box 5"/>
            <p:cNvSpPr txBox="1">
              <a:spLocks noChangeArrowheads="1"/>
            </p:cNvSpPr>
            <p:nvPr/>
          </p:nvSpPr>
          <p:spPr bwMode="auto">
            <a:xfrm>
              <a:off x="930" y="981"/>
              <a:ext cx="117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200"/>
                <a:t>氯化钠注射液</a:t>
              </a:r>
            </a:p>
          </p:txBody>
        </p:sp>
        <p:sp>
          <p:nvSpPr>
            <p:cNvPr id="32777" name="Text Box 6"/>
            <p:cNvSpPr txBox="1">
              <a:spLocks noChangeArrowheads="1"/>
            </p:cNvSpPr>
            <p:nvPr/>
          </p:nvSpPr>
          <p:spPr bwMode="auto">
            <a:xfrm>
              <a:off x="2323" y="996"/>
              <a:ext cx="644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200"/>
                <a:t>100mL</a:t>
              </a:r>
            </a:p>
          </p:txBody>
        </p:sp>
        <p:sp>
          <p:nvSpPr>
            <p:cNvPr id="32778" name="Text Box 7"/>
            <p:cNvSpPr txBox="1">
              <a:spLocks noChangeArrowheads="1"/>
            </p:cNvSpPr>
            <p:nvPr/>
          </p:nvSpPr>
          <p:spPr bwMode="auto">
            <a:xfrm>
              <a:off x="3321" y="963"/>
              <a:ext cx="424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200"/>
                <a:t>0.9g</a:t>
              </a:r>
            </a:p>
          </p:txBody>
        </p:sp>
        <p:sp>
          <p:nvSpPr>
            <p:cNvPr id="32779" name="Text Box 8"/>
            <p:cNvSpPr txBox="1">
              <a:spLocks noChangeArrowheads="1"/>
            </p:cNvSpPr>
            <p:nvPr/>
          </p:nvSpPr>
          <p:spPr bwMode="auto">
            <a:xfrm>
              <a:off x="4052" y="952"/>
              <a:ext cx="82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200"/>
                <a:t>密封保存</a:t>
              </a:r>
            </a:p>
          </p:txBody>
        </p:sp>
        <p:sp>
          <p:nvSpPr>
            <p:cNvPr id="32780" name="Text Box 9"/>
            <p:cNvSpPr txBox="1">
              <a:spLocks noChangeArrowheads="1"/>
            </p:cNvSpPr>
            <p:nvPr/>
          </p:nvSpPr>
          <p:spPr bwMode="auto">
            <a:xfrm>
              <a:off x="875" y="1298"/>
              <a:ext cx="434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200"/>
                <a:t>使用前若发现溶液中有絮状沉淀或瓶身有裂纹均不可用</a:t>
              </a:r>
            </a:p>
          </p:txBody>
        </p:sp>
      </p:grpSp>
      <p:sp>
        <p:nvSpPr>
          <p:cNvPr id="32771" name="Text Box 10"/>
          <p:cNvSpPr txBox="1">
            <a:spLocks noChangeArrowheads="1"/>
          </p:cNvSpPr>
          <p:nvPr/>
        </p:nvSpPr>
        <p:spPr bwMode="auto">
          <a:xfrm>
            <a:off x="971550" y="3941763"/>
            <a:ext cx="7437438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200"/>
              <a:t>（</a:t>
            </a:r>
            <a:r>
              <a:rPr lang="en-US" altLang="zh-CN" sz="2200"/>
              <a:t>1</a:t>
            </a:r>
            <a:r>
              <a:rPr lang="zh-CN" altLang="en-US" sz="2200"/>
              <a:t>）该注射液里的溶质是</a:t>
            </a:r>
            <a:r>
              <a:rPr lang="en-US" altLang="zh-CN" sz="2200"/>
              <a:t>____________________________</a:t>
            </a:r>
          </a:p>
          <a:p>
            <a:r>
              <a:rPr lang="zh-CN" altLang="en-US" sz="2200"/>
              <a:t>（</a:t>
            </a:r>
            <a:r>
              <a:rPr lang="en-US" altLang="zh-CN" sz="2200"/>
              <a:t>2</a:t>
            </a:r>
            <a:r>
              <a:rPr lang="zh-CN" altLang="en-US" sz="2200"/>
              <a:t>）常温下，一瓶合格的氯化钠注射液密封放置一段时间</a:t>
            </a:r>
          </a:p>
          <a:p>
            <a:r>
              <a:rPr lang="zh-CN" altLang="en-US" sz="2200"/>
              <a:t>           后，是否会出现浑浊现象？为什么？</a:t>
            </a:r>
          </a:p>
          <a:p>
            <a:r>
              <a:rPr lang="zh-CN" altLang="en-US" sz="2200"/>
              <a:t>           </a:t>
            </a:r>
            <a:r>
              <a:rPr lang="en-US" altLang="zh-CN" sz="2200"/>
              <a:t>______________________________________________</a:t>
            </a:r>
          </a:p>
        </p:txBody>
      </p:sp>
      <p:sp>
        <p:nvSpPr>
          <p:cNvPr id="52235" name="Text Box 11"/>
          <p:cNvSpPr txBox="1">
            <a:spLocks noChangeArrowheads="1"/>
          </p:cNvSpPr>
          <p:nvPr/>
        </p:nvSpPr>
        <p:spPr bwMode="auto">
          <a:xfrm>
            <a:off x="4984750" y="3824288"/>
            <a:ext cx="10223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rgbClr val="FF0000"/>
                </a:solidFill>
              </a:rPr>
              <a:t>氯化钠</a:t>
            </a:r>
          </a:p>
        </p:txBody>
      </p:sp>
      <p:sp>
        <p:nvSpPr>
          <p:cNvPr id="52236" name="Text Box 12"/>
          <p:cNvSpPr txBox="1">
            <a:spLocks noChangeArrowheads="1"/>
          </p:cNvSpPr>
          <p:nvPr/>
        </p:nvSpPr>
        <p:spPr bwMode="auto">
          <a:xfrm>
            <a:off x="2549525" y="4905375"/>
            <a:ext cx="43751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rgbClr val="FF0000"/>
                </a:solidFill>
              </a:rPr>
              <a:t>不会，因为溶液是均一、稳定的。</a:t>
            </a:r>
          </a:p>
        </p:txBody>
      </p:sp>
      <p:sp>
        <p:nvSpPr>
          <p:cNvPr id="32774" name="Text Box 13"/>
          <p:cNvSpPr txBox="1">
            <a:spLocks noChangeArrowheads="1"/>
          </p:cNvSpPr>
          <p:nvPr/>
        </p:nvSpPr>
        <p:spPr bwMode="auto">
          <a:xfrm>
            <a:off x="466725" y="658813"/>
            <a:ext cx="2089150" cy="466725"/>
          </a:xfrm>
          <a:prstGeom prst="rect">
            <a:avLst/>
          </a:prstGeom>
          <a:solidFill>
            <a:srgbClr val="CCFFFF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【</a:t>
            </a:r>
            <a:r>
              <a:rPr lang="zh-CN" altLang="en-US">
                <a:solidFill>
                  <a:srgbClr val="FF0000"/>
                </a:solidFill>
              </a:rPr>
              <a:t>中考链接</a:t>
            </a:r>
            <a:r>
              <a:rPr lang="en-US" altLang="zh-CN">
                <a:solidFill>
                  <a:srgbClr val="FF0000"/>
                </a:solidFill>
              </a:rPr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2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2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5" grpId="0"/>
      <p:bldP spid="5223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ext Box 2"/>
          <p:cNvSpPr txBox="1">
            <a:spLocks noChangeArrowheads="1"/>
          </p:cNvSpPr>
          <p:nvPr/>
        </p:nvSpPr>
        <p:spPr bwMode="auto">
          <a:xfrm>
            <a:off x="323850" y="434975"/>
            <a:ext cx="2089150" cy="466725"/>
          </a:xfrm>
          <a:prstGeom prst="rect">
            <a:avLst/>
          </a:prstGeom>
          <a:solidFill>
            <a:srgbClr val="CCFFFF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【</a:t>
            </a:r>
            <a:r>
              <a:rPr lang="zh-CN" altLang="en-US">
                <a:solidFill>
                  <a:srgbClr val="FF0000"/>
                </a:solidFill>
              </a:rPr>
              <a:t>中考链接</a:t>
            </a:r>
            <a:r>
              <a:rPr lang="en-US" altLang="zh-CN">
                <a:solidFill>
                  <a:srgbClr val="FF0000"/>
                </a:solidFill>
              </a:rPr>
              <a:t>】</a:t>
            </a:r>
          </a:p>
        </p:txBody>
      </p:sp>
      <p:sp>
        <p:nvSpPr>
          <p:cNvPr id="33794" name="Text Box 3"/>
          <p:cNvSpPr txBox="1">
            <a:spLocks noChangeArrowheads="1"/>
          </p:cNvSpPr>
          <p:nvPr/>
        </p:nvSpPr>
        <p:spPr bwMode="auto">
          <a:xfrm>
            <a:off x="395288" y="938213"/>
            <a:ext cx="8286750" cy="109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200"/>
              <a:t>2</a:t>
            </a:r>
            <a:r>
              <a:rPr lang="zh-CN" altLang="en-US" sz="2200"/>
              <a:t>、</a:t>
            </a:r>
            <a:r>
              <a:rPr lang="en-US" altLang="zh-CN" sz="2200"/>
              <a:t>6.5g</a:t>
            </a:r>
            <a:r>
              <a:rPr lang="zh-CN" altLang="en-US" sz="2200"/>
              <a:t>锌粒与</a:t>
            </a:r>
            <a:r>
              <a:rPr lang="en-US" altLang="zh-CN" sz="2200"/>
              <a:t>100g</a:t>
            </a:r>
            <a:r>
              <a:rPr lang="zh-CN" altLang="en-US" sz="2200"/>
              <a:t>稀硫酸恰好完全反应，求：</a:t>
            </a:r>
          </a:p>
          <a:p>
            <a:r>
              <a:rPr lang="zh-CN" altLang="en-US" sz="2200"/>
              <a:t>      （</a:t>
            </a:r>
            <a:r>
              <a:rPr lang="en-US" altLang="zh-CN" sz="2200"/>
              <a:t>1</a:t>
            </a:r>
            <a:r>
              <a:rPr lang="zh-CN" altLang="en-US" sz="2200"/>
              <a:t>）稀硫酸中溶质的质量              （</a:t>
            </a:r>
            <a:r>
              <a:rPr lang="en-US" altLang="zh-CN" sz="2200"/>
              <a:t>2</a:t>
            </a:r>
            <a:r>
              <a:rPr lang="zh-CN" altLang="en-US" sz="2200"/>
              <a:t>）反应后所得溶液的质量</a:t>
            </a:r>
          </a:p>
          <a:p>
            <a:r>
              <a:rPr lang="zh-CN" altLang="en-US" sz="2200"/>
              <a:t>      （</a:t>
            </a:r>
            <a:r>
              <a:rPr lang="en-US" altLang="zh-CN" sz="2200"/>
              <a:t>3</a:t>
            </a:r>
            <a:r>
              <a:rPr lang="zh-CN" altLang="en-US" sz="2200"/>
              <a:t>）反应后所得溶液中溶质的质量</a:t>
            </a:r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552450" y="1946275"/>
            <a:ext cx="42354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200"/>
              <a:t>解：设稀硫酸中溶质的质量为</a:t>
            </a:r>
            <a:r>
              <a:rPr lang="en-US" altLang="zh-CN" sz="2200"/>
              <a:t>x</a:t>
            </a:r>
            <a:r>
              <a:rPr lang="zh-CN" altLang="en-US" sz="2200"/>
              <a:t>，</a:t>
            </a:r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1408113" y="2641600"/>
            <a:ext cx="50117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accent2"/>
              </a:buClr>
              <a:buSzPct val="75000"/>
              <a:buFont typeface="Monotype Sorts"/>
              <a:buNone/>
            </a:pPr>
            <a:r>
              <a:rPr lang="en-US" altLang="zh-CN">
                <a:solidFill>
                  <a:srgbClr val="0000CC"/>
                </a:solidFill>
                <a:ea typeface="楷体_GB2312"/>
                <a:cs typeface="楷体_GB2312"/>
              </a:rPr>
              <a:t>Zn +   H</a:t>
            </a:r>
            <a:r>
              <a:rPr lang="en-US" altLang="zh-CN" baseline="-25000">
                <a:solidFill>
                  <a:srgbClr val="0000CC"/>
                </a:solidFill>
                <a:ea typeface="楷体_GB2312"/>
                <a:cs typeface="楷体_GB2312"/>
              </a:rPr>
              <a:t>2</a:t>
            </a:r>
            <a:r>
              <a:rPr lang="en-US" altLang="zh-CN">
                <a:solidFill>
                  <a:srgbClr val="0000CC"/>
                </a:solidFill>
                <a:ea typeface="楷体_GB2312"/>
                <a:cs typeface="楷体_GB2312"/>
              </a:rPr>
              <a:t>SO</a:t>
            </a:r>
            <a:r>
              <a:rPr lang="en-US" altLang="zh-CN" baseline="-25000">
                <a:solidFill>
                  <a:srgbClr val="0000CC"/>
                </a:solidFill>
                <a:ea typeface="楷体_GB2312"/>
                <a:cs typeface="楷体_GB2312"/>
              </a:rPr>
              <a:t>4      </a:t>
            </a:r>
            <a:r>
              <a:rPr lang="en-US" altLang="zh-CN">
                <a:solidFill>
                  <a:srgbClr val="0000CC"/>
                </a:solidFill>
                <a:ea typeface="楷体_GB2312"/>
                <a:cs typeface="楷体_GB2312"/>
              </a:rPr>
              <a:t>===  ZnSO</a:t>
            </a:r>
            <a:r>
              <a:rPr lang="en-US" altLang="zh-CN" baseline="-25000">
                <a:solidFill>
                  <a:srgbClr val="0000CC"/>
                </a:solidFill>
                <a:ea typeface="楷体_GB2312"/>
                <a:cs typeface="楷体_GB2312"/>
              </a:rPr>
              <a:t>4  </a:t>
            </a:r>
            <a:r>
              <a:rPr lang="en-US" altLang="zh-CN">
                <a:solidFill>
                  <a:srgbClr val="0000CC"/>
                </a:solidFill>
                <a:ea typeface="楷体_GB2312"/>
                <a:cs typeface="楷体_GB2312"/>
              </a:rPr>
              <a:t>+    H</a:t>
            </a:r>
            <a:r>
              <a:rPr lang="en-US" altLang="zh-CN" baseline="-25000">
                <a:solidFill>
                  <a:srgbClr val="0000CC"/>
                </a:solidFill>
                <a:ea typeface="楷体_GB2312"/>
                <a:cs typeface="楷体_GB2312"/>
              </a:rPr>
              <a:t>2 </a:t>
            </a:r>
            <a:r>
              <a:rPr lang="en-US" altLang="zh-CN">
                <a:solidFill>
                  <a:srgbClr val="FF0000"/>
                </a:solidFill>
                <a:latin typeface="宋体" charset="-122"/>
              </a:rPr>
              <a:t>↑</a:t>
            </a:r>
          </a:p>
        </p:txBody>
      </p:sp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1408113" y="3032125"/>
            <a:ext cx="4635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65</a:t>
            </a:r>
          </a:p>
        </p:txBody>
      </p:sp>
      <p:sp>
        <p:nvSpPr>
          <p:cNvPr id="51207" name="Text Box 7"/>
          <p:cNvSpPr txBox="1">
            <a:spLocks noChangeArrowheads="1"/>
          </p:cNvSpPr>
          <p:nvPr/>
        </p:nvSpPr>
        <p:spPr bwMode="auto">
          <a:xfrm>
            <a:off x="2427288" y="3032125"/>
            <a:ext cx="4635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98</a:t>
            </a:r>
          </a:p>
        </p:txBody>
      </p:sp>
      <p:sp>
        <p:nvSpPr>
          <p:cNvPr id="51208" name="Text Box 8"/>
          <p:cNvSpPr txBox="1">
            <a:spLocks noChangeArrowheads="1"/>
          </p:cNvSpPr>
          <p:nvPr/>
        </p:nvSpPr>
        <p:spPr bwMode="auto">
          <a:xfrm>
            <a:off x="1331913" y="3367088"/>
            <a:ext cx="7429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6.5g</a:t>
            </a:r>
          </a:p>
        </p:txBody>
      </p:sp>
      <p:sp>
        <p:nvSpPr>
          <p:cNvPr id="51209" name="Text Box 9"/>
          <p:cNvSpPr txBox="1">
            <a:spLocks noChangeArrowheads="1"/>
          </p:cNvSpPr>
          <p:nvPr/>
        </p:nvSpPr>
        <p:spPr bwMode="auto">
          <a:xfrm>
            <a:off x="2484438" y="3314700"/>
            <a:ext cx="576262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200">
                <a:latin typeface="宋体" charset="-122"/>
              </a:rPr>
              <a:t>x</a:t>
            </a:r>
          </a:p>
        </p:txBody>
      </p:sp>
      <p:grpSp>
        <p:nvGrpSpPr>
          <p:cNvPr id="51210" name="Group 10"/>
          <p:cNvGrpSpPr>
            <a:grpSpLocks/>
          </p:cNvGrpSpPr>
          <p:nvPr/>
        </p:nvGrpSpPr>
        <p:grpSpPr bwMode="auto">
          <a:xfrm>
            <a:off x="252413" y="3727450"/>
            <a:ext cx="2782887" cy="833438"/>
            <a:chOff x="320" y="2193"/>
            <a:chExt cx="1753" cy="525"/>
          </a:xfrm>
        </p:grpSpPr>
        <p:sp>
          <p:nvSpPr>
            <p:cNvPr id="33844" name="Text Box 11"/>
            <p:cNvSpPr txBox="1">
              <a:spLocks noChangeArrowheads="1"/>
            </p:cNvSpPr>
            <p:nvPr/>
          </p:nvSpPr>
          <p:spPr bwMode="auto">
            <a:xfrm>
              <a:off x="681" y="2238"/>
              <a:ext cx="29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65</a:t>
              </a:r>
            </a:p>
            <a:p>
              <a:r>
                <a:rPr lang="en-US" altLang="zh-CN" sz="2200">
                  <a:latin typeface="宋体" charset="-122"/>
                </a:rPr>
                <a:t>98</a:t>
              </a:r>
            </a:p>
          </p:txBody>
        </p:sp>
        <p:sp>
          <p:nvSpPr>
            <p:cNvPr id="33845" name="Line 12"/>
            <p:cNvSpPr>
              <a:spLocks noChangeShapeType="1"/>
            </p:cNvSpPr>
            <p:nvPr/>
          </p:nvSpPr>
          <p:spPr bwMode="auto">
            <a:xfrm>
              <a:off x="694" y="2494"/>
              <a:ext cx="4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6" name="Text Box 13"/>
            <p:cNvSpPr txBox="1">
              <a:spLocks noChangeArrowheads="1"/>
            </p:cNvSpPr>
            <p:nvPr/>
          </p:nvSpPr>
          <p:spPr bwMode="auto">
            <a:xfrm>
              <a:off x="1156" y="2329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==</a:t>
              </a:r>
            </a:p>
          </p:txBody>
        </p:sp>
        <p:sp>
          <p:nvSpPr>
            <p:cNvPr id="33847" name="Text Box 14"/>
            <p:cNvSpPr txBox="1">
              <a:spLocks noChangeArrowheads="1"/>
            </p:cNvSpPr>
            <p:nvPr/>
          </p:nvSpPr>
          <p:spPr bwMode="auto">
            <a:xfrm>
              <a:off x="1338" y="2193"/>
              <a:ext cx="73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  6.5g </a:t>
              </a:r>
            </a:p>
            <a:p>
              <a:r>
                <a:rPr lang="en-US" altLang="zh-CN" sz="2200">
                  <a:latin typeface="宋体" charset="-122"/>
                </a:rPr>
                <a:t>   x</a:t>
              </a:r>
            </a:p>
          </p:txBody>
        </p:sp>
        <p:sp>
          <p:nvSpPr>
            <p:cNvPr id="33848" name="Line 15"/>
            <p:cNvSpPr>
              <a:spLocks noChangeShapeType="1"/>
            </p:cNvSpPr>
            <p:nvPr/>
          </p:nvSpPr>
          <p:spPr bwMode="auto">
            <a:xfrm>
              <a:off x="1474" y="2476"/>
              <a:ext cx="5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9" name="Text Box 16"/>
            <p:cNvSpPr txBox="1">
              <a:spLocks noChangeArrowheads="1"/>
            </p:cNvSpPr>
            <p:nvPr/>
          </p:nvSpPr>
          <p:spPr bwMode="auto">
            <a:xfrm>
              <a:off x="320" y="2329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charset="-122"/>
                </a:rPr>
                <a:t>∵</a:t>
              </a:r>
            </a:p>
          </p:txBody>
        </p:sp>
      </p:grpSp>
      <p:grpSp>
        <p:nvGrpSpPr>
          <p:cNvPr id="51217" name="Group 17"/>
          <p:cNvGrpSpPr>
            <a:grpSpLocks/>
          </p:cNvGrpSpPr>
          <p:nvPr/>
        </p:nvGrpSpPr>
        <p:grpSpPr bwMode="auto">
          <a:xfrm>
            <a:off x="284163" y="4467225"/>
            <a:ext cx="2579687" cy="906463"/>
            <a:chOff x="2724" y="2193"/>
            <a:chExt cx="1625" cy="571"/>
          </a:xfrm>
        </p:grpSpPr>
        <p:sp>
          <p:nvSpPr>
            <p:cNvPr id="33839" name="Rectangle 18"/>
            <p:cNvSpPr>
              <a:spLocks noChangeArrowheads="1"/>
            </p:cNvSpPr>
            <p:nvPr/>
          </p:nvSpPr>
          <p:spPr bwMode="auto">
            <a:xfrm>
              <a:off x="2724" y="2374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charset="-122"/>
                </a:rPr>
                <a:t>∴</a:t>
              </a:r>
            </a:p>
          </p:txBody>
        </p:sp>
        <p:sp>
          <p:nvSpPr>
            <p:cNvPr id="33840" name="Text Box 19"/>
            <p:cNvSpPr txBox="1">
              <a:spLocks noChangeArrowheads="1"/>
            </p:cNvSpPr>
            <p:nvPr/>
          </p:nvSpPr>
          <p:spPr bwMode="auto">
            <a:xfrm>
              <a:off x="3031" y="2359"/>
              <a:ext cx="38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x =</a:t>
              </a:r>
            </a:p>
          </p:txBody>
        </p:sp>
        <p:sp>
          <p:nvSpPr>
            <p:cNvPr id="33841" name="Line 20"/>
            <p:cNvSpPr>
              <a:spLocks noChangeShapeType="1"/>
            </p:cNvSpPr>
            <p:nvPr/>
          </p:nvSpPr>
          <p:spPr bwMode="auto">
            <a:xfrm>
              <a:off x="3424" y="2494"/>
              <a:ext cx="92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2" name="Text Box 21"/>
            <p:cNvSpPr txBox="1">
              <a:spLocks noChangeArrowheads="1"/>
            </p:cNvSpPr>
            <p:nvPr/>
          </p:nvSpPr>
          <p:spPr bwMode="auto">
            <a:xfrm>
              <a:off x="3470" y="2193"/>
              <a:ext cx="82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98×6.5g</a:t>
              </a:r>
            </a:p>
          </p:txBody>
        </p:sp>
        <p:sp>
          <p:nvSpPr>
            <p:cNvPr id="33843" name="Text Box 22"/>
            <p:cNvSpPr txBox="1">
              <a:spLocks noChangeArrowheads="1"/>
            </p:cNvSpPr>
            <p:nvPr/>
          </p:nvSpPr>
          <p:spPr bwMode="auto">
            <a:xfrm>
              <a:off x="3642" y="2495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65</a:t>
              </a:r>
            </a:p>
          </p:txBody>
        </p:sp>
      </p:grpSp>
      <p:sp>
        <p:nvSpPr>
          <p:cNvPr id="51223" name="Text Box 23"/>
          <p:cNvSpPr txBox="1">
            <a:spLocks noChangeArrowheads="1"/>
          </p:cNvSpPr>
          <p:nvPr/>
        </p:nvSpPr>
        <p:spPr bwMode="auto">
          <a:xfrm>
            <a:off x="1062038" y="5259388"/>
            <a:ext cx="10223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= 9.8g</a:t>
            </a:r>
          </a:p>
        </p:txBody>
      </p:sp>
      <p:sp>
        <p:nvSpPr>
          <p:cNvPr id="51224" name="Rectangle 24"/>
          <p:cNvSpPr>
            <a:spLocks noChangeArrowheads="1"/>
          </p:cNvSpPr>
          <p:nvPr/>
        </p:nvSpPr>
        <p:spPr bwMode="auto">
          <a:xfrm>
            <a:off x="828675" y="5835650"/>
            <a:ext cx="69786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200"/>
              <a:t> </a:t>
            </a:r>
            <a:r>
              <a:rPr lang="en-US" altLang="zh-CN" sz="2200">
                <a:solidFill>
                  <a:schemeClr val="hlink"/>
                </a:solidFill>
              </a:rPr>
              <a:t>∴ </a:t>
            </a:r>
            <a:r>
              <a:rPr lang="zh-CN" altLang="en-US" sz="2200"/>
              <a:t>反应后所得溶液的质量为：</a:t>
            </a:r>
            <a:r>
              <a:rPr lang="en-US" altLang="zh-CN" sz="2200"/>
              <a:t>6.5g+100g</a:t>
            </a:r>
            <a:r>
              <a:rPr lang="zh-CN" altLang="en-US" sz="2200"/>
              <a:t>－</a:t>
            </a:r>
            <a:r>
              <a:rPr lang="en-US" altLang="zh-CN" sz="2200"/>
              <a:t>0.2g</a:t>
            </a:r>
            <a:r>
              <a:rPr lang="zh-CN" altLang="en-US" sz="2200"/>
              <a:t>＝</a:t>
            </a:r>
            <a:r>
              <a:rPr lang="en-US" altLang="zh-CN" sz="2200"/>
              <a:t>106.3g</a:t>
            </a:r>
          </a:p>
          <a:p>
            <a:r>
              <a:rPr lang="en-US" altLang="zh-CN" sz="2200"/>
              <a:t>      </a:t>
            </a:r>
            <a:r>
              <a:rPr lang="zh-CN" altLang="en-US" sz="2200"/>
              <a:t>反应后所得溶液中溶质的质量为：</a:t>
            </a:r>
            <a:r>
              <a:rPr lang="en-US" altLang="zh-CN" sz="2200"/>
              <a:t>16.1g</a:t>
            </a:r>
          </a:p>
        </p:txBody>
      </p:sp>
      <p:sp>
        <p:nvSpPr>
          <p:cNvPr id="51225" name="Rectangle 25"/>
          <p:cNvSpPr>
            <a:spLocks noChangeArrowheads="1"/>
          </p:cNvSpPr>
          <p:nvPr/>
        </p:nvSpPr>
        <p:spPr bwMode="auto">
          <a:xfrm>
            <a:off x="1116013" y="2260600"/>
            <a:ext cx="5481637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rgbClr val="FF0000"/>
                </a:solidFill>
              </a:rPr>
              <a:t>反应生成的</a:t>
            </a:r>
            <a:r>
              <a:rPr lang="en-US" altLang="zh-CN" sz="2200">
                <a:solidFill>
                  <a:srgbClr val="FF0000"/>
                </a:solidFill>
              </a:rPr>
              <a:t>ZnSO</a:t>
            </a:r>
            <a:r>
              <a:rPr lang="en-US" altLang="zh-CN" sz="2200" baseline="-25000">
                <a:solidFill>
                  <a:srgbClr val="FF0000"/>
                </a:solidFill>
              </a:rPr>
              <a:t>4</a:t>
            </a:r>
            <a:r>
              <a:rPr lang="zh-CN" altLang="en-US" sz="2200">
                <a:solidFill>
                  <a:srgbClr val="FF0000"/>
                </a:solidFill>
              </a:rPr>
              <a:t>与</a:t>
            </a:r>
            <a:r>
              <a:rPr lang="en-US" altLang="zh-CN" sz="2200">
                <a:solidFill>
                  <a:srgbClr val="FF0000"/>
                </a:solidFill>
              </a:rPr>
              <a:t>H</a:t>
            </a:r>
            <a:r>
              <a:rPr lang="en-US" altLang="zh-CN" sz="2200" baseline="-25000">
                <a:solidFill>
                  <a:srgbClr val="FF0000"/>
                </a:solidFill>
              </a:rPr>
              <a:t>2</a:t>
            </a:r>
            <a:r>
              <a:rPr lang="zh-CN" altLang="en-US" sz="2200">
                <a:solidFill>
                  <a:srgbClr val="FF0000"/>
                </a:solidFill>
              </a:rPr>
              <a:t>的质量分别为</a:t>
            </a:r>
            <a:r>
              <a:rPr lang="en-US" altLang="zh-CN" sz="2200">
                <a:solidFill>
                  <a:srgbClr val="FF0000"/>
                </a:solidFill>
              </a:rPr>
              <a:t>y</a:t>
            </a:r>
            <a:r>
              <a:rPr lang="zh-CN" altLang="en-US" sz="2200">
                <a:solidFill>
                  <a:srgbClr val="FF0000"/>
                </a:solidFill>
              </a:rPr>
              <a:t>、</a:t>
            </a:r>
            <a:r>
              <a:rPr lang="en-US" altLang="zh-CN" sz="2200">
                <a:solidFill>
                  <a:srgbClr val="FF0000"/>
                </a:solidFill>
              </a:rPr>
              <a:t>z</a:t>
            </a:r>
            <a:r>
              <a:rPr lang="zh-CN" altLang="en-US" sz="2200">
                <a:solidFill>
                  <a:srgbClr val="FF0000"/>
                </a:solidFill>
              </a:rPr>
              <a:t>，</a:t>
            </a:r>
          </a:p>
        </p:txBody>
      </p:sp>
      <p:sp>
        <p:nvSpPr>
          <p:cNvPr id="51226" name="Text Box 26"/>
          <p:cNvSpPr txBox="1">
            <a:spLocks noChangeArrowheads="1"/>
          </p:cNvSpPr>
          <p:nvPr/>
        </p:nvSpPr>
        <p:spPr bwMode="auto">
          <a:xfrm>
            <a:off x="4284663" y="3027363"/>
            <a:ext cx="6032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161</a:t>
            </a:r>
          </a:p>
        </p:txBody>
      </p:sp>
      <p:sp>
        <p:nvSpPr>
          <p:cNvPr id="51227" name="Text Box 27"/>
          <p:cNvSpPr txBox="1">
            <a:spLocks noChangeArrowheads="1"/>
          </p:cNvSpPr>
          <p:nvPr/>
        </p:nvSpPr>
        <p:spPr bwMode="auto">
          <a:xfrm>
            <a:off x="5595938" y="3027363"/>
            <a:ext cx="3238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2</a:t>
            </a:r>
          </a:p>
        </p:txBody>
      </p:sp>
      <p:sp>
        <p:nvSpPr>
          <p:cNvPr id="51228" name="Text Box 28"/>
          <p:cNvSpPr txBox="1">
            <a:spLocks noChangeArrowheads="1"/>
          </p:cNvSpPr>
          <p:nvPr/>
        </p:nvSpPr>
        <p:spPr bwMode="auto">
          <a:xfrm>
            <a:off x="4392613" y="3362325"/>
            <a:ext cx="3238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y</a:t>
            </a:r>
          </a:p>
        </p:txBody>
      </p:sp>
      <p:sp>
        <p:nvSpPr>
          <p:cNvPr id="51229" name="Text Box 29"/>
          <p:cNvSpPr txBox="1">
            <a:spLocks noChangeArrowheads="1"/>
          </p:cNvSpPr>
          <p:nvPr/>
        </p:nvSpPr>
        <p:spPr bwMode="auto">
          <a:xfrm>
            <a:off x="5580063" y="3309938"/>
            <a:ext cx="576262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200">
                <a:latin typeface="宋体" charset="-122"/>
              </a:rPr>
              <a:t>z</a:t>
            </a:r>
          </a:p>
        </p:txBody>
      </p:sp>
      <p:grpSp>
        <p:nvGrpSpPr>
          <p:cNvPr id="51230" name="Group 30"/>
          <p:cNvGrpSpPr>
            <a:grpSpLocks/>
          </p:cNvGrpSpPr>
          <p:nvPr/>
        </p:nvGrpSpPr>
        <p:grpSpPr bwMode="auto">
          <a:xfrm>
            <a:off x="3157538" y="3675063"/>
            <a:ext cx="2782887" cy="833437"/>
            <a:chOff x="320" y="2193"/>
            <a:chExt cx="1753" cy="525"/>
          </a:xfrm>
        </p:grpSpPr>
        <p:sp>
          <p:nvSpPr>
            <p:cNvPr id="33833" name="Text Box 31"/>
            <p:cNvSpPr txBox="1">
              <a:spLocks noChangeArrowheads="1"/>
            </p:cNvSpPr>
            <p:nvPr/>
          </p:nvSpPr>
          <p:spPr bwMode="auto">
            <a:xfrm>
              <a:off x="681" y="2238"/>
              <a:ext cx="380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65</a:t>
              </a:r>
            </a:p>
            <a:p>
              <a:r>
                <a:rPr lang="en-US" altLang="zh-CN" sz="2200">
                  <a:latin typeface="宋体" charset="-122"/>
                </a:rPr>
                <a:t>161</a:t>
              </a:r>
            </a:p>
          </p:txBody>
        </p:sp>
        <p:sp>
          <p:nvSpPr>
            <p:cNvPr id="33834" name="Line 32"/>
            <p:cNvSpPr>
              <a:spLocks noChangeShapeType="1"/>
            </p:cNvSpPr>
            <p:nvPr/>
          </p:nvSpPr>
          <p:spPr bwMode="auto">
            <a:xfrm>
              <a:off x="694" y="2494"/>
              <a:ext cx="4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5" name="Text Box 33"/>
            <p:cNvSpPr txBox="1">
              <a:spLocks noChangeArrowheads="1"/>
            </p:cNvSpPr>
            <p:nvPr/>
          </p:nvSpPr>
          <p:spPr bwMode="auto">
            <a:xfrm>
              <a:off x="1156" y="2329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==</a:t>
              </a:r>
            </a:p>
          </p:txBody>
        </p:sp>
        <p:sp>
          <p:nvSpPr>
            <p:cNvPr id="33836" name="Text Box 34"/>
            <p:cNvSpPr txBox="1">
              <a:spLocks noChangeArrowheads="1"/>
            </p:cNvSpPr>
            <p:nvPr/>
          </p:nvSpPr>
          <p:spPr bwMode="auto">
            <a:xfrm>
              <a:off x="1338" y="2193"/>
              <a:ext cx="73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  6.5g </a:t>
              </a:r>
            </a:p>
            <a:p>
              <a:r>
                <a:rPr lang="en-US" altLang="zh-CN" sz="2200">
                  <a:latin typeface="宋体" charset="-122"/>
                </a:rPr>
                <a:t>   y</a:t>
              </a:r>
            </a:p>
          </p:txBody>
        </p:sp>
        <p:sp>
          <p:nvSpPr>
            <p:cNvPr id="33837" name="Line 35"/>
            <p:cNvSpPr>
              <a:spLocks noChangeShapeType="1"/>
            </p:cNvSpPr>
            <p:nvPr/>
          </p:nvSpPr>
          <p:spPr bwMode="auto">
            <a:xfrm>
              <a:off x="1474" y="2476"/>
              <a:ext cx="5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8" name="Text Box 36"/>
            <p:cNvSpPr txBox="1">
              <a:spLocks noChangeArrowheads="1"/>
            </p:cNvSpPr>
            <p:nvPr/>
          </p:nvSpPr>
          <p:spPr bwMode="auto">
            <a:xfrm>
              <a:off x="320" y="2329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charset="-122"/>
                </a:rPr>
                <a:t>∵</a:t>
              </a:r>
            </a:p>
          </p:txBody>
        </p:sp>
      </p:grpSp>
      <p:grpSp>
        <p:nvGrpSpPr>
          <p:cNvPr id="51237" name="Group 37"/>
          <p:cNvGrpSpPr>
            <a:grpSpLocks/>
          </p:cNvGrpSpPr>
          <p:nvPr/>
        </p:nvGrpSpPr>
        <p:grpSpPr bwMode="auto">
          <a:xfrm>
            <a:off x="3189288" y="4414838"/>
            <a:ext cx="2625725" cy="906462"/>
            <a:chOff x="2724" y="2193"/>
            <a:chExt cx="1654" cy="571"/>
          </a:xfrm>
        </p:grpSpPr>
        <p:sp>
          <p:nvSpPr>
            <p:cNvPr id="33828" name="Rectangle 38"/>
            <p:cNvSpPr>
              <a:spLocks noChangeArrowheads="1"/>
            </p:cNvSpPr>
            <p:nvPr/>
          </p:nvSpPr>
          <p:spPr bwMode="auto">
            <a:xfrm>
              <a:off x="2724" y="2374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charset="-122"/>
                </a:rPr>
                <a:t>∴</a:t>
              </a:r>
            </a:p>
          </p:txBody>
        </p:sp>
        <p:sp>
          <p:nvSpPr>
            <p:cNvPr id="33829" name="Text Box 39"/>
            <p:cNvSpPr txBox="1">
              <a:spLocks noChangeArrowheads="1"/>
            </p:cNvSpPr>
            <p:nvPr/>
          </p:nvSpPr>
          <p:spPr bwMode="auto">
            <a:xfrm>
              <a:off x="3031" y="2359"/>
              <a:ext cx="38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y =</a:t>
              </a:r>
            </a:p>
          </p:txBody>
        </p:sp>
        <p:sp>
          <p:nvSpPr>
            <p:cNvPr id="33830" name="Line 40"/>
            <p:cNvSpPr>
              <a:spLocks noChangeShapeType="1"/>
            </p:cNvSpPr>
            <p:nvPr/>
          </p:nvSpPr>
          <p:spPr bwMode="auto">
            <a:xfrm>
              <a:off x="3424" y="2494"/>
              <a:ext cx="92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1" name="Text Box 41"/>
            <p:cNvSpPr txBox="1">
              <a:spLocks noChangeArrowheads="1"/>
            </p:cNvSpPr>
            <p:nvPr/>
          </p:nvSpPr>
          <p:spPr bwMode="auto">
            <a:xfrm>
              <a:off x="3470" y="2193"/>
              <a:ext cx="908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161×6.5g</a:t>
              </a:r>
            </a:p>
          </p:txBody>
        </p:sp>
        <p:sp>
          <p:nvSpPr>
            <p:cNvPr id="33832" name="Text Box 42"/>
            <p:cNvSpPr txBox="1">
              <a:spLocks noChangeArrowheads="1"/>
            </p:cNvSpPr>
            <p:nvPr/>
          </p:nvSpPr>
          <p:spPr bwMode="auto">
            <a:xfrm>
              <a:off x="3642" y="2495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65</a:t>
              </a:r>
            </a:p>
          </p:txBody>
        </p:sp>
      </p:grpSp>
      <p:sp>
        <p:nvSpPr>
          <p:cNvPr id="51243" name="Text Box 43"/>
          <p:cNvSpPr txBox="1">
            <a:spLocks noChangeArrowheads="1"/>
          </p:cNvSpPr>
          <p:nvPr/>
        </p:nvSpPr>
        <p:spPr bwMode="auto">
          <a:xfrm>
            <a:off x="3967163" y="5207000"/>
            <a:ext cx="11620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= 16.1g</a:t>
            </a:r>
          </a:p>
        </p:txBody>
      </p:sp>
      <p:grpSp>
        <p:nvGrpSpPr>
          <p:cNvPr id="51244" name="Group 44"/>
          <p:cNvGrpSpPr>
            <a:grpSpLocks/>
          </p:cNvGrpSpPr>
          <p:nvPr/>
        </p:nvGrpSpPr>
        <p:grpSpPr bwMode="auto">
          <a:xfrm>
            <a:off x="6037263" y="3675063"/>
            <a:ext cx="2782887" cy="833437"/>
            <a:chOff x="320" y="2193"/>
            <a:chExt cx="1753" cy="525"/>
          </a:xfrm>
        </p:grpSpPr>
        <p:sp>
          <p:nvSpPr>
            <p:cNvPr id="33822" name="Text Box 45"/>
            <p:cNvSpPr txBox="1">
              <a:spLocks noChangeArrowheads="1"/>
            </p:cNvSpPr>
            <p:nvPr/>
          </p:nvSpPr>
          <p:spPr bwMode="auto">
            <a:xfrm>
              <a:off x="681" y="2238"/>
              <a:ext cx="29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65</a:t>
              </a:r>
            </a:p>
            <a:p>
              <a:r>
                <a:rPr lang="en-US" altLang="zh-CN" sz="2200">
                  <a:latin typeface="宋体" charset="-122"/>
                </a:rPr>
                <a:t>2</a:t>
              </a:r>
            </a:p>
          </p:txBody>
        </p:sp>
        <p:sp>
          <p:nvSpPr>
            <p:cNvPr id="33823" name="Line 46"/>
            <p:cNvSpPr>
              <a:spLocks noChangeShapeType="1"/>
            </p:cNvSpPr>
            <p:nvPr/>
          </p:nvSpPr>
          <p:spPr bwMode="auto">
            <a:xfrm>
              <a:off x="694" y="2494"/>
              <a:ext cx="4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4" name="Text Box 47"/>
            <p:cNvSpPr txBox="1">
              <a:spLocks noChangeArrowheads="1"/>
            </p:cNvSpPr>
            <p:nvPr/>
          </p:nvSpPr>
          <p:spPr bwMode="auto">
            <a:xfrm>
              <a:off x="1156" y="2329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==</a:t>
              </a:r>
            </a:p>
          </p:txBody>
        </p:sp>
        <p:sp>
          <p:nvSpPr>
            <p:cNvPr id="33825" name="Text Box 48"/>
            <p:cNvSpPr txBox="1">
              <a:spLocks noChangeArrowheads="1"/>
            </p:cNvSpPr>
            <p:nvPr/>
          </p:nvSpPr>
          <p:spPr bwMode="auto">
            <a:xfrm>
              <a:off x="1338" y="2193"/>
              <a:ext cx="73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  6.5g </a:t>
              </a:r>
            </a:p>
            <a:p>
              <a:r>
                <a:rPr lang="en-US" altLang="zh-CN" sz="2200">
                  <a:latin typeface="宋体" charset="-122"/>
                </a:rPr>
                <a:t>   z</a:t>
              </a:r>
            </a:p>
          </p:txBody>
        </p:sp>
        <p:sp>
          <p:nvSpPr>
            <p:cNvPr id="33826" name="Line 49"/>
            <p:cNvSpPr>
              <a:spLocks noChangeShapeType="1"/>
            </p:cNvSpPr>
            <p:nvPr/>
          </p:nvSpPr>
          <p:spPr bwMode="auto">
            <a:xfrm>
              <a:off x="1474" y="2476"/>
              <a:ext cx="5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7" name="Text Box 50"/>
            <p:cNvSpPr txBox="1">
              <a:spLocks noChangeArrowheads="1"/>
            </p:cNvSpPr>
            <p:nvPr/>
          </p:nvSpPr>
          <p:spPr bwMode="auto">
            <a:xfrm>
              <a:off x="320" y="2329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charset="-122"/>
                </a:rPr>
                <a:t>∵</a:t>
              </a:r>
            </a:p>
          </p:txBody>
        </p:sp>
      </p:grpSp>
      <p:grpSp>
        <p:nvGrpSpPr>
          <p:cNvPr id="51251" name="Group 51"/>
          <p:cNvGrpSpPr>
            <a:grpSpLocks/>
          </p:cNvGrpSpPr>
          <p:nvPr/>
        </p:nvGrpSpPr>
        <p:grpSpPr bwMode="auto">
          <a:xfrm>
            <a:off x="6069013" y="4414838"/>
            <a:ext cx="2579687" cy="906462"/>
            <a:chOff x="2724" y="2193"/>
            <a:chExt cx="1625" cy="571"/>
          </a:xfrm>
        </p:grpSpPr>
        <p:sp>
          <p:nvSpPr>
            <p:cNvPr id="33817" name="Rectangle 52"/>
            <p:cNvSpPr>
              <a:spLocks noChangeArrowheads="1"/>
            </p:cNvSpPr>
            <p:nvPr/>
          </p:nvSpPr>
          <p:spPr bwMode="auto">
            <a:xfrm>
              <a:off x="2724" y="2374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charset="-122"/>
                </a:rPr>
                <a:t>∴</a:t>
              </a:r>
            </a:p>
          </p:txBody>
        </p:sp>
        <p:sp>
          <p:nvSpPr>
            <p:cNvPr id="33818" name="Text Box 53"/>
            <p:cNvSpPr txBox="1">
              <a:spLocks noChangeArrowheads="1"/>
            </p:cNvSpPr>
            <p:nvPr/>
          </p:nvSpPr>
          <p:spPr bwMode="auto">
            <a:xfrm>
              <a:off x="3031" y="2359"/>
              <a:ext cx="38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x =</a:t>
              </a:r>
            </a:p>
          </p:txBody>
        </p:sp>
        <p:sp>
          <p:nvSpPr>
            <p:cNvPr id="33819" name="Line 54"/>
            <p:cNvSpPr>
              <a:spLocks noChangeShapeType="1"/>
            </p:cNvSpPr>
            <p:nvPr/>
          </p:nvSpPr>
          <p:spPr bwMode="auto">
            <a:xfrm>
              <a:off x="3424" y="2494"/>
              <a:ext cx="92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0" name="Text Box 55"/>
            <p:cNvSpPr txBox="1">
              <a:spLocks noChangeArrowheads="1"/>
            </p:cNvSpPr>
            <p:nvPr/>
          </p:nvSpPr>
          <p:spPr bwMode="auto">
            <a:xfrm>
              <a:off x="3470" y="2193"/>
              <a:ext cx="73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2×6.5g</a:t>
              </a:r>
            </a:p>
          </p:txBody>
        </p:sp>
        <p:sp>
          <p:nvSpPr>
            <p:cNvPr id="33821" name="Text Box 56"/>
            <p:cNvSpPr txBox="1">
              <a:spLocks noChangeArrowheads="1"/>
            </p:cNvSpPr>
            <p:nvPr/>
          </p:nvSpPr>
          <p:spPr bwMode="auto">
            <a:xfrm>
              <a:off x="3642" y="2495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65</a:t>
              </a:r>
            </a:p>
          </p:txBody>
        </p:sp>
      </p:grpSp>
      <p:sp>
        <p:nvSpPr>
          <p:cNvPr id="51257" name="Text Box 57"/>
          <p:cNvSpPr txBox="1">
            <a:spLocks noChangeArrowheads="1"/>
          </p:cNvSpPr>
          <p:nvPr/>
        </p:nvSpPr>
        <p:spPr bwMode="auto">
          <a:xfrm>
            <a:off x="6846888" y="5207000"/>
            <a:ext cx="10223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= 0.2g</a:t>
            </a:r>
          </a:p>
        </p:txBody>
      </p:sp>
      <p:sp>
        <p:nvSpPr>
          <p:cNvPr id="51258" name="Text Box 58"/>
          <p:cNvSpPr txBox="1">
            <a:spLocks noChangeArrowheads="1"/>
          </p:cNvSpPr>
          <p:nvPr/>
        </p:nvSpPr>
        <p:spPr bwMode="auto">
          <a:xfrm>
            <a:off x="6588125" y="6122988"/>
            <a:ext cx="10223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200"/>
              <a:t>答：略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51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51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51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8" dur="2000"/>
                                        <p:tgtEl>
                                          <p:spTgt spid="51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3" dur="2000"/>
                                        <p:tgtEl>
                                          <p:spTgt spid="51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51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3" dur="2000"/>
                                        <p:tgtEl>
                                          <p:spTgt spid="51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8" dur="2000"/>
                                        <p:tgtEl>
                                          <p:spTgt spid="51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1" dur="2000"/>
                                        <p:tgtEl>
                                          <p:spTgt spid="51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6" dur="2000"/>
                                        <p:tgtEl>
                                          <p:spTgt spid="51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1" dur="2000"/>
                                        <p:tgtEl>
                                          <p:spTgt spid="51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6" dur="2000"/>
                                        <p:tgtEl>
                                          <p:spTgt spid="51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1" dur="2000"/>
                                        <p:tgtEl>
                                          <p:spTgt spid="51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6" dur="2000"/>
                                        <p:tgtEl>
                                          <p:spTgt spid="51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1" dur="2000"/>
                                        <p:tgtEl>
                                          <p:spTgt spid="51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6" dur="2000"/>
                                        <p:tgtEl>
                                          <p:spTgt spid="51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/>
      <p:bldP spid="51205" grpId="0"/>
      <p:bldP spid="51206" grpId="0"/>
      <p:bldP spid="51207" grpId="0"/>
      <p:bldP spid="51208" grpId="0"/>
      <p:bldP spid="51209" grpId="0"/>
      <p:bldP spid="51223" grpId="0"/>
      <p:bldP spid="51224" grpId="0"/>
      <p:bldP spid="51225" grpId="0"/>
      <p:bldP spid="51226" grpId="0"/>
      <p:bldP spid="51227" grpId="0"/>
      <p:bldP spid="51228" grpId="0"/>
      <p:bldP spid="51229" grpId="0"/>
      <p:bldP spid="51243" grpId="0"/>
      <p:bldP spid="51257" grpId="0"/>
      <p:bldP spid="51258" grpId="0"/>
    </p:bldLst>
  </p:timing>
</p:sld>
</file>

<file path=ppt/theme/theme1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lnDef>
  </a:objectDefaults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2437</TotalTime>
  <Words>1530</Words>
  <Application>Microsoft Office PowerPoint</Application>
  <PresentationFormat>全屏显示(4:3)</PresentationFormat>
  <Paragraphs>186</Paragraphs>
  <Slides>17</Slides>
  <Notes>2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演示文稿设计模板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30" baseType="lpstr">
      <vt:lpstr>Times New Roman</vt:lpstr>
      <vt:lpstr>宋体</vt:lpstr>
      <vt:lpstr>Arial</vt:lpstr>
      <vt:lpstr>Garamond</vt:lpstr>
      <vt:lpstr>Wingdings</vt:lpstr>
      <vt:lpstr>黑体</vt:lpstr>
      <vt:lpstr>楷体</vt:lpstr>
      <vt:lpstr>楷体_GB2312</vt:lpstr>
      <vt:lpstr>Webdings</vt:lpstr>
      <vt:lpstr>Monotype Sorts</vt:lpstr>
      <vt:lpstr>Edge</vt:lpstr>
      <vt:lpstr>Edge</vt:lpstr>
      <vt:lpstr>剪辑</vt:lpstr>
      <vt:lpstr>幻灯片 1</vt:lpstr>
      <vt:lpstr>溶液的用途 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课堂训练1：指出下列溶液中的溶质和溶剂 (请用化学式表示)</vt:lpstr>
      <vt:lpstr>幻灯片 15</vt:lpstr>
      <vt:lpstr>幻灯片 16</vt:lpstr>
      <vt:lpstr>幻灯片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没有幻灯片标题</dc:title>
  <dc:creator>学校</dc:creator>
  <cp:lastModifiedBy>SDWM</cp:lastModifiedBy>
  <cp:revision>172</cp:revision>
  <dcterms:created xsi:type="dcterms:W3CDTF">2000-09-07T23:32:50Z</dcterms:created>
  <dcterms:modified xsi:type="dcterms:W3CDTF">2020-02-12T04:13:07Z</dcterms:modified>
</cp:coreProperties>
</file>