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942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504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99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699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184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210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351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77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4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076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970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22FA4-AB61-4790-A93B-7D2401094EB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038CC-D857-4B5F-ACB7-E8368B202A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53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655452" y="1390918"/>
            <a:ext cx="5168721" cy="1493950"/>
          </a:xfrm>
        </p:spPr>
        <p:txBody>
          <a:bodyPr>
            <a:normAutofit fontScale="90000"/>
          </a:bodyPr>
          <a:lstStyle/>
          <a:p>
            <a:r>
              <a:rPr lang="zh-CN" altLang="en-US" sz="4400" dirty="0" smtClean="0"/>
              <a:t>化学反应速率的计算</a:t>
            </a:r>
            <a:r>
              <a:rPr lang="en-US" altLang="zh-CN" sz="4400" dirty="0" smtClean="0"/>
              <a:t/>
            </a:r>
            <a:br>
              <a:rPr lang="en-US" altLang="zh-CN" sz="4400" dirty="0" smtClean="0"/>
            </a:br>
            <a:r>
              <a:rPr lang="en-US" altLang="zh-CN" sz="4400" dirty="0" smtClean="0"/>
              <a:t>5</a:t>
            </a:r>
            <a:r>
              <a:rPr lang="zh-CN" altLang="en-US" sz="4400" dirty="0" smtClean="0"/>
              <a:t>种题型</a:t>
            </a:r>
            <a:endParaRPr lang="zh-CN" altLang="en-US" sz="4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893970" y="3383097"/>
            <a:ext cx="2691686" cy="493443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中大附中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05968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1195970" y="0"/>
                <a:ext cx="4614890" cy="71635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/>
                  <a:t>计算题型</a:t>
                </a:r>
                <a:r>
                  <a:rPr lang="en-US" altLang="zh-CN" sz="2800" dirty="0"/>
                  <a:t>-1</a:t>
                </a:r>
                <a:r>
                  <a:rPr lang="zh-CN" altLang="en-US" sz="2800" dirty="0"/>
                  <a:t>直接用公式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970" y="0"/>
                <a:ext cx="4614890" cy="716350"/>
              </a:xfrm>
              <a:prstGeom prst="rect">
                <a:avLst/>
              </a:prstGeom>
              <a:blipFill rotWithShape="0">
                <a:blip r:embed="rId2"/>
                <a:stretch>
                  <a:fillRect l="-2642" b="-110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矩形 1"/>
          <p:cNvSpPr/>
          <p:nvPr/>
        </p:nvSpPr>
        <p:spPr>
          <a:xfrm>
            <a:off x="1195970" y="875349"/>
            <a:ext cx="90040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A(g)+3B(g)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2C(g),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内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,A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的浓度由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/L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变成了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/L,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则以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的浓度变化表示的反应速率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zh-CN" altLang="en-US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？</a:t>
            </a:r>
            <a:endParaRPr lang="zh-CN" altLang="zh-CN" sz="28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506744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28870" y="0"/>
            <a:ext cx="53349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计算题型</a:t>
            </a:r>
            <a:r>
              <a:rPr lang="en-US" altLang="zh-CN" sz="2800" dirty="0"/>
              <a:t>-2</a:t>
            </a:r>
            <a:r>
              <a:rPr lang="zh-CN" altLang="en-US" sz="2800" dirty="0"/>
              <a:t>正比关系</a:t>
            </a:r>
            <a:r>
              <a:rPr lang="en-US" altLang="zh-CN" sz="2800" dirty="0">
                <a:solidFill>
                  <a:srgbClr val="FF0000"/>
                </a:solidFill>
              </a:rPr>
              <a:t>v</a:t>
            </a:r>
            <a:r>
              <a:rPr lang="en-US" altLang="zh-CN" sz="2800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∝∆c∝</a:t>
            </a:r>
            <a:r>
              <a:rPr lang="el-GR" altLang="zh-CN" sz="2800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υ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307" y="836712"/>
            <a:ext cx="988318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/>
              <a:t>反应</a:t>
            </a:r>
            <a:r>
              <a:rPr lang="en-US" altLang="zh-CN" sz="2800" dirty="0"/>
              <a:t>2SO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+O</a:t>
            </a:r>
            <a:r>
              <a:rPr lang="en-US" altLang="zh-CN" sz="2800" baseline="-25000" dirty="0"/>
              <a:t>2                    </a:t>
            </a:r>
            <a:r>
              <a:rPr lang="en-US" altLang="zh-CN" sz="2800" baseline="-25000" dirty="0" smtClean="0"/>
              <a:t>    </a:t>
            </a:r>
            <a:r>
              <a:rPr lang="en-US" altLang="zh-CN" sz="2800" dirty="0"/>
              <a:t>2SO</a:t>
            </a:r>
            <a:r>
              <a:rPr lang="en-US" altLang="zh-CN" sz="2800" baseline="-25000" dirty="0"/>
              <a:t>3</a:t>
            </a:r>
            <a:r>
              <a:rPr lang="zh-CN" altLang="zh-CN" sz="2800" dirty="0"/>
              <a:t>经过一段时间后</a:t>
            </a:r>
            <a:r>
              <a:rPr lang="en-US" altLang="zh-CN" sz="2800" dirty="0"/>
              <a:t>,SO</a:t>
            </a:r>
            <a:r>
              <a:rPr lang="en-US" altLang="zh-CN" sz="2800" baseline="-25000" dirty="0"/>
              <a:t>3</a:t>
            </a:r>
            <a:r>
              <a:rPr lang="zh-CN" altLang="zh-CN" sz="2800" dirty="0"/>
              <a:t>的浓度增加了</a:t>
            </a:r>
            <a:r>
              <a:rPr lang="en-US" altLang="zh-CN" sz="2800" dirty="0"/>
              <a:t>0.4 </a:t>
            </a:r>
            <a:r>
              <a:rPr lang="en-US" altLang="zh-CN" sz="2800" dirty="0" err="1"/>
              <a:t>mol</a:t>
            </a:r>
            <a:r>
              <a:rPr lang="en-US" altLang="zh-CN" sz="2800" dirty="0"/>
              <a:t>/L,</a:t>
            </a:r>
            <a:r>
              <a:rPr lang="zh-CN" altLang="zh-CN" sz="2800" dirty="0"/>
              <a:t>在这段时间内用</a:t>
            </a:r>
            <a:r>
              <a:rPr lang="en-US" altLang="zh-CN" sz="2800" dirty="0"/>
              <a:t>O</a:t>
            </a:r>
            <a:r>
              <a:rPr lang="en-US" altLang="zh-CN" sz="2800" baseline="-25000" dirty="0"/>
              <a:t>2</a:t>
            </a:r>
            <a:r>
              <a:rPr lang="zh-CN" altLang="zh-CN" sz="2800" dirty="0"/>
              <a:t>表示的反应速率为</a:t>
            </a:r>
            <a:r>
              <a:rPr lang="en-US" altLang="zh-CN" sz="2800" dirty="0"/>
              <a:t>0.04 </a:t>
            </a:r>
            <a:r>
              <a:rPr lang="en-US" altLang="zh-CN" sz="2800" dirty="0" err="1"/>
              <a:t>mol</a:t>
            </a:r>
            <a:r>
              <a:rPr lang="en-US" altLang="zh-CN" sz="2800" dirty="0"/>
              <a:t>/(L·s),</a:t>
            </a:r>
            <a:r>
              <a:rPr lang="zh-CN" altLang="zh-CN" sz="2800" dirty="0"/>
              <a:t>则这段时间</a:t>
            </a:r>
            <a:r>
              <a:rPr lang="zh-CN" altLang="zh-CN" sz="2800" dirty="0" smtClean="0"/>
              <a:t>为</a:t>
            </a:r>
            <a:r>
              <a:rPr lang="zh-CN" altLang="en-US" sz="2800" dirty="0"/>
              <a:t>？</a:t>
            </a:r>
            <a:endParaRPr lang="zh-CN" altLang="zh-CN" sz="2800" dirty="0"/>
          </a:p>
        </p:txBody>
      </p:sp>
      <p:pic>
        <p:nvPicPr>
          <p:cNvPr id="7" name="图片 6"/>
          <p:cNvPicPr/>
          <p:nvPr/>
        </p:nvPicPr>
        <p:blipFill>
          <a:blip r:embed="rId2"/>
          <a:stretch>
            <a:fillRect/>
          </a:stretch>
        </p:blipFill>
        <p:spPr>
          <a:xfrm>
            <a:off x="3635234" y="836712"/>
            <a:ext cx="1170737" cy="79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62441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553118" y="0"/>
            <a:ext cx="53349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计算题型</a:t>
            </a:r>
            <a:r>
              <a:rPr lang="en-US" altLang="zh-CN" sz="2800" dirty="0"/>
              <a:t>-2</a:t>
            </a:r>
            <a:r>
              <a:rPr lang="zh-CN" altLang="en-US" sz="2800" dirty="0"/>
              <a:t>正比关系</a:t>
            </a:r>
            <a:r>
              <a:rPr lang="en-US" altLang="zh-CN" sz="2800" dirty="0">
                <a:solidFill>
                  <a:srgbClr val="FF0000"/>
                </a:solidFill>
              </a:rPr>
              <a:t>v</a:t>
            </a:r>
            <a:r>
              <a:rPr lang="en-US" altLang="zh-CN" sz="2800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∝∆c∝</a:t>
            </a:r>
            <a:r>
              <a:rPr lang="el-GR" altLang="zh-CN" sz="2800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υ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2808" y="925884"/>
            <a:ext cx="9114882" cy="34163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en-US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:4NH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+5O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4NO+6H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若反应速率分别用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(NO)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O)[</a:t>
            </a:r>
            <a:r>
              <a:rPr lang="en-US" altLang="zh-CN" sz="24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/(</a:t>
            </a:r>
            <a:r>
              <a:rPr lang="en-US" altLang="zh-CN" sz="24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L·min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)]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表示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则正确的关系式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是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A.4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)=5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	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            </a:t>
            </a:r>
            <a:endParaRPr lang="en-US" altLang="zh-CN" sz="24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B.4</a:t>
            </a:r>
            <a:r>
              <a:rPr lang="en-US" altLang="zh-CN" sz="24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(O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)=5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(NO)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C.2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)=3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	</a:t>
            </a:r>
            <a:endParaRPr lang="en-US" altLang="zh-CN" sz="2400" dirty="0" smtClean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D.5</a:t>
            </a:r>
            <a:r>
              <a:rPr lang="en-US" altLang="zh-CN" sz="24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(O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)=6</a:t>
            </a:r>
            <a:r>
              <a:rPr lang="en-US" altLang="zh-CN" sz="24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O)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81218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09048" y="12879"/>
            <a:ext cx="91148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计算题型</a:t>
            </a:r>
            <a:r>
              <a:rPr lang="en-US" altLang="zh-CN" sz="2800" dirty="0"/>
              <a:t>-3</a:t>
            </a:r>
            <a:r>
              <a:rPr lang="zh-CN" altLang="en-US" sz="2800" dirty="0"/>
              <a:t>同样的反应、不同的容器，转为同一物质比较</a:t>
            </a: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809048" y="750571"/>
            <a:ext cx="87484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2A(g)+B(g)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3C(g)+4D(g)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中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表示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该反应速率最快的是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A.v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(A)=0.05 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/(L·s)</a:t>
            </a:r>
            <a:endParaRPr lang="zh-CN" altLang="zh-CN" sz="28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B.v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(B)=0.3 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/(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L·min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C.v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(C)=1.2 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/(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L·min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D.v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(D)=0.6 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/(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L·min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419639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99491" y="0"/>
            <a:ext cx="511894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计算题型</a:t>
            </a:r>
            <a:r>
              <a:rPr lang="en-US" altLang="zh-CN" sz="2800" dirty="0"/>
              <a:t>-4</a:t>
            </a:r>
            <a:r>
              <a:rPr lang="zh-CN" altLang="en-US" sz="2800" dirty="0"/>
              <a:t>三段式和万能公式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699491" y="686112"/>
            <a:ext cx="111361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一定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温度下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向一个容积为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L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的真空密闭容器中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事先装入催化剂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通入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zh-CN" sz="32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N</a:t>
            </a:r>
            <a:r>
              <a:rPr lang="en-US" altLang="zh-CN" sz="32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和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US" altLang="zh-CN" sz="32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mol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H</a:t>
            </a:r>
            <a:r>
              <a:rPr lang="en-US" altLang="zh-CN" sz="32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32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发生下列反应</a:t>
            </a:r>
            <a:r>
              <a:rPr lang="en-US" altLang="zh-CN" sz="32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altLang="zh-CN" sz="32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+3H</a:t>
            </a:r>
            <a:r>
              <a:rPr lang="en-US" altLang="zh-CN" sz="3200" baseline="-250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                            </a:t>
            </a:r>
            <a:r>
              <a:rPr lang="en-US" altLang="zh-CN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2NH</a:t>
            </a:r>
            <a:r>
              <a:rPr lang="en-US" altLang="zh-CN" sz="3200" baseline="-25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3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</a:p>
          <a:p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3 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min</a:t>
            </a:r>
            <a:r>
              <a:rPr lang="zh-CN" altLang="zh-CN" sz="3200" dirty="0">
                <a:latin typeface="Cambria Math" panose="02040503050406030204" pitchFamily="18" charset="0"/>
              </a:rPr>
              <a:t>末测得密闭容器内的压强是起始时的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0.9</a:t>
            </a:r>
            <a:r>
              <a:rPr lang="zh-CN" altLang="zh-CN" sz="3200" dirty="0">
                <a:latin typeface="Cambria Math" panose="02040503050406030204" pitchFamily="18" charset="0"/>
              </a:rPr>
              <a:t>倍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,</a:t>
            </a:r>
            <a:r>
              <a:rPr lang="zh-CN" altLang="zh-CN" sz="3200" dirty="0">
                <a:latin typeface="Cambria Math" panose="02040503050406030204" pitchFamily="18" charset="0"/>
              </a:rPr>
              <a:t>在此时间内</a:t>
            </a:r>
            <a:r>
              <a:rPr lang="en-US" altLang="zh-CN" sz="3200" i="1" dirty="0"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(H</a:t>
            </a:r>
            <a:r>
              <a:rPr lang="en-US" altLang="zh-CN" sz="32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altLang="zh-CN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  <a:r>
              <a:rPr lang="zh-CN" altLang="zh-CN" sz="3200" dirty="0">
                <a:latin typeface="Cambria Math" panose="02040503050406030204" pitchFamily="18" charset="0"/>
              </a:rPr>
              <a:t>是</a:t>
            </a:r>
            <a:r>
              <a:rPr lang="zh-CN" altLang="en-US" sz="3200" dirty="0">
                <a:latin typeface="Cambria Math" panose="02040503050406030204" pitchFamily="18" charset="0"/>
              </a:rPr>
              <a:t>？</a:t>
            </a:r>
            <a:endParaRPr lang="zh-CN" altLang="en-US" sz="3200" dirty="0">
              <a:latin typeface="Cambria Math" panose="02040503050406030204" pitchFamily="18" charset="0"/>
            </a:endParaRPr>
          </a:p>
        </p:txBody>
      </p:sp>
      <p:pic>
        <p:nvPicPr>
          <p:cNvPr id="7" name="图片 6"/>
          <p:cNvPicPr/>
          <p:nvPr/>
        </p:nvPicPr>
        <p:blipFill>
          <a:blip r:embed="rId2"/>
          <a:stretch>
            <a:fillRect/>
          </a:stretch>
        </p:blipFill>
        <p:spPr>
          <a:xfrm>
            <a:off x="2485862" y="1664105"/>
            <a:ext cx="1296144" cy="59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88330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45006" y="-12879"/>
            <a:ext cx="511894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计算题型</a:t>
            </a:r>
            <a:r>
              <a:rPr lang="en-US" altLang="zh-CN" sz="2800" dirty="0"/>
              <a:t>-5</a:t>
            </a:r>
            <a:r>
              <a:rPr lang="zh-CN" altLang="en-US" sz="2800" dirty="0"/>
              <a:t>图像分析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545006" y="556912"/>
            <a:ext cx="10608098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：</a:t>
            </a:r>
            <a:r>
              <a:rPr lang="zh-CN" altLang="zh-CN" sz="2800" dirty="0"/>
              <a:t>某温度时</a:t>
            </a:r>
            <a:r>
              <a:rPr lang="en-US" altLang="zh-CN" sz="2800" dirty="0"/>
              <a:t>,</a:t>
            </a:r>
            <a:r>
              <a:rPr lang="zh-CN" altLang="zh-CN" sz="2800" dirty="0"/>
              <a:t>在容积为</a:t>
            </a:r>
            <a:r>
              <a:rPr lang="en-US" altLang="zh-CN" sz="2800" dirty="0"/>
              <a:t>3 L</a:t>
            </a:r>
            <a:r>
              <a:rPr lang="zh-CN" altLang="zh-CN" sz="2800" dirty="0"/>
              <a:t>的密闭容器中</a:t>
            </a:r>
            <a:r>
              <a:rPr lang="en-US" altLang="zh-CN" sz="2800" dirty="0"/>
              <a:t>,X</a:t>
            </a:r>
            <a:r>
              <a:rPr lang="zh-CN" altLang="zh-CN" sz="2800" dirty="0"/>
              <a:t>、</a:t>
            </a:r>
            <a:r>
              <a:rPr lang="en-US" altLang="zh-CN" sz="2800" dirty="0"/>
              <a:t>Y</a:t>
            </a:r>
            <a:r>
              <a:rPr lang="zh-CN" altLang="zh-CN" sz="2800" dirty="0"/>
              <a:t>、</a:t>
            </a:r>
            <a:r>
              <a:rPr lang="en-US" altLang="zh-CN" sz="2800" dirty="0"/>
              <a:t>Z</a:t>
            </a:r>
            <a:r>
              <a:rPr lang="zh-CN" altLang="zh-CN" sz="2800" dirty="0"/>
              <a:t>三种气态物质的物质的量随时间变化的曲线如图所示。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p:pic>
        <p:nvPicPr>
          <p:cNvPr id="5" name="20xx4rjhx38.jpg" descr="id:2147505107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660323" y="1701762"/>
            <a:ext cx="3960440" cy="252028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826825" y="1471629"/>
            <a:ext cx="7150527" cy="230832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分析图中数据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回答下列问题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该反应的化学方程式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en-US" altLang="zh-CN" sz="24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___________________________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反应开始至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min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末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3min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末、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4min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末时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平均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反应速率</a:t>
            </a: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分别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为</a:t>
            </a:r>
            <a:r>
              <a:rPr lang="en-US" altLang="zh-CN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____________________</a:t>
            </a:r>
            <a:r>
              <a:rPr lang="zh-CN" altLang="zh-CN" sz="24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0926" y="4514182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</a:rPr>
              <a:t>1</a:t>
            </a:r>
            <a:r>
              <a:rPr lang="zh-CN" altLang="en-US" sz="2800" dirty="0">
                <a:latin typeface="+mn-ea"/>
              </a:rPr>
              <a:t>判断反应物、生成物；</a:t>
            </a:r>
            <a:endParaRPr lang="en-US" altLang="zh-CN" sz="2800" dirty="0">
              <a:latin typeface="+mn-ea"/>
            </a:endParaRPr>
          </a:p>
          <a:p>
            <a:r>
              <a:rPr lang="en-US" altLang="zh-CN" sz="2800" dirty="0">
                <a:latin typeface="+mn-ea"/>
              </a:rPr>
              <a:t>2</a:t>
            </a:r>
            <a:r>
              <a:rPr lang="zh-CN" altLang="en-US" sz="2800" dirty="0">
                <a:latin typeface="+mn-ea"/>
              </a:rPr>
              <a:t>从∆</a:t>
            </a:r>
            <a:r>
              <a:rPr lang="en-US" altLang="zh-CN" sz="2800" dirty="0">
                <a:latin typeface="+mn-ea"/>
              </a:rPr>
              <a:t>n</a:t>
            </a:r>
            <a:r>
              <a:rPr lang="zh-CN" altLang="en-US" sz="2800" dirty="0">
                <a:latin typeface="+mn-ea"/>
              </a:rPr>
              <a:t>看化学计量系数；</a:t>
            </a:r>
            <a:endParaRPr lang="en-US" altLang="zh-CN" sz="2800" dirty="0">
              <a:latin typeface="+mn-ea"/>
            </a:endParaRPr>
          </a:p>
          <a:p>
            <a:r>
              <a:rPr lang="en-US" altLang="zh-CN" sz="2800" dirty="0">
                <a:latin typeface="+mn-ea"/>
              </a:rPr>
              <a:t>3</a:t>
            </a:r>
            <a:r>
              <a:rPr lang="zh-CN" altLang="en-US" sz="2800" dirty="0">
                <a:latin typeface="+mn-ea"/>
              </a:rPr>
              <a:t>看反应是否可逆。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25555892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359</Words>
  <Application>Microsoft Office PowerPoint</Application>
  <PresentationFormat>宽屏</PresentationFormat>
  <Paragraphs>31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MS PGothic</vt:lpstr>
      <vt:lpstr>NEU-BZ</vt:lpstr>
      <vt:lpstr>NEU-BZ-S92</vt:lpstr>
      <vt:lpstr>方正书宋_GBK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化学反应速率的计算 5种题型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化学反应速率的计算 5种题型</dc:title>
  <dc:creator>XiaZaiMa.COM</dc:creator>
  <cp:lastModifiedBy>XiaZaiMa.COM</cp:lastModifiedBy>
  <cp:revision>1</cp:revision>
  <dcterms:created xsi:type="dcterms:W3CDTF">2019-09-12T14:22:15Z</dcterms:created>
  <dcterms:modified xsi:type="dcterms:W3CDTF">2019-09-12T14:24:16Z</dcterms:modified>
</cp:coreProperties>
</file>