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64" r:id="rId5"/>
    <p:sldId id="259" r:id="rId6"/>
    <p:sldId id="265" r:id="rId7"/>
    <p:sldId id="272" r:id="rId8"/>
    <p:sldId id="273" r:id="rId9"/>
    <p:sldId id="262" r:id="rId10"/>
    <p:sldId id="269" r:id="rId11"/>
    <p:sldId id="271" r:id="rId1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6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themeOverride" Target="../theme/themeOverride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接连接符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29" name="标题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5" name="日期占位符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7DC15F-D943-4083-989A-C99642575B07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57E97A-3D5E-457B-A60B-3D1C6858011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标题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7" name="内容占位符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F68E21-BF4F-4606-A559-D77D244E56CF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A94DAF-7651-4EEC-940D-A7F5A591DA8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接连接符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日期占位符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57B72C-6806-4F3C-896A-70629846C134}" type="datetimeFigureOut">
              <a:rPr lang="zh-CN" altLang="en-US"/>
            </a:fld>
            <a:endParaRPr lang="zh-CN" altLang="en-US"/>
          </a:p>
        </p:txBody>
      </p:sp>
      <p:sp>
        <p:nvSpPr>
          <p:cNvPr id="7" name="页脚占位符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E20CC-A698-4291-8C16-05A8C3C7E99D}" type="slidenum">
              <a:rPr lang="zh-CN" altLang="en-US"/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标题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3" name="内容占位符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日期占位符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A5AAA-56BF-4881-AAA6-39508570527A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D51B5-708C-485A-8335-EF43BE5BBFD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29" name="标题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25" name="文本占位符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28" name="内容占位符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8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D7D46-B7E1-470E-AF6B-774713DCE95D}" type="datetimeFigureOut">
              <a:rPr lang="zh-CN" altLang="en-US"/>
            </a:fld>
            <a:endParaRPr lang="zh-CN" altLang="en-US"/>
          </a:p>
        </p:txBody>
      </p:sp>
      <p:sp>
        <p:nvSpPr>
          <p:cNvPr id="9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6E4AAF-7981-441A-B281-302429936C6B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标题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日期占位符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893FC9-5A1C-4CFC-B2F8-EEF46946B06A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39820B-EAD8-4520-976C-90DA8E090BE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E77706-9F57-4BB4-ACB9-32F06BEDCB59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8C8185-A642-41B2-88CE-3A082FB4C3D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直接连接符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AC65CA-4AA0-4561-A473-9032D3075E4A}" type="datetimeFigureOut">
              <a:rPr lang="zh-CN" altLang="en-US"/>
            </a:fld>
            <a:endParaRPr lang="zh-CN" altLang="en-US"/>
          </a:p>
        </p:txBody>
      </p:sp>
      <p:sp>
        <p:nvSpPr>
          <p:cNvPr id="7" name="页脚占位符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7896F8-8A70-43F8-BD0D-139192A31B0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图片占位符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zh-CN" altLang="en-US" noProof="0" smtClean="0"/>
              <a:t>单击图标添加图片</a:t>
            </a:r>
            <a:endParaRPr lang="en-US" noProof="0" dirty="0"/>
          </a:p>
        </p:txBody>
      </p:sp>
      <p:sp>
        <p:nvSpPr>
          <p:cNvPr id="17" name="标题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8D0DE-03DC-43F6-82C5-6AEE2F924FB9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718496-9EC6-459D-9791-E4A6593AFED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3A91DF-8967-4381-A875-10ADF6A4EEC3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080F40-CB03-4F8B-8F10-68855CE702F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B72E5-B543-4EA6-8938-642926D5CF25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A301E-DD75-4662-A96B-C61AD56BE0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tile tx="-635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1029" name="文本占位符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 smtClean="0"/>
          </a:p>
        </p:txBody>
      </p:sp>
      <p:sp>
        <p:nvSpPr>
          <p:cNvPr id="11" name="日期占位符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AAF286F-39F3-44C7-B77B-DBB5ACAB58FF}" type="datetimeFigureOut">
              <a:rPr lang="zh-CN" altLang="en-US"/>
            </a:fld>
            <a:endParaRPr lang="zh-CN" altLang="en-US"/>
          </a:p>
        </p:txBody>
      </p:sp>
      <p:sp>
        <p:nvSpPr>
          <p:cNvPr id="28" name="页脚占位符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BBC8051-BEF8-4B9E-92B2-083CD2558A86}" type="slidenum">
              <a:rPr lang="zh-CN" altLang="en-US"/>
            </a:fld>
            <a:endParaRPr lang="zh-CN" altLang="en-US"/>
          </a:p>
        </p:txBody>
      </p:sp>
      <p:sp>
        <p:nvSpPr>
          <p:cNvPr id="10" name="标题占位符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  <a:ea typeface="隶书" panose="02010509060101010101" pitchFamily="49" charset="-122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  <a:ea typeface="隶书" panose="02010509060101010101" pitchFamily="49" charset="-122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  <a:ea typeface="隶书" panose="02010509060101010101" pitchFamily="49" charset="-122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  <a:ea typeface="隶书" panose="02010509060101010101" pitchFamily="49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  <a:ea typeface="隶书" panose="02010509060101010101" pitchFamily="49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  <a:ea typeface="隶书" panose="02010509060101010101" pitchFamily="49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  <a:ea typeface="隶书" panose="02010509060101010101" pitchFamily="49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anose="020B0603020102020204" pitchFamily="34" charset="0"/>
          <a:ea typeface="隶书" panose="02010509060101010101" pitchFamily="49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anose="05020102010507070707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 panose="05020102010507070707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标题 1"/>
          <p:cNvSpPr txBox="1"/>
          <p:nvPr/>
        </p:nvSpPr>
        <p:spPr>
          <a:xfrm>
            <a:off x="104775" y="2252345"/>
            <a:ext cx="8934450" cy="1838960"/>
          </a:xfrm>
          <a:prstGeom prst="rect">
            <a:avLst/>
          </a:prstGeo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zh-CN" altLang="en-US" sz="4800" b="1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比喻论证和类比论证的区别</a:t>
            </a:r>
            <a:endParaRPr lang="zh-CN" altLang="en-US" sz="4800" b="1" cap="all" dirty="0"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dirty="0" smtClean="0"/>
              <a:t>定义</a:t>
            </a:r>
            <a:endParaRPr lang="zh-CN" altLang="en-US" dirty="0"/>
          </a:p>
        </p:txBody>
      </p:sp>
      <p:sp>
        <p:nvSpPr>
          <p:cNvPr id="14338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zh-CN" altLang="en-US" b="1" smtClean="0"/>
              <a:t>          </a:t>
            </a:r>
            <a:r>
              <a:rPr lang="zh-CN" altLang="en-US" b="1" smtClean="0">
                <a:solidFill>
                  <a:srgbClr val="FF0000"/>
                </a:solidFill>
              </a:rPr>
              <a:t> 比喻论证：</a:t>
            </a:r>
            <a:r>
              <a:rPr lang="zh-CN" altLang="en-US" b="1" smtClean="0"/>
              <a:t>用比喻形象地对论点进行证明的一种论证方法，又叫喻证法。包括比喻描述、比喻评价、比喻说理三种。</a:t>
            </a:r>
            <a:endParaRPr lang="en-US" altLang="zh-CN" b="1" smtClean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b="1" smtClean="0"/>
              <a:t>          </a:t>
            </a:r>
            <a:r>
              <a:rPr lang="zh-CN" altLang="en-US" b="1" smtClean="0">
                <a:solidFill>
                  <a:srgbClr val="FF0000"/>
                </a:solidFill>
              </a:rPr>
              <a:t> 类比论证：</a:t>
            </a:r>
            <a:r>
              <a:rPr lang="zh-CN" altLang="en-US" b="1" smtClean="0"/>
              <a:t>在考察两类事物有某些相同或相似属性的基础上，推断出它们另外的属性也相同或相似的论证方法。</a:t>
            </a:r>
            <a:endParaRPr lang="en-US" altLang="zh-CN" b="1" smtClean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mtClean="0"/>
              <a:t>    </a:t>
            </a:r>
            <a:endParaRPr lang="zh-CN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b="1" dirty="0" smtClean="0"/>
              <a:t>称呼不同</a:t>
            </a:r>
            <a:endParaRPr lang="zh-CN" altLang="en-US" b="1" dirty="0"/>
          </a:p>
        </p:txBody>
      </p:sp>
      <p:sp>
        <p:nvSpPr>
          <p:cNvPr id="15362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zh-CN" altLang="en-US" b="1" smtClean="0"/>
              <a:t>       比喻论证两者称为：本体和喻体。</a:t>
            </a:r>
            <a:endParaRPr lang="en-US" altLang="zh-CN" b="1" smtClean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b="1" smtClean="0"/>
              <a:t>       类比论证两者称为：本体和客体（类体）。 </a:t>
            </a:r>
            <a:endParaRPr lang="zh-CN" altLang="en-US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b="1" dirty="0" smtClean="0"/>
              <a:t>论证方式不同</a:t>
            </a:r>
            <a:endParaRPr lang="zh-CN" altLang="en-US" b="1" dirty="0"/>
          </a:p>
        </p:txBody>
      </p:sp>
      <p:sp>
        <p:nvSpPr>
          <p:cNvPr id="16386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zh-CN" altLang="en-US" b="1" smtClean="0"/>
              <a:t>       比喻论证是用具体形象的事物比方抽象的论点、道理，重点在“喻”，使说理更形象易懂。</a:t>
            </a:r>
            <a:endParaRPr lang="en-US" altLang="zh-CN" b="1" smtClean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b="1" smtClean="0"/>
              <a:t>       如</a:t>
            </a:r>
            <a:r>
              <a:rPr lang="en-US" altLang="zh-CN" b="1" smtClean="0"/>
              <a:t>《</a:t>
            </a:r>
            <a:r>
              <a:rPr lang="zh-CN" altLang="en-US" b="1" smtClean="0"/>
              <a:t>拿来主义</a:t>
            </a:r>
            <a:r>
              <a:rPr lang="en-US" altLang="zh-CN" b="1" smtClean="0"/>
              <a:t>》</a:t>
            </a:r>
            <a:r>
              <a:rPr lang="zh-CN" altLang="en-US" b="1" smtClean="0"/>
              <a:t>中鲁迅用“大宅子”来比喻外来文化这个抽象概念，用“鱼翅”、“鸦片”、“姨太太”来比喻文化中的精华、精华与糟粕并存、以及糟粕的部分，这样就使抽象的概念变得形象可感了。</a:t>
            </a:r>
            <a:endParaRPr lang="en-US" altLang="zh-CN" b="1" smtClean="0"/>
          </a:p>
          <a:p>
            <a:endParaRPr lang="en-US" altLang="zh-CN" smtClean="0"/>
          </a:p>
          <a:p>
            <a:endParaRPr lang="zh-CN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b="1" dirty="0" smtClean="0"/>
              <a:t>论证方式不同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Wingdings 2" panose="05020102010507070707"/>
              <a:buNone/>
              <a:defRPr/>
            </a:pPr>
            <a:r>
              <a:rPr lang="zh-CN" altLang="en-US" b="1" dirty="0" smtClean="0"/>
              <a:t>           类比论证是同类事物作比较。比较主体和客体的相似点，由客体的某一属性，推断主体也具有这一属性。重点在“较”</a:t>
            </a:r>
            <a:r>
              <a:rPr lang="en-US" altLang="zh-CN" b="1" dirty="0" smtClean="0"/>
              <a:t>,</a:t>
            </a:r>
            <a:r>
              <a:rPr lang="zh-CN" altLang="en-US" b="1" dirty="0" smtClean="0"/>
              <a:t>有一个比较推论的过程。</a:t>
            </a:r>
            <a:endParaRPr lang="en-US" altLang="zh-CN" b="1" dirty="0" smtClean="0"/>
          </a:p>
          <a:p>
            <a:pPr fontAlgn="auto">
              <a:spcAft>
                <a:spcPts val="0"/>
              </a:spcAft>
              <a:buFont typeface="Wingdings 2" panose="05020102010507070707"/>
              <a:buNone/>
              <a:defRPr/>
            </a:pPr>
            <a:r>
              <a:rPr lang="zh-CN" altLang="en-US" b="1" dirty="0" smtClean="0"/>
              <a:t>            如</a:t>
            </a:r>
            <a:r>
              <a:rPr lang="en-US" altLang="zh-CN" b="1" dirty="0" smtClean="0"/>
              <a:t>《</a:t>
            </a:r>
            <a:r>
              <a:rPr lang="zh-CN" altLang="en-US" b="1" dirty="0" smtClean="0"/>
              <a:t>邹忌讽齐王纳谏</a:t>
            </a:r>
            <a:r>
              <a:rPr lang="en-US" altLang="zh-CN" b="1" dirty="0" smtClean="0"/>
              <a:t>》</a:t>
            </a:r>
            <a:r>
              <a:rPr lang="zh-CN" altLang="en-US" b="1" dirty="0" smtClean="0"/>
              <a:t>中齐王（主体）和邹忌（客体）有相似点：同为上位者。那么邹忌有受蒙蔽的经历：妻私臣，妾畏臣，客有求于臣，皆美于徐公；可以推出齐王也可能受蒙蔽：宫妇左右莫不私王，朝廷之臣莫不畏王，四境之内莫不有求于王，王之蔽甚矣。</a:t>
            </a:r>
            <a:endParaRPr lang="zh-CN" altLang="en-US" b="1" dirty="0" smtClean="0"/>
          </a:p>
          <a:p>
            <a:pPr fontAlgn="auto">
              <a:spcAft>
                <a:spcPts val="0"/>
              </a:spcAft>
              <a:buFont typeface="Wingdings 2" panose="05020102010507070707"/>
              <a:buChar char=""/>
              <a:defRPr/>
            </a:pPr>
            <a:endParaRPr lang="en-US" altLang="zh-CN" dirty="0" smtClean="0"/>
          </a:p>
          <a:p>
            <a:pPr fontAlgn="auto">
              <a:spcAft>
                <a:spcPts val="0"/>
              </a:spcAft>
              <a:buFont typeface="Wingdings 2" panose="05020102010507070707"/>
              <a:buChar char=""/>
              <a:defRPr/>
            </a:pP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dirty="0" smtClean="0"/>
              <a:t>广告表现</a:t>
            </a:r>
            <a:endParaRPr lang="zh-CN" altLang="en-US" dirty="0"/>
          </a:p>
        </p:txBody>
      </p:sp>
      <p:pic>
        <p:nvPicPr>
          <p:cNvPr id="18434" name="内容占位符 3" descr="20131231114942576[1].jpg"/>
          <p:cNvPicPr>
            <a:picLocks noGrp="1"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500063" y="1143000"/>
            <a:ext cx="8001000" cy="4643438"/>
          </a:xfrm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000250" y="5857875"/>
            <a:ext cx="4714875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 b="1">
                <a:latin typeface="Franklin Gothic Book" panose="020B0503020102020204"/>
                <a:ea typeface="华文楷体" panose="02010600040101010101" pitchFamily="2" charset="-122"/>
              </a:rPr>
              <a:t>比喻论证中的比喻描述</a:t>
            </a:r>
            <a:endParaRPr lang="zh-CN" altLang="en-US" sz="3200" b="1">
              <a:latin typeface="Franklin Gothic Book" panose="020B0503020102020204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9458" name="内容占位符 3" descr="201306241128582676[1].jpg"/>
          <p:cNvPicPr>
            <a:picLocks noGrp="1"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1143000" y="1000125"/>
            <a:ext cx="6942138" cy="4525963"/>
          </a:xfrm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000250" y="5857875"/>
            <a:ext cx="5357813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 b="1">
                <a:latin typeface="Franklin Gothic Book" panose="020B0503020102020204"/>
                <a:ea typeface="华文楷体" panose="02010600040101010101" pitchFamily="2" charset="-122"/>
              </a:rPr>
              <a:t>比喻论证中的比喻评价</a:t>
            </a:r>
            <a:endParaRPr lang="zh-CN" altLang="en-US" sz="3200" b="1">
              <a:latin typeface="Franklin Gothic Book" panose="020B0503020102020204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b="1" dirty="0" smtClean="0"/>
              <a:t>效果不同</a:t>
            </a:r>
            <a:endParaRPr lang="zh-CN" altLang="en-US" b="1" dirty="0"/>
          </a:p>
        </p:txBody>
      </p:sp>
      <p:sp>
        <p:nvSpPr>
          <p:cNvPr id="25602" name="内容占位符 2"/>
          <p:cNvSpPr>
            <a:spLocks noGrp="1"/>
          </p:cNvSpPr>
          <p:nvPr>
            <p:ph idx="1"/>
          </p:nvPr>
        </p:nvSpPr>
        <p:spPr>
          <a:xfrm>
            <a:off x="0" y="1214438"/>
            <a:ext cx="8686800" cy="4525962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zh-CN" altLang="en-US" b="1" smtClean="0"/>
              <a:t>            比喻论证重在说理的形象和具体化。</a:t>
            </a:r>
            <a:endParaRPr lang="en-US" altLang="zh-CN" b="1" smtClean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b="1" smtClean="0"/>
              <a:t>            如人们常用“龟兔赛跑”的故事来说明长期坚持的重要性。运用故事可把抽象的道理说得有趣，形象。但是现实生活中，乌龟肯定是跑不过兔子的，所以相比于说理的逻辑性严密性，比喻论证更注重说理的形象性。</a:t>
            </a:r>
            <a:endParaRPr lang="en-US" altLang="zh-CN" b="1" smtClean="0"/>
          </a:p>
          <a:p>
            <a:endParaRPr lang="en-US" altLang="zh-CN" smtClean="0"/>
          </a:p>
          <a:p>
            <a:pPr lvl="4"/>
            <a:endParaRPr lang="zh-CN" altLang="en-US" smtClean="0"/>
          </a:p>
        </p:txBody>
      </p:sp>
      <p:pic>
        <p:nvPicPr>
          <p:cNvPr id="25603" name="图片 3" descr="t010a5023bf20063792[1].jpg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929188" y="4357688"/>
            <a:ext cx="33909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b="1" dirty="0" smtClean="0"/>
              <a:t>效果不同</a:t>
            </a:r>
            <a:endParaRPr lang="zh-CN" altLang="en-US" dirty="0"/>
          </a:p>
        </p:txBody>
      </p:sp>
      <p:sp>
        <p:nvSpPr>
          <p:cNvPr id="26626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zh-CN" altLang="en-US" b="1" smtClean="0"/>
              <a:t>            类比论证重在说理的严密性与逻辑性。</a:t>
            </a:r>
            <a:endParaRPr lang="en-US" altLang="zh-CN" b="1" smtClean="0"/>
          </a:p>
          <a:p>
            <a:pPr>
              <a:buFont typeface="Wingdings 2" panose="05020102010507070707" pitchFamily="18" charset="2"/>
              <a:buNone/>
            </a:pPr>
            <a:r>
              <a:rPr lang="zh-CN" altLang="en-US" b="1" smtClean="0"/>
              <a:t>            如</a:t>
            </a:r>
            <a:r>
              <a:rPr lang="en-US" altLang="zh-CN" b="1" smtClean="0"/>
              <a:t>《</a:t>
            </a:r>
            <a:r>
              <a:rPr lang="zh-CN" altLang="en-US" b="1" smtClean="0"/>
              <a:t>邹忌讽齐王纳谏</a:t>
            </a:r>
            <a:r>
              <a:rPr lang="en-US" altLang="zh-CN" b="1" smtClean="0"/>
              <a:t>》</a:t>
            </a:r>
            <a:r>
              <a:rPr lang="zh-CN" altLang="en-US" b="1" smtClean="0"/>
              <a:t>里是通过相同的属性“妻私”、“妾畏”、“客求”和“宫妇私”、“朝臣畏”、“庶民求”的两两相比，令人信服地推论出“王之蔽甚矣”的结论，从而有力地说服了齐王纳谏。因此，类比论证是在严密地说理中使人信服、承认某个道理。</a:t>
            </a:r>
            <a:endParaRPr lang="zh-CN" altLang="en-US" b="1" smtClean="0"/>
          </a:p>
          <a:p>
            <a:endParaRPr lang="zh-CN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b="1" dirty="0" smtClean="0"/>
              <a:t>比喻论证和类比论证的区别</a:t>
            </a:r>
            <a:endParaRPr lang="zh-CN" altLang="en-US" b="1" dirty="0"/>
          </a:p>
        </p:txBody>
      </p:sp>
      <p:graphicFrame>
        <p:nvGraphicFramePr>
          <p:cNvPr id="5" name="内容占位符 4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686800" cy="23971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1722"/>
                <a:gridCol w="3921152"/>
                <a:gridCol w="3513925"/>
              </a:tblGrid>
              <a:tr h="370840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marL="96520" marR="96520"/>
                </a:tc>
                <a:tc>
                  <a:txBody>
                    <a:bodyPr/>
                    <a:lstStyle/>
                    <a:p>
                      <a:r>
                        <a:rPr lang="zh-CN" altLang="en-US" b="1" dirty="0" smtClean="0"/>
                        <a:t>比喻论证</a:t>
                      </a:r>
                      <a:endParaRPr lang="zh-CN" altLang="en-US" b="1" dirty="0"/>
                    </a:p>
                  </a:txBody>
                  <a:tcPr marL="96520" marR="96520"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类比论证</a:t>
                      </a:r>
                      <a:endParaRPr lang="zh-CN" altLang="en-US" dirty="0"/>
                    </a:p>
                  </a:txBody>
                  <a:tcPr marL="96520" marR="96520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b="1" dirty="0" smtClean="0"/>
                        <a:t>称呼</a:t>
                      </a:r>
                      <a:endParaRPr lang="zh-CN" altLang="en-US" b="1" dirty="0"/>
                    </a:p>
                  </a:txBody>
                  <a:tcPr marL="96520" marR="9652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b="1" dirty="0" smtClean="0"/>
                        <a:t>本体和喻体</a:t>
                      </a:r>
                      <a:endParaRPr lang="zh-CN" altLang="en-US" b="1" dirty="0"/>
                    </a:p>
                  </a:txBody>
                  <a:tcPr marL="96520" marR="9652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b="1" dirty="0" smtClean="0"/>
                        <a:t>本体和客体（类体）</a:t>
                      </a:r>
                      <a:endParaRPr lang="zh-CN" altLang="en-US" b="1" dirty="0"/>
                    </a:p>
                  </a:txBody>
                  <a:tcPr marL="96520" marR="96520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b="1" dirty="0" smtClean="0"/>
                        <a:t>方式</a:t>
                      </a:r>
                      <a:endParaRPr lang="zh-CN" altLang="en-US" b="1" dirty="0"/>
                    </a:p>
                  </a:txBody>
                  <a:tcPr marL="96520" marR="96520"/>
                </a:tc>
                <a:tc>
                  <a:txBody>
                    <a:bodyPr/>
                    <a:lstStyle/>
                    <a:p>
                      <a:r>
                        <a:rPr lang="zh-CN" altLang="en-US" b="1" dirty="0" smtClean="0"/>
                        <a:t>比喻</a:t>
                      </a:r>
                      <a:endParaRPr lang="zh-CN" altLang="en-US" b="1" dirty="0"/>
                    </a:p>
                  </a:txBody>
                  <a:tcPr marL="96520" marR="96520"/>
                </a:tc>
                <a:tc>
                  <a:txBody>
                    <a:bodyPr/>
                    <a:lstStyle/>
                    <a:p>
                      <a:r>
                        <a:rPr lang="zh-CN" altLang="en-US" b="1" dirty="0" smtClean="0"/>
                        <a:t>比较</a:t>
                      </a:r>
                      <a:endParaRPr lang="zh-CN" altLang="en-US" b="1" dirty="0"/>
                    </a:p>
                  </a:txBody>
                  <a:tcPr marL="96520" marR="96520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b="1" dirty="0" smtClean="0"/>
                        <a:t>要求</a:t>
                      </a:r>
                      <a:endParaRPr lang="zh-CN" altLang="en-US" b="1" dirty="0"/>
                    </a:p>
                  </a:txBody>
                  <a:tcPr marL="96520" marR="96520"/>
                </a:tc>
                <a:tc>
                  <a:txBody>
                    <a:bodyPr/>
                    <a:lstStyle/>
                    <a:p>
                      <a:r>
                        <a:rPr lang="zh-CN" altLang="en-US" b="1" dirty="0" smtClean="0"/>
                        <a:t>本体与喻体性质不同；</a:t>
                      </a:r>
                      <a:endParaRPr lang="en-US" altLang="zh-CN" b="1" dirty="0" smtClean="0"/>
                    </a:p>
                    <a:p>
                      <a:r>
                        <a:rPr lang="zh-CN" altLang="en-US" b="1" dirty="0" smtClean="0"/>
                        <a:t>只在某一点相似；</a:t>
                      </a:r>
                      <a:endParaRPr lang="en-US" altLang="zh-CN" b="1" dirty="0" smtClean="0"/>
                    </a:p>
                    <a:p>
                      <a:r>
                        <a:rPr lang="zh-CN" altLang="en-US" b="1" dirty="0" smtClean="0"/>
                        <a:t>喻体可以虚构。</a:t>
                      </a:r>
                      <a:endParaRPr lang="zh-CN" altLang="en-US" b="1" dirty="0"/>
                    </a:p>
                  </a:txBody>
                  <a:tcPr marL="96520" marR="96520"/>
                </a:tc>
                <a:tc>
                  <a:txBody>
                    <a:bodyPr/>
                    <a:lstStyle/>
                    <a:p>
                      <a:r>
                        <a:rPr lang="zh-CN" altLang="en-US" b="1" dirty="0" smtClean="0"/>
                        <a:t>本体与客体性质相同；</a:t>
                      </a:r>
                      <a:endParaRPr lang="en-US" altLang="zh-CN" b="1" dirty="0" smtClean="0"/>
                    </a:p>
                    <a:p>
                      <a:r>
                        <a:rPr lang="zh-CN" altLang="en-US" b="1" dirty="0" smtClean="0"/>
                        <a:t>相似点多多益善；</a:t>
                      </a:r>
                      <a:endParaRPr lang="en-US" altLang="zh-CN" b="1" dirty="0" smtClean="0"/>
                    </a:p>
                    <a:p>
                      <a:r>
                        <a:rPr lang="zh-CN" altLang="en-US" b="1" dirty="0" smtClean="0"/>
                        <a:t>客体材料客观真实。</a:t>
                      </a:r>
                      <a:endParaRPr lang="zh-CN" altLang="en-US" b="1" dirty="0"/>
                    </a:p>
                  </a:txBody>
                  <a:tcPr marL="96520" marR="96520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b="1" dirty="0" smtClean="0"/>
                        <a:t>效果</a:t>
                      </a:r>
                      <a:endParaRPr lang="zh-CN" altLang="en-US" b="1" dirty="0"/>
                    </a:p>
                  </a:txBody>
                  <a:tcPr marL="96520" marR="96520"/>
                </a:tc>
                <a:tc>
                  <a:txBody>
                    <a:bodyPr/>
                    <a:lstStyle/>
                    <a:p>
                      <a:r>
                        <a:rPr lang="zh-CN" altLang="en-US" b="1" dirty="0" smtClean="0"/>
                        <a:t>说理形象和具体化</a:t>
                      </a:r>
                      <a:endParaRPr lang="zh-CN" altLang="en-US" b="1" dirty="0"/>
                    </a:p>
                  </a:txBody>
                  <a:tcPr marL="96520" marR="96520"/>
                </a:tc>
                <a:tc>
                  <a:txBody>
                    <a:bodyPr/>
                    <a:lstStyle/>
                    <a:p>
                      <a:r>
                        <a:rPr lang="zh-CN" altLang="en-US" b="1" dirty="0" smtClean="0"/>
                        <a:t>说理严密性和逻辑性</a:t>
                      </a:r>
                      <a:endParaRPr lang="zh-CN" altLang="en-US" b="1" dirty="0"/>
                    </a:p>
                  </a:txBody>
                  <a:tcPr marL="96520" marR="9652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跋涉">
  <a:themeElements>
    <a:clrScheme name="跋涉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跋涉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跋涉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跋涉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0</TotalTime>
  <Words>988</Words>
  <Application>WPS 演示</Application>
  <PresentationFormat>全屏显示(4:3)</PresentationFormat>
  <Paragraphs>80</Paragraphs>
  <Slides>10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3" baseType="lpstr">
      <vt:lpstr>Arial</vt:lpstr>
      <vt:lpstr>宋体</vt:lpstr>
      <vt:lpstr>Wingdings</vt:lpstr>
      <vt:lpstr>Franklin Gothic Medium</vt:lpstr>
      <vt:lpstr>隶书</vt:lpstr>
      <vt:lpstr>Wingdings 2</vt:lpstr>
      <vt:lpstr>Wingdings 2</vt:lpstr>
      <vt:lpstr>Franklin Gothic Book</vt:lpstr>
      <vt:lpstr>华文楷体</vt:lpstr>
      <vt:lpstr>微软雅黑</vt:lpstr>
      <vt:lpstr>Arial Unicode MS</vt:lpstr>
      <vt:lpstr>Calibri</vt:lpstr>
      <vt:lpstr>跋涉</vt:lpstr>
      <vt:lpstr>PowerPoint 演示文稿</vt:lpstr>
      <vt:lpstr>定义</vt:lpstr>
      <vt:lpstr>1、称呼不同</vt:lpstr>
      <vt:lpstr>2、论证方式不同</vt:lpstr>
      <vt:lpstr>2、论证方式不同</vt:lpstr>
      <vt:lpstr>广告表现</vt:lpstr>
      <vt:lpstr>PowerPoint 演示文稿</vt:lpstr>
      <vt:lpstr>4、效果不同</vt:lpstr>
      <vt:lpstr>4、效果不同</vt:lpstr>
      <vt:lpstr>比喻论证和类比论证的区别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比喻论证和类比论证的区别</dc:title>
  <dc:creator>admin</dc:creator>
  <cp:lastModifiedBy>gaj_xp</cp:lastModifiedBy>
  <cp:revision>66</cp:revision>
  <dcterms:created xsi:type="dcterms:W3CDTF">2014-05-19T11:31:00Z</dcterms:created>
  <dcterms:modified xsi:type="dcterms:W3CDTF">2018-10-19T05:31:10Z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2052-10.1.0.7566</vt:lpwstr>
  </property>
</Properties>
</file>