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8" r:id="rId4"/>
    <p:sldId id="259" r:id="rId5"/>
    <p:sldId id="260" r:id="rId6"/>
    <p:sldId id="261" r:id="rId7"/>
    <p:sldId id="265" r:id="rId8"/>
    <p:sldId id="267" r:id="rId9"/>
    <p:sldId id="268" r:id="rId10"/>
    <p:sldId id="269" r:id="rId11"/>
    <p:sldId id="270" r:id="rId12"/>
    <p:sldId id="271" r:id="rId13"/>
    <p:sldId id="272" r:id="rId14"/>
    <p:sldId id="274" r:id="rId15"/>
    <p:sldId id="275" r:id="rId16"/>
    <p:sldId id="276" r:id="rId17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9.emf"/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421"/>
            <a:ext cx="6858000" cy="238772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223"/>
            <a:ext cx="6858000" cy="1655848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835" indent="0" algn="ctr">
              <a:buNone/>
              <a:defRPr sz="1600"/>
            </a:lvl7pPr>
            <a:lvl8pPr marL="3201035" indent="0" algn="ctr">
              <a:buNone/>
              <a:defRPr sz="1600"/>
            </a:lvl8pPr>
            <a:lvl9pPr marL="3658235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826"/>
            <a:ext cx="7886700" cy="2852884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700"/>
            <a:ext cx="7886700" cy="150026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8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10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82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719"/>
            <a:ext cx="3886200" cy="43515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719"/>
            <a:ext cx="3886200" cy="43515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44"/>
            <a:ext cx="7886700" cy="132563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530"/>
            <a:ext cx="3655181" cy="823954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835" indent="0">
              <a:buNone/>
              <a:defRPr sz="1800"/>
            </a:lvl7pPr>
            <a:lvl8pPr marL="3201035" indent="0">
              <a:buNone/>
              <a:defRPr sz="1800"/>
            </a:lvl8pPr>
            <a:lvl9pPr marL="365823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516"/>
            <a:ext cx="3655181" cy="352446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530"/>
            <a:ext cx="3673182" cy="823954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835" indent="0">
              <a:buNone/>
              <a:defRPr sz="1800"/>
            </a:lvl7pPr>
            <a:lvl8pPr marL="3201035" indent="0">
              <a:buNone/>
              <a:defRPr sz="1800"/>
            </a:lvl8pPr>
            <a:lvl9pPr marL="365823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516"/>
            <a:ext cx="3673182" cy="352446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24"/>
            <a:ext cx="3124012" cy="160028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25"/>
            <a:ext cx="4629150" cy="540412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835" indent="0">
              <a:buNone/>
              <a:defRPr sz="2000"/>
            </a:lvl7pPr>
            <a:lvl8pPr marL="3201035" indent="0">
              <a:buNone/>
              <a:defRPr sz="2000"/>
            </a:lvl8pPr>
            <a:lvl9pPr marL="365823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506"/>
            <a:ext cx="3124012" cy="3811784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835" indent="0">
              <a:buNone/>
              <a:defRPr sz="1400"/>
            </a:lvl7pPr>
            <a:lvl8pPr marL="3201035" indent="0">
              <a:buNone/>
              <a:defRPr sz="1400"/>
            </a:lvl8pPr>
            <a:lvl9pPr marL="3658235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44"/>
            <a:ext cx="1971675" cy="58121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44"/>
            <a:ext cx="5800725" cy="58121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44"/>
            <a:ext cx="7886700" cy="58121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44"/>
            <a:ext cx="7886700" cy="13256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719"/>
            <a:ext cx="7886700" cy="4351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678"/>
            <a:ext cx="2057400" cy="3651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678"/>
            <a:ext cx="3086100" cy="3651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678"/>
            <a:ext cx="2057400" cy="3651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733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733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733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733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733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5235" indent="-22733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435" indent="-22733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635" indent="-22733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835" indent="-22733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2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7.xml"/><Relationship Id="rId5" Type="http://schemas.openxmlformats.org/officeDocument/2006/relationships/package" Target="../embeddings/Document3.docx"/><Relationship Id="rId4" Type="http://schemas.openxmlformats.org/officeDocument/2006/relationships/image" Target="../media/image5.emf"/><Relationship Id="rId3" Type="http://schemas.openxmlformats.org/officeDocument/2006/relationships/package" Target="../embeddings/Document2.docx"/><Relationship Id="rId2" Type="http://schemas.openxmlformats.org/officeDocument/2006/relationships/image" Target="../media/image4.emf"/><Relationship Id="rId1" Type="http://schemas.openxmlformats.org/officeDocument/2006/relationships/package" Target="../embeddings/Document1.docx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9.emf"/><Relationship Id="rId7" Type="http://schemas.openxmlformats.org/officeDocument/2006/relationships/package" Target="../embeddings/Document7.docx"/><Relationship Id="rId6" Type="http://schemas.openxmlformats.org/officeDocument/2006/relationships/image" Target="../media/image8.emf"/><Relationship Id="rId5" Type="http://schemas.openxmlformats.org/officeDocument/2006/relationships/package" Target="../embeddings/Document6.docx"/><Relationship Id="rId4" Type="http://schemas.openxmlformats.org/officeDocument/2006/relationships/image" Target="../media/image7.emf"/><Relationship Id="rId3" Type="http://schemas.openxmlformats.org/officeDocument/2006/relationships/package" Target="../embeddings/Document5.docx"/><Relationship Id="rId2" Type="http://schemas.openxmlformats.org/officeDocument/2006/relationships/image" Target="../media/image6.emf"/><Relationship Id="rId10" Type="http://schemas.openxmlformats.org/officeDocument/2006/relationships/vmlDrawing" Target="../drawings/vmlDrawing2.vml"/><Relationship Id="rId1" Type="http://schemas.openxmlformats.org/officeDocument/2006/relationships/package" Target="../embeddings/Document4.docx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emf"/><Relationship Id="rId3" Type="http://schemas.openxmlformats.org/officeDocument/2006/relationships/package" Target="../embeddings/Document9.docx"/><Relationship Id="rId2" Type="http://schemas.openxmlformats.org/officeDocument/2006/relationships/image" Target="../media/image12.emf"/><Relationship Id="rId1" Type="http://schemas.openxmlformats.org/officeDocument/2006/relationships/package" Target="../embeddings/Document8.docx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zh-CN" b="1" kern="100" dirty="0">
                <a:solidFill>
                  <a:schemeClr val="tx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实验：探究碰撞中的不变量</a:t>
            </a:r>
            <a:endParaRPr lang="zh-CN" altLang="zh-CN" b="1" kern="100" dirty="0">
              <a:solidFill>
                <a:schemeClr val="tx1"/>
              </a:solidFill>
              <a:latin typeface="Times New Roman" panose="02020603050405020304"/>
              <a:ea typeface="微软雅黑" panose="020B0503020204020204" charset="-122"/>
              <a:cs typeface="Times New Roman" panose="02020603050405020304"/>
              <a:sym typeface="+mn-ea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128066" y="1498655"/>
            <a:ext cx="1064206" cy="359391"/>
            <a:chOff x="11613" y="988635"/>
            <a:chExt cx="1443037" cy="532255"/>
          </a:xfrm>
        </p:grpSpPr>
        <p:pic>
          <p:nvPicPr>
            <p:cNvPr id="17" name="图片 16"/>
            <p:cNvPicPr>
              <a:picLocks noChangeAspect="1"/>
            </p:cNvPicPr>
            <p:nvPr userDrawn="1"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13" y="988635"/>
              <a:ext cx="1443037" cy="532255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 userDrawn="1"/>
          </p:nvSpPr>
          <p:spPr>
            <a:xfrm>
              <a:off x="26176" y="991413"/>
              <a:ext cx="1412113" cy="5162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90" dirty="0">
                  <a:solidFill>
                    <a:schemeClr val="bg1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学习目标</a:t>
              </a:r>
              <a:endParaRPr lang="zh-CN" altLang="en-US" sz="1690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1452209" y="2090133"/>
            <a:ext cx="6037170" cy="20116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100" dirty="0">
                <a:latin typeface="Times New Roman" panose="02020603050405020304"/>
                <a:ea typeface="华文细黑"/>
              </a:rPr>
              <a:t>1.</a:t>
            </a:r>
            <a:r>
              <a:rPr lang="zh-CN" altLang="zh-CN" sz="2100" dirty="0">
                <a:latin typeface="Times New Roman" panose="02020603050405020304"/>
                <a:ea typeface="华文细黑"/>
                <a:cs typeface="Times New Roman" panose="02020603050405020304"/>
              </a:rPr>
              <a:t>探究碰撞中的不变量之间的关系</a:t>
            </a:r>
            <a:r>
              <a:rPr lang="en-US" altLang="zh-CN" sz="2100" dirty="0" smtClean="0">
                <a:latin typeface="Times New Roman" panose="02020603050405020304"/>
                <a:ea typeface="华文细黑"/>
              </a:rPr>
              <a:t>.</a:t>
            </a:r>
            <a:endParaRPr lang="en-US" altLang="zh-CN" sz="2100" dirty="0" smtClean="0">
              <a:latin typeface="Times New Roman" panose="02020603050405020304"/>
              <a:ea typeface="华文细黑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100" dirty="0" smtClean="0">
                <a:latin typeface="Times New Roman" panose="02020603050405020304"/>
                <a:ea typeface="华文细黑"/>
              </a:rPr>
              <a:t>2</a:t>
            </a:r>
            <a:r>
              <a:rPr lang="en-US" altLang="zh-CN" sz="2100" dirty="0">
                <a:latin typeface="Times New Roman" panose="02020603050405020304"/>
                <a:ea typeface="华文细黑"/>
              </a:rPr>
              <a:t>.</a:t>
            </a:r>
            <a:r>
              <a:rPr lang="zh-CN" altLang="zh-CN" sz="2100" dirty="0">
                <a:latin typeface="Times New Roman" panose="02020603050405020304"/>
                <a:ea typeface="华文细黑"/>
                <a:cs typeface="Times New Roman" panose="02020603050405020304"/>
              </a:rPr>
              <a:t>掌握在同一条直线上运动的两个物体碰撞前、后速度的测量方法</a:t>
            </a:r>
            <a:r>
              <a:rPr lang="en-US" altLang="zh-CN" sz="2100" dirty="0" smtClean="0">
                <a:latin typeface="Times New Roman" panose="02020603050405020304"/>
                <a:ea typeface="华文细黑"/>
              </a:rPr>
              <a:t>.</a:t>
            </a:r>
            <a:endParaRPr lang="en-US" altLang="zh-CN" sz="2100" dirty="0" smtClean="0">
              <a:latin typeface="Times New Roman" panose="02020603050405020304"/>
              <a:ea typeface="华文细黑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100" dirty="0" smtClean="0">
                <a:latin typeface="Times New Roman" panose="02020603050405020304"/>
                <a:ea typeface="华文细黑"/>
              </a:rPr>
              <a:t>3</a:t>
            </a:r>
            <a:r>
              <a:rPr lang="en-US" altLang="zh-CN" sz="2100" dirty="0">
                <a:latin typeface="Times New Roman" panose="02020603050405020304"/>
                <a:ea typeface="华文细黑"/>
              </a:rPr>
              <a:t>.</a:t>
            </a:r>
            <a:r>
              <a:rPr lang="zh-CN" altLang="zh-CN" sz="2100" dirty="0">
                <a:latin typeface="Times New Roman" panose="02020603050405020304"/>
                <a:ea typeface="华文细黑"/>
                <a:cs typeface="Times New Roman" panose="02020603050405020304"/>
              </a:rPr>
              <a:t>通过实验得到一维碰撞中的不变量表达式</a:t>
            </a:r>
            <a:r>
              <a:rPr lang="en-US" altLang="zh-CN" sz="2100" dirty="0">
                <a:latin typeface="Times New Roman" panose="02020603050405020304"/>
                <a:ea typeface="华文细黑"/>
              </a:rPr>
              <a:t>.</a:t>
            </a:r>
            <a:endParaRPr lang="en-US" altLang="zh-CN" sz="2100" kern="100" dirty="0">
              <a:effectLst/>
              <a:latin typeface="Times New Roman" panose="02020603050405020304"/>
              <a:ea typeface="华文细黑"/>
              <a:cs typeface="Courier New" panose="020703090202050204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99135" y="1430973"/>
            <a:ext cx="6994525" cy="812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1575" b="1" kern="100" dirty="0" smtClean="0">
                <a:solidFill>
                  <a:srgbClr val="00B050"/>
                </a:solidFill>
                <a:latin typeface="Times New Roman" panose="02020603050405020304"/>
                <a:cs typeface="Times New Roman" panose="02020603050405020304"/>
              </a:rPr>
              <a:t>例</a:t>
            </a:r>
            <a:r>
              <a:rPr lang="en-US" altLang="zh-CN" sz="1575" b="1" kern="100" dirty="0" smtClean="0">
                <a:solidFill>
                  <a:srgbClr val="00B050"/>
                </a:solidFill>
                <a:latin typeface="Times New Roman" panose="02020603050405020304"/>
                <a:cs typeface="Courier New" panose="02070309020205020404"/>
              </a:rPr>
              <a:t>1</a:t>
            </a:r>
            <a:r>
              <a:rPr lang="zh-CN" altLang="zh-CN" sz="1575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　某同学利用气垫导轨做</a:t>
            </a:r>
            <a:r>
              <a:rPr lang="en-US" altLang="zh-CN" sz="1575" kern="100" dirty="0" smtClean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“</a:t>
            </a:r>
            <a:r>
              <a:rPr lang="zh-CN" altLang="zh-CN" sz="1575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探究碰撞中的不变量</a:t>
            </a:r>
            <a:r>
              <a:rPr lang="en-US" altLang="zh-CN" sz="1575" kern="100" dirty="0" smtClean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”</a:t>
            </a:r>
            <a:r>
              <a:rPr lang="zh-CN" altLang="zh-CN" sz="1575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的实验；气垫导轨装置如图</a:t>
            </a:r>
            <a:r>
              <a:rPr lang="en-US" altLang="zh-CN" sz="1575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4</a:t>
            </a:r>
            <a:r>
              <a:rPr lang="zh-CN" altLang="zh-CN" sz="1575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所示，所用的气垫导轨装置由导轨、滑块、弹射架、光电门等组成</a:t>
            </a:r>
            <a:r>
              <a:rPr lang="en-US" altLang="zh-CN" sz="1575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.</a:t>
            </a:r>
            <a:endParaRPr lang="zh-CN" altLang="zh-CN" sz="595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210084" y="950945"/>
            <a:ext cx="4740597" cy="502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/>
              </a:rPr>
              <a:t>一、利用气垫导轨结合光电门的测量</a:t>
            </a:r>
            <a:endParaRPr lang="zh-CN" altLang="zh-CN" b="1" kern="100" dirty="0">
              <a:solidFill>
                <a:srgbClr val="C00000"/>
              </a:solidFill>
              <a:latin typeface="+mj-ea"/>
              <a:ea typeface="+mj-ea"/>
              <a:cs typeface="Times New Roman" panose="02020603050405020304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142400" y="1524449"/>
            <a:ext cx="229870" cy="207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51451" tIns="25725" rIns="51451" bIns="25725" numCol="1" anchor="ctr" anchorCtr="0" compatLnSpc="1">
            <a:spAutoFit/>
          </a:bodyPr>
          <a:lstStyle/>
          <a:p>
            <a:endParaRPr lang="zh-CN" altLang="en-US" sz="1015"/>
          </a:p>
        </p:txBody>
      </p:sp>
      <p:pic>
        <p:nvPicPr>
          <p:cNvPr id="14337" name="图片 21" descr="说明: X4"/>
          <p:cNvPicPr>
            <a:picLocks noChangeAspect="1" noChangeArrowheads="1"/>
          </p:cNvPicPr>
          <p:nvPr/>
        </p:nvPicPr>
        <p:blipFill>
          <a:blip r:embed="rId1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965" y="4124588"/>
            <a:ext cx="3803434" cy="99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585037" y="4881085"/>
            <a:ext cx="688805" cy="3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51451" tIns="25725" rIns="51451" bIns="25725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1575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图</a:t>
            </a:r>
            <a:r>
              <a:rPr kumimoji="0" lang="en-US" altLang="zh-CN" sz="1575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华文细黑" panose="02010600040101010101" pitchFamily="2" charset="-122"/>
                <a:cs typeface="Times New Roman" panose="02020603050405020304" pitchFamily="18" charset="0"/>
              </a:rPr>
              <a:t>4</a:t>
            </a:r>
            <a:endParaRPr kumimoji="0" lang="en-US" altLang="zh-CN" sz="1015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20395" y="2674938"/>
            <a:ext cx="7073265" cy="1534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(1)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下面是实验的主要步骤：</a:t>
            </a:r>
            <a:endParaRPr lang="zh-CN" altLang="zh-CN" sz="59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1575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①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安装好气垫导轨，调节气垫导轨的调节旋钮，使导轨水平；</a:t>
            </a:r>
            <a:endParaRPr lang="zh-CN" altLang="zh-CN" sz="59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1575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②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向气垫导轨通入压缩空气；</a:t>
            </a:r>
            <a:endParaRPr lang="zh-CN" altLang="zh-CN" sz="59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1575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③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接通光电计时器</a:t>
            </a:r>
            <a:r>
              <a:rPr lang="zh-CN" altLang="zh-CN" sz="1575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；</a:t>
            </a:r>
            <a:endParaRPr lang="zh-CN" altLang="zh-CN" sz="595" kern="100" dirty="0"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290138" y="1765369"/>
            <a:ext cx="6464976" cy="3337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1575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④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把滑块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静止放在气垫导轨的中间；</a:t>
            </a:r>
            <a:endParaRPr lang="zh-CN" altLang="zh-CN" sz="59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1575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⑤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滑块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挤压导轨左端弹射架上的橡皮绳；</a:t>
            </a:r>
            <a:endParaRPr lang="zh-CN" altLang="zh-CN" sz="59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1575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⑥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释放滑块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，滑块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通过光电门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后与左侧固定弹簧的滑块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碰撞，碰后滑块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和滑块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依次通过光电门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，两滑块通过光电门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后依次被制动；</a:t>
            </a:r>
            <a:endParaRPr lang="zh-CN" altLang="zh-CN" sz="59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1575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⑦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读出滑块通过两个光电门的挡光时间分别为：滑块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通过光电门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的挡光时间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Δ</a:t>
            </a:r>
            <a:r>
              <a:rPr lang="en-US" altLang="zh-CN" sz="1575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t</a:t>
            </a:r>
            <a:r>
              <a:rPr lang="en-US" altLang="zh-CN" sz="1575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10.01 </a:t>
            </a:r>
            <a:r>
              <a:rPr lang="en-US" altLang="zh-CN" sz="1575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ms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，通过光电门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的挡光时间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Δ</a:t>
            </a:r>
            <a:r>
              <a:rPr lang="en-US" altLang="zh-CN" sz="1575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t</a:t>
            </a:r>
            <a:r>
              <a:rPr lang="en-US" altLang="zh-CN" sz="1575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49.99 </a:t>
            </a:r>
            <a:r>
              <a:rPr lang="en-US" altLang="zh-CN" sz="1575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ms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，滑块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通过光电门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的挡光时间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Δ</a:t>
            </a:r>
            <a:r>
              <a:rPr lang="en-US" altLang="zh-CN" sz="1575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t</a:t>
            </a:r>
            <a:r>
              <a:rPr lang="en-US" altLang="zh-CN" sz="1575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3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8.35 </a:t>
            </a:r>
            <a:r>
              <a:rPr lang="en-US" altLang="zh-CN" sz="1575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ms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；</a:t>
            </a:r>
            <a:endParaRPr lang="zh-CN" altLang="zh-CN" sz="59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1575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⑧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测出挡光片的宽度</a:t>
            </a:r>
            <a:r>
              <a:rPr lang="en-US" altLang="zh-CN" sz="1575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d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5 mm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，测得滑块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1(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包括撞针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)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的质量为</a:t>
            </a:r>
            <a:r>
              <a:rPr lang="en-US" altLang="zh-CN" sz="1575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1575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300 g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，滑块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2(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包括弹簧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)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的质量为</a:t>
            </a:r>
            <a:r>
              <a:rPr lang="en-US" altLang="zh-CN" sz="1575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1575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1575" kern="100" dirty="0">
                <a:latin typeface="Times New Roman" panose="02020603050405020304"/>
                <a:ea typeface="华文细黑"/>
                <a:cs typeface="Courier New" panose="02070309020205020404"/>
              </a:rPr>
              <a:t>200 g</a:t>
            </a:r>
            <a:r>
              <a:rPr lang="zh-CN" altLang="zh-CN" sz="1575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；</a:t>
            </a:r>
            <a:endParaRPr lang="zh-CN" altLang="zh-CN" sz="595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29870" y="1053783"/>
            <a:ext cx="8112760" cy="4480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</a:rPr>
              <a:t>(2)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数据处理与实验结论：</a:t>
            </a:r>
            <a:endParaRPr lang="zh-CN" altLang="zh-CN" sz="2800" kern="100" dirty="0">
              <a:latin typeface="Times New Roman" panose="02020603050405020304"/>
              <a:ea typeface="华文细黑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①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实验中气垫导轨的作用是：</a:t>
            </a:r>
            <a:endParaRPr lang="zh-CN" altLang="zh-CN" sz="2800" kern="100" dirty="0">
              <a:latin typeface="Times New Roman" panose="02020603050405020304"/>
              <a:ea typeface="华文细黑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</a:rPr>
              <a:t>A._______________________</a:t>
            </a:r>
            <a:endParaRPr lang="zh-CN" altLang="zh-CN" sz="2800" kern="100" dirty="0">
              <a:latin typeface="Times New Roman" panose="02020603050405020304"/>
              <a:ea typeface="华文细黑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/>
                <a:cs typeface="Courier New" panose="02070309020205020404"/>
              </a:rPr>
              <a:t>B. ______________________.</a:t>
            </a:r>
            <a:endParaRPr lang="en-US" altLang="zh-CN" sz="2800" kern="100" dirty="0">
              <a:latin typeface="Times New Roman" panose="02020603050405020304"/>
              <a:ea typeface="华文细黑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②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碰撞前滑块</a:t>
            </a: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的速度</a:t>
            </a:r>
            <a:r>
              <a:rPr lang="en-US" altLang="zh-CN" sz="2400" i="1" kern="100" dirty="0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4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为</a:t>
            </a:r>
            <a:r>
              <a:rPr lang="en-US" altLang="zh-CN" sz="2400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_______ </a:t>
            </a: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400" kern="100" dirty="0">
                <a:latin typeface="IPAPANNEW"/>
                <a:ea typeface="华文细黑"/>
                <a:cs typeface="Times New Roman" panose="02020603050405020304"/>
              </a:rPr>
              <a:t>/s</a:t>
            </a:r>
            <a:r>
              <a:rPr lang="zh-CN" altLang="zh-CN" sz="2400" kern="100" dirty="0">
                <a:latin typeface="IPAPANNEW"/>
                <a:ea typeface="华文细黑"/>
                <a:cs typeface="Times New Roman" panose="02020603050405020304"/>
              </a:rPr>
              <a:t>；</a:t>
            </a:r>
            <a:endParaRPr lang="zh-CN" altLang="zh-CN" sz="2400" kern="100" dirty="0">
              <a:latin typeface="IPAPANNEW"/>
              <a:ea typeface="华文细黑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IPAPANNEW"/>
                <a:ea typeface="华文细黑"/>
                <a:cs typeface="Times New Roman" panose="02020603050405020304"/>
              </a:rPr>
              <a:t>碰撞后滑块</a:t>
            </a:r>
            <a:r>
              <a:rPr lang="en-US" altLang="zh-CN" sz="2400" kern="100" dirty="0">
                <a:latin typeface="IPAPANNEW"/>
                <a:ea typeface="华文细黑"/>
                <a:cs typeface="Times New Roman" panose="02020603050405020304"/>
              </a:rPr>
              <a:t>1</a:t>
            </a:r>
            <a:r>
              <a:rPr lang="zh-CN" altLang="zh-CN" sz="2400" kern="100" dirty="0">
                <a:latin typeface="IPAPANNEW"/>
                <a:ea typeface="华文细黑"/>
                <a:cs typeface="Times New Roman" panose="02020603050405020304"/>
              </a:rPr>
              <a:t>的速度</a:t>
            </a:r>
            <a:r>
              <a:rPr lang="en-US" altLang="zh-CN" sz="2400" i="1" kern="100" dirty="0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400" kern="100" baseline="-25000" dirty="0">
                <a:latin typeface="IPAPANNEW"/>
                <a:ea typeface="华文细黑"/>
                <a:cs typeface="Times New Roman" panose="02020603050405020304"/>
              </a:rPr>
              <a:t>2</a:t>
            </a:r>
            <a:r>
              <a:rPr lang="zh-CN" altLang="zh-CN" sz="2400" kern="100" dirty="0" smtClean="0">
                <a:latin typeface="IPAPANNEW"/>
                <a:ea typeface="华文细黑"/>
                <a:cs typeface="Times New Roman" panose="02020603050405020304"/>
              </a:rPr>
              <a:t>为</a:t>
            </a:r>
            <a:r>
              <a:rPr lang="en-US" altLang="zh-CN" sz="2400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_</a:t>
            </a:r>
            <a:r>
              <a:rPr lang="en-US" altLang="zh-CN" sz="2400" kern="100" dirty="0" smtClean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______</a:t>
            </a:r>
            <a:r>
              <a:rPr lang="en-US" altLang="zh-CN" sz="2400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__</a:t>
            </a:r>
            <a:r>
              <a:rPr lang="en-US" altLang="zh-CN" sz="2400" kern="100" dirty="0" smtClean="0">
                <a:latin typeface="IPAPANNEW"/>
                <a:ea typeface="华文细黑"/>
                <a:cs typeface="Times New Roman" panose="02020603050405020304"/>
              </a:rPr>
              <a:t> m/</a:t>
            </a:r>
            <a:r>
              <a:rPr lang="en-US" altLang="zh-CN" sz="2400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s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；滑块</a:t>
            </a: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的速度</a:t>
            </a:r>
            <a:r>
              <a:rPr lang="en-US" altLang="zh-CN" sz="2400" i="1" kern="100" dirty="0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4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3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为</a:t>
            </a:r>
            <a:r>
              <a:rPr lang="en-US" altLang="zh-CN" sz="2400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________ 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；</a:t>
            </a: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</a:rPr>
              <a:t>(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结果保留两位有效数字</a:t>
            </a: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</a:rPr>
              <a:t>)</a:t>
            </a:r>
            <a:endParaRPr lang="en-US" altLang="zh-CN" sz="2400" kern="100" dirty="0">
              <a:latin typeface="Times New Roman" panose="02020603050405020304"/>
              <a:ea typeface="华文细黑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zh-CN" altLang="zh-CN" sz="59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zh-CN" altLang="zh-CN" sz="595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55014" y="2261495"/>
            <a:ext cx="7261225" cy="6400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A.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大大减小了因滑块和导轨之间的摩擦而引起的误差</a:t>
            </a: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.</a:t>
            </a:r>
            <a:endParaRPr lang="en-US" altLang="zh-CN" sz="2400" kern="100" dirty="0">
              <a:latin typeface="Times New Roman" panose="02020603050405020304"/>
              <a:ea typeface="华文细黑"/>
              <a:cs typeface="Courier New" panose="02070309020205020404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31024" y="3097856"/>
            <a:ext cx="4500880" cy="483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B.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保证两个滑块的碰撞是一维的</a:t>
            </a: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.</a:t>
            </a:r>
            <a:endParaRPr lang="en-US" altLang="zh-CN" sz="2400" kern="100" dirty="0">
              <a:latin typeface="Times New Roman" panose="02020603050405020304"/>
              <a:ea typeface="华文细黑"/>
              <a:cs typeface="Courier New" panose="02070309020205020404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61915" y="3737035"/>
            <a:ext cx="871220" cy="4654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000" kern="100" dirty="0">
                <a:latin typeface="IPAPANNEW"/>
                <a:ea typeface="华文细黑"/>
                <a:cs typeface="Times New Roman" panose="02020603050405020304"/>
                <a:sym typeface="+mn-ea"/>
              </a:rPr>
              <a:t>0.50</a:t>
            </a:r>
            <a:r>
              <a:rPr lang="en-US" altLang="zh-CN" sz="1350" kern="100" dirty="0">
                <a:latin typeface="IPAPANNEW"/>
                <a:ea typeface="华文细黑"/>
                <a:cs typeface="Times New Roman" panose="02020603050405020304"/>
                <a:sym typeface="+mn-ea"/>
              </a:rPr>
              <a:t> </a:t>
            </a:r>
            <a:endParaRPr lang="zh-CN" altLang="en-US" sz="1350"/>
          </a:p>
        </p:txBody>
      </p:sp>
      <p:sp>
        <p:nvSpPr>
          <p:cNvPr id="9" name="文本框 8"/>
          <p:cNvSpPr txBox="1"/>
          <p:nvPr/>
        </p:nvSpPr>
        <p:spPr>
          <a:xfrm>
            <a:off x="332768" y="4843753"/>
            <a:ext cx="1049655" cy="5403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400" kern="100" dirty="0">
                <a:latin typeface="IPAPANNEW"/>
                <a:ea typeface="华文细黑"/>
                <a:cs typeface="Times New Roman" panose="02020603050405020304"/>
                <a:sym typeface="+mn-ea"/>
              </a:rPr>
              <a:t>0.10 </a:t>
            </a:r>
            <a:endParaRPr lang="en-US" altLang="zh-CN" sz="2400" kern="100" dirty="0">
              <a:latin typeface="IPAPANNEW"/>
              <a:ea typeface="华文细黑"/>
              <a:cs typeface="Times New Roman" panose="02020603050405020304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653617" y="4031071"/>
            <a:ext cx="1287780" cy="6400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n-US" altLang="zh-CN" kern="100" dirty="0">
                <a:latin typeface="IPAPANNEW"/>
                <a:ea typeface="华文细黑"/>
                <a:cs typeface="Times New Roman" panose="02020603050405020304"/>
                <a:sym typeface="+mn-ea"/>
              </a:rPr>
              <a:t>0.60 m/</a:t>
            </a: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s</a:t>
            </a:r>
            <a:endParaRPr lang="en-US" altLang="zh-CN" kern="100" dirty="0">
              <a:latin typeface="Times New Roman" panose="02020603050405020304"/>
              <a:ea typeface="华文细黑"/>
              <a:cs typeface="Courier New" panose="02070309020205020404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" name="文本框 10"/>
          <p:cNvSpPr txBox="1"/>
          <p:nvPr/>
        </p:nvSpPr>
        <p:spPr>
          <a:xfrm>
            <a:off x="381635" y="1781493"/>
            <a:ext cx="8524875" cy="42062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a.</a:t>
            </a: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系统质量与速度的乘积之和不变</a:t>
            </a: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.</a:t>
            </a:r>
            <a:endParaRPr lang="en-US" altLang="zh-CN" sz="2400" kern="100" dirty="0">
              <a:latin typeface="Times New Roman" panose="02020603050405020304"/>
              <a:ea typeface="华文细黑"/>
              <a:cs typeface="Courier New" panose="02070309020205020404"/>
              <a:sym typeface="+mn-ea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        原因：系统碰撞之前</a:t>
            </a:r>
            <a:r>
              <a:rPr lang="en-US" altLang="zh-CN" i="1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m</a:t>
            </a:r>
            <a:r>
              <a:rPr lang="en-US" altLang="zh-CN" kern="100" baseline="-250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1</a:t>
            </a:r>
            <a:r>
              <a:rPr lang="en-US" altLang="zh-CN" i="1" kern="100" dirty="0">
                <a:latin typeface="Book Antiqua"/>
                <a:ea typeface="华文细黑"/>
                <a:cs typeface="Times New Roman" panose="02020603050405020304"/>
                <a:sym typeface="+mn-ea"/>
              </a:rPr>
              <a:t>v</a:t>
            </a:r>
            <a:r>
              <a:rPr lang="en-US" altLang="zh-CN" kern="100" baseline="-250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1</a:t>
            </a: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＝</a:t>
            </a: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0.15 </a:t>
            </a:r>
            <a:r>
              <a:rPr lang="en-US" altLang="zh-CN" kern="100" dirty="0" err="1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kg·m</a:t>
            </a:r>
            <a:r>
              <a:rPr lang="en-US" altLang="zh-CN" kern="100" dirty="0">
                <a:latin typeface="IPAPANNEW"/>
                <a:ea typeface="华文细黑"/>
                <a:cs typeface="Times New Roman" panose="02020603050405020304"/>
                <a:sym typeface="+mn-ea"/>
              </a:rPr>
              <a:t>/s</a:t>
            </a:r>
            <a:r>
              <a:rPr lang="zh-CN" altLang="zh-CN" kern="100" dirty="0">
                <a:latin typeface="IPAPANNEW"/>
                <a:ea typeface="华文细黑"/>
                <a:cs typeface="Times New Roman" panose="02020603050405020304"/>
                <a:sym typeface="+mn-ea"/>
              </a:rPr>
              <a:t>，</a:t>
            </a:r>
            <a:endParaRPr lang="zh-CN" altLang="zh-CN" kern="100" dirty="0">
              <a:latin typeface="IPAPANNEW"/>
              <a:ea typeface="华文细黑"/>
              <a:cs typeface="Times New Roman" panose="02020603050405020304"/>
              <a:sym typeface="+mn-ea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latin typeface="IPAPANNEW"/>
                <a:ea typeface="华文细黑"/>
                <a:cs typeface="Times New Roman" panose="02020603050405020304"/>
                <a:sym typeface="+mn-ea"/>
              </a:rPr>
              <a:t>            系统碰撞之后</a:t>
            </a:r>
            <a:r>
              <a:rPr lang="en-US" altLang="zh-CN" i="1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m</a:t>
            </a:r>
            <a:r>
              <a:rPr lang="en-US" altLang="zh-CN" kern="100" baseline="-25000" dirty="0">
                <a:latin typeface="IPAPANNEW"/>
                <a:ea typeface="华文细黑"/>
                <a:cs typeface="Times New Roman" panose="02020603050405020304"/>
                <a:sym typeface="+mn-ea"/>
              </a:rPr>
              <a:t>1</a:t>
            </a:r>
            <a:r>
              <a:rPr lang="en-US" altLang="zh-CN" i="1" kern="100" dirty="0">
                <a:latin typeface="Book Antiqua"/>
                <a:ea typeface="华文细黑"/>
                <a:cs typeface="Times New Roman" panose="02020603050405020304"/>
                <a:sym typeface="+mn-ea"/>
              </a:rPr>
              <a:t>v</a:t>
            </a:r>
            <a:r>
              <a:rPr lang="en-US" altLang="zh-CN" kern="100" baseline="-25000" dirty="0">
                <a:latin typeface="IPAPANNEW"/>
                <a:ea typeface="华文细黑"/>
                <a:cs typeface="Times New Roman" panose="02020603050405020304"/>
                <a:sym typeface="+mn-ea"/>
              </a:rPr>
              <a:t>2</a:t>
            </a:r>
            <a:r>
              <a:rPr lang="zh-CN" altLang="zh-CN" kern="100" dirty="0">
                <a:latin typeface="IPAPANNEW"/>
                <a:ea typeface="华文细黑"/>
                <a:cs typeface="Times New Roman" panose="02020603050405020304"/>
                <a:sym typeface="+mn-ea"/>
              </a:rPr>
              <a:t>＋</a:t>
            </a:r>
            <a:r>
              <a:rPr lang="en-US" altLang="zh-CN" i="1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m</a:t>
            </a:r>
            <a:r>
              <a:rPr lang="en-US" altLang="zh-CN" kern="100" baseline="-25000" dirty="0">
                <a:latin typeface="IPAPANNEW"/>
                <a:ea typeface="华文细黑"/>
                <a:cs typeface="Times New Roman" panose="02020603050405020304"/>
                <a:sym typeface="+mn-ea"/>
              </a:rPr>
              <a:t>2</a:t>
            </a:r>
            <a:r>
              <a:rPr lang="en-US" altLang="zh-CN" i="1" kern="100" dirty="0">
                <a:latin typeface="Book Antiqua"/>
                <a:ea typeface="华文细黑"/>
                <a:cs typeface="Times New Roman" panose="02020603050405020304"/>
                <a:sym typeface="+mn-ea"/>
              </a:rPr>
              <a:t>v</a:t>
            </a:r>
            <a:r>
              <a:rPr lang="en-US" altLang="zh-CN" kern="100" baseline="-25000" dirty="0">
                <a:latin typeface="IPAPANNEW"/>
                <a:ea typeface="华文细黑"/>
                <a:cs typeface="Times New Roman" panose="02020603050405020304"/>
                <a:sym typeface="+mn-ea"/>
              </a:rPr>
              <a:t>3</a:t>
            </a:r>
            <a:r>
              <a:rPr lang="zh-CN" altLang="zh-CN" kern="100" dirty="0">
                <a:latin typeface="IPAPANNEW"/>
                <a:ea typeface="华文细黑"/>
                <a:cs typeface="Times New Roman" panose="02020603050405020304"/>
                <a:sym typeface="+mn-ea"/>
              </a:rPr>
              <a:t>＝</a:t>
            </a:r>
            <a:r>
              <a:rPr lang="en-US" altLang="zh-CN" kern="100" dirty="0">
                <a:latin typeface="IPAPANNEW"/>
                <a:ea typeface="华文细黑"/>
                <a:cs typeface="Times New Roman" panose="02020603050405020304"/>
                <a:sym typeface="+mn-ea"/>
              </a:rPr>
              <a:t>0.15 </a:t>
            </a:r>
            <a:r>
              <a:rPr lang="en-US" altLang="zh-CN" kern="100" dirty="0" err="1">
                <a:latin typeface="IPAPANNEW"/>
                <a:ea typeface="华文细黑"/>
                <a:cs typeface="Times New Roman" panose="02020603050405020304"/>
                <a:sym typeface="+mn-ea"/>
              </a:rPr>
              <a:t>kg·m</a:t>
            </a:r>
            <a:r>
              <a:rPr lang="en-US" altLang="zh-CN" kern="100" dirty="0">
                <a:latin typeface="IPAPANNEW"/>
                <a:ea typeface="华文细黑"/>
                <a:cs typeface="Times New Roman" panose="02020603050405020304"/>
                <a:sym typeface="+mn-ea"/>
              </a:rPr>
              <a:t>/</a:t>
            </a: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s.</a:t>
            </a:r>
            <a:endParaRPr lang="en-US" altLang="zh-CN" sz="2400" kern="100" dirty="0">
              <a:latin typeface="Times New Roman" panose="02020603050405020304"/>
              <a:ea typeface="华文细黑"/>
              <a:cs typeface="Courier New" panose="02070309020205020404"/>
              <a:sym typeface="+mn-ea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b.</a:t>
            </a: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系统碰撞前后总动能不变</a:t>
            </a: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.</a:t>
            </a:r>
            <a:endParaRPr lang="en-US" altLang="zh-CN" sz="2400" kern="100" dirty="0">
              <a:latin typeface="Times New Roman" panose="02020603050405020304"/>
              <a:ea typeface="华文细黑"/>
              <a:cs typeface="Courier New" panose="02070309020205020404"/>
              <a:sym typeface="+mn-ea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      原因：系统碰撞之前的总动能</a:t>
            </a:r>
            <a:r>
              <a:rPr lang="en-US" altLang="zh-CN" i="1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E</a:t>
            </a:r>
            <a:r>
              <a:rPr lang="en-US" altLang="zh-CN" kern="100" baseline="-250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k1</a:t>
            </a:r>
            <a:r>
              <a:rPr lang="zh-CN" altLang="zh-CN" kern="100" dirty="0" smtClean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＝</a:t>
            </a:r>
            <a:r>
              <a:rPr lang="en-US" altLang="zh-CN" kern="100" dirty="0" smtClean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   </a:t>
            </a:r>
            <a:r>
              <a:rPr lang="en-US" altLang="zh-CN" i="1" kern="100" dirty="0" smtClean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m</a:t>
            </a:r>
            <a:r>
              <a:rPr lang="en-US" altLang="zh-CN" kern="100" baseline="-25000" dirty="0" smtClean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1</a:t>
            </a:r>
            <a:r>
              <a:rPr lang="en-US" altLang="zh-CN" i="1" kern="100" dirty="0" smtClean="0">
                <a:latin typeface="Book Antiqua"/>
                <a:ea typeface="华文细黑"/>
                <a:cs typeface="Times New Roman" panose="02020603050405020304"/>
                <a:sym typeface="+mn-ea"/>
              </a:rPr>
              <a:t>v </a:t>
            </a:r>
            <a:r>
              <a:rPr lang="zh-CN" altLang="zh-CN" kern="100" dirty="0" smtClean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＝</a:t>
            </a: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0.037 5 J</a:t>
            </a:r>
            <a:endParaRPr lang="en-US" altLang="zh-CN" sz="2400" kern="100" dirty="0">
              <a:latin typeface="Times New Roman" panose="02020603050405020304"/>
              <a:ea typeface="华文细黑"/>
              <a:cs typeface="Courier New" panose="02070309020205020404"/>
              <a:sym typeface="+mn-ea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系统碰撞之后的总动能</a:t>
            </a:r>
            <a:endParaRPr lang="zh-CN" altLang="zh-CN" sz="2400" kern="100" dirty="0">
              <a:latin typeface="Times New Roman" panose="02020603050405020304"/>
              <a:ea typeface="华文细黑"/>
              <a:cs typeface="Times New Roman" panose="02020603050405020304"/>
              <a:sym typeface="+mn-ea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i="1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      E</a:t>
            </a:r>
            <a:r>
              <a:rPr lang="en-US" altLang="zh-CN" kern="100" baseline="-250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k2</a:t>
            </a:r>
            <a:r>
              <a:rPr lang="zh-CN" altLang="zh-CN" kern="100" dirty="0" smtClean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＝</a:t>
            </a:r>
            <a:r>
              <a:rPr lang="en-US" altLang="zh-CN" kern="100" dirty="0" smtClean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  </a:t>
            </a:r>
            <a:r>
              <a:rPr lang="en-US" altLang="zh-CN" i="1" kern="100" dirty="0" smtClean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m</a:t>
            </a:r>
            <a:r>
              <a:rPr lang="en-US" altLang="zh-CN" kern="100" baseline="-25000" dirty="0" smtClean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1</a:t>
            </a:r>
            <a:r>
              <a:rPr lang="en-US" altLang="zh-CN" i="1" kern="100" dirty="0" smtClean="0">
                <a:latin typeface="Book Antiqua"/>
                <a:ea typeface="华文细黑"/>
                <a:cs typeface="Times New Roman" panose="02020603050405020304"/>
                <a:sym typeface="+mn-ea"/>
              </a:rPr>
              <a:t>v </a:t>
            </a:r>
            <a:r>
              <a:rPr lang="zh-CN" altLang="zh-CN" kern="100" dirty="0" smtClean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＋</a:t>
            </a:r>
            <a:r>
              <a:rPr lang="en-US" altLang="zh-CN" kern="100" dirty="0" smtClean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   </a:t>
            </a:r>
            <a:r>
              <a:rPr lang="en-US" altLang="zh-CN" i="1" kern="100" dirty="0" smtClean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m</a:t>
            </a:r>
            <a:r>
              <a:rPr lang="en-US" altLang="zh-CN" kern="100" baseline="-25000" dirty="0" smtClean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2</a:t>
            </a:r>
            <a:r>
              <a:rPr lang="en-US" altLang="zh-CN" i="1" kern="100" dirty="0" smtClean="0">
                <a:latin typeface="Book Antiqua"/>
                <a:ea typeface="华文细黑"/>
                <a:cs typeface="Times New Roman" panose="02020603050405020304"/>
                <a:sym typeface="+mn-ea"/>
              </a:rPr>
              <a:t>v </a:t>
            </a:r>
            <a:r>
              <a:rPr lang="zh-CN" altLang="zh-CN" kern="100" dirty="0" smtClean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＝</a:t>
            </a: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0.037 5 J</a:t>
            </a:r>
            <a:endParaRPr lang="en-US" altLang="zh-CN" sz="2400" kern="100" dirty="0">
              <a:latin typeface="Times New Roman" panose="02020603050405020304"/>
              <a:ea typeface="华文细黑"/>
              <a:cs typeface="Courier New" panose="02070309020205020404"/>
              <a:sym typeface="+mn-ea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c.</a:t>
            </a: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系统碰撞前后质量不变</a:t>
            </a: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.</a:t>
            </a:r>
            <a:endParaRPr lang="en-US" altLang="zh-CN" kern="100" dirty="0">
              <a:latin typeface="Times New Roman" panose="02020603050405020304"/>
              <a:ea typeface="华文细黑"/>
              <a:cs typeface="Courier New" panose="02070309020205020404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81635" y="1122363"/>
            <a:ext cx="8180070" cy="6591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kern="100" dirty="0">
                <a:latin typeface="宋体" panose="02010600030101010101" pitchFamily="2" charset="-122"/>
                <a:ea typeface="华文细黑"/>
                <a:cs typeface="Times New Roman" panose="02020603050405020304"/>
                <a:sym typeface="+mn-ea"/>
              </a:rPr>
              <a:t>③</a:t>
            </a: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在误差允许的范围内，通过本实验，同学们可以探究出哪些物理量是不变的？通过对实验数据的分析说明理由</a:t>
            </a: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.(</a:t>
            </a: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至少回答</a:t>
            </a: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2</a:t>
            </a: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个不变量</a:t>
            </a: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).</a:t>
            </a:r>
            <a:endParaRPr lang="en-US" altLang="zh-CN" kern="100" dirty="0">
              <a:latin typeface="Times New Roman" panose="02020603050405020304"/>
              <a:ea typeface="华文细黑"/>
              <a:cs typeface="Courier New" panose="02070309020205020404"/>
              <a:sym typeface="+mn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86995" y="802037"/>
            <a:ext cx="8691051" cy="640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 b="1" kern="100" dirty="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二、利用摆球结合机械能守恒定律的探究</a:t>
            </a:r>
            <a:endParaRPr lang="zh-CN" altLang="zh-CN" sz="2400" b="1" kern="100" dirty="0">
              <a:solidFill>
                <a:srgbClr val="C00000"/>
              </a:solidFill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86995" y="1349621"/>
            <a:ext cx="6923249" cy="3451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某同学利用如图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5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所示的装置探究碰撞中的不变量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.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图中两摆摆长相同，悬挂于同一高度，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、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两摆球均很小，质量之比为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en-US" altLang="zh-CN" sz="2100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∶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2.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当两摆均处于自由静止状态时，其侧面刚好接触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.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向左上方拉动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球使其摆线伸直并与竖直方向成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45°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角，然后将其由静止释放，结果观察到两摆球粘在一起摆动，且最大摆角为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30°.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此实验能否成功地说明碰撞前后质量与速度的乘积是不变量？</a:t>
            </a:r>
            <a:endParaRPr lang="zh-CN" altLang="zh-CN" sz="785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pic>
        <p:nvPicPr>
          <p:cNvPr id="11" name="图片 10" descr="SS1"/>
          <p:cNvPicPr/>
          <p:nvPr/>
        </p:nvPicPr>
        <p:blipFill>
          <a:blip r:embed="rId1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703" y="1593029"/>
            <a:ext cx="1874032" cy="19689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05908" y="358077"/>
            <a:ext cx="8472181" cy="57607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B050"/>
                </a:solidFill>
                <a:latin typeface="Times New Roman" panose="02020603050405020304"/>
                <a:cs typeface="Times New Roman" panose="02020603050405020304"/>
              </a:rPr>
              <a:t>解析　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设摆球</a:t>
            </a:r>
            <a:r>
              <a:rPr lang="en-US" altLang="zh-CN" sz="28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、</a:t>
            </a:r>
            <a:r>
              <a:rPr lang="en-US" altLang="zh-CN" sz="28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的质量分别为</a:t>
            </a:r>
            <a:r>
              <a:rPr lang="en-US" altLang="zh-CN" sz="28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800" i="1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、</a:t>
            </a:r>
            <a:r>
              <a:rPr lang="en-US" altLang="zh-CN" sz="2800" i="1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800" i="1" kern="100" baseline="-25000" dirty="0" err="1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，摆长为</a:t>
            </a:r>
            <a:r>
              <a:rPr lang="en-US" altLang="zh-CN" sz="28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l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</a:t>
            </a:r>
            <a:r>
              <a:rPr lang="en-US" altLang="zh-CN" sz="28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球的初始高度为</a:t>
            </a:r>
            <a:r>
              <a:rPr lang="en-US" altLang="zh-CN" sz="28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h</a:t>
            </a:r>
            <a:r>
              <a:rPr lang="en-US" altLang="zh-CN" sz="28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，碰撞前</a:t>
            </a:r>
            <a:r>
              <a:rPr lang="en-US" altLang="zh-CN" sz="28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球的速度为</a:t>
            </a:r>
            <a:r>
              <a:rPr lang="en-US" altLang="zh-CN" sz="2800" i="1" kern="100" dirty="0" err="1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800" i="1" kern="100" baseline="-25000" dirty="0" err="1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en-US" altLang="zh-CN" sz="2800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.</a:t>
            </a:r>
            <a:r>
              <a:rPr lang="zh-CN" altLang="zh-CN" sz="32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在不考虑摆线质量的情况下，根据题意及机械能守恒定律得：</a:t>
            </a:r>
            <a:endParaRPr lang="zh-CN" altLang="zh-CN" sz="3200" kern="100" dirty="0">
              <a:latin typeface="Times New Roman" panose="02020603050405020304"/>
              <a:ea typeface="华文细黑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h</a:t>
            </a:r>
            <a:r>
              <a:rPr lang="en-US" altLang="zh-CN" sz="28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8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l</a:t>
            </a:r>
            <a:r>
              <a:rPr lang="en-US" altLang="zh-CN" sz="2800" kern="100" dirty="0">
                <a:latin typeface="Times New Roman" panose="02020603050405020304"/>
                <a:ea typeface="华文细黑"/>
                <a:cs typeface="Courier New" panose="02070309020205020404"/>
              </a:rPr>
              <a:t>(1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－</a:t>
            </a:r>
            <a:r>
              <a:rPr lang="en-US" altLang="zh-CN" sz="2800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cos</a:t>
            </a:r>
            <a:r>
              <a:rPr lang="en-US" altLang="zh-CN" sz="3200" kern="100" dirty="0">
                <a:latin typeface="Times New Roman" panose="02020603050405020304"/>
                <a:ea typeface="华文细黑"/>
                <a:cs typeface="Courier New" panose="02070309020205020404"/>
              </a:rPr>
              <a:t> 45°)   </a:t>
            </a:r>
            <a:r>
              <a:rPr lang="en-US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 </a:t>
            </a:r>
            <a:r>
              <a:rPr lang="en-US" altLang="zh-CN" sz="2800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          </a:t>
            </a:r>
            <a:r>
              <a:rPr lang="zh-CN" altLang="zh-CN" sz="2800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8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800" i="1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en-US" altLang="zh-CN" sz="28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gh</a:t>
            </a:r>
            <a:r>
              <a:rPr lang="en-US" altLang="zh-CN" sz="32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endParaRPr lang="en-US" altLang="zh-CN" sz="3200" kern="100" baseline="-25000" dirty="0">
              <a:latin typeface="Times New Roman" panose="02020603050405020304"/>
              <a:ea typeface="华文细黑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碰撞前速度</a:t>
            </a:r>
            <a:r>
              <a:rPr lang="en-US" altLang="zh-CN" sz="2800" i="1" kern="100" dirty="0" err="1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800" i="1" kern="100" baseline="-25000" dirty="0" err="1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32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endParaRPr lang="zh-CN" altLang="zh-CN" sz="3200" kern="100" dirty="0">
              <a:latin typeface="Times New Roman" panose="02020603050405020304"/>
              <a:ea typeface="华文细黑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32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所以碰撞前质量与速度的乘积为</a:t>
            </a:r>
            <a:endParaRPr lang="zh-CN" altLang="zh-CN" sz="3200" kern="100" dirty="0">
              <a:latin typeface="Times New Roman" panose="02020603050405020304"/>
              <a:ea typeface="华文细黑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i="1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800" i="1" kern="100" baseline="-25000" dirty="0" err="1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en-US" altLang="zh-CN" sz="2800" i="1" kern="100" dirty="0" err="1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800" i="1" kern="100" baseline="-25000" dirty="0" err="1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800" i="1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800" i="1" kern="100" baseline="-25000" dirty="0" err="1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endParaRPr lang="en-US" altLang="zh-CN" sz="2800" i="1" kern="100" baseline="-25000" dirty="0" err="1">
              <a:effectLst/>
              <a:latin typeface="Times New Roman" panose="02020603050405020304"/>
              <a:ea typeface="华文细黑"/>
              <a:cs typeface="Courier New" panose="02070309020205020404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3024139" y="4156516"/>
          <a:ext cx="2107276" cy="6071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0" name="文档" r:id="rId1" imgW="2821305" imgH="810895" progId="Word.Document.12">
                  <p:embed/>
                </p:oleObj>
              </mc:Choice>
              <mc:Fallback>
                <p:oleObj name="文档" r:id="rId1" imgW="2821305" imgH="810895" progId="Word.Document.12">
                  <p:embed/>
                  <p:pic>
                    <p:nvPicPr>
                      <p:cNvPr id="0" name="图片 2154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24139" y="4156516"/>
                        <a:ext cx="2107276" cy="6071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3399155" y="3181985"/>
          <a:ext cx="1082040" cy="97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1" name="文档" r:id="rId3" imgW="1065530" imgH="991870" progId="Word.Document.12">
                  <p:embed/>
                </p:oleObj>
              </mc:Choice>
              <mc:Fallback>
                <p:oleObj name="文档" r:id="rId3" imgW="1065530" imgH="991870" progId="Word.Document.12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9155" y="3181985"/>
                        <a:ext cx="1082040" cy="974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1978597" y="5511497"/>
          <a:ext cx="2107276" cy="6071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2" name="文档" r:id="rId5" imgW="2821305" imgH="810895" progId="Word.Document.12">
                  <p:embed/>
                </p:oleObj>
              </mc:Choice>
              <mc:Fallback>
                <p:oleObj name="文档" r:id="rId5" imgW="2821305" imgH="810895" progId="Word.Document.12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8597" y="5511497"/>
                        <a:ext cx="2107276" cy="60718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7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7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1906" y="931059"/>
            <a:ext cx="8472181" cy="42519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同理可得碰撞后共同速度</a:t>
            </a:r>
            <a:endParaRPr lang="zh-CN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100" i="1" kern="100" dirty="0" err="1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100" i="1" kern="100" baseline="-25000" dirty="0" err="1">
                <a:latin typeface="Times New Roman" panose="02020603050405020304"/>
                <a:ea typeface="华文细黑"/>
                <a:cs typeface="Courier New" panose="02070309020205020404"/>
              </a:rPr>
              <a:t>AB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endParaRPr lang="zh-CN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碰撞后质量与速度的乘积</a:t>
            </a:r>
            <a:r>
              <a:rPr lang="zh-CN" altLang="zh-CN" sz="2100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为</a:t>
            </a:r>
            <a:endParaRPr lang="en-US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100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(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i="1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＋</a:t>
            </a:r>
            <a:r>
              <a:rPr lang="en-US" altLang="zh-CN" sz="2100" i="1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i="1" kern="100" baseline="-25000" dirty="0" err="1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)</a:t>
            </a:r>
            <a:r>
              <a:rPr lang="en-US" altLang="zh-CN" sz="2100" i="1" kern="100" dirty="0" err="1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100" i="1" kern="100" baseline="-25000" dirty="0" err="1">
                <a:latin typeface="Times New Roman" panose="02020603050405020304"/>
                <a:ea typeface="华文细黑"/>
                <a:cs typeface="Courier New" panose="02070309020205020404"/>
              </a:rPr>
              <a:t>AB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(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i="1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＋</a:t>
            </a:r>
            <a:r>
              <a:rPr lang="en-US" altLang="zh-CN" sz="2100" i="1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i="1" kern="100" baseline="-25000" dirty="0" err="1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)</a:t>
            </a:r>
            <a:endParaRPr lang="zh-CN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所以＝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 </a:t>
            </a:r>
            <a:endParaRPr lang="zh-CN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代入已知条件</a:t>
            </a:r>
            <a:r>
              <a:rPr lang="zh-CN" altLang="zh-CN" sz="2100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得</a:t>
            </a:r>
            <a:r>
              <a:rPr lang="en-US" altLang="zh-CN" sz="2100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	          </a:t>
            </a:r>
            <a:r>
              <a:rPr lang="en-US" altLang="zh-CN" sz="2100" kern="100" dirty="0" smtClean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≈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endParaRPr lang="zh-CN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所以</a:t>
            </a:r>
            <a:r>
              <a:rPr lang="en-US" altLang="zh-CN" sz="2100" i="1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i="1" kern="100" baseline="-25000" dirty="0" err="1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en-US" altLang="zh-CN" sz="2100" i="1" kern="100" dirty="0" err="1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100" i="1" kern="100" baseline="-25000" dirty="0" err="1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(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i="1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＋</a:t>
            </a:r>
            <a:r>
              <a:rPr lang="en-US" altLang="zh-CN" sz="2100" i="1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i="1" kern="100" baseline="-25000" dirty="0" err="1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)</a:t>
            </a:r>
            <a:r>
              <a:rPr lang="en-US" altLang="zh-CN" sz="2100" i="1" kern="100" dirty="0" err="1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100" i="1" kern="100" baseline="-25000" dirty="0" err="1">
                <a:latin typeface="Times New Roman" panose="02020603050405020304"/>
                <a:ea typeface="华文细黑"/>
                <a:cs typeface="Courier New" panose="02070309020205020404"/>
              </a:rPr>
              <a:t>AB</a:t>
            </a:r>
            <a:endParaRPr lang="zh-CN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所以，此实验成功地说明了碰撞前后质量与速度的乘积是</a:t>
            </a:r>
            <a:r>
              <a:rPr lang="zh-CN" altLang="zh-CN" sz="2100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不变量</a:t>
            </a:r>
            <a:r>
              <a:rPr lang="en-US" altLang="zh-CN" sz="2100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.</a:t>
            </a:r>
            <a:endParaRPr lang="en-US" altLang="zh-CN" sz="2100" kern="100" dirty="0" smtClean="0">
              <a:latin typeface="Times New Roman" panose="02020603050405020304"/>
              <a:ea typeface="华文细黑"/>
              <a:cs typeface="Courier New" panose="02070309020205020404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953940" y="1525089"/>
          <a:ext cx="2107276" cy="6071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2" name="文档" r:id="rId1" imgW="2821305" imgH="810895" progId="Word.Document.12">
                  <p:embed/>
                </p:oleObj>
              </mc:Choice>
              <mc:Fallback>
                <p:oleObj name="文档" r:id="rId1" imgW="2821305" imgH="810895" progId="Word.Document.12">
                  <p:embed/>
                  <p:pic>
                    <p:nvPicPr>
                      <p:cNvPr id="0" name="图片 2259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53940" y="1525089"/>
                        <a:ext cx="2107276" cy="6071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矩形 6"/>
          <p:cNvSpPr/>
          <p:nvPr/>
        </p:nvSpPr>
        <p:spPr>
          <a:xfrm>
            <a:off x="251906" y="5157205"/>
            <a:ext cx="8435449" cy="571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b="1" kern="100" dirty="0">
                <a:solidFill>
                  <a:srgbClr val="00B050"/>
                </a:solidFill>
                <a:latin typeface="Times New Roman" panose="02020603050405020304"/>
                <a:cs typeface="Times New Roman" panose="02020603050405020304"/>
              </a:rPr>
              <a:t>答案　</a:t>
            </a:r>
            <a:r>
              <a:rPr lang="zh-CN" altLang="zh-CN" sz="2100" dirty="0">
                <a:latin typeface="Times New Roman" panose="02020603050405020304"/>
                <a:ea typeface="华文细黑"/>
                <a:cs typeface="Times New Roman" panose="02020603050405020304"/>
              </a:rPr>
              <a:t>能</a:t>
            </a:r>
            <a:endParaRPr lang="zh-CN" altLang="zh-CN" sz="785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3060044" y="2458947"/>
          <a:ext cx="2107276" cy="6071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3" name="文档" r:id="rId3" imgW="2821305" imgH="810895" progId="Word.Document.12">
                  <p:embed/>
                </p:oleObj>
              </mc:Choice>
              <mc:Fallback>
                <p:oleObj name="文档" r:id="rId3" imgW="2821305" imgH="810895" progId="Word.Document.12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0044" y="2458947"/>
                        <a:ext cx="2107276" cy="60718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1169951" y="2943096"/>
          <a:ext cx="4693154" cy="92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4" name="文档" r:id="rId5" imgW="6269990" imgH="1484630" progId="Word.Document.12">
                  <p:embed/>
                </p:oleObj>
              </mc:Choice>
              <mc:Fallback>
                <p:oleObj name="文档" r:id="rId5" imgW="6269990" imgH="148463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9951" y="2943096"/>
                        <a:ext cx="4693154" cy="921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2304007" y="3591128"/>
          <a:ext cx="2107276" cy="769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5" name="文档" r:id="rId7" imgW="2821305" imgH="991870" progId="Word.Document.12">
                  <p:embed/>
                </p:oleObj>
              </mc:Choice>
              <mc:Fallback>
                <p:oleObj name="文档" r:id="rId7" imgW="2821305" imgH="991870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4007" y="3591128"/>
                        <a:ext cx="2107276" cy="7699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7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7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7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7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7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97" y="1979302"/>
            <a:ext cx="9142245" cy="15038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2" tIns="45715" rIns="91432" bIns="45715"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矩形 7"/>
          <p:cNvSpPr/>
          <p:nvPr/>
        </p:nvSpPr>
        <p:spPr>
          <a:xfrm>
            <a:off x="473456" y="2289789"/>
            <a:ext cx="8094860" cy="10515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碰撞前后摆球速度的大小可从摆线的摆角反映出来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.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根据机械能守恒定律计算碰撞前后摆球的速度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.</a:t>
            </a:r>
            <a:endParaRPr lang="zh-CN" altLang="zh-CN" sz="785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527951" y="836992"/>
            <a:ext cx="1418384" cy="660041"/>
            <a:chOff x="11613" y="920823"/>
            <a:chExt cx="1443037" cy="733424"/>
          </a:xfrm>
        </p:grpSpPr>
        <p:pic>
          <p:nvPicPr>
            <p:cNvPr id="11" name="图片 10"/>
            <p:cNvPicPr>
              <a:picLocks noChangeAspect="1"/>
            </p:cNvPicPr>
            <p:nvPr userDrawn="1"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13" y="920823"/>
              <a:ext cx="1443037" cy="733424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 userDrawn="1"/>
          </p:nvSpPr>
          <p:spPr>
            <a:xfrm>
              <a:off x="36988" y="991413"/>
              <a:ext cx="1348925" cy="4826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250" smtClean="0">
                  <a:solidFill>
                    <a:schemeClr val="bg1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归纳总结</a:t>
              </a:r>
              <a:endParaRPr lang="zh-CN" altLang="en-US" sz="2250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67794" y="951857"/>
            <a:ext cx="8724539" cy="4832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zh-CN" sz="2400" b="1" kern="100" dirty="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三、利用光滑水平面结合打点计时器的探究</a:t>
            </a:r>
            <a:endParaRPr lang="zh-CN" altLang="zh-CN" sz="2400" b="1" kern="100" dirty="0">
              <a:solidFill>
                <a:srgbClr val="C00000"/>
              </a:solidFill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7903" y="1374355"/>
            <a:ext cx="8638157" cy="249174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某同学设计了一个用打点计时器</a:t>
            </a:r>
            <a:r>
              <a:rPr lang="en-US" altLang="zh-CN" sz="2100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“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探究碰撞中的不变量</a:t>
            </a:r>
            <a:r>
              <a:rPr lang="en-US" altLang="zh-CN" sz="2100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”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的实验：在小车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的前端粘有橡皮泥，推动小车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使之做匀速直线运动，然后与原来静止在前方的小车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相碰，并粘合成一体继续做匀速直线运动，他设计的装置如图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6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所示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.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在小车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后面连着纸带，电磁打点计时器的电源频率为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50 Hz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，长木板的一端下面垫着小木片用以平衡摩擦力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.</a:t>
            </a:r>
            <a:endParaRPr lang="zh-CN" altLang="zh-CN" sz="785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997" y="890895"/>
            <a:ext cx="262890" cy="274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75" tIns="34287" rIns="68575" bIns="34287" numCol="1" anchor="ctr" anchorCtr="0" compatLnSpc="1">
            <a:spAutoFit/>
          </a:bodyPr>
          <a:lstStyle/>
          <a:p>
            <a:endParaRPr lang="zh-CN" altLang="en-US" sz="1350"/>
          </a:p>
        </p:txBody>
      </p:sp>
      <p:pic>
        <p:nvPicPr>
          <p:cNvPr id="23553" name="图片 15" descr="说明: X6"/>
          <p:cNvPicPr>
            <a:picLocks noChangeAspect="1" noChangeArrowheads="1"/>
          </p:cNvPicPr>
          <p:nvPr/>
        </p:nvPicPr>
        <p:blipFill>
          <a:blip r:embed="rId1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047" y="3839814"/>
            <a:ext cx="4556395" cy="1533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7903" y="1374355"/>
            <a:ext cx="8638157" cy="15316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(1)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若已得到打点纸带如图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7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所示，测得各计数点间距离并标在图上，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为运动起始的第一点，则应选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________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段来计算小车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碰撞前的速度，应选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______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段来计算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和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碰撞后的共同速度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.</a:t>
            </a:r>
            <a:endParaRPr lang="zh-CN" altLang="zh-CN" sz="785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276055" y="4216196"/>
            <a:ext cx="2214109" cy="40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75" tIns="34287" rIns="68575" bIns="34287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图</a:t>
            </a:r>
            <a:r>
              <a:rPr kumimoji="0" lang="en-US" altLang="zh-CN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华文细黑" panose="02010600040101010101" pitchFamily="2" charset="-122"/>
                <a:cs typeface="Times New Roman" panose="02020603050405020304" pitchFamily="18" charset="0"/>
              </a:rPr>
              <a:t>7</a:t>
            </a:r>
            <a:endParaRPr kumimoji="0" lang="en-US" altLang="zh-CN" sz="13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" name="图片 6" descr="X7"/>
          <p:cNvPicPr/>
          <p:nvPr/>
        </p:nvPicPr>
        <p:blipFill>
          <a:blip r:embed="rId1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718" y="3038035"/>
            <a:ext cx="3896749" cy="103913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676650" y="1957388"/>
            <a:ext cx="48768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b="1" i="1" kern="100" dirty="0">
                <a:solidFill>
                  <a:srgbClr val="C00000"/>
                </a:solidFill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BC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510540" y="2396808"/>
            <a:ext cx="50038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b="1" i="1" kern="100" dirty="0">
                <a:solidFill>
                  <a:srgbClr val="C00000"/>
                </a:solidFill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DE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2271" y="960562"/>
            <a:ext cx="8262408" cy="1531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(2)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已测得小车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的质量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0.40 kg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，小车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的质量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0.20 kg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，由以上的测量结果可得：碰撞前两车质量与速度乘积之和为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______ </a:t>
            </a:r>
            <a:r>
              <a:rPr lang="en-US" altLang="zh-CN" sz="2100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kg·m</a:t>
            </a:r>
            <a:r>
              <a:rPr lang="en-US" altLang="zh-CN" sz="2100" kern="100" dirty="0">
                <a:latin typeface="IPAPANNEW"/>
                <a:ea typeface="华文细黑"/>
                <a:cs typeface="Times New Roman" panose="02020603050405020304"/>
              </a:rPr>
              <a:t>/s</a:t>
            </a:r>
            <a:r>
              <a:rPr lang="zh-CN" altLang="zh-CN" sz="2100" kern="100" dirty="0">
                <a:latin typeface="IPAPANNEW"/>
                <a:ea typeface="华文细黑"/>
                <a:cs typeface="Times New Roman" panose="02020603050405020304"/>
              </a:rPr>
              <a:t>；碰撞后两车质量与速度乘积之和为</a:t>
            </a:r>
            <a:r>
              <a:rPr lang="en-US" altLang="zh-CN" sz="2100" kern="100" dirty="0">
                <a:latin typeface="IPAPANNEW"/>
                <a:ea typeface="华文细黑"/>
                <a:cs typeface="Times New Roman" panose="02020603050405020304"/>
              </a:rPr>
              <a:t>______ </a:t>
            </a:r>
            <a:r>
              <a:rPr lang="en-US" altLang="zh-CN" sz="2100" kern="100" dirty="0" err="1">
                <a:latin typeface="IPAPANNEW"/>
                <a:ea typeface="华文细黑"/>
                <a:cs typeface="Times New Roman" panose="02020603050405020304"/>
              </a:rPr>
              <a:t>kg·m</a:t>
            </a:r>
            <a:r>
              <a:rPr lang="en-US" altLang="zh-CN" sz="2100" kern="100" dirty="0">
                <a:latin typeface="IPAPANNEW"/>
                <a:ea typeface="华文细黑"/>
                <a:cs typeface="Times New Roman" panose="02020603050405020304"/>
              </a:rPr>
              <a:t>/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s.</a:t>
            </a:r>
            <a:endParaRPr lang="zh-CN" altLang="zh-CN" sz="785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501890" y="1543368"/>
            <a:ext cx="69723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dirty="0">
                <a:latin typeface="Times New Roman" panose="02020603050405020304"/>
                <a:ea typeface="华文细黑"/>
                <a:sym typeface="+mn-ea"/>
              </a:rPr>
              <a:t>0.420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476875" y="1834198"/>
            <a:ext cx="697230" cy="5029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just">
              <a:lnSpc>
                <a:spcPct val="150000"/>
              </a:lnSpc>
            </a:pPr>
            <a:r>
              <a:rPr lang="en-US" altLang="zh-CN" dirty="0">
                <a:latin typeface="Times New Roman" panose="02020603050405020304"/>
                <a:ea typeface="华文细黑"/>
                <a:sym typeface="+mn-ea"/>
              </a:rPr>
              <a:t>0.417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66148" y="1208430"/>
            <a:ext cx="8472181" cy="42519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b="1" kern="100" dirty="0" smtClean="0">
                <a:solidFill>
                  <a:srgbClr val="00B050"/>
                </a:solidFill>
                <a:latin typeface="Times New Roman" panose="02020603050405020304"/>
                <a:cs typeface="Times New Roman" panose="02020603050405020304"/>
              </a:rPr>
              <a:t>解析　</a:t>
            </a:r>
            <a:r>
              <a:rPr lang="zh-CN" altLang="zh-CN" sz="2100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小车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碰撞前速度</a:t>
            </a:r>
            <a:endParaRPr lang="zh-CN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n-US" altLang="zh-CN" sz="2100" i="1" kern="100" dirty="0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2100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		          </a:t>
            </a:r>
            <a:r>
              <a:rPr lang="en-US" altLang="zh-CN" sz="2100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 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kern="100" dirty="0">
                <a:latin typeface="IPAPANNEW"/>
                <a:ea typeface="华文细黑"/>
                <a:cs typeface="Times New Roman" panose="02020603050405020304"/>
              </a:rPr>
              <a:t>/s</a:t>
            </a:r>
            <a:r>
              <a:rPr lang="zh-CN" altLang="zh-CN" sz="2100" kern="100" dirty="0">
                <a:latin typeface="IPAPANNEW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IPAPANNEW"/>
                <a:ea typeface="华文细黑"/>
                <a:cs typeface="Times New Roman" panose="02020603050405020304"/>
              </a:rPr>
              <a:t>1.050 m/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s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；</a:t>
            </a:r>
            <a:endParaRPr lang="zh-CN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小车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碰撞前的质量与速度乘积为</a:t>
            </a:r>
            <a:endParaRPr lang="zh-CN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en-US" altLang="zh-CN" sz="2100" i="1" kern="100" dirty="0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0.40</a:t>
            </a:r>
            <a:r>
              <a:rPr lang="en-US" altLang="zh-CN" sz="2100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×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1.050 </a:t>
            </a:r>
            <a:r>
              <a:rPr lang="en-US" altLang="zh-CN" sz="2100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kg·m</a:t>
            </a:r>
            <a:r>
              <a:rPr lang="en-US" altLang="zh-CN" sz="2100" kern="100" dirty="0">
                <a:latin typeface="IPAPANNEW"/>
                <a:ea typeface="华文细黑"/>
                <a:cs typeface="Times New Roman" panose="02020603050405020304"/>
              </a:rPr>
              <a:t>/s</a:t>
            </a:r>
            <a:r>
              <a:rPr lang="zh-CN" altLang="zh-CN" sz="2100" kern="100" dirty="0">
                <a:latin typeface="IPAPANNEW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IPAPANNEW"/>
                <a:ea typeface="华文细黑"/>
                <a:cs typeface="Times New Roman" panose="02020603050405020304"/>
              </a:rPr>
              <a:t>0.420 </a:t>
            </a:r>
            <a:r>
              <a:rPr lang="en-US" altLang="zh-CN" sz="2100" kern="100" dirty="0" err="1">
                <a:latin typeface="IPAPANNEW"/>
                <a:ea typeface="华文细黑"/>
                <a:cs typeface="Times New Roman" panose="02020603050405020304"/>
              </a:rPr>
              <a:t>kg·m</a:t>
            </a:r>
            <a:r>
              <a:rPr lang="en-US" altLang="zh-CN" sz="2100" kern="100" dirty="0">
                <a:latin typeface="IPAPANNEW"/>
                <a:ea typeface="华文细黑"/>
                <a:cs typeface="Times New Roman" panose="02020603050405020304"/>
              </a:rPr>
              <a:t>/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s.</a:t>
            </a:r>
            <a:endParaRPr lang="zh-CN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碰撞后小车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A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、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有共同速度</a:t>
            </a:r>
            <a:r>
              <a:rPr lang="en-US" altLang="zh-CN" sz="2100" i="1" kern="100" dirty="0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100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′</a:t>
            </a:r>
            <a:r>
              <a:rPr lang="zh-CN" altLang="zh-CN" sz="2100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		</a:t>
            </a:r>
            <a:r>
              <a:rPr lang="en-US" altLang="zh-CN" sz="2100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      m</a:t>
            </a:r>
            <a:r>
              <a:rPr lang="en-US" altLang="zh-CN" sz="2100" kern="100" dirty="0" smtClean="0">
                <a:latin typeface="IPAPANNEW"/>
                <a:ea typeface="华文细黑"/>
                <a:cs typeface="Times New Roman" panose="02020603050405020304"/>
              </a:rPr>
              <a:t>/s</a:t>
            </a:r>
            <a:r>
              <a:rPr lang="zh-CN" altLang="zh-CN" sz="2100" kern="100" dirty="0">
                <a:latin typeface="IPAPANNEW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IPAPANNEW"/>
                <a:ea typeface="华文细黑"/>
                <a:cs typeface="Times New Roman" panose="02020603050405020304"/>
              </a:rPr>
              <a:t>0.695 m/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s</a:t>
            </a:r>
            <a:endParaRPr lang="zh-CN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碰撞后两车的质量与速度乘积之和为</a:t>
            </a:r>
            <a:endParaRPr lang="zh-CN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100" i="1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kern="100" baseline="-25000" dirty="0" smtClean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en-US" altLang="zh-CN" sz="2100" i="1" kern="100" dirty="0" smtClean="0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100" kern="100" dirty="0" smtClean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′</a:t>
            </a:r>
            <a:r>
              <a:rPr lang="zh-CN" altLang="zh-CN" sz="2100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＋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en-US" altLang="zh-CN" sz="2100" i="1" kern="100" dirty="0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100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′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(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＋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)</a:t>
            </a:r>
            <a:r>
              <a:rPr lang="en-US" altLang="zh-CN" sz="2100" i="1" kern="100" dirty="0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100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′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(0.40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＋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0.20)</a:t>
            </a:r>
            <a:r>
              <a:rPr lang="en-US" altLang="zh-CN" sz="2100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×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0.695 </a:t>
            </a:r>
            <a:r>
              <a:rPr lang="en-US" altLang="zh-CN" sz="2100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kg·m</a:t>
            </a:r>
            <a:r>
              <a:rPr lang="en-US" altLang="zh-CN" sz="2100" kern="100" dirty="0">
                <a:latin typeface="IPAPANNEW"/>
                <a:ea typeface="华文细黑"/>
                <a:cs typeface="Times New Roman" panose="02020603050405020304"/>
              </a:rPr>
              <a:t>/s</a:t>
            </a:r>
            <a:r>
              <a:rPr lang="zh-CN" altLang="zh-CN" sz="2100" kern="100" dirty="0">
                <a:latin typeface="IPAPANNEW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IPAPANNEW"/>
                <a:ea typeface="华文细黑"/>
                <a:cs typeface="Times New Roman" panose="02020603050405020304"/>
              </a:rPr>
              <a:t>0.417 </a:t>
            </a:r>
            <a:r>
              <a:rPr lang="en-US" altLang="zh-CN" sz="2100" kern="100" dirty="0" err="1">
                <a:latin typeface="IPAPANNEW"/>
                <a:ea typeface="华文细黑"/>
                <a:cs typeface="Times New Roman" panose="02020603050405020304"/>
              </a:rPr>
              <a:t>kg·m</a:t>
            </a:r>
            <a:r>
              <a:rPr lang="en-US" altLang="zh-CN" sz="2100" kern="100" dirty="0">
                <a:latin typeface="IPAPANNEW"/>
                <a:ea typeface="华文细黑"/>
                <a:cs typeface="Times New Roman" panose="02020603050405020304"/>
              </a:rPr>
              <a:t>/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s</a:t>
            </a:r>
            <a:endParaRPr lang="zh-CN" altLang="zh-CN" sz="785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66147" y="5265210"/>
            <a:ext cx="8472181" cy="5715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100" b="1" kern="100" dirty="0">
                <a:solidFill>
                  <a:srgbClr val="00B050"/>
                </a:solidFill>
                <a:latin typeface="Times New Roman" panose="02020603050405020304"/>
                <a:cs typeface="Times New Roman" panose="02020603050405020304"/>
              </a:rPr>
              <a:t>答案　</a:t>
            </a:r>
            <a:r>
              <a:rPr lang="en-US" altLang="zh-CN" sz="2100" dirty="0">
                <a:latin typeface="Times New Roman" panose="02020603050405020304"/>
                <a:ea typeface="华文细黑"/>
              </a:rPr>
              <a:t>0.420</a:t>
            </a:r>
            <a:r>
              <a:rPr lang="zh-CN" altLang="zh-CN" sz="2100" dirty="0">
                <a:latin typeface="Times New Roman" panose="02020603050405020304"/>
                <a:ea typeface="华文细黑"/>
                <a:cs typeface="Times New Roman" panose="02020603050405020304"/>
              </a:rPr>
              <a:t>　</a:t>
            </a:r>
            <a:r>
              <a:rPr lang="en-US" altLang="zh-CN" sz="2100" dirty="0">
                <a:latin typeface="Times New Roman" panose="02020603050405020304"/>
                <a:ea typeface="华文细黑"/>
              </a:rPr>
              <a:t>0.417</a:t>
            </a:r>
            <a:endParaRPr lang="zh-CN" altLang="zh-CN" sz="2100" b="1" i="1" kern="100" dirty="0">
              <a:solidFill>
                <a:srgbClr val="C00000"/>
              </a:solidFill>
              <a:latin typeface="Times New Roman" panose="02020603050405020304"/>
              <a:ea typeface="华文细黑"/>
              <a:cs typeface="Courier New" panose="02070309020205020404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951336" y="1719023"/>
          <a:ext cx="2378722" cy="9000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2" name="文档" r:id="rId1" imgW="3180080" imgH="1200785" progId="Word.Document.12">
                  <p:embed/>
                </p:oleObj>
              </mc:Choice>
              <mc:Fallback>
                <p:oleObj name="文档" r:id="rId1" imgW="3180080" imgH="120078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1336" y="1719023"/>
                        <a:ext cx="2378722" cy="90005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4356108" y="3321114"/>
          <a:ext cx="2378722" cy="9000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3" name="文档" r:id="rId3" imgW="3180080" imgH="1200785" progId="Word.Document.12">
                  <p:embed/>
                </p:oleObj>
              </mc:Choice>
              <mc:Fallback>
                <p:oleObj name="文档" r:id="rId3" imgW="3180080" imgH="1200785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8" y="3321114"/>
                        <a:ext cx="2378722" cy="90005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7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7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7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7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7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95224" y="1300366"/>
            <a:ext cx="8262408" cy="571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100" dirty="0">
                <a:latin typeface="Times New Roman" panose="02020603050405020304"/>
                <a:ea typeface="华文细黑"/>
              </a:rPr>
              <a:t>(3)</a:t>
            </a:r>
            <a:r>
              <a:rPr lang="zh-CN" altLang="zh-CN" sz="2100" dirty="0">
                <a:latin typeface="Times New Roman" panose="02020603050405020304"/>
                <a:ea typeface="华文细黑"/>
                <a:cs typeface="Times New Roman" panose="02020603050405020304"/>
              </a:rPr>
              <a:t>从实验数据的处理结果看，</a:t>
            </a:r>
            <a:r>
              <a:rPr lang="en-US" altLang="zh-CN" sz="2100" i="1" dirty="0">
                <a:latin typeface="Times New Roman" panose="02020603050405020304"/>
                <a:ea typeface="华文细黑"/>
              </a:rPr>
              <a:t>A</a:t>
            </a:r>
            <a:r>
              <a:rPr lang="zh-CN" altLang="zh-CN" sz="2100" dirty="0">
                <a:latin typeface="Times New Roman" panose="02020603050405020304"/>
                <a:ea typeface="华文细黑"/>
                <a:cs typeface="Times New Roman" panose="02020603050405020304"/>
              </a:rPr>
              <a:t>、</a:t>
            </a:r>
            <a:r>
              <a:rPr lang="en-US" altLang="zh-CN" sz="2100" i="1" dirty="0">
                <a:latin typeface="Times New Roman" panose="02020603050405020304"/>
                <a:ea typeface="华文细黑"/>
              </a:rPr>
              <a:t>B</a:t>
            </a:r>
            <a:r>
              <a:rPr lang="zh-CN" altLang="zh-CN" sz="2100" dirty="0">
                <a:latin typeface="Times New Roman" panose="02020603050405020304"/>
                <a:ea typeface="华文细黑"/>
                <a:cs typeface="Times New Roman" panose="02020603050405020304"/>
              </a:rPr>
              <a:t>碰撞过程中什么量不变？</a:t>
            </a:r>
            <a:endParaRPr lang="zh-CN" altLang="zh-CN" sz="785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97" y="5854619"/>
            <a:ext cx="9145635" cy="1454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95224" y="1863042"/>
            <a:ext cx="8552630" cy="15316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b="1" kern="100" dirty="0" smtClean="0">
                <a:solidFill>
                  <a:srgbClr val="00B050"/>
                </a:solidFill>
                <a:latin typeface="Times New Roman" panose="02020603050405020304"/>
                <a:cs typeface="Times New Roman" panose="02020603050405020304"/>
              </a:rPr>
              <a:t>解析　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在误差允许的范围内，可以认为碰撞前后两车质量与速度的乘积之和保持不变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.</a:t>
            </a:r>
            <a:endParaRPr lang="zh-CN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b="1" kern="100" dirty="0" smtClean="0">
                <a:solidFill>
                  <a:srgbClr val="00B050"/>
                </a:solidFill>
                <a:latin typeface="Times New Roman" panose="02020603050405020304"/>
                <a:cs typeface="Times New Roman" panose="02020603050405020304"/>
              </a:rPr>
              <a:t>答案　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在误差允许的范围内，碰撞前后两车质量与速度的乘积之和</a:t>
            </a:r>
            <a:r>
              <a:rPr lang="zh-CN" altLang="zh-CN" sz="2100" kern="100" dirty="0" smtClean="0">
                <a:latin typeface="Times New Roman" panose="02020603050405020304"/>
                <a:ea typeface="华文细黑"/>
                <a:cs typeface="Times New Roman" panose="02020603050405020304"/>
              </a:rPr>
              <a:t>不变</a:t>
            </a:r>
            <a:endParaRPr lang="zh-CN" altLang="zh-CN" sz="785" kern="100" dirty="0"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7575303" y="5849715"/>
            <a:ext cx="777003" cy="15062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050" dirty="0" smtClean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解析答案</a:t>
            </a:r>
            <a:endParaRPr lang="zh-CN" altLang="en-US" sz="105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圆角矩形 8">
            <a:hlinkClick r:id="" action="ppaction://noaction"/>
          </p:cNvPr>
          <p:cNvSpPr/>
          <p:nvPr/>
        </p:nvSpPr>
        <p:spPr>
          <a:xfrm>
            <a:off x="6603255" y="5850236"/>
            <a:ext cx="777003" cy="15062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050" dirty="0" smtClean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总结提升</a:t>
            </a:r>
            <a:endParaRPr lang="zh-CN" altLang="en-US" sz="105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圆角矩形 9">
            <a:hlinkClick r:id="rId1" action="ppaction://hlinksldjump"/>
          </p:cNvPr>
          <p:cNvSpPr/>
          <p:nvPr/>
        </p:nvSpPr>
        <p:spPr>
          <a:xfrm>
            <a:off x="8537360" y="5850236"/>
            <a:ext cx="605882" cy="15062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050" dirty="0" smtClean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返回</a:t>
            </a:r>
            <a:endParaRPr lang="zh-CN" altLang="en-US" sz="1050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2183</Words>
  <Application>WPS 演示</Application>
  <PresentationFormat>宽屏</PresentationFormat>
  <Paragraphs>119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9</vt:i4>
      </vt:variant>
      <vt:variant>
        <vt:lpstr>幻灯片标题</vt:lpstr>
      </vt:variant>
      <vt:variant>
        <vt:i4>15</vt:i4>
      </vt:variant>
    </vt:vector>
  </HeadingPairs>
  <TitlesOfParts>
    <vt:vector size="40" baseType="lpstr">
      <vt:lpstr>Arial</vt:lpstr>
      <vt:lpstr>宋体</vt:lpstr>
      <vt:lpstr>Wingdings</vt:lpstr>
      <vt:lpstr>Times New Roman</vt:lpstr>
      <vt:lpstr>微软雅黑</vt:lpstr>
      <vt:lpstr>黑体</vt:lpstr>
      <vt:lpstr>华文细黑</vt:lpstr>
      <vt:lpstr>Courier New</vt:lpstr>
      <vt:lpstr>华文细黑</vt:lpstr>
      <vt:lpstr>Times New Roman</vt:lpstr>
      <vt:lpstr>Book Antiqua</vt:lpstr>
      <vt:lpstr>IPAPANNEW</vt:lpstr>
      <vt:lpstr>Calibri</vt:lpstr>
      <vt:lpstr>Calibri Light</vt:lpstr>
      <vt:lpstr>Segoe Print</vt:lpstr>
      <vt:lpstr>Office 主题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实验：探究碰撞中的不变量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</cp:revision>
  <dcterms:created xsi:type="dcterms:W3CDTF">2017-03-01T08:38:00Z</dcterms:created>
  <dcterms:modified xsi:type="dcterms:W3CDTF">2017-03-03T03:08:53Z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2052-10.1.0.6206</vt:lpwstr>
  </property>
</Properties>
</file>