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257" r:id="rId4"/>
    <p:sldId id="258" r:id="rId5"/>
    <p:sldId id="259" r:id="rId6"/>
    <p:sldId id="268" r:id="rId8"/>
    <p:sldId id="263" r:id="rId9"/>
    <p:sldId id="262" r:id="rId10"/>
    <p:sldId id="265" r:id="rId11"/>
    <p:sldId id="261" r:id="rId12"/>
    <p:sldId id="266" r:id="rId13"/>
    <p:sldId id="269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00FF"/>
    <a:srgbClr val="FF0066"/>
    <a:srgbClr val="990099"/>
    <a:srgbClr val="D8BEFB"/>
    <a:srgbClr val="FAD0BE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alphaModFix amt="5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microsoft.com/office/2007/relationships/media" Target="file:///D:\&#20013;&#22823;&#38468;&#20013;\&#20843;&#19979;PPT\&#22238;&#24310;&#23433;\&#38463;&#23453;%20-%20&#23665;&#20025;&#20025;&#24320;&#33457;&#32418;&#33395;&#33395;.mp3" TargetMode="External"/><Relationship Id="rId1" Type="http://schemas.openxmlformats.org/officeDocument/2006/relationships/audio" Target="file:///D:\&#20013;&#22823;&#38468;&#20013;\&#20843;&#19979;PPT\&#22238;&#24310;&#23433;\&#38463;&#23453;%20-%20&#23665;&#20025;&#20025;&#24320;&#33457;&#32418;&#33395;&#33395;.mp3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microsoft.com/office/2007/relationships/media" Target="file:///C:\Users\only\Desktop\2&#12289;&#12298;&#22238;&#24310;&#23433;&#12299;\&#32431;&#38899;&#20048;%20-%20&#22823;&#28448;&#25958;&#29004;&#26391;&#35829;&#32972;&#26223;&#38899;&#20048;.mp3" TargetMode="External"/><Relationship Id="rId1" Type="http://schemas.openxmlformats.org/officeDocument/2006/relationships/audio" Target="file:///C:\Users\only\Desktop\2&#12289;&#12298;&#22238;&#24310;&#23433;&#12299;\&#32431;&#38899;&#20048;%20-%20&#22823;&#28448;&#25958;&#29004;&#26391;&#35829;&#32972;&#26223;&#38899;&#20048;.mp3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38475" y="47625"/>
            <a:ext cx="9131935" cy="67627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-1607185" y="47625"/>
            <a:ext cx="4645660" cy="67627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endParaRPr lang="zh-CN" altLang="en-US" sz="6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/>
            <a:r>
              <a:rPr lang="zh-CN" altLang="en-US" sz="115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回延安</a:t>
            </a:r>
            <a:endParaRPr lang="zh-CN" altLang="en-US" sz="115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/>
            <a:endParaRPr lang="zh-CN" altLang="en-US" sz="115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32305" y="3167380"/>
            <a:ext cx="1106170" cy="23812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pPr algn="l"/>
            <a:r>
              <a:rPr lang="zh-CN" altLang="en-US" sz="6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贺敬之</a:t>
            </a:r>
            <a:endParaRPr lang="zh-CN" altLang="en-US" sz="6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030" y="52070"/>
            <a:ext cx="10515600" cy="1325563"/>
          </a:xfrm>
        </p:spPr>
        <p:txBody>
          <a:bodyPr/>
          <a:p>
            <a:r>
              <a:rPr lang="zh-CN" altLang="en-US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学习目标</a:t>
            </a:r>
            <a:endParaRPr lang="zh-CN" altLang="en-US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41145"/>
            <a:ext cx="10515600" cy="4351338"/>
          </a:xfrm>
        </p:spPr>
        <p:txBody>
          <a:bodyPr/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、反复朗读课文，理解陕北民歌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的艺术特点。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、体会诗中运用比兴方法和拟人、夸张等修辞方法的表现力并学习运用。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、体会诗人重返延安的激动心情。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30000"/>
              </a:lnSpc>
              <a:buNone/>
            </a:pP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69215" y="123190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215" y="288290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作者简介</a:t>
            </a:r>
            <a:endParaRPr lang="zh-CN" altLang="en-US" sz="4400" b="1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215" y="1452245"/>
            <a:ext cx="6712585" cy="52927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现当代诗人、剧作家。山东峄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+mj-ea"/>
                <a:ea typeface="+mj-ea"/>
                <a:sym typeface="+mn-ea"/>
              </a:rPr>
              <a:t>yì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县（今枣庄市）人。</a:t>
            </a:r>
            <a:r>
              <a:rPr lang="en-US" altLang="zh-CN" sz="32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1940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年到延安，进入鲁迅艺术文学院学习。40年代开始诗歌创作，已出版《放歌集》、《雷锋之歌》、《贺敬之诗选》、《回答今日的世界》等诗集。 1945年在集体创作著名歌剧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《白毛女》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中担任执笔，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此剧1951年荣获斯大林文学奖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。 80年代任中华人民共和国文化部部长。 </a:t>
            </a:r>
            <a:endParaRPr lang="zh-CN" altLang="en-US" sz="3200" b="1" dirty="0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25030" y="584200"/>
            <a:ext cx="4239895" cy="5972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2745" y="330835"/>
            <a:ext cx="18592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信天游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7305" y="1358900"/>
            <a:ext cx="12117705" cy="60769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信天游，也叫“顺天游”，流行于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陕北的一种民歌。</a:t>
            </a:r>
            <a:endParaRPr kumimoji="0" lang="zh-CN" altLang="en-US" sz="2800" b="1" kern="1200" cap="none" spc="0" normalizeH="0" baseline="0" noProof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52170" y="2398395"/>
            <a:ext cx="760603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章法上：两句一节，节数不定。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韵律上：一节一韵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语言上：七言为基本句式，可长可短。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艺术上：多用比兴、夸张等手法。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pic>
        <p:nvPicPr>
          <p:cNvPr id="7" name="阿宝 - 山丹丹开花红艳艳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845435" y="467360"/>
            <a:ext cx="49530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035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2000">
                <p:cTn id="7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2745" y="330835"/>
            <a:ext cx="18592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明字词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8045" y="2077085"/>
            <a:ext cx="921321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6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盏    登时    糜子    脑畔      眼眶</a:t>
            </a:r>
            <a:endParaRPr lang="zh-CN" altLang="en-US" sz="36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457200" indent="-457200" eaLnBrk="0" hangingPunct="0">
              <a:buClr>
                <a:schemeClr val="bg1"/>
              </a:buClr>
            </a:pPr>
            <a:endParaRPr lang="zh-CN" altLang="en-US" sz="36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8045" y="1532890"/>
            <a:ext cx="11925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zhǎn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32025" y="1555115"/>
            <a:ext cx="17741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>
                <a:solidFill>
                  <a:srgbClr val="FF0000"/>
                </a:solidFill>
              </a:rPr>
              <a:t>dēng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175125" y="1646555"/>
            <a:ext cx="11626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>
                <a:solidFill>
                  <a:srgbClr val="FF0000"/>
                </a:solidFill>
              </a:rPr>
              <a:t>méi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95670" y="1646555"/>
            <a:ext cx="13766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pàn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67420" y="1646555"/>
            <a:ext cx="15138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>
                <a:solidFill>
                  <a:srgbClr val="FF0000"/>
                </a:solidFill>
              </a:rPr>
              <a:t>kuàng</a:t>
            </a:r>
            <a:endParaRPr lang="en-US" altLang="zh-CN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1171" name="文本占位符 391170"/>
          <p:cNvSpPr>
            <a:spLocks noGrp="1"/>
          </p:cNvSpPr>
          <p:nvPr>
            <p:ph type="body" sz="half" idx="1"/>
          </p:nvPr>
        </p:nvSpPr>
        <p:spPr>
          <a:xfrm>
            <a:off x="549275" y="1539875"/>
            <a:ext cx="5470525" cy="4869180"/>
          </a:xfrm>
        </p:spPr>
        <p:txBody>
          <a:bodyPr>
            <a:normAutofit lnSpcReduction="10000"/>
          </a:bodyPr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（1）         </a:t>
            </a: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（2）  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（3） 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（4） 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（5）       </a:t>
            </a:r>
            <a:br>
              <a:rPr lang="zh-CN" altLang="en-US" sz="2400" dirty="0">
                <a:solidFill>
                  <a:schemeClr val="accent2"/>
                </a:solidFill>
                <a:ea typeface="_x000B__x000C_"/>
              </a:rPr>
            </a:br>
            <a:endParaRPr lang="zh-CN" altLang="en-US" sz="2400">
              <a:solidFill>
                <a:schemeClr val="accent2"/>
              </a:solidFill>
            </a:endParaRPr>
          </a:p>
        </p:txBody>
      </p:sp>
      <p:sp>
        <p:nvSpPr>
          <p:cNvPr id="391175" name="矩形 391174"/>
          <p:cNvSpPr/>
          <p:nvPr/>
        </p:nvSpPr>
        <p:spPr>
          <a:xfrm>
            <a:off x="6019800" y="2585720"/>
            <a:ext cx="518985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这首诗，紧扣一个“回”字，写出了回延安的过程；并以此作为线索，抒发了对延安的热爱和歌颂。 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-24130" y="1276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910" y="292735"/>
            <a:ext cx="24180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梳理文意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5088890" y="1539240"/>
            <a:ext cx="609600" cy="4154805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6375" y="1440180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回延安 </a:t>
            </a:r>
            <a:endParaRPr lang="zh-CN" altLang="en-US" sz="32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89275" y="1440180"/>
            <a:ext cx="14097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激动</a:t>
            </a:r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)</a:t>
            </a:r>
            <a:endParaRPr lang="en-US" altLang="zh-CN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76375" y="237553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忆延安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3089275" y="2375535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感激）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76375" y="332422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话延安</a:t>
            </a:r>
            <a:endParaRPr lang="zh-CN" altLang="en-US" sz="32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929890" y="3324225"/>
            <a:ext cx="193167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（真挚）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 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522095" y="418147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看延安</a:t>
            </a:r>
            <a:endParaRPr lang="zh-CN" altLang="en-US" sz="3200"/>
          </a:p>
        </p:txBody>
      </p:sp>
      <p:sp>
        <p:nvSpPr>
          <p:cNvPr id="14" name="文本框 13"/>
          <p:cNvSpPr txBox="1"/>
          <p:nvPr/>
        </p:nvSpPr>
        <p:spPr>
          <a:xfrm>
            <a:off x="2929890" y="4231005"/>
            <a:ext cx="1816100" cy="4851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（喜悦）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476375" y="511048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赞延安</a:t>
            </a:r>
            <a:endParaRPr lang="zh-CN" altLang="en-US" sz="32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929890" y="511048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（自豪）</a:t>
            </a:r>
            <a:endParaRPr lang="zh-CN" altLang="en-US" sz="3200" b="1" dirty="0">
              <a:solidFill>
                <a:srgbClr val="0066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  <p:bldP spid="8" grpId="0"/>
      <p:bldP spid="10" grpId="0"/>
      <p:bldP spid="12" grpId="0"/>
      <p:bldP spid="14" grpId="0"/>
      <p:bldP spid="16" grpId="0"/>
      <p:bldP spid="6" grpId="0" animBg="1"/>
      <p:bldP spid="391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11175" y="330835"/>
            <a:ext cx="143700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比 兴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0335" y="1508125"/>
            <a:ext cx="684212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、什么叫做比兴（表现手法）？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7635" y="2153285"/>
            <a:ext cx="12001500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“比”就是比喻，使其特征更加鲜明突出。“兴”就是起兴，即借助其他事物作为诗歌发端，以引起所要歌咏的内容。“比”与“兴”常常连用。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40335" y="3794760"/>
            <a:ext cx="73012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、找出文中运用比兴手法的句子？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1950" y="4609465"/>
            <a:ext cx="6797675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）树梢树枝树根根，亲山亲水有亲人。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1950" y="5271135"/>
            <a:ext cx="78701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）羊羔羔吃奶眼望着妈，小米饭养活我长大。</a:t>
            </a:r>
            <a:endParaRPr lang="zh-CN" altLang="en-US" sz="2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1950" y="5960745"/>
            <a:ext cx="85852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）东山的糜子西山的谷，肩膀上的红旗手中的书。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2075" y="330835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修辞手法</a:t>
            </a:r>
            <a:endParaRPr lang="zh-CN" altLang="en-US" sz="4400" b="1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2905" y="1473835"/>
            <a:ext cx="73348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、杜甫川唱来柳林铺笑， 红旗飘飘把手招。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2905" y="2250440"/>
            <a:ext cx="77730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、一口口的米酒千万句话， 长江大河起浪花。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zh-CN" altLang="en-US" sz="2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2905" y="2947670"/>
            <a:ext cx="87649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、千万条腿来千万只眼， 也不够我走来也不够我看。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2270" y="3641725"/>
            <a:ext cx="8144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、头顶着蓝天大明镜， 延安城照在我心中：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82905" y="4371975"/>
            <a:ext cx="116338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5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、一条条街道宽又平， 一座座楼房披彩虹； 一盏盏电灯亮又明， 一排排绿树迎春风……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2270" y="5462905"/>
            <a:ext cx="116344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6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、对照过去我认不出了你， 母亲延安换新衣。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56700" y="1473835"/>
            <a:ext cx="1706245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（拟人）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156700" y="22504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（比喻、夸张）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147810" y="294767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（夸张）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6700" y="364172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56700" y="487172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（排比、拟人）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56700" y="55397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（比喻、拟人）</a:t>
            </a:r>
            <a:endParaRPr lang="zh-CN" altLang="en-US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7" grpId="0"/>
      <p:bldP spid="8" grpId="0"/>
      <p:bldP spid="9" grpId="0"/>
      <p:bldP spid="10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朗读文章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7365" y="1755140"/>
            <a:ext cx="11213465" cy="24174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40000"/>
              </a:lnSpc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1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、看范读，把握节奏与感情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（方言、断句、韵律、情感）</a:t>
            </a:r>
            <a:endParaRPr lang="zh-CN" altLang="en-US" sz="28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>
              <a:lnSpc>
                <a:spcPct val="140000"/>
              </a:lnSpc>
            </a:pP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>
              <a:lnSpc>
                <a:spcPct val="140000"/>
              </a:lnSpc>
            </a:pP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7365" y="3075940"/>
            <a:ext cx="65760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2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、同学分节范读，展现自我</a:t>
            </a:r>
            <a:endParaRPr lang="zh-CN" altLang="en-US" sz="4000"/>
          </a:p>
        </p:txBody>
      </p:sp>
      <p:sp>
        <p:nvSpPr>
          <p:cNvPr id="7" name="文本框 6"/>
          <p:cNvSpPr txBox="1"/>
          <p:nvPr/>
        </p:nvSpPr>
        <p:spPr>
          <a:xfrm>
            <a:off x="507365" y="4271010"/>
            <a:ext cx="555879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3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、全班齐读，读出情感</a:t>
            </a:r>
            <a:endParaRPr lang="zh-CN" altLang="en-US"/>
          </a:p>
        </p:txBody>
      </p:sp>
      <p:pic>
        <p:nvPicPr>
          <p:cNvPr id="2" name="纯音乐 - 大漠敦煌朗诵背景音乐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440420" y="615696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23" dur="8050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4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3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83690"/>
            <a:ext cx="10515600" cy="4351338"/>
          </a:xfrm>
        </p:spPr>
        <p:txBody>
          <a:bodyPr/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这首诗以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的形式，写诗人回到阔别十年的延安，看到延安的巨大变化时无限兴奋和喜悦的心情，抒发了对革命圣地延安的深切怀念，对党和人民的无限热爱之情。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文章主题</a:t>
            </a:r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作业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sz="3200" b="1"/>
              <a:t>1</a:t>
            </a:r>
            <a:r>
              <a:rPr lang="zh-CN" altLang="en-US" sz="3200" b="1"/>
              <a:t>、抄《回延安》课后词语</a:t>
            </a:r>
            <a:r>
              <a:rPr lang="en-US" altLang="zh-CN" sz="3200" b="1"/>
              <a:t>3</a:t>
            </a:r>
            <a:r>
              <a:rPr lang="zh-CN" altLang="en-US" sz="3200" b="1"/>
              <a:t>遍，生字注音</a:t>
            </a:r>
            <a:r>
              <a:rPr lang="en-US" altLang="zh-CN" sz="3200" b="1"/>
              <a:t>3</a:t>
            </a:r>
            <a:r>
              <a:rPr lang="zh-CN" altLang="en-US" sz="3200" b="1"/>
              <a:t>遍。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、阅读，摘抄美句</a:t>
            </a:r>
            <a:r>
              <a:rPr lang="en-US" altLang="zh-CN" sz="3200" b="1"/>
              <a:t>200</a:t>
            </a:r>
            <a:r>
              <a:rPr lang="zh-CN" altLang="en-US" sz="3200" b="1"/>
              <a:t>字，字迹工整。</a:t>
            </a:r>
            <a:endParaRPr lang="zh-CN" altLang="en-US" sz="32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1067</Words>
  <Application>WPS 演示</Application>
  <PresentationFormat>宽屏</PresentationFormat>
  <Paragraphs>134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3" baseType="lpstr">
      <vt:lpstr>Arial</vt:lpstr>
      <vt:lpstr>宋体</vt:lpstr>
      <vt:lpstr>Wingdings</vt:lpstr>
      <vt:lpstr>华文新魏</vt:lpstr>
      <vt:lpstr>仿宋</vt:lpstr>
      <vt:lpstr>_x000B__x000C_</vt:lpstr>
      <vt:lpstr>Calibri</vt:lpstr>
      <vt:lpstr>微软雅黑</vt:lpstr>
      <vt:lpstr>Arial Unicode MS</vt:lpstr>
      <vt:lpstr>Calibri Light</vt:lpstr>
      <vt:lpstr>Segoe Print</vt:lpstr>
      <vt:lpstr>Office 主题</vt:lpstr>
      <vt:lpstr>PowerPoint 演示文稿</vt:lpstr>
      <vt:lpstr>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琴</cp:lastModifiedBy>
  <cp:revision>29</cp:revision>
  <dcterms:created xsi:type="dcterms:W3CDTF">2015-05-05T08:02:00Z</dcterms:created>
  <dcterms:modified xsi:type="dcterms:W3CDTF">2018-03-02T08:18:18Z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