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3"/>
    <p:sldMasterId id="2147483652" r:id="rId4"/>
  </p:sldMasterIdLst>
  <p:notesMasterIdLst>
    <p:notesMasterId r:id="rId25"/>
  </p:notesMasterIdLst>
  <p:handoutMasterIdLst>
    <p:handoutMasterId r:id="rId38"/>
  </p:handoutMasterIdLst>
  <p:sldIdLst>
    <p:sldId id="690" r:id="rId5"/>
    <p:sldId id="691" r:id="rId6"/>
    <p:sldId id="595" r:id="rId7"/>
    <p:sldId id="633" r:id="rId8"/>
    <p:sldId id="693" r:id="rId9"/>
    <p:sldId id="694" r:id="rId10"/>
    <p:sldId id="695" r:id="rId11"/>
    <p:sldId id="696" r:id="rId12"/>
    <p:sldId id="697" r:id="rId13"/>
    <p:sldId id="698" r:id="rId14"/>
    <p:sldId id="699" r:id="rId15"/>
    <p:sldId id="700" r:id="rId16"/>
    <p:sldId id="731" r:id="rId17"/>
    <p:sldId id="701" r:id="rId18"/>
    <p:sldId id="732" r:id="rId19"/>
    <p:sldId id="702" r:id="rId20"/>
    <p:sldId id="703" r:id="rId21"/>
    <p:sldId id="733" r:id="rId22"/>
    <p:sldId id="704" r:id="rId23"/>
    <p:sldId id="705" r:id="rId24"/>
    <p:sldId id="720" r:id="rId26"/>
    <p:sldId id="718" r:id="rId27"/>
    <p:sldId id="719" r:id="rId28"/>
    <p:sldId id="709" r:id="rId29"/>
    <p:sldId id="734" r:id="rId30"/>
    <p:sldId id="710" r:id="rId31"/>
    <p:sldId id="711" r:id="rId32"/>
    <p:sldId id="712" r:id="rId33"/>
    <p:sldId id="713" r:id="rId34"/>
    <p:sldId id="714" r:id="rId35"/>
    <p:sldId id="715" r:id="rId36"/>
    <p:sldId id="716" r:id="rId37"/>
  </p:sldIdLst>
  <p:sldSz cx="12192000" cy="6858000"/>
  <p:notesSz cx="6858000" cy="9144000"/>
  <p:custDataLst>
    <p:tags r:id="rId43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50" userDrawn="1">
          <p15:clr>
            <a:srgbClr val="A4A3A4"/>
          </p15:clr>
        </p15:guide>
        <p15:guide id="2" pos="382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FS" initials="G" lastIdx="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4DB"/>
    <a:srgbClr val="0000FF"/>
    <a:srgbClr val="FFCCCC"/>
    <a:srgbClr val="FFFFCC"/>
    <a:srgbClr val="FF99FF"/>
    <a:srgbClr val="FF9900"/>
    <a:srgbClr val="CCFFCC"/>
    <a:srgbClr val="CCECFF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主题样式 1 - 强调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/>
    <p:restoredTop sz="93676"/>
  </p:normalViewPr>
  <p:slideViewPr>
    <p:cSldViewPr showGuides="1">
      <p:cViewPr>
        <p:scale>
          <a:sx n="100" d="100"/>
          <a:sy n="100" d="100"/>
        </p:scale>
        <p:origin x="-1944" y="-240"/>
      </p:cViewPr>
      <p:guideLst>
        <p:guide orient="horz" pos="2250"/>
        <p:guide pos="382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3" Type="http://schemas.openxmlformats.org/officeDocument/2006/relationships/tags" Target="tags/tag67.xml"/><Relationship Id="rId42" Type="http://schemas.openxmlformats.org/officeDocument/2006/relationships/commentAuthors" Target="commentAuthors.xml"/><Relationship Id="rId41" Type="http://schemas.openxmlformats.org/officeDocument/2006/relationships/tableStyles" Target="tableStyles.xml"/><Relationship Id="rId40" Type="http://schemas.openxmlformats.org/officeDocument/2006/relationships/viewProps" Target="viewProps.xml"/><Relationship Id="rId4" Type="http://schemas.openxmlformats.org/officeDocument/2006/relationships/slideMaster" Target="slideMasters/slideMaster3.xml"/><Relationship Id="rId39" Type="http://schemas.openxmlformats.org/officeDocument/2006/relationships/presProps" Target="presProps.xml"/><Relationship Id="rId38" Type="http://schemas.openxmlformats.org/officeDocument/2006/relationships/handoutMaster" Target="handoutMasters/handoutMaster1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notesMaster" Target="notesMasters/notesMaster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tags" Target="../tags/tag26.xm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gradFill rotWithShape="1">
          <a:gsLst>
            <a:gs pos="0">
              <a:srgbClr val="ECECEC">
                <a:alpha val="100000"/>
              </a:srgbClr>
            </a:gs>
            <a:gs pos="10000">
              <a:srgbClr val="EBF0F4">
                <a:alpha val="53000"/>
                <a:lumMod val="14000"/>
                <a:lumOff val="86000"/>
              </a:srgbClr>
            </a:gs>
            <a:gs pos="0">
              <a:srgbClr val="CBE5F6">
                <a:lumMod val="42000"/>
                <a:lumOff val="58000"/>
              </a:srgbClr>
            </a:gs>
            <a:gs pos="100000">
              <a:srgbClr val="CBE5F6">
                <a:lumMod val="93000"/>
              </a:srgbClr>
            </a:gs>
          </a:gsLst>
          <a:lin ang="186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 userDrawn="1">
            <p:custDataLst>
              <p:tags r:id="rId2"/>
            </p:custDataLst>
          </p:nvPr>
        </p:nvSpPr>
        <p:spPr>
          <a:xfrm>
            <a:off x="5771515" y="0"/>
            <a:ext cx="649605" cy="487045"/>
          </a:xfrm>
          <a:custGeom>
            <a:avLst/>
            <a:gdLst>
              <a:gd name="connsiteX0" fmla="*/ 0 w 1023"/>
              <a:gd name="connsiteY0" fmla="*/ 0 h 767"/>
              <a:gd name="connsiteX1" fmla="*/ 256 w 1023"/>
              <a:gd name="connsiteY1" fmla="*/ 0 h 767"/>
              <a:gd name="connsiteX2" fmla="*/ 279 w 1023"/>
              <a:gd name="connsiteY2" fmla="*/ 2 h 767"/>
              <a:gd name="connsiteX3" fmla="*/ 776 w 1023"/>
              <a:gd name="connsiteY3" fmla="*/ 2 h 767"/>
              <a:gd name="connsiteX4" fmla="*/ 767 w 1023"/>
              <a:gd name="connsiteY4" fmla="*/ 0 h 767"/>
              <a:gd name="connsiteX5" fmla="*/ 1023 w 1023"/>
              <a:gd name="connsiteY5" fmla="*/ 0 h 767"/>
              <a:gd name="connsiteX6" fmla="*/ 1023 w 1023"/>
              <a:gd name="connsiteY6" fmla="*/ 511 h 767"/>
              <a:gd name="connsiteX7" fmla="*/ 767 w 1023"/>
              <a:gd name="connsiteY7" fmla="*/ 511 h 767"/>
              <a:gd name="connsiteX8" fmla="*/ 767 w 1023"/>
              <a:gd name="connsiteY8" fmla="*/ 767 h 767"/>
              <a:gd name="connsiteX9" fmla="*/ 256 w 1023"/>
              <a:gd name="connsiteY9" fmla="*/ 767 h 767"/>
              <a:gd name="connsiteX10" fmla="*/ 256 w 1023"/>
              <a:gd name="connsiteY10" fmla="*/ 511 h 767"/>
              <a:gd name="connsiteX11" fmla="*/ 0 w 1023"/>
              <a:gd name="connsiteY11" fmla="*/ 511 h 767"/>
              <a:gd name="connsiteX12" fmla="*/ 0 w 1023"/>
              <a:gd name="connsiteY12" fmla="*/ 0 h 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23" h="767">
                <a:moveTo>
                  <a:pt x="0" y="0"/>
                </a:moveTo>
                <a:lnTo>
                  <a:pt x="256" y="0"/>
                </a:lnTo>
                <a:lnTo>
                  <a:pt x="279" y="2"/>
                </a:lnTo>
                <a:lnTo>
                  <a:pt x="776" y="2"/>
                </a:lnTo>
                <a:lnTo>
                  <a:pt x="767" y="0"/>
                </a:lnTo>
                <a:lnTo>
                  <a:pt x="1023" y="0"/>
                </a:lnTo>
                <a:lnTo>
                  <a:pt x="1023" y="511"/>
                </a:lnTo>
                <a:lnTo>
                  <a:pt x="767" y="511"/>
                </a:lnTo>
                <a:lnTo>
                  <a:pt x="767" y="767"/>
                </a:lnTo>
                <a:lnTo>
                  <a:pt x="256" y="767"/>
                </a:lnTo>
                <a:lnTo>
                  <a:pt x="256" y="511"/>
                </a:lnTo>
                <a:lnTo>
                  <a:pt x="0" y="511"/>
                </a:lnTo>
                <a:lnTo>
                  <a:pt x="0" y="0"/>
                </a:lnTo>
                <a:close/>
              </a:path>
            </a:pathLst>
          </a:custGeom>
          <a:solidFill>
            <a:srgbClr val="A9D0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tags" Target="../tags/tag7.xml"/><Relationship Id="rId8" Type="http://schemas.openxmlformats.org/officeDocument/2006/relationships/tags" Target="../tags/tag6.xml"/><Relationship Id="rId7" Type="http://schemas.openxmlformats.org/officeDocument/2006/relationships/tags" Target="../tags/tag5.xml"/><Relationship Id="rId6" Type="http://schemas.openxmlformats.org/officeDocument/2006/relationships/tags" Target="../tags/tag4.xml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5" Type="http://schemas.openxmlformats.org/officeDocument/2006/relationships/theme" Target="../theme/theme1.xml"/><Relationship Id="rId14" Type="http://schemas.openxmlformats.org/officeDocument/2006/relationships/tags" Target="../tags/tag12.xml"/><Relationship Id="rId13" Type="http://schemas.openxmlformats.org/officeDocument/2006/relationships/tags" Target="../tags/tag11.xml"/><Relationship Id="rId12" Type="http://schemas.openxmlformats.org/officeDocument/2006/relationships/tags" Target="../tags/tag10.xml"/><Relationship Id="rId11" Type="http://schemas.openxmlformats.org/officeDocument/2006/relationships/tags" Target="../tags/tag9.xml"/><Relationship Id="rId10" Type="http://schemas.openxmlformats.org/officeDocument/2006/relationships/tags" Target="../tags/tag8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tags" Target="../tags/tag19.xml"/><Relationship Id="rId8" Type="http://schemas.openxmlformats.org/officeDocument/2006/relationships/tags" Target="../tags/tag18.xml"/><Relationship Id="rId7" Type="http://schemas.openxmlformats.org/officeDocument/2006/relationships/tags" Target="../tags/tag17.xml"/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tags" Target="../tags/tag14.xml"/><Relationship Id="rId3" Type="http://schemas.openxmlformats.org/officeDocument/2006/relationships/image" Target="../media/image1.png"/><Relationship Id="rId2" Type="http://schemas.openxmlformats.org/officeDocument/2006/relationships/tags" Target="../tags/tag13.xml"/><Relationship Id="rId16" Type="http://schemas.openxmlformats.org/officeDocument/2006/relationships/theme" Target="../theme/theme2.xml"/><Relationship Id="rId15" Type="http://schemas.openxmlformats.org/officeDocument/2006/relationships/tags" Target="../tags/tag25.xml"/><Relationship Id="rId14" Type="http://schemas.openxmlformats.org/officeDocument/2006/relationships/tags" Target="../tags/tag24.xml"/><Relationship Id="rId13" Type="http://schemas.openxmlformats.org/officeDocument/2006/relationships/tags" Target="../tags/tag23.xml"/><Relationship Id="rId12" Type="http://schemas.openxmlformats.org/officeDocument/2006/relationships/tags" Target="../tags/tag22.xml"/><Relationship Id="rId11" Type="http://schemas.openxmlformats.org/officeDocument/2006/relationships/tags" Target="../tags/tag21.xml"/><Relationship Id="rId10" Type="http://schemas.openxmlformats.org/officeDocument/2006/relationships/tags" Target="../tags/tag20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theme" Target="../theme/theme3.xml"/><Relationship Id="rId8" Type="http://schemas.openxmlformats.org/officeDocument/2006/relationships/tags" Target="../tags/tag32.xml"/><Relationship Id="rId7" Type="http://schemas.openxmlformats.org/officeDocument/2006/relationships/tags" Target="../tags/tag31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Relationship Id="rId3" Type="http://schemas.openxmlformats.org/officeDocument/2006/relationships/image" Target="../media/image1.png"/><Relationship Id="rId2" Type="http://schemas.openxmlformats.org/officeDocument/2006/relationships/tags" Target="../tags/tag27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>
                <a:lumMod val="12000"/>
                <a:lumOff val="88000"/>
              </a:srgbClr>
            </a:gs>
            <a:gs pos="89000">
              <a:srgbClr val="007BD3">
                <a:lumMod val="34000"/>
                <a:lumOff val="66000"/>
                <a:alpha val="0"/>
              </a:srgbClr>
            </a:gs>
          </a:gsLst>
          <a:lin ang="164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LOGO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553065" y="6317615"/>
            <a:ext cx="1496060" cy="447040"/>
          </a:xfrm>
          <a:prstGeom prst="rect">
            <a:avLst/>
          </a:prstGeom>
        </p:spPr>
      </p:pic>
      <p:sp>
        <p:nvSpPr>
          <p:cNvPr id="11" name="椭圆 10"/>
          <p:cNvSpPr/>
          <p:nvPr userDrawn="1">
            <p:custDataLst>
              <p:tags r:id="rId4"/>
            </p:custDataLst>
          </p:nvPr>
        </p:nvSpPr>
        <p:spPr>
          <a:xfrm>
            <a:off x="918210" y="1875790"/>
            <a:ext cx="278765" cy="27876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2549525" y="953770"/>
            <a:ext cx="7096125" cy="4251960"/>
            <a:chOff x="3454" y="1502"/>
            <a:chExt cx="11175" cy="6696"/>
          </a:xfrm>
        </p:grpSpPr>
        <p:sp>
          <p:nvSpPr>
            <p:cNvPr id="9" name="矩形 8"/>
            <p:cNvSpPr/>
            <p:nvPr>
              <p:custDataLst>
                <p:tags r:id="rId5"/>
              </p:custDataLst>
            </p:nvPr>
          </p:nvSpPr>
          <p:spPr>
            <a:xfrm>
              <a:off x="3454" y="1502"/>
              <a:ext cx="11175" cy="6696"/>
            </a:xfrm>
            <a:prstGeom prst="rect">
              <a:avLst/>
            </a:prstGeom>
            <a:solidFill>
              <a:srgbClr val="97CDF4"/>
            </a:solidFill>
            <a:ln w="28575" cmpd="sng">
              <a:noFill/>
              <a:prstDash val="dash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p>
              <a:pPr algn="ctr"/>
              <a:endParaRPr lang="zh-CN" altLang="en-US" sz="1800"/>
            </a:p>
          </p:txBody>
        </p:sp>
        <p:sp>
          <p:nvSpPr>
            <p:cNvPr id="10" name="矩形 9"/>
            <p:cNvSpPr/>
            <p:nvPr>
              <p:custDataLst>
                <p:tags r:id="rId6"/>
              </p:custDataLst>
            </p:nvPr>
          </p:nvSpPr>
          <p:spPr>
            <a:xfrm>
              <a:off x="4181" y="2252"/>
              <a:ext cx="9741" cy="5086"/>
            </a:xfrm>
            <a:prstGeom prst="rect">
              <a:avLst/>
            </a:prstGeom>
            <a:ln w="28575" cmpd="sng">
              <a:solidFill>
                <a:schemeClr val="accent1">
                  <a:shade val="50000"/>
                </a:schemeClr>
              </a:solidFill>
              <a:prstDash val="dash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p>
              <a:pPr algn="ctr"/>
              <a:endParaRPr lang="zh-CN" altLang="en-US" sz="1800"/>
            </a:p>
          </p:txBody>
        </p:sp>
      </p:grpSp>
      <p:sp>
        <p:nvSpPr>
          <p:cNvPr id="24" name="椭圆 23"/>
          <p:cNvSpPr/>
          <p:nvPr userDrawn="1">
            <p:custDataLst>
              <p:tags r:id="rId7"/>
            </p:custDataLst>
          </p:nvPr>
        </p:nvSpPr>
        <p:spPr>
          <a:xfrm>
            <a:off x="10651490" y="583565"/>
            <a:ext cx="393065" cy="39306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17" name="椭圆 16"/>
          <p:cNvSpPr/>
          <p:nvPr userDrawn="1">
            <p:custDataLst>
              <p:tags r:id="rId8"/>
            </p:custDataLst>
          </p:nvPr>
        </p:nvSpPr>
        <p:spPr>
          <a:xfrm>
            <a:off x="1935480" y="5427345"/>
            <a:ext cx="323215" cy="323215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2" name="十字形 21"/>
          <p:cNvSpPr/>
          <p:nvPr userDrawn="1">
            <p:custDataLst>
              <p:tags r:id="rId9"/>
            </p:custDataLst>
          </p:nvPr>
        </p:nvSpPr>
        <p:spPr>
          <a:xfrm rot="19620000">
            <a:off x="10343515" y="4957445"/>
            <a:ext cx="588010" cy="588010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3" name="十字形 22"/>
          <p:cNvSpPr/>
          <p:nvPr userDrawn="1">
            <p:custDataLst>
              <p:tags r:id="rId10"/>
            </p:custDataLst>
          </p:nvPr>
        </p:nvSpPr>
        <p:spPr>
          <a:xfrm rot="2340000">
            <a:off x="1350645" y="3134995"/>
            <a:ext cx="588010" cy="588010"/>
          </a:xfrm>
          <a:prstGeom prst="pl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5" name="椭圆 24"/>
          <p:cNvSpPr/>
          <p:nvPr userDrawn="1">
            <p:custDataLst>
              <p:tags r:id="rId11"/>
            </p:custDataLst>
          </p:nvPr>
        </p:nvSpPr>
        <p:spPr>
          <a:xfrm>
            <a:off x="400050" y="4291330"/>
            <a:ext cx="246380" cy="246380"/>
          </a:xfrm>
          <a:prstGeom prst="ellipse">
            <a:avLst/>
          </a:prstGeom>
          <a:solidFill>
            <a:srgbClr val="679F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8" name="椭圆 27"/>
          <p:cNvSpPr/>
          <p:nvPr userDrawn="1">
            <p:custDataLst>
              <p:tags r:id="rId12"/>
            </p:custDataLst>
          </p:nvPr>
        </p:nvSpPr>
        <p:spPr>
          <a:xfrm>
            <a:off x="10553065" y="5657850"/>
            <a:ext cx="254000" cy="2540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9" name="椭圆 28"/>
          <p:cNvSpPr/>
          <p:nvPr userDrawn="1">
            <p:custDataLst>
              <p:tags r:id="rId13"/>
            </p:custDataLst>
          </p:nvPr>
        </p:nvSpPr>
        <p:spPr>
          <a:xfrm>
            <a:off x="9343390" y="509270"/>
            <a:ext cx="319405" cy="319405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</p:spTree>
    <p:custDataLst>
      <p:tags r:id="rId14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090" algn="l"/>
          <a:tab pos="1609090" algn="l"/>
          <a:tab pos="1609090" algn="l"/>
          <a:tab pos="1609090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7BD3"/>
            </a:gs>
            <a:gs pos="0">
              <a:srgbClr val="CBE5F6">
                <a:lumMod val="96000"/>
                <a:lumOff val="4000"/>
              </a:srgbClr>
            </a:gs>
            <a:gs pos="100000">
              <a:srgbClr val="FFFFFF"/>
            </a:gs>
          </a:gsLst>
          <a:lin ang="163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LOGO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553065" y="6317615"/>
            <a:ext cx="1496060" cy="447040"/>
          </a:xfrm>
          <a:prstGeom prst="rect">
            <a:avLst/>
          </a:prstGeom>
        </p:spPr>
      </p:pic>
      <p:sp>
        <p:nvSpPr>
          <p:cNvPr id="13" name="任意多边形 12"/>
          <p:cNvSpPr/>
          <p:nvPr userDrawn="1">
            <p:custDataLst>
              <p:tags r:id="rId4"/>
            </p:custDataLst>
          </p:nvPr>
        </p:nvSpPr>
        <p:spPr>
          <a:xfrm>
            <a:off x="-19050" y="-20320"/>
            <a:ext cx="12247245" cy="560705"/>
          </a:xfrm>
          <a:custGeom>
            <a:avLst/>
            <a:gdLst>
              <a:gd name="connisteX0" fmla="*/ 35560 w 12247245"/>
              <a:gd name="connsiteY0" fmla="*/ 560705 h 560705"/>
              <a:gd name="connisteX1" fmla="*/ 12247245 w 12247245"/>
              <a:gd name="connsiteY1" fmla="*/ 23495 h 560705"/>
              <a:gd name="connisteX2" fmla="*/ 0 w 12247245"/>
              <a:gd name="connsiteY2" fmla="*/ 0 h 560705"/>
              <a:gd name="connisteX3" fmla="*/ 35560 w 12247245"/>
              <a:gd name="connsiteY3" fmla="*/ 560705 h 56070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</a:cxnLst>
            <a:rect l="l" t="t" r="r" b="b"/>
            <a:pathLst>
              <a:path w="12247245" h="560705">
                <a:moveTo>
                  <a:pt x="35560" y="560705"/>
                </a:moveTo>
                <a:lnTo>
                  <a:pt x="12247245" y="23495"/>
                </a:lnTo>
                <a:lnTo>
                  <a:pt x="0" y="0"/>
                </a:lnTo>
                <a:lnTo>
                  <a:pt x="35560" y="560705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7" name="任意多边形 6"/>
          <p:cNvSpPr/>
          <p:nvPr userDrawn="1">
            <p:custDataLst>
              <p:tags r:id="rId5"/>
            </p:custDataLst>
          </p:nvPr>
        </p:nvSpPr>
        <p:spPr>
          <a:xfrm>
            <a:off x="-10160" y="-20320"/>
            <a:ext cx="695960" cy="6871335"/>
          </a:xfrm>
          <a:custGeom>
            <a:avLst/>
            <a:gdLst>
              <a:gd name="connisteX0" fmla="*/ 10160 w 605155"/>
              <a:gd name="connsiteY0" fmla="*/ 0 h 6834505"/>
              <a:gd name="connisteX1" fmla="*/ 605155 w 605155"/>
              <a:gd name="connsiteY1" fmla="*/ 6834505 h 6834505"/>
              <a:gd name="connisteX2" fmla="*/ 0 w 605155"/>
              <a:gd name="connsiteY2" fmla="*/ 6834505 h 6834505"/>
              <a:gd name="connisteX3" fmla="*/ 10160 w 605155"/>
              <a:gd name="connsiteY3" fmla="*/ 0 h 683450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</a:cxnLst>
            <a:rect l="l" t="t" r="r" b="b"/>
            <a:pathLst>
              <a:path w="605155" h="6834505">
                <a:moveTo>
                  <a:pt x="10160" y="0"/>
                </a:moveTo>
                <a:lnTo>
                  <a:pt x="605155" y="6834505"/>
                </a:lnTo>
                <a:lnTo>
                  <a:pt x="0" y="6834505"/>
                </a:lnTo>
                <a:lnTo>
                  <a:pt x="10160" y="0"/>
                </a:lnTo>
                <a:close/>
              </a:path>
            </a:pathLst>
          </a:custGeom>
          <a:solidFill>
            <a:srgbClr val="97CDF4"/>
          </a:solidFill>
          <a:ln w="12700" cmpd="sng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cxnSp>
        <p:nvCxnSpPr>
          <p:cNvPr id="19" name="直接连接符 18"/>
          <p:cNvCxnSpPr/>
          <p:nvPr userDrawn="1">
            <p:custDataLst>
              <p:tags r:id="rId6"/>
            </p:custDataLst>
          </p:nvPr>
        </p:nvCxnSpPr>
        <p:spPr>
          <a:xfrm>
            <a:off x="551180" y="495935"/>
            <a:ext cx="466725" cy="440690"/>
          </a:xfrm>
          <a:prstGeom prst="line">
            <a:avLst/>
          </a:prstGeom>
          <a:ln w="12700" cmpd="sng">
            <a:solidFill>
              <a:schemeClr val="bg1">
                <a:lumMod val="65000"/>
              </a:schemeClr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 userDrawn="1">
            <p:custDataLst>
              <p:tags r:id="rId7"/>
            </p:custDataLst>
          </p:nvPr>
        </p:nvSpPr>
        <p:spPr>
          <a:xfrm>
            <a:off x="398780" y="325755"/>
            <a:ext cx="214630" cy="214630"/>
          </a:xfrm>
          <a:prstGeom prst="ellipse">
            <a:avLst/>
          </a:prstGeom>
          <a:solidFill>
            <a:schemeClr val="bg1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cxnSp>
        <p:nvCxnSpPr>
          <p:cNvPr id="22" name="直接连接符 21"/>
          <p:cNvCxnSpPr/>
          <p:nvPr userDrawn="1">
            <p:custDataLst>
              <p:tags r:id="rId8"/>
            </p:custDataLst>
          </p:nvPr>
        </p:nvCxnSpPr>
        <p:spPr>
          <a:xfrm flipH="1">
            <a:off x="499110" y="936625"/>
            <a:ext cx="466725" cy="427355"/>
          </a:xfrm>
          <a:prstGeom prst="line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椭圆 17"/>
          <p:cNvSpPr/>
          <p:nvPr userDrawn="1">
            <p:custDataLst>
              <p:tags r:id="rId9"/>
            </p:custDataLst>
          </p:nvPr>
        </p:nvSpPr>
        <p:spPr>
          <a:xfrm>
            <a:off x="864870" y="744220"/>
            <a:ext cx="254000" cy="2540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cxnSp>
        <p:nvCxnSpPr>
          <p:cNvPr id="23" name="直接连接符 22"/>
          <p:cNvCxnSpPr/>
          <p:nvPr userDrawn="1">
            <p:custDataLst>
              <p:tags r:id="rId10"/>
            </p:custDataLst>
          </p:nvPr>
        </p:nvCxnSpPr>
        <p:spPr>
          <a:xfrm flipV="1">
            <a:off x="538480" y="1169670"/>
            <a:ext cx="777240" cy="246380"/>
          </a:xfrm>
          <a:prstGeom prst="line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椭圆 19"/>
          <p:cNvSpPr/>
          <p:nvPr userDrawn="1">
            <p:custDataLst>
              <p:tags r:id="rId11"/>
            </p:custDataLst>
          </p:nvPr>
        </p:nvSpPr>
        <p:spPr>
          <a:xfrm>
            <a:off x="398780" y="1322705"/>
            <a:ext cx="233680" cy="233680"/>
          </a:xfrm>
          <a:prstGeom prst="ellipse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cxnSp>
        <p:nvCxnSpPr>
          <p:cNvPr id="25" name="直接连接符 24"/>
          <p:cNvCxnSpPr/>
          <p:nvPr userDrawn="1">
            <p:custDataLst>
              <p:tags r:id="rId12"/>
            </p:custDataLst>
          </p:nvPr>
        </p:nvCxnSpPr>
        <p:spPr>
          <a:xfrm flipV="1">
            <a:off x="1038860" y="1169670"/>
            <a:ext cx="276860" cy="848995"/>
          </a:xfrm>
          <a:prstGeom prst="line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椭圆 23"/>
          <p:cNvSpPr/>
          <p:nvPr userDrawn="1">
            <p:custDataLst>
              <p:tags r:id="rId13"/>
            </p:custDataLst>
          </p:nvPr>
        </p:nvSpPr>
        <p:spPr>
          <a:xfrm>
            <a:off x="1196975" y="1112520"/>
            <a:ext cx="252095" cy="25209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6" name="椭圆 25"/>
          <p:cNvSpPr/>
          <p:nvPr userDrawn="1">
            <p:custDataLst>
              <p:tags r:id="rId14"/>
            </p:custDataLst>
          </p:nvPr>
        </p:nvSpPr>
        <p:spPr>
          <a:xfrm>
            <a:off x="918210" y="1875790"/>
            <a:ext cx="278765" cy="27876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</p:spTree>
    <p:custDataLst>
      <p:tags r:id="rId15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090" algn="l"/>
          <a:tab pos="1609090" algn="l"/>
          <a:tab pos="1609090" algn="l"/>
          <a:tab pos="1609090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7BD3"/>
            </a:gs>
            <a:gs pos="0">
              <a:srgbClr val="CBE5F6">
                <a:lumMod val="42000"/>
                <a:lumOff val="58000"/>
              </a:srgbClr>
            </a:gs>
            <a:gs pos="100000">
              <a:srgbClr val="FFFFFF"/>
            </a:gs>
          </a:gsLst>
          <a:lin ang="163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LOGO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553065" y="6317615"/>
            <a:ext cx="1496060" cy="447040"/>
          </a:xfrm>
          <a:prstGeom prst="rect">
            <a:avLst/>
          </a:prstGeom>
        </p:spPr>
      </p:pic>
      <p:sp>
        <p:nvSpPr>
          <p:cNvPr id="7" name="任意多边形 6"/>
          <p:cNvSpPr/>
          <p:nvPr userDrawn="1">
            <p:custDataLst>
              <p:tags r:id="rId4"/>
            </p:custDataLst>
          </p:nvPr>
        </p:nvSpPr>
        <p:spPr>
          <a:xfrm>
            <a:off x="5796915" y="6383020"/>
            <a:ext cx="649605" cy="487045"/>
          </a:xfrm>
          <a:custGeom>
            <a:avLst/>
            <a:gdLst>
              <a:gd name="connsiteX0" fmla="*/ 0 w 1023"/>
              <a:gd name="connsiteY0" fmla="*/ 0 h 767"/>
              <a:gd name="connsiteX1" fmla="*/ 256 w 1023"/>
              <a:gd name="connsiteY1" fmla="*/ 0 h 767"/>
              <a:gd name="connsiteX2" fmla="*/ 279 w 1023"/>
              <a:gd name="connsiteY2" fmla="*/ 2 h 767"/>
              <a:gd name="connsiteX3" fmla="*/ 776 w 1023"/>
              <a:gd name="connsiteY3" fmla="*/ 2 h 767"/>
              <a:gd name="connsiteX4" fmla="*/ 767 w 1023"/>
              <a:gd name="connsiteY4" fmla="*/ 0 h 767"/>
              <a:gd name="connsiteX5" fmla="*/ 1023 w 1023"/>
              <a:gd name="connsiteY5" fmla="*/ 0 h 767"/>
              <a:gd name="connsiteX6" fmla="*/ 1023 w 1023"/>
              <a:gd name="connsiteY6" fmla="*/ 511 h 767"/>
              <a:gd name="connsiteX7" fmla="*/ 767 w 1023"/>
              <a:gd name="connsiteY7" fmla="*/ 511 h 767"/>
              <a:gd name="connsiteX8" fmla="*/ 767 w 1023"/>
              <a:gd name="connsiteY8" fmla="*/ 767 h 767"/>
              <a:gd name="connsiteX9" fmla="*/ 256 w 1023"/>
              <a:gd name="connsiteY9" fmla="*/ 767 h 767"/>
              <a:gd name="connsiteX10" fmla="*/ 256 w 1023"/>
              <a:gd name="connsiteY10" fmla="*/ 511 h 767"/>
              <a:gd name="connsiteX11" fmla="*/ 0 w 1023"/>
              <a:gd name="connsiteY11" fmla="*/ 511 h 767"/>
              <a:gd name="connsiteX12" fmla="*/ 0 w 1023"/>
              <a:gd name="connsiteY12" fmla="*/ 0 h 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23" h="767">
                <a:moveTo>
                  <a:pt x="0" y="0"/>
                </a:moveTo>
                <a:lnTo>
                  <a:pt x="256" y="0"/>
                </a:lnTo>
                <a:lnTo>
                  <a:pt x="279" y="2"/>
                </a:lnTo>
                <a:lnTo>
                  <a:pt x="776" y="2"/>
                </a:lnTo>
                <a:lnTo>
                  <a:pt x="767" y="0"/>
                </a:lnTo>
                <a:lnTo>
                  <a:pt x="1023" y="0"/>
                </a:lnTo>
                <a:lnTo>
                  <a:pt x="1023" y="511"/>
                </a:lnTo>
                <a:lnTo>
                  <a:pt x="767" y="511"/>
                </a:lnTo>
                <a:lnTo>
                  <a:pt x="767" y="767"/>
                </a:lnTo>
                <a:lnTo>
                  <a:pt x="256" y="767"/>
                </a:lnTo>
                <a:lnTo>
                  <a:pt x="256" y="511"/>
                </a:lnTo>
                <a:lnTo>
                  <a:pt x="0" y="511"/>
                </a:lnTo>
                <a:lnTo>
                  <a:pt x="0" y="0"/>
                </a:lnTo>
                <a:close/>
              </a:path>
            </a:pathLst>
          </a:custGeom>
          <a:solidFill>
            <a:srgbClr val="8EB8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cxnSp>
        <p:nvCxnSpPr>
          <p:cNvPr id="9" name="直接连接符 8"/>
          <p:cNvCxnSpPr/>
          <p:nvPr userDrawn="1">
            <p:custDataLst>
              <p:tags r:id="rId5"/>
            </p:custDataLst>
          </p:nvPr>
        </p:nvCxnSpPr>
        <p:spPr>
          <a:xfrm>
            <a:off x="6103620" y="473710"/>
            <a:ext cx="0" cy="5909310"/>
          </a:xfrm>
          <a:prstGeom prst="line">
            <a:avLst/>
          </a:prstGeom>
          <a:ln w="28575" cmpd="thickThin">
            <a:solidFill>
              <a:schemeClr val="bg1">
                <a:lumMod val="75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椭圆 9"/>
          <p:cNvSpPr/>
          <p:nvPr userDrawn="1">
            <p:custDataLst>
              <p:tags r:id="rId6"/>
            </p:custDataLst>
          </p:nvPr>
        </p:nvSpPr>
        <p:spPr>
          <a:xfrm>
            <a:off x="6193790" y="1665605"/>
            <a:ext cx="246380" cy="246380"/>
          </a:xfrm>
          <a:prstGeom prst="ellipse">
            <a:avLst/>
          </a:prstGeom>
          <a:solidFill>
            <a:srgbClr val="679F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11" name="椭圆 10"/>
          <p:cNvSpPr/>
          <p:nvPr userDrawn="1">
            <p:custDataLst>
              <p:tags r:id="rId7"/>
            </p:custDataLst>
          </p:nvPr>
        </p:nvSpPr>
        <p:spPr>
          <a:xfrm>
            <a:off x="5737860" y="4448810"/>
            <a:ext cx="246380" cy="24638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</p:spTree>
    <p:custDataLst>
      <p:tags r:id="rId8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090" algn="l"/>
          <a:tab pos="1609090" algn="l"/>
          <a:tab pos="1609090" algn="l"/>
          <a:tab pos="1609090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3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4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5.xml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1.xml"/><Relationship Id="rId1" Type="http://schemas.openxmlformats.org/officeDocument/2006/relationships/tags" Target="../tags/tag4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3.xml"/><Relationship Id="rId1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4.xml"/><Relationship Id="rId1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7.xml"/><Relationship Id="rId1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9.xml"/><Relationship Id="rId1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0.xml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.xml"/><Relationship Id="rId2" Type="http://schemas.openxmlformats.org/officeDocument/2006/relationships/tags" Target="../tags/tag52.xml"/><Relationship Id="rId1" Type="http://schemas.openxmlformats.org/officeDocument/2006/relationships/tags" Target="../tags/tag51.xml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tags" Target="../tags/tag53.xml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tags" Target="../tags/tag54.xml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tags" Target="../tags/tag55.xml"/><Relationship Id="rId2" Type="http://schemas.openxmlformats.org/officeDocument/2006/relationships/image" Target="../media/image16.jpeg"/><Relationship Id="rId1" Type="http://schemas.openxmlformats.org/officeDocument/2006/relationships/image" Target="../media/image15.wm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9.xml"/><Relationship Id="rId1" Type="http://schemas.openxmlformats.org/officeDocument/2006/relationships/tags" Target="../tags/tag5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1.xml"/><Relationship Id="rId1" Type="http://schemas.openxmlformats.org/officeDocument/2006/relationships/tags" Target="../tags/tag6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5.xml"/><Relationship Id="rId1" Type="http://schemas.openxmlformats.org/officeDocument/2006/relationships/image" Target="../media/image17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>
                <a:lumMod val="97000"/>
                <a:lumOff val="3000"/>
              </a:srgbClr>
            </a:gs>
            <a:gs pos="0">
              <a:srgbClr val="CBE5F6"/>
            </a:gs>
            <a:gs pos="100000">
              <a:srgbClr val="FFFFFF"/>
            </a:gs>
          </a:gsLst>
          <a:lin ang="324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4"/>
          <p:cNvSpPr txBox="1"/>
          <p:nvPr/>
        </p:nvSpPr>
        <p:spPr>
          <a:xfrm>
            <a:off x="1902460" y="188595"/>
            <a:ext cx="8386763" cy="82994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8ADFFF">
                    <a:alpha val="50000"/>
                  </a:srgbClr>
                </a:solidFill>
              </a14:hiddenFill>
            </a:ext>
          </a:extLst>
        </p:spPr>
        <p:txBody>
          <a:bodyPr wrap="square" anchor="t">
            <a:spAutoFit/>
          </a:bodyPr>
          <a:p>
            <a:pPr algn="ctr" defTabSz="914400"/>
            <a:r>
              <a:rPr lang="en-US" altLang="zh-CN" sz="4800" b="1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Unit 1  Making friends </a:t>
            </a:r>
            <a:endParaRPr lang="en-US" altLang="zh-CN" sz="4800" b="1" dirty="0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794250" y="5516245"/>
            <a:ext cx="2603500" cy="7683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lang="en-US" altLang="zh-CN" sz="4400" b="1" kern="0" noProof="0" dirty="0" smtClean="0">
                <a:ln w="12700">
                  <a:noFill/>
                  <a:prstDash val="solid"/>
                </a:ln>
                <a:solidFill>
                  <a:srgbClr val="0054DB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Grammar</a:t>
            </a:r>
            <a:endParaRPr kumimoji="0" lang="en-US" altLang="zh-CN" sz="4400" b="1" i="0" u="none" strike="noStrike" kern="0" cap="none" spc="0" normalizeH="0" baseline="0" noProof="0" dirty="0" smtClean="0">
              <a:ln w="12700">
                <a:noFill/>
                <a:prstDash val="solid"/>
              </a:ln>
              <a:solidFill>
                <a:srgbClr val="0054DB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b="31181"/>
          <a:stretch>
            <a:fillRect/>
          </a:stretch>
        </p:blipFill>
        <p:spPr>
          <a:xfrm>
            <a:off x="2999740" y="1414780"/>
            <a:ext cx="6252210" cy="331216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标题 1"/>
          <p:cNvSpPr>
            <a:spLocks noGrp="1"/>
          </p:cNvSpPr>
          <p:nvPr/>
        </p:nvSpPr>
        <p:spPr>
          <a:xfrm>
            <a:off x="4584065" y="1227773"/>
            <a:ext cx="3538538" cy="661035"/>
          </a:xfrm>
        </p:spPr>
        <p:txBody>
          <a:bodyPr wrap="square" lIns="0" tIns="45720" rIns="0" bIns="0" anchor="b"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b="1" kern="1200" noProof="0" dirty="0">
                <a:solidFill>
                  <a:srgbClr val="0070C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观察这些句子</a:t>
            </a:r>
            <a:endParaRPr lang="en-US" altLang="zh-CN" sz="4000" b="1" kern="1200" noProof="0" dirty="0">
              <a:solidFill>
                <a:srgbClr val="0070C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内容占位符 2"/>
          <p:cNvSpPr>
            <a:spLocks noGrp="1"/>
          </p:cNvSpPr>
          <p:nvPr/>
        </p:nvSpPr>
        <p:spPr>
          <a:xfrm>
            <a:off x="1489075" y="1989455"/>
            <a:ext cx="5488940" cy="429768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fontAlgn="base">
              <a:lnSpc>
                <a:spcPct val="110000"/>
              </a:lnSpc>
              <a:buNone/>
            </a:pPr>
            <a:r>
              <a:rPr lang="en-US" altLang="zh-CN" sz="36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1. </a:t>
            </a:r>
            <a:r>
              <a:rPr lang="en-US" altLang="zh-CN" sz="3600" strike="noStrike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Who</a:t>
            </a:r>
            <a:r>
              <a:rPr lang="en-US" altLang="zh-CN" sz="36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is that pretty girl? </a:t>
            </a:r>
            <a:endParaRPr lang="en-US" altLang="zh-CN" sz="3600" strike="noStrike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0" indent="0" fontAlgn="base">
              <a:lnSpc>
                <a:spcPct val="110000"/>
              </a:lnSpc>
              <a:buNone/>
            </a:pPr>
            <a:r>
              <a:rPr lang="en-US" altLang="zh-CN" sz="36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2. </a:t>
            </a:r>
            <a:r>
              <a:rPr lang="en-US" altLang="zh-CN" sz="3600" strike="noStrike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Where</a:t>
            </a:r>
            <a:r>
              <a:rPr lang="en-US" altLang="zh-CN" sz="36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are Jack and Tom? </a:t>
            </a:r>
            <a:endParaRPr lang="en-US" altLang="zh-CN" sz="3600" strike="noStrike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0" indent="0" fontAlgn="base">
              <a:lnSpc>
                <a:spcPct val="110000"/>
              </a:lnSpc>
              <a:buNone/>
            </a:pPr>
            <a:r>
              <a:rPr lang="en-US" altLang="zh-CN" sz="36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3. </a:t>
            </a:r>
            <a:r>
              <a:rPr lang="en-US" altLang="zh-CN" sz="3600" strike="noStrike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How</a:t>
            </a:r>
            <a:r>
              <a:rPr lang="en-US" altLang="zh-CN" sz="36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do you go to school?</a:t>
            </a:r>
            <a:endParaRPr lang="en-US" altLang="zh-CN" sz="3600" strike="noStrike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sym typeface="+mn-ea"/>
            </a:endParaRPr>
          </a:p>
          <a:p>
            <a:pPr marL="0" indent="0" algn="l" fontAlgn="base">
              <a:lnSpc>
                <a:spcPct val="110000"/>
              </a:lnSpc>
              <a:buNone/>
            </a:pPr>
            <a:r>
              <a:rPr lang="en-US" altLang="zh-CN" sz="36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4. </a:t>
            </a:r>
            <a:r>
              <a:rPr lang="en-US" altLang="zh-CN" sz="3600" strike="noStrike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Which</a:t>
            </a:r>
            <a:r>
              <a:rPr lang="en-US" altLang="zh-CN" sz="36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is your book? </a:t>
            </a:r>
            <a:endParaRPr lang="en-US" altLang="zh-CN" sz="3600" strike="noStrike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0" indent="0" algn="l" fontAlgn="base">
              <a:lnSpc>
                <a:spcPct val="110000"/>
              </a:lnSpc>
              <a:buNone/>
            </a:pPr>
            <a:r>
              <a:rPr lang="en-US" altLang="zh-CN" sz="36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5. </a:t>
            </a:r>
            <a:r>
              <a:rPr lang="en-US" altLang="zh-CN" sz="3600" strike="noStrike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Whose</a:t>
            </a:r>
            <a:r>
              <a:rPr lang="en-US" altLang="zh-CN" sz="36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 ball is this?</a:t>
            </a:r>
            <a:endParaRPr lang="en-US" altLang="zh-CN" sz="3600" strike="noStrike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0" indent="0" fontAlgn="base">
              <a:lnSpc>
                <a:spcPct val="110000"/>
              </a:lnSpc>
              <a:buNone/>
            </a:pPr>
            <a:r>
              <a:rPr lang="en-US" altLang="zh-CN" sz="36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6. </a:t>
            </a:r>
            <a:r>
              <a:rPr lang="en-US" altLang="zh-CN" sz="3600" strike="noStrike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Why </a:t>
            </a:r>
            <a:r>
              <a:rPr lang="en-US" altLang="zh-CN" sz="36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are you late?</a:t>
            </a:r>
            <a:endParaRPr kumimoji="0" lang="en-US" altLang="zh-CN" sz="36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pic>
        <p:nvPicPr>
          <p:cNvPr id="2" name="图片 1" descr="66458PICr6u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08570" y="2997453"/>
            <a:ext cx="3095625" cy="2143125"/>
          </a:xfrm>
          <a:prstGeom prst="rect">
            <a:avLst/>
          </a:prstGeom>
        </p:spPr>
      </p:pic>
      <p:sp>
        <p:nvSpPr>
          <p:cNvPr id="8194" name="TextBox 4"/>
          <p:cNvSpPr txBox="1"/>
          <p:nvPr/>
        </p:nvSpPr>
        <p:spPr>
          <a:xfrm>
            <a:off x="8619490" y="260033"/>
            <a:ext cx="328676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Part I Lead-in</a:t>
            </a:r>
            <a:endParaRPr lang="en-US" altLang="zh-CN" sz="40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2"/>
          <p:cNvSpPr txBox="1"/>
          <p:nvPr/>
        </p:nvSpPr>
        <p:spPr>
          <a:xfrm>
            <a:off x="1487170" y="2564765"/>
            <a:ext cx="521652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Grammar A</a:t>
            </a:r>
            <a:endParaRPr lang="en-US" altLang="zh-CN" sz="5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5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Wh-questions</a:t>
            </a:r>
            <a:endParaRPr lang="en-US" altLang="zh-CN" sz="5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2770" name="TextBox 4"/>
          <p:cNvSpPr txBox="1"/>
          <p:nvPr/>
        </p:nvSpPr>
        <p:spPr>
          <a:xfrm>
            <a:off x="6461760" y="331788"/>
            <a:ext cx="5379085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>
              <a:buClrTx/>
              <a:buSzTx/>
              <a:buFontTx/>
            </a:pPr>
            <a:r>
              <a:rPr lang="en-US" altLang="zh-CN" sz="40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Part II  While-Learning</a:t>
            </a:r>
            <a:endParaRPr lang="en-US" altLang="zh-CN" sz="40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r="22139" b="9902"/>
          <a:stretch>
            <a:fillRect/>
          </a:stretch>
        </p:blipFill>
        <p:spPr>
          <a:xfrm>
            <a:off x="7031990" y="2348865"/>
            <a:ext cx="3352165" cy="258635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4" descr="QQ截图2015032015112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0990" y="1916430"/>
            <a:ext cx="7602855" cy="228536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0" name="Picture 6" descr="QQ截图2015032015113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500" y="4206875"/>
            <a:ext cx="8959850" cy="25457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1" name="Rectangle 7"/>
          <p:cNvSpPr/>
          <p:nvPr/>
        </p:nvSpPr>
        <p:spPr>
          <a:xfrm>
            <a:off x="767715" y="8890"/>
            <a:ext cx="1094359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40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A  Wh-questions</a:t>
            </a:r>
            <a:endParaRPr lang="en-US" altLang="zh-CN" sz="4000" b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  <a:p>
            <a:pPr algn="l"/>
            <a:r>
              <a:rPr lang="en-US" altLang="zh-CN" sz="40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We use Wh-questions to ask for information about someone or something.</a:t>
            </a:r>
            <a:endParaRPr lang="en-US" altLang="zh-CN" sz="4000" b="1" i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  <p:pic>
        <p:nvPicPr>
          <p:cNvPr id="12292" name="Picture 20" descr="图片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6875" y="1903730"/>
            <a:ext cx="3461385" cy="2247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71495" y="44450"/>
            <a:ext cx="6272530" cy="30372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4" name="Rectangle 2"/>
          <p:cNvSpPr>
            <a:spLocks noGrp="1"/>
          </p:cNvSpPr>
          <p:nvPr/>
        </p:nvSpPr>
        <p:spPr>
          <a:xfrm>
            <a:off x="695960" y="2998470"/>
            <a:ext cx="4994275" cy="575945"/>
          </a:xfrm>
          <a:ln>
            <a:noFill/>
            <a:miter/>
          </a:ln>
        </p:spPr>
        <p:txBody>
          <a:bodyPr wrap="square" lIns="0" tIns="45720" rIns="0" bIns="0" anchor="b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Work out the rule</a:t>
            </a:r>
            <a:endParaRPr lang="en-US" altLang="zh-CN" sz="4000" b="1" dirty="0">
              <a:solidFill>
                <a:srgbClr val="0070C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5" name="Rectangle 3"/>
          <p:cNvSpPr>
            <a:spLocks noGrp="1"/>
          </p:cNvSpPr>
          <p:nvPr/>
        </p:nvSpPr>
        <p:spPr>
          <a:xfrm>
            <a:off x="695960" y="3645535"/>
            <a:ext cx="10565765" cy="3192145"/>
          </a:xfrm>
        </p:spPr>
        <p:txBody>
          <a:bodyPr wrap="square" lIns="91440" tIns="45720" rIns="91440" bIns="45720" anchor="t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r>
              <a:rPr lang="zh-CN" altLang="en-US" sz="3600" dirty="0">
                <a:latin typeface="Times New Roman" panose="02020603050405020304" pitchFamily="18" charset="0"/>
              </a:rPr>
              <a:t>1. We can make </a:t>
            </a:r>
            <a:r>
              <a:rPr lang="zh-CN" altLang="en-US" sz="3600" i="1" dirty="0">
                <a:latin typeface="Times New Roman" panose="02020603050405020304" pitchFamily="18" charset="0"/>
              </a:rPr>
              <a:t>Wh</a:t>
            </a:r>
            <a:r>
              <a:rPr lang="zh-CN" altLang="en-US" sz="3600" dirty="0">
                <a:latin typeface="Times New Roman" panose="02020603050405020304" pitchFamily="18" charset="0"/>
              </a:rPr>
              <a:t>-questions with </a:t>
            </a:r>
            <a:r>
              <a:rPr lang="zh-CN" altLang="en-US" sz="3600" i="1" dirty="0">
                <a:latin typeface="Times New Roman" panose="02020603050405020304" pitchFamily="18" charset="0"/>
              </a:rPr>
              <a:t>Wh</a:t>
            </a:r>
            <a:r>
              <a:rPr lang="zh-CN" altLang="en-US" sz="3600" dirty="0">
                <a:latin typeface="Times New Roman" panose="02020603050405020304" pitchFamily="18" charset="0"/>
              </a:rPr>
              <a:t>-words and the verb to be</a:t>
            </a:r>
            <a:endParaRPr lang="zh-CN" altLang="en-US" sz="3600" dirty="0">
              <a:latin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CN" altLang="en-US" sz="3600" dirty="0">
                <a:latin typeface="Times New Roman" panose="02020603050405020304" pitchFamily="18" charset="0"/>
              </a:rPr>
              <a:t>  </a:t>
            </a:r>
            <a:r>
              <a:rPr lang="en-US" altLang="zh-CN" sz="3600" dirty="0">
                <a:latin typeface="Times New Roman" panose="02020603050405020304" pitchFamily="18" charset="0"/>
              </a:rPr>
              <a:t>(e.g. </a:t>
            </a:r>
            <a:r>
              <a:rPr lang="en-GB" altLang="en-US" sz="3600" i="1" dirty="0">
                <a:latin typeface="Times New Roman" panose="02020603050405020304" pitchFamily="18" charset="0"/>
              </a:rPr>
              <a:t>am</a:t>
            </a:r>
            <a:r>
              <a:rPr lang="en-GB" altLang="en-US" sz="3600" dirty="0">
                <a:latin typeface="Times New Roman" panose="02020603050405020304" pitchFamily="18" charset="0"/>
              </a:rPr>
              <a:t>,</a:t>
            </a:r>
            <a:r>
              <a:rPr lang="en-US" altLang="zh-CN" sz="3600" dirty="0">
                <a:latin typeface="Times New Roman" panose="02020603050405020304" pitchFamily="18" charset="0"/>
              </a:rPr>
              <a:t> ______ and ______.)</a:t>
            </a:r>
            <a:endParaRPr lang="zh-CN" altLang="en-US" sz="3600" dirty="0">
              <a:latin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CN" altLang="en-US" sz="3600" dirty="0">
                <a:latin typeface="Times New Roman" panose="02020603050405020304" pitchFamily="18" charset="0"/>
              </a:rPr>
              <a:t>2. We use _______ or ______ to make 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3600" i="1" dirty="0">
                <a:latin typeface="Times New Roman" panose="02020603050405020304" pitchFamily="18" charset="0"/>
              </a:rPr>
              <a:t>   </a:t>
            </a:r>
            <a:r>
              <a:rPr lang="zh-CN" altLang="en-US" sz="3600" i="1" dirty="0">
                <a:latin typeface="Times New Roman" panose="02020603050405020304" pitchFamily="18" charset="0"/>
              </a:rPr>
              <a:t>Wh</a:t>
            </a:r>
            <a:r>
              <a:rPr lang="zh-CN" altLang="en-US" sz="3600" dirty="0">
                <a:latin typeface="Times New Roman" panose="02020603050405020304" pitchFamily="18" charset="0"/>
              </a:rPr>
              <a:t>-questions with other verbs.</a:t>
            </a:r>
            <a:endParaRPr lang="zh-CN" altLang="en-US" sz="3600" dirty="0">
              <a:latin typeface="Times New Roman" panose="02020603050405020304" pitchFamily="18" charset="0"/>
            </a:endParaRPr>
          </a:p>
        </p:txBody>
      </p:sp>
      <p:sp>
        <p:nvSpPr>
          <p:cNvPr id="11269" name="Text Box 5"/>
          <p:cNvSpPr txBox="1"/>
          <p:nvPr/>
        </p:nvSpPr>
        <p:spPr>
          <a:xfrm>
            <a:off x="2566035" y="4796790"/>
            <a:ext cx="1912938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is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0" name="Text Box 6"/>
          <p:cNvSpPr txBox="1"/>
          <p:nvPr/>
        </p:nvSpPr>
        <p:spPr>
          <a:xfrm>
            <a:off x="4796790" y="4796790"/>
            <a:ext cx="1912938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   are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1271" name="Text Box 7"/>
          <p:cNvSpPr txBox="1"/>
          <p:nvPr/>
        </p:nvSpPr>
        <p:spPr>
          <a:xfrm>
            <a:off x="2710815" y="5462270"/>
            <a:ext cx="191135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 do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1272" name="Text Box 8"/>
          <p:cNvSpPr txBox="1"/>
          <p:nvPr/>
        </p:nvSpPr>
        <p:spPr>
          <a:xfrm>
            <a:off x="5085080" y="5443538"/>
            <a:ext cx="136842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does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11269" grpId="1"/>
      <p:bldP spid="11270" grpId="0"/>
      <p:bldP spid="11270" grpId="1"/>
      <p:bldP spid="11271" grpId="0"/>
      <p:bldP spid="11271" grpId="1"/>
      <p:bldP spid="1127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/>
          </p:cNvSpPr>
          <p:nvPr/>
        </p:nvSpPr>
        <p:spPr>
          <a:xfrm>
            <a:off x="3133408" y="1053783"/>
            <a:ext cx="6048375" cy="1063625"/>
          </a:xfrm>
        </p:spPr>
        <p:txBody>
          <a:bodyPr wrap="square" lIns="0" tIns="45720" rIns="0" bIns="0" anchor="b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Summary</a:t>
            </a:r>
            <a:br>
              <a:rPr lang="en-US" altLang="zh-CN" sz="40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en-US" altLang="zh-CN" sz="40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Wh-questions</a:t>
            </a:r>
            <a:r>
              <a:rPr lang="en-US" altLang="zh-CN" sz="4000" b="1" kern="1200" noProof="0" dirty="0">
                <a:solidFill>
                  <a:srgbClr val="0070C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特殊疑问句</a:t>
            </a:r>
            <a:endParaRPr lang="en-US" altLang="zh-CN" sz="4000" b="1" kern="1200" noProof="0" dirty="0">
              <a:solidFill>
                <a:srgbClr val="0070C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338" name="Rectangle 3" descr="Rectangle: Click to edit Master text styles&#10;Second level&#10;Third level&#10;Fourth level&#10;Fifth level"/>
          <p:cNvSpPr>
            <a:spLocks noGrp="1"/>
          </p:cNvSpPr>
          <p:nvPr/>
        </p:nvSpPr>
        <p:spPr>
          <a:xfrm>
            <a:off x="1775460" y="2421890"/>
            <a:ext cx="8764905" cy="3415030"/>
          </a:xfrm>
          <a:ln w="38100">
            <a:solidFill>
              <a:srgbClr val="0000FF"/>
            </a:solidFill>
            <a:miter/>
          </a:ln>
        </p:spPr>
        <p:txBody>
          <a:bodyPr wrap="square" lIns="91440" tIns="45720" rIns="91440" bIns="45720" anchor="t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特殊疑问句是指以 Wh- （How）等特殊疑问词开头，对陈述句中某一部分提问的句子。回答时不用Yes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No，而是用一个句子或短语回答。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文本框 2"/>
          <p:cNvSpPr txBox="1"/>
          <p:nvPr/>
        </p:nvSpPr>
        <p:spPr>
          <a:xfrm>
            <a:off x="983615" y="975360"/>
            <a:ext cx="10641330" cy="16300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endParaRPr lang="zh-CN" altLang="en-US" sz="28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1.在特殊疑问词与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be动词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构成的特殊疑问句的结构中，特殊疑问词在句中充当表语成分。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2" name="文本框 3"/>
          <p:cNvSpPr txBox="1"/>
          <p:nvPr/>
        </p:nvSpPr>
        <p:spPr>
          <a:xfrm>
            <a:off x="2144713" y="622300"/>
            <a:ext cx="786130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结构：特殊疑问词+一般疑问句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287588" y="3608388"/>
            <a:ext cx="547687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What is her name?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359978" y="2794635"/>
            <a:ext cx="3303587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她叫什么名字？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cxnSp>
        <p:nvCxnSpPr>
          <p:cNvPr id="7" name="直接箭头连接符 6"/>
          <p:cNvCxnSpPr/>
          <p:nvPr/>
        </p:nvCxnSpPr>
        <p:spPr>
          <a:xfrm>
            <a:off x="2927350" y="4293235"/>
            <a:ext cx="0" cy="360045"/>
          </a:xfrm>
          <a:prstGeom prst="straightConnector1">
            <a:avLst/>
          </a:prstGeom>
          <a:ln>
            <a:tailEnd type="arrow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1074420" y="4667250"/>
            <a:ext cx="248729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特殊疑问词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423920" y="4653280"/>
            <a:ext cx="27520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3600" b="1">
                <a:latin typeface="Times New Roman" panose="02020603050405020304" pitchFamily="18" charset="0"/>
                <a:sym typeface="+mn-ea"/>
              </a:rPr>
              <a:t>一般疑问句</a:t>
            </a:r>
            <a:endParaRPr lang="zh-CN" altLang="en-US" sz="3600" b="1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3423920" y="3597910"/>
            <a:ext cx="2474595" cy="65913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598920" y="3503295"/>
            <a:ext cx="525145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just"/>
            <a:r>
              <a:rPr lang="zh-CN" alt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句子中有</a:t>
            </a:r>
            <a:r>
              <a:rPr lang="en-US" altLang="zh-CN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zh-CN" alt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动词</a:t>
            </a:r>
            <a:r>
              <a:rPr lang="en-US" altLang="zh-CN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"is"</a:t>
            </a:r>
            <a:r>
              <a:rPr lang="zh-CN" alt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，特殊疑问词后用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动词</a:t>
            </a:r>
            <a:r>
              <a:rPr lang="zh-CN" alt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构成疑问语序。</a:t>
            </a:r>
            <a:endParaRPr lang="zh-CN" altLang="en-US" sz="36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" name="直接箭头连接符 1"/>
          <p:cNvCxnSpPr/>
          <p:nvPr/>
        </p:nvCxnSpPr>
        <p:spPr>
          <a:xfrm>
            <a:off x="4655820" y="4293235"/>
            <a:ext cx="5080" cy="382270"/>
          </a:xfrm>
          <a:prstGeom prst="straightConnector1">
            <a:avLst/>
          </a:prstGeom>
          <a:ln>
            <a:tailEnd type="arrow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  <p:bldP spid="15" grpId="0"/>
      <p:bldP spid="16" grpId="0" bldLvl="0" animBg="1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文本框 2"/>
          <p:cNvSpPr txBox="1"/>
          <p:nvPr/>
        </p:nvSpPr>
        <p:spPr>
          <a:xfrm>
            <a:off x="791210" y="845820"/>
            <a:ext cx="1060894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endParaRPr lang="zh-CN" altLang="en-US" sz="36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. 特殊疑问词与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实义动词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构成的特殊疑问句要借助于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助动词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来提问，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386" name="文本框 3"/>
          <p:cNvSpPr txBox="1"/>
          <p:nvPr/>
        </p:nvSpPr>
        <p:spPr>
          <a:xfrm>
            <a:off x="2287588" y="467360"/>
            <a:ext cx="786130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结构：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特殊疑问词+一般疑问句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498283" y="3608388"/>
            <a:ext cx="547687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When do you go to school?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427480" y="2722880"/>
            <a:ext cx="4335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你什么时候上学？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cxnSp>
        <p:nvCxnSpPr>
          <p:cNvPr id="7" name="直接箭头连接符 6"/>
          <p:cNvCxnSpPr/>
          <p:nvPr/>
        </p:nvCxnSpPr>
        <p:spPr>
          <a:xfrm>
            <a:off x="2207895" y="4293235"/>
            <a:ext cx="6350" cy="382270"/>
          </a:xfrm>
          <a:prstGeom prst="straightConnector1">
            <a:avLst/>
          </a:prstGeom>
          <a:ln>
            <a:tailEnd type="arrow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1068705" y="4675505"/>
            <a:ext cx="26873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特殊疑问词</a:t>
            </a:r>
            <a:endParaRPr lang="zh-CN" altLang="en-US" sz="3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853180" y="4693920"/>
            <a:ext cx="252158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l">
              <a:buClrTx/>
              <a:buSzTx/>
              <a:buFontTx/>
            </a:pPr>
            <a:r>
              <a:rPr lang="zh-CN" altLang="en-US" sz="3600" b="1">
                <a:latin typeface="Times New Roman" panose="02020603050405020304" pitchFamily="18" charset="0"/>
                <a:sym typeface="+mn-ea"/>
              </a:rPr>
              <a:t>一般疑问句</a:t>
            </a:r>
            <a:endParaRPr lang="zh-CN" altLang="en-US" sz="3600" b="1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2728595" y="3646805"/>
            <a:ext cx="3938270" cy="626745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031990" y="3503930"/>
            <a:ext cx="4808538" cy="2306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just"/>
            <a:r>
              <a:rPr lang="zh-CN" alt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句子中有实义动词</a:t>
            </a:r>
            <a:r>
              <a:rPr lang="en-US" altLang="zh-CN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"go"</a:t>
            </a:r>
            <a:r>
              <a:rPr lang="zh-CN" alt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，特殊疑问词后用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助动词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r>
              <a:rPr lang="zh-CN" alt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构成疑问语序。</a:t>
            </a:r>
            <a:endParaRPr lang="zh-CN" altLang="en-US" sz="36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" name="直接箭头连接符 1"/>
          <p:cNvCxnSpPr/>
          <p:nvPr/>
        </p:nvCxnSpPr>
        <p:spPr>
          <a:xfrm>
            <a:off x="5088255" y="4293235"/>
            <a:ext cx="6350" cy="340995"/>
          </a:xfrm>
          <a:prstGeom prst="straightConnector1">
            <a:avLst/>
          </a:prstGeom>
          <a:ln>
            <a:tailEnd type="arrow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  <p:bldP spid="15" grpId="0"/>
      <p:bldP spid="12" grpId="0" bldLvl="0" animBg="1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2"/>
          <p:cNvSpPr txBox="1"/>
          <p:nvPr/>
        </p:nvSpPr>
        <p:spPr>
          <a:xfrm>
            <a:off x="1027430" y="1486535"/>
            <a:ext cx="10208260" cy="3743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特殊疑问句不能用</a:t>
            </a:r>
            <a:r>
              <a:rPr lang="en-GB" alt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yes</a:t>
            </a: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或</a:t>
            </a:r>
            <a:r>
              <a:rPr lang="en-GB" alt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来回答，要根据实际情况来回答。如：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— </a:t>
            </a:r>
            <a:r>
              <a:rPr lang="en-GB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How many people are there in your family</a:t>
            </a:r>
            <a:r>
              <a:rPr lang="en-US" altLang="en-GB" sz="3600" b="1"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  <a:endParaRPr lang="en-GB" altLang="en-US" sz="36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                    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— Where did you go last Sunday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0" name="Text Box 3"/>
          <p:cNvSpPr txBox="1"/>
          <p:nvPr/>
        </p:nvSpPr>
        <p:spPr>
          <a:xfrm>
            <a:off x="1487488" y="573723"/>
            <a:ext cx="4608512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noProof="0" dirty="0">
                <a:solidFill>
                  <a:srgbClr val="0070C0"/>
                </a:solidFill>
                <a:effectLst/>
                <a:latin typeface="宋体" panose="02010600030101010101" pitchFamily="2" charset="-122"/>
              </a:rPr>
              <a:t>特殊疑问句的回答：</a:t>
            </a:r>
            <a:endParaRPr lang="en-US" altLang="zh-CN" sz="4000" b="1" noProof="0" dirty="0">
              <a:solidFill>
                <a:srgbClr val="0070C0"/>
              </a:solidFill>
              <a:effectLst/>
              <a:latin typeface="宋体" panose="02010600030101010101" pitchFamily="2" charset="-122"/>
            </a:endParaRPr>
          </a:p>
        </p:txBody>
      </p:sp>
      <p:sp>
        <p:nvSpPr>
          <p:cNvPr id="10244" name="Rectangle 4"/>
          <p:cNvSpPr/>
          <p:nvPr/>
        </p:nvSpPr>
        <p:spPr>
          <a:xfrm>
            <a:off x="1056005" y="5297488"/>
            <a:ext cx="4319588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—To the park.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245" name="Rectangle 5"/>
          <p:cNvSpPr/>
          <p:nvPr/>
        </p:nvSpPr>
        <p:spPr>
          <a:xfrm>
            <a:off x="1056005" y="3714433"/>
            <a:ext cx="626427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—There are five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/ Five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bldLvl="0"/>
      <p:bldP spid="10245" grpId="0" bldLvl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332" name="表格 933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487612" y="980123"/>
          <a:ext cx="8384540" cy="581406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2633980"/>
                <a:gridCol w="2116455"/>
                <a:gridCol w="3634105"/>
              </a:tblGrid>
              <a:tr h="518160"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zh-CN" altLang="en-US" sz="36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特殊疑问词</a:t>
                      </a:r>
                      <a:endParaRPr lang="zh-CN" altLang="en-US" sz="36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zh-CN" altLang="en-US" sz="36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意思</a:t>
                      </a:r>
                      <a:endParaRPr lang="zh-CN" altLang="en-US" sz="36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zh-CN" altLang="en-US" sz="3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对</a:t>
                      </a:r>
                      <a:r>
                        <a:rPr lang="en-US" altLang="zh-CN" sz="3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…</a:t>
                      </a:r>
                      <a:r>
                        <a:rPr lang="zh-CN" altLang="en-US" sz="3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提问</a:t>
                      </a:r>
                      <a:endParaRPr lang="zh-CN" altLang="en-US" sz="3600" b="1" dirty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/>
                </a:tc>
              </a:tr>
              <a:tr h="393700"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3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</a:t>
                      </a:r>
                      <a:endParaRPr lang="en-US" altLang="zh-CN" sz="3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endParaRPr lang="zh-CN" altLang="en-US" sz="3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zh-CN" altLang="en-US" sz="3600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东西</a:t>
                      </a:r>
                      <a:endParaRPr lang="zh-CN" altLang="en-US" sz="3600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40080"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3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which</a:t>
                      </a:r>
                      <a:endParaRPr lang="en-US" altLang="zh-CN" sz="3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endParaRPr lang="zh-CN" altLang="en-US" sz="3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zh-CN" altLang="en-US" sz="3600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选择</a:t>
                      </a:r>
                      <a:endParaRPr lang="zh-CN" altLang="en-US" sz="3600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18160"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3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when</a:t>
                      </a:r>
                      <a:endParaRPr lang="en-US" altLang="zh-CN" sz="3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endParaRPr lang="zh-CN" altLang="en-US" sz="3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zh-CN" altLang="en-US" sz="3600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时间</a:t>
                      </a:r>
                      <a:endParaRPr lang="zh-CN" altLang="en-US" sz="3600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55930"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3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who</a:t>
                      </a:r>
                      <a:endParaRPr lang="en-US" altLang="zh-CN" sz="3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endParaRPr lang="zh-CN" altLang="en-US" sz="3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zh-CN" altLang="en-US" sz="3600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人</a:t>
                      </a:r>
                      <a:endParaRPr lang="zh-CN" altLang="en-US" sz="3600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45135"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3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whose</a:t>
                      </a:r>
                      <a:endParaRPr lang="en-US" altLang="zh-CN" sz="3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endParaRPr lang="zh-CN" altLang="en-US" sz="3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zh-CN" altLang="en-US" sz="3600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某人的东西</a:t>
                      </a:r>
                      <a:r>
                        <a:rPr lang="en-US" altLang="zh-CN" sz="3600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(</a:t>
                      </a:r>
                      <a:r>
                        <a:rPr lang="zh-CN" altLang="en-US" sz="3600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所属</a:t>
                      </a:r>
                      <a:r>
                        <a:rPr lang="en-US" altLang="zh-CN" sz="360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)</a:t>
                      </a:r>
                      <a:endParaRPr lang="en-US" altLang="zh-CN" sz="360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06730"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3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where</a:t>
                      </a:r>
                      <a:endParaRPr lang="en-US" altLang="zh-CN" sz="3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endParaRPr lang="zh-CN" altLang="en-US" sz="3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zh-CN" altLang="en-US" sz="3600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地点</a:t>
                      </a:r>
                      <a:endParaRPr lang="zh-CN" altLang="en-US" sz="3600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93065"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3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why</a:t>
                      </a:r>
                      <a:endParaRPr lang="en-US" altLang="zh-CN" sz="3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endParaRPr lang="zh-CN" altLang="en-US" sz="3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zh-CN" altLang="en-US" sz="3600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原因</a:t>
                      </a:r>
                      <a:endParaRPr lang="zh-CN" altLang="en-US" sz="3600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93420"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en-US" altLang="zh-CN" sz="3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how</a:t>
                      </a:r>
                      <a:endParaRPr lang="en-US" altLang="zh-CN" sz="3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endParaRPr lang="zh-CN" altLang="en-US" sz="3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p>
                      <a:pPr marL="0" lvl="0" indent="0" algn="ctr">
                        <a:buNone/>
                      </a:pPr>
                      <a:r>
                        <a:rPr lang="zh-CN" altLang="en-US" sz="3600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方式，方法</a:t>
                      </a:r>
                      <a:endParaRPr lang="zh-CN" altLang="en-US" sz="3600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8475" name="Text Box 3"/>
          <p:cNvSpPr txBox="1"/>
          <p:nvPr/>
        </p:nvSpPr>
        <p:spPr>
          <a:xfrm>
            <a:off x="1487488" y="202248"/>
            <a:ext cx="4608512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4000" b="1" noProof="0" dirty="0">
                <a:solidFill>
                  <a:srgbClr val="0070C0"/>
                </a:solidFill>
                <a:effectLst/>
                <a:latin typeface="宋体" panose="02010600030101010101" pitchFamily="2" charset="-122"/>
              </a:rPr>
              <a:t>常考特殊疑问词</a:t>
            </a:r>
            <a:endParaRPr lang="en-US" altLang="zh-CN" sz="4000" b="1" noProof="0" dirty="0">
              <a:solidFill>
                <a:srgbClr val="0070C0"/>
              </a:solidFill>
              <a:effectLst/>
              <a:latin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545455" y="1617663"/>
            <a:ext cx="1268412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</a:rPr>
              <a:t>什么</a:t>
            </a:r>
            <a:endParaRPr lang="zh-CN" altLang="en-US" sz="36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226560" y="4834890"/>
            <a:ext cx="192468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在哪里</a:t>
            </a:r>
            <a:endParaRPr lang="zh-CN" altLang="en-US" sz="3600" dirty="0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046855" y="2921635"/>
            <a:ext cx="225869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什么时候</a:t>
            </a:r>
            <a:endParaRPr lang="zh-CN" altLang="en-US" sz="3600" dirty="0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545137" y="3594101"/>
            <a:ext cx="1268413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谁</a:t>
            </a:r>
            <a:endParaRPr lang="zh-CN" altLang="en-US" sz="3600" dirty="0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511482" y="4173856"/>
            <a:ext cx="1268413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谁的</a:t>
            </a:r>
            <a:endParaRPr lang="zh-CN" altLang="en-US" sz="3600" dirty="0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205605" y="2281555"/>
            <a:ext cx="196723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哪一个</a:t>
            </a:r>
            <a:endParaRPr lang="zh-CN" altLang="en-US" sz="3600" dirty="0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299585" y="5497195"/>
            <a:ext cx="177990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为什么</a:t>
            </a:r>
            <a:endParaRPr lang="zh-CN" altLang="en-US" sz="3600" dirty="0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300220" y="6162675"/>
            <a:ext cx="177927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怎么样</a:t>
            </a:r>
            <a:endParaRPr lang="zh-CN" altLang="en-US" sz="3600" dirty="0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3"/>
          <p:cNvSpPr txBox="1"/>
          <p:nvPr/>
        </p:nvSpPr>
        <p:spPr>
          <a:xfrm>
            <a:off x="1407795" y="47625"/>
            <a:ext cx="10761345" cy="6791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6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which＆what</a:t>
            </a:r>
            <a:endParaRPr lang="en-US" altLang="zh-CN" sz="3600" b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which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：从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已知或有限范围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内的人或事物作出选择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：从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未知或无限范围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内的人或事物作出选择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父母中，哪个更疼你？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Which parent loves you better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你的帽子是哪种颜色的——红的、绿的或黄的？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Which color is your cap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red, green or yellow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这朵花儿是什么颜色的？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color is the flower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altLang="zh-CN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3"/>
          <p:cNvSpPr>
            <a:spLocks noGrp="1"/>
          </p:cNvSpPr>
          <p:nvPr/>
        </p:nvSpPr>
        <p:spPr>
          <a:xfrm>
            <a:off x="487045" y="2490470"/>
            <a:ext cx="10944860" cy="2885440"/>
          </a:xfrm>
        </p:spPr>
        <p:txBody>
          <a:bodyPr wrap="square" lIns="91440" tIns="45720" rIns="91440" bIns="45720" anchor="t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lnSpc>
                <a:spcPct val="85000"/>
              </a:lnSpc>
              <a:buFont typeface="Wingdings" panose="05000000000000000000" pitchFamily="2" charset="2"/>
              <a:buNone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Jason: 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 got an email from a boy called Bruce.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5000"/>
              </a:lnSpc>
              <a:buFont typeface="Wingdings" panose="05000000000000000000" pitchFamily="2" charset="2"/>
              <a:buNone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Mandy: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(1)________ does he live?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5000"/>
              </a:lnSpc>
              <a:buFont typeface="Wingdings" panose="05000000000000000000" pitchFamily="2" charset="2"/>
              <a:buNone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Jason: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He lives in Australia.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5000"/>
              </a:lnSpc>
              <a:buFont typeface="Wingdings" panose="05000000000000000000" pitchFamily="2" charset="2"/>
              <a:buNone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Mandy: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(2)________ is he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?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5000"/>
              </a:lnSpc>
              <a:buFont typeface="Wingdings" panose="05000000000000000000" pitchFamily="2" charset="2"/>
              <a:buNone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Jason: 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He's 12.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2292" name="Text Box 5"/>
          <p:cNvSpPr txBox="1"/>
          <p:nvPr/>
        </p:nvSpPr>
        <p:spPr>
          <a:xfrm>
            <a:off x="2855595" y="2996565"/>
            <a:ext cx="162115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Where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293" name="Text Box 6"/>
          <p:cNvSpPr txBox="1"/>
          <p:nvPr/>
        </p:nvSpPr>
        <p:spPr>
          <a:xfrm>
            <a:off x="2568575" y="4145915"/>
            <a:ext cx="235077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How old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9461" name="Rectangle 7"/>
          <p:cNvSpPr/>
          <p:nvPr/>
        </p:nvSpPr>
        <p:spPr>
          <a:xfrm>
            <a:off x="1487805" y="836295"/>
            <a:ext cx="1062672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40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Jason gets an email from a new e-friend. Mandy is asking Jason some questions.</a:t>
            </a:r>
            <a:endParaRPr lang="en-US" altLang="zh-CN" sz="4000" b="1" i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  <p:pic>
        <p:nvPicPr>
          <p:cNvPr id="20481" name="Picture 6" descr="图片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44335" y="3575050"/>
            <a:ext cx="4468495" cy="265303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bldLvl="0"/>
      <p:bldP spid="12293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3"/>
          <p:cNvSpPr>
            <a:spLocks noGrp="1"/>
          </p:cNvSpPr>
          <p:nvPr/>
        </p:nvSpPr>
        <p:spPr>
          <a:xfrm>
            <a:off x="1348105" y="337820"/>
            <a:ext cx="9987915" cy="4628515"/>
          </a:xfrm>
        </p:spPr>
        <p:txBody>
          <a:bodyPr wrap="square" lIns="91440" tIns="45720" rIns="91440" bIns="45720" anchor="t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lnSpc>
                <a:spcPct val="85000"/>
              </a:lnSpc>
              <a:buFont typeface="Wingdings" panose="05000000000000000000" pitchFamily="2" charset="2"/>
              <a:buNone/>
            </a:pP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Mandy: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(3)________ does he go to school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?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5000"/>
              </a:lnSpc>
              <a:buFont typeface="Wingdings" panose="05000000000000000000" pitchFamily="2" charset="2"/>
              <a:buNone/>
            </a:pP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Jason: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He goes to school by bus.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eaLnBrk="1" hangingPunct="1">
              <a:lnSpc>
                <a:spcPct val="85000"/>
              </a:lnSpc>
              <a:buFont typeface="Wingdings" panose="05000000000000000000" pitchFamily="2" charset="2"/>
              <a:buNone/>
            </a:pP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Mandy: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(4)________ are 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his hobbies?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5000"/>
              </a:lnSpc>
              <a:buFont typeface="Wingdings" panose="05000000000000000000" pitchFamily="2" charset="2"/>
              <a:buNone/>
            </a:pP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Jaon: 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Swimming and playing football. He likes an 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eaLnBrk="1" hangingPunct="1">
              <a:lnSpc>
                <a:spcPct val="85000"/>
              </a:lnSpc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    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English football team.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5000"/>
              </a:lnSpc>
              <a:buFont typeface="Wingdings" panose="05000000000000000000" pitchFamily="2" charset="2"/>
              <a:buNone/>
            </a:pP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Mandy: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There are many English football teams. 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eaLnBrk="1" hangingPunct="1">
              <a:lnSpc>
                <a:spcPct val="85000"/>
              </a:lnSpc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        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(5)________ team does he like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?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5000"/>
              </a:lnSpc>
              <a:buFont typeface="Wingdings" panose="05000000000000000000" pitchFamily="2" charset="2"/>
              <a:buNone/>
            </a:pP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Jason: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Liverpool.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2294" name="Text Box 7"/>
          <p:cNvSpPr txBox="1"/>
          <p:nvPr/>
        </p:nvSpPr>
        <p:spPr>
          <a:xfrm>
            <a:off x="3936842" y="265921"/>
            <a:ext cx="129540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How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3316" name="Text Box 4"/>
          <p:cNvSpPr txBox="1"/>
          <p:nvPr/>
        </p:nvSpPr>
        <p:spPr>
          <a:xfrm>
            <a:off x="3792220" y="3717290"/>
            <a:ext cx="157797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Which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3317" name="Text Box 5"/>
          <p:cNvSpPr txBox="1"/>
          <p:nvPr/>
        </p:nvSpPr>
        <p:spPr>
          <a:xfrm>
            <a:off x="3864035" y="1412925"/>
            <a:ext cx="136842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What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20481" name="Picture 6" descr="图片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48300" y="4387850"/>
            <a:ext cx="4160520" cy="24701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 bldLvl="0"/>
      <p:bldP spid="13316" grpId="0" bldLvl="0"/>
      <p:bldP spid="13317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633855" y="2125345"/>
            <a:ext cx="9761855" cy="31369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10000"/>
              </a:lnSpc>
            </a:pPr>
            <a:r>
              <a:rPr lang="zh-CN" alt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1. --_______ is her name?  -Anna.</a:t>
            </a:r>
            <a:endParaRPr lang="zh-CN" altLang="en-US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2. --_______ is she from?  -Germany.</a:t>
            </a:r>
            <a:endParaRPr lang="zh-CN" altLang="en-US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3. --_______ are your friends? -Ben and Judy.</a:t>
            </a:r>
            <a:endParaRPr lang="zh-CN" altLang="en-US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4. --_______ are they?  -Twelve and thirteen.</a:t>
            </a:r>
            <a:endParaRPr lang="zh-CN" altLang="en-US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5. --_______ do you go to bed?  -At nine o'clock.</a:t>
            </a:r>
            <a:endParaRPr lang="zh-CN" altLang="en-US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05" name="Rectangle 2"/>
          <p:cNvSpPr>
            <a:spLocks noGrp="1"/>
          </p:cNvSpPr>
          <p:nvPr/>
        </p:nvSpPr>
        <p:spPr>
          <a:xfrm>
            <a:off x="1487805" y="1051560"/>
            <a:ext cx="10251440" cy="885825"/>
          </a:xfrm>
          <a:noFill/>
          <a:ln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</a:extLst>
        </p:spPr>
        <p:txBody>
          <a:bodyPr wrap="square" lIns="0" tIns="45720" rIns="0" bIns="0" anchor="b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b="1" i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Fill in the blanks with "what, who, how, how old, which, why, where, how many, when".</a:t>
            </a:r>
            <a:endParaRPr lang="en-US" altLang="zh-CN" sz="4000" b="1" i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4340" name="Text Box 4"/>
          <p:cNvSpPr txBox="1"/>
          <p:nvPr/>
        </p:nvSpPr>
        <p:spPr>
          <a:xfrm>
            <a:off x="2641600" y="2202815"/>
            <a:ext cx="157416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What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4341" name="Text Box 5"/>
          <p:cNvSpPr txBox="1"/>
          <p:nvPr/>
        </p:nvSpPr>
        <p:spPr>
          <a:xfrm>
            <a:off x="2602865" y="2779395"/>
            <a:ext cx="15500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Where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4342" name="Text Box 6"/>
          <p:cNvSpPr txBox="1"/>
          <p:nvPr/>
        </p:nvSpPr>
        <p:spPr>
          <a:xfrm>
            <a:off x="2713355" y="3426143"/>
            <a:ext cx="1150938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Who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4343" name="Text Box 7"/>
          <p:cNvSpPr txBox="1"/>
          <p:nvPr/>
        </p:nvSpPr>
        <p:spPr>
          <a:xfrm>
            <a:off x="2425700" y="4001770"/>
            <a:ext cx="191198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How old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4344" name="Text Box 8"/>
          <p:cNvSpPr txBox="1"/>
          <p:nvPr/>
        </p:nvSpPr>
        <p:spPr>
          <a:xfrm>
            <a:off x="2641600" y="4578350"/>
            <a:ext cx="144970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When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0" grpId="1"/>
      <p:bldP spid="14341" grpId="0"/>
      <p:bldP spid="14341" grpId="1"/>
      <p:bldP spid="14342" grpId="0"/>
      <p:bldP spid="14342" grpId="1"/>
      <p:bldP spid="14343" grpId="0"/>
      <p:bldP spid="14343" grpId="1"/>
      <p:bldP spid="14344" grpId="0"/>
      <p:bldP spid="1434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561465" y="1844040"/>
            <a:ext cx="8631555" cy="31369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10000"/>
              </a:lnSpc>
            </a:pPr>
            <a:r>
              <a:rPr lang="zh-CN" alt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6. --_______ do you like your school?</a:t>
            </a:r>
            <a:endParaRPr lang="zh-CN" altLang="en-US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    --Because the teachers are friendly.</a:t>
            </a:r>
            <a:endParaRPr lang="zh-CN" altLang="en-US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7. --_______ do you go to school? -By bus.</a:t>
            </a:r>
            <a:endParaRPr lang="zh-CN" altLang="en-US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8. --_______ colour does she like? -Red.</a:t>
            </a:r>
            <a:endParaRPr lang="zh-CN" altLang="en-US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9. --_________ e-friends does he have? -Five.</a:t>
            </a:r>
            <a:endParaRPr lang="zh-CN" altLang="en-US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45" name="Text Box 9"/>
          <p:cNvSpPr txBox="1"/>
          <p:nvPr/>
        </p:nvSpPr>
        <p:spPr>
          <a:xfrm>
            <a:off x="2711450" y="1844675"/>
            <a:ext cx="132270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Why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6" name="Text Box 10"/>
          <p:cNvSpPr txBox="1"/>
          <p:nvPr/>
        </p:nvSpPr>
        <p:spPr>
          <a:xfrm>
            <a:off x="2783205" y="3141345"/>
            <a:ext cx="135191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How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7" name="Text Box 11"/>
          <p:cNvSpPr txBox="1"/>
          <p:nvPr/>
        </p:nvSpPr>
        <p:spPr>
          <a:xfrm>
            <a:off x="2559050" y="3717290"/>
            <a:ext cx="16560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Which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8" name="Text Box 12"/>
          <p:cNvSpPr txBox="1"/>
          <p:nvPr/>
        </p:nvSpPr>
        <p:spPr>
          <a:xfrm>
            <a:off x="2423795" y="4292600"/>
            <a:ext cx="227520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How many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5" grpId="0"/>
      <p:bldP spid="14345" grpId="1"/>
      <p:bldP spid="14346" grpId="0"/>
      <p:bldP spid="14346" grpId="1"/>
      <p:bldP spid="14347" grpId="0"/>
      <p:bldP spid="14347" grpId="1"/>
      <p:bldP spid="1434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Box 12"/>
          <p:cNvSpPr txBox="1"/>
          <p:nvPr/>
        </p:nvSpPr>
        <p:spPr>
          <a:xfrm>
            <a:off x="479425" y="2420620"/>
            <a:ext cx="760793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en-US" altLang="zh-CN" sz="5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Grammar B</a:t>
            </a:r>
            <a:endParaRPr lang="en-US" altLang="zh-CN" sz="5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5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articles</a:t>
            </a:r>
            <a:r>
              <a:rPr lang="zh-CN" altLang="en-US" sz="5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en-US" altLang="zh-CN" sz="5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 and an  </a:t>
            </a:r>
            <a:endParaRPr lang="en-US" altLang="zh-CN" sz="5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r="22139" b="9902"/>
          <a:stretch>
            <a:fillRect/>
          </a:stretch>
        </p:blipFill>
        <p:spPr>
          <a:xfrm>
            <a:off x="7752080" y="2277110"/>
            <a:ext cx="3352165" cy="258635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/>
          </p:cNvSpPr>
          <p:nvPr/>
        </p:nvSpPr>
        <p:spPr>
          <a:xfrm>
            <a:off x="1774190" y="857250"/>
            <a:ext cx="6343015" cy="647700"/>
          </a:xfrm>
        </p:spPr>
        <p:txBody>
          <a:bodyPr wrap="square" lIns="0" tIns="45720" rIns="0" bIns="0" anchor="b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Indefinite articles: a and an</a:t>
            </a:r>
            <a:endParaRPr lang="en-US" altLang="zh-CN" sz="40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3555" name="Rectangle 3"/>
          <p:cNvSpPr>
            <a:spLocks noGrp="1"/>
          </p:cNvSpPr>
          <p:nvPr/>
        </p:nvSpPr>
        <p:spPr>
          <a:xfrm>
            <a:off x="1559560" y="2060575"/>
            <a:ext cx="8422640" cy="3966845"/>
          </a:xfrm>
        </p:spPr>
        <p:txBody>
          <a:bodyPr wrap="square" lIns="91440" tIns="45720" rIns="91440" bIns="45720" anchor="t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 boy         	    _____ teacher</a:t>
            </a:r>
            <a:endParaRPr lang="en-US" altLang="zh-CN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 computer          _____ unit</a:t>
            </a:r>
            <a:endParaRPr lang="en-US" altLang="zh-CN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 football team    _____ violin</a:t>
            </a:r>
            <a:endParaRPr lang="en-US" altLang="zh-CN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 apple     	    _____ ice cream</a:t>
            </a:r>
            <a:endParaRPr lang="en-US" altLang="zh-CN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 egg		    _____ old book</a:t>
            </a:r>
            <a:endParaRPr lang="en-US" altLang="zh-CN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 hour		    _____ umbrella</a:t>
            </a:r>
            <a:endParaRPr lang="en-US" altLang="zh-CN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1" name="Text Box 5"/>
          <p:cNvSpPr txBox="1"/>
          <p:nvPr/>
        </p:nvSpPr>
        <p:spPr>
          <a:xfrm>
            <a:off x="2060054" y="2080260"/>
            <a:ext cx="4318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9462" name="Text Box 6"/>
          <p:cNvSpPr txBox="1"/>
          <p:nvPr/>
        </p:nvSpPr>
        <p:spPr>
          <a:xfrm>
            <a:off x="6161837" y="2062480"/>
            <a:ext cx="360362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9463" name="Text Box 7"/>
          <p:cNvSpPr txBox="1"/>
          <p:nvPr/>
        </p:nvSpPr>
        <p:spPr>
          <a:xfrm>
            <a:off x="1988299" y="2709227"/>
            <a:ext cx="503238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9464" name="Text Box 8"/>
          <p:cNvSpPr txBox="1"/>
          <p:nvPr/>
        </p:nvSpPr>
        <p:spPr>
          <a:xfrm>
            <a:off x="6090082" y="2709227"/>
            <a:ext cx="503237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9465" name="Text Box 9"/>
          <p:cNvSpPr txBox="1"/>
          <p:nvPr/>
        </p:nvSpPr>
        <p:spPr>
          <a:xfrm>
            <a:off x="1916544" y="3357562"/>
            <a:ext cx="6477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9466" name="Text Box 10"/>
          <p:cNvSpPr txBox="1"/>
          <p:nvPr/>
        </p:nvSpPr>
        <p:spPr>
          <a:xfrm>
            <a:off x="6090082" y="3357562"/>
            <a:ext cx="4318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9467" name="Text Box 11"/>
          <p:cNvSpPr txBox="1"/>
          <p:nvPr/>
        </p:nvSpPr>
        <p:spPr>
          <a:xfrm>
            <a:off x="1916227" y="4076382"/>
            <a:ext cx="6477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an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9468" name="Text Box 12"/>
          <p:cNvSpPr txBox="1"/>
          <p:nvPr/>
        </p:nvSpPr>
        <p:spPr>
          <a:xfrm>
            <a:off x="5931535" y="4076065"/>
            <a:ext cx="87566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an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9469" name="Text Box 13"/>
          <p:cNvSpPr txBox="1"/>
          <p:nvPr/>
        </p:nvSpPr>
        <p:spPr>
          <a:xfrm>
            <a:off x="1880032" y="5350827"/>
            <a:ext cx="719137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an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9470" name="Text Box 14"/>
          <p:cNvSpPr txBox="1"/>
          <p:nvPr/>
        </p:nvSpPr>
        <p:spPr>
          <a:xfrm>
            <a:off x="5876290" y="4725670"/>
            <a:ext cx="100520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an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9471" name="Text Box 15"/>
          <p:cNvSpPr txBox="1"/>
          <p:nvPr/>
        </p:nvSpPr>
        <p:spPr>
          <a:xfrm>
            <a:off x="1915592" y="4739640"/>
            <a:ext cx="72072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an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9472" name="Text Box 16"/>
          <p:cNvSpPr txBox="1"/>
          <p:nvPr/>
        </p:nvSpPr>
        <p:spPr>
          <a:xfrm>
            <a:off x="6020232" y="5402262"/>
            <a:ext cx="6477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an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19461" grpId="1"/>
      <p:bldP spid="19463" grpId="0"/>
      <p:bldP spid="19463" grpId="1"/>
      <p:bldP spid="19465" grpId="0"/>
      <p:bldP spid="19465" grpId="1"/>
      <p:bldP spid="19467" grpId="0"/>
      <p:bldP spid="19467" grpId="1"/>
      <p:bldP spid="19471" grpId="0"/>
      <p:bldP spid="19471" grpId="1"/>
      <p:bldP spid="19469" grpId="0"/>
      <p:bldP spid="19469" grpId="1"/>
      <p:bldP spid="19462" grpId="0"/>
      <p:bldP spid="19462" grpId="1"/>
      <p:bldP spid="19464" grpId="0"/>
      <p:bldP spid="19464" grpId="1"/>
      <p:bldP spid="19466" grpId="0"/>
      <p:bldP spid="19466" grpId="1"/>
      <p:bldP spid="19468" grpId="0"/>
      <p:bldP spid="19468" grpId="1"/>
      <p:bldP spid="19470" grpId="0"/>
      <p:bldP spid="19470" grpId="1"/>
      <p:bldP spid="19472" grpId="0"/>
      <p:bldP spid="19472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4"/>
          <p:cNvSpPr>
            <a:spLocks noChangeArrowheads="1"/>
          </p:cNvSpPr>
          <p:nvPr/>
        </p:nvSpPr>
        <p:spPr bwMode="auto">
          <a:xfrm>
            <a:off x="2711450" y="908685"/>
            <a:ext cx="7019925" cy="5756275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</a:ln>
        </p:spPr>
        <p:txBody>
          <a:bodyPr wrap="none" anchor="ctr"/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Work out the rule: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1. If a noun starts with a consonant 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sound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,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we use _______ before it.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2. If a noun starts with a vowel 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sound, we use _______ before it.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483" name="Text Box 5"/>
          <p:cNvSpPr txBox="1"/>
          <p:nvPr/>
        </p:nvSpPr>
        <p:spPr>
          <a:xfrm>
            <a:off x="6249988" y="3500755"/>
            <a:ext cx="65087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zh-CN" altLang="en-US" sz="3600" i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4" name="Text Box 6"/>
          <p:cNvSpPr txBox="1"/>
          <p:nvPr/>
        </p:nvSpPr>
        <p:spPr>
          <a:xfrm>
            <a:off x="6239510" y="5085715"/>
            <a:ext cx="10795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  <a:endParaRPr lang="zh-CN" altLang="en-US" sz="3600" i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3553" name="Picture 19" descr="图片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19605" y="404495"/>
            <a:ext cx="1845945" cy="108839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bldLvl="0" animBg="1"/>
      <p:bldP spid="20483" grpId="0"/>
      <p:bldP spid="20483" grpId="1"/>
      <p:bldP spid="2048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/>
          </p:cNvSpPr>
          <p:nvPr/>
        </p:nvSpPr>
        <p:spPr>
          <a:xfrm>
            <a:off x="1559560" y="1340485"/>
            <a:ext cx="7077710" cy="989965"/>
          </a:xfrm>
        </p:spPr>
        <p:txBody>
          <a:bodyPr wrap="square" lIns="0" tIns="45720" rIns="0" bIns="0" anchor="b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Summary</a:t>
            </a:r>
            <a:br>
              <a:rPr lang="en-US" altLang="zh-CN" sz="40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en-US" altLang="zh-CN" sz="40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Indefinite articles: a and an      </a:t>
            </a:r>
            <a:r>
              <a:rPr lang="en-US" altLang="zh-CN" sz="4000" b="1" kern="1200" noProof="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不定冠词</a:t>
            </a:r>
            <a:r>
              <a:rPr lang="en-US" altLang="zh-CN" sz="4000" b="1" kern="1200" noProof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4000" b="1" kern="1200" noProof="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和</a:t>
            </a:r>
            <a:r>
              <a:rPr lang="en-US" altLang="zh-CN" sz="4000" b="1" kern="1200" noProof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an</a:t>
            </a:r>
            <a:endParaRPr lang="en-US" altLang="zh-CN" sz="4000" b="1" kern="1200" noProof="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5602" name="Rectangle 3" descr="Rectangle: Click to edit Master text styles&#10;Second level&#10;Third level&#10;Fourth level&#10;Fifth level"/>
          <p:cNvSpPr>
            <a:spLocks noGrp="1"/>
          </p:cNvSpPr>
          <p:nvPr/>
        </p:nvSpPr>
        <p:spPr>
          <a:xfrm>
            <a:off x="1703070" y="2708910"/>
            <a:ext cx="9263380" cy="3415030"/>
          </a:xfrm>
          <a:ln w="38100">
            <a:solidFill>
              <a:srgbClr val="0000FF"/>
            </a:solidFill>
            <a:miter/>
          </a:ln>
        </p:spPr>
        <p:txBody>
          <a:bodyPr wrap="square" lIns="91440" tIns="45720" rIns="91440" bIns="45720" anchor="t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a和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an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是不定冠词，仅用在</a:t>
            </a:r>
            <a:r>
              <a:rPr lang="zh-CN" altLang="en-US" sz="3600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单数可数名词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前面，表示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一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的意义。a用在以辅音（指</a:t>
            </a:r>
            <a:r>
              <a:rPr lang="zh-CN" altLang="en-US" sz="3600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辅音音素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）开头的词前，a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用在以元音（指</a:t>
            </a:r>
            <a:r>
              <a:rPr lang="zh-CN" altLang="en-US" sz="3600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元音音素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）开头的词前。如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 book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an apple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/>
          <p:nvPr>
            <p:custDataLst>
              <p:tags r:id="rId1"/>
            </p:custDataLst>
          </p:nvPr>
        </p:nvGraphicFramePr>
        <p:xfrm>
          <a:off x="623570" y="606743"/>
          <a:ext cx="11074400" cy="6217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27275"/>
                <a:gridCol w="2687320"/>
                <a:gridCol w="6059805"/>
              </a:tblGrid>
              <a:tr h="64008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6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开头</a:t>
                      </a:r>
                      <a:endParaRPr lang="zh-CN" altLang="en-US" sz="3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36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a/an</a:t>
                      </a:r>
                      <a:endParaRPr lang="en-US" altLang="zh-CN" sz="3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6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举例</a:t>
                      </a:r>
                      <a:endParaRPr lang="zh-CN" altLang="en-US" sz="36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52451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辅音音素</a:t>
                      </a:r>
                      <a:endParaRPr lang="zh-CN" altLang="en-US" sz="36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endParaRPr lang="en-US" altLang="zh-CN" sz="36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一本书</a:t>
                      </a:r>
                      <a:endParaRPr lang="zh-CN" altLang="en-US" sz="36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/>
                </a:tc>
              </a:tr>
              <a:tr h="52387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元音音素</a:t>
                      </a:r>
                      <a:endParaRPr lang="zh-CN" altLang="en-US" sz="36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an</a:t>
                      </a:r>
                      <a:endParaRPr lang="en-US" altLang="zh-CN" sz="36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一个苹果</a:t>
                      </a:r>
                      <a:endParaRPr lang="zh-CN" altLang="en-US" sz="36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/>
                </a:tc>
              </a:tr>
              <a:tr h="523240">
                <a:tc rowSpan="2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u</a:t>
                      </a:r>
                      <a:endParaRPr lang="zh-CN" altLang="en-US" sz="36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+mn-ea"/>
                        </a:rPr>
                        <a:t>['juː]    a</a:t>
                      </a:r>
                      <a:endParaRPr lang="zh-CN" altLang="en-US" sz="36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一个单元</a:t>
                      </a:r>
                      <a:endParaRPr lang="zh-CN" altLang="en-US" sz="36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/>
                </a:tc>
              </a:tr>
              <a:tr h="525145">
                <a:tc vMerge="1"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+mn-ea"/>
                        </a:rPr>
                        <a:t>[ʌ]    an</a:t>
                      </a:r>
                      <a:endParaRPr lang="zh-CN" altLang="en-US" sz="36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一把雨伞</a:t>
                      </a:r>
                      <a:endParaRPr lang="zh-CN" altLang="en-US" sz="36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/>
                </a:tc>
              </a:tr>
              <a:tr h="524510">
                <a:tc rowSpan="2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</a:t>
                      </a:r>
                      <a:endParaRPr lang="zh-CN" altLang="en-US" sz="36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一般情况 </a:t>
                      </a:r>
                      <a:r>
                        <a:rPr lang="en-US" altLang="zh-CN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endParaRPr lang="en-US" altLang="zh-CN" sz="36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一个快乐的男孩</a:t>
                      </a:r>
                      <a:endParaRPr lang="zh-CN" altLang="en-US" sz="36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/>
                </a:tc>
              </a:tr>
              <a:tr h="943610">
                <a:tc vMerge="1"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zh-CN" altLang="en-US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不发音 </a:t>
                      </a:r>
                      <a:r>
                        <a:rPr lang="en-US" altLang="zh-CN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an</a:t>
                      </a:r>
                      <a:endParaRPr lang="en-US" altLang="zh-CN" sz="36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一个小时                  </a:t>
                      </a:r>
                      <a:endParaRPr lang="zh-CN" altLang="en-US" sz="36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algn="l">
                        <a:buNone/>
                      </a:pPr>
                      <a:r>
                        <a:rPr lang="zh-CN" altLang="en-US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一个诚实的男孩</a:t>
                      </a:r>
                      <a:endParaRPr lang="zh-CN" altLang="en-US" sz="36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94361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字母在引号之中</a:t>
                      </a:r>
                      <a:endParaRPr lang="zh-CN" altLang="en-US" sz="36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根据字母的发音</a:t>
                      </a:r>
                      <a:endParaRPr lang="zh-CN" altLang="en-US" sz="36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一个</a:t>
                      </a:r>
                      <a:r>
                        <a:rPr lang="en-US" altLang="zh-CN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“f” </a:t>
                      </a:r>
                      <a:endParaRPr lang="en-US" altLang="zh-CN" sz="36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algn="l">
                        <a:buNone/>
                      </a:pPr>
                      <a:r>
                        <a:rPr lang="zh-CN" altLang="en-US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一个</a:t>
                      </a:r>
                      <a:r>
                        <a:rPr lang="en-US" altLang="zh-CN" sz="3600" b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“d”</a:t>
                      </a:r>
                      <a:endParaRPr lang="en-US" altLang="zh-CN" sz="3600"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661" name="Text Box 3"/>
          <p:cNvSpPr txBox="1"/>
          <p:nvPr/>
        </p:nvSpPr>
        <p:spPr>
          <a:xfrm>
            <a:off x="554673" y="-28257"/>
            <a:ext cx="4608512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noProof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a/an用法分析</a:t>
            </a:r>
            <a:endParaRPr lang="en-US" altLang="zh-CN" sz="4000" b="1" noProof="0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539480" y="1270953"/>
            <a:ext cx="160020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 </a:t>
            </a: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book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539480" y="1904048"/>
            <a:ext cx="207645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l">
              <a:buClrTx/>
              <a:buSzTx/>
              <a:buFontTx/>
            </a:pPr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a</a:t>
            </a:r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n apple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543925" y="2597150"/>
            <a:ext cx="1516063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l">
              <a:buClrTx/>
              <a:buSzTx/>
              <a:buFontTx/>
            </a:pPr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a unit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524875" y="3214370"/>
            <a:ext cx="284035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l">
              <a:buClrTx/>
              <a:buSzTx/>
              <a:buFontTx/>
            </a:pPr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an umbrella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044305" y="3840163"/>
            <a:ext cx="247650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l">
              <a:buClrTx/>
              <a:buSzTx/>
              <a:buFontTx/>
            </a:pPr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a happy boy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041130" y="4437380"/>
            <a:ext cx="167005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l">
              <a:buClrTx/>
              <a:buSzTx/>
              <a:buFontTx/>
            </a:pPr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an hour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538845" y="5588635"/>
            <a:ext cx="126365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l">
              <a:buClrTx/>
              <a:buSzTx/>
              <a:buFontTx/>
            </a:pPr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an "f"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972550" y="5012690"/>
            <a:ext cx="281495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l">
              <a:buClrTx/>
              <a:buSzTx/>
              <a:buFontTx/>
            </a:pPr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an honest boy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564880" y="6173470"/>
            <a:ext cx="114681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l">
              <a:buClrTx/>
              <a:buSzTx/>
              <a:buFontTx/>
            </a:pPr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a "d"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  <p:bldP spid="12" grpId="0"/>
      <p:bldP spid="15" grpId="0"/>
      <p:bldP spid="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7649" name="Picture 4" descr="图片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60761" y="1632873"/>
            <a:ext cx="4918688" cy="4582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0" name="Rectangle 5"/>
          <p:cNvSpPr/>
          <p:nvPr/>
        </p:nvSpPr>
        <p:spPr>
          <a:xfrm>
            <a:off x="6982087" y="4495979"/>
            <a:ext cx="4245468" cy="14471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</a:rPr>
              <a:t>My dream is to 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</a:rPr>
              <a:t> be _____ scientist</a:t>
            </a:r>
            <a:r>
              <a:rPr lang="en-GB" altLang="en-US" sz="3600" dirty="0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GB" altLang="en-US" sz="3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7651" name="Picture 6" descr="图片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125" y="1568450"/>
            <a:ext cx="5209879" cy="47872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9" name="Rectangle 7"/>
          <p:cNvSpPr>
            <a:spLocks noGrp="1" noChangeArrowheads="1"/>
          </p:cNvSpPr>
          <p:nvPr/>
        </p:nvSpPr>
        <p:spPr>
          <a:xfrm>
            <a:off x="767715" y="621030"/>
            <a:ext cx="10988675" cy="935355"/>
          </a:xfrm>
          <a:solidFill>
            <a:schemeClr val="bg1"/>
          </a:solidFill>
        </p:spPr>
        <p:txBody>
          <a:bodyPr vert="horz" wrap="square" lIns="0" tIns="45720" rIns="0" bIns="0" numCol="1" rtlCol="0" anchor="b" anchorCtr="0" compatLnSpc="1"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1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B1  Some students are talking about their dreams. Complete the sentences below with a or an.</a:t>
            </a:r>
            <a:endParaRPr kumimoji="0" lang="en-US" altLang="zh-CN" sz="4000" b="1" i="1" u="none" strike="noStrike" kern="1200" cap="none" spc="0" normalizeH="0" baseline="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7653" name="Rectangle 8"/>
          <p:cNvSpPr/>
          <p:nvPr/>
        </p:nvSpPr>
        <p:spPr>
          <a:xfrm>
            <a:off x="771720" y="4701979"/>
            <a:ext cx="4434872" cy="14471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</a:rPr>
              <a:t>My dream is to be 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</a:rPr>
              <a:t>  _____ Art teacher.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11" name="Text Box 9"/>
          <p:cNvSpPr txBox="1"/>
          <p:nvPr/>
        </p:nvSpPr>
        <p:spPr>
          <a:xfrm>
            <a:off x="1786274" y="5485409"/>
            <a:ext cx="746229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  <a:endParaRPr lang="en-GB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12" name="Text Box 10"/>
          <p:cNvSpPr txBox="1"/>
          <p:nvPr/>
        </p:nvSpPr>
        <p:spPr>
          <a:xfrm>
            <a:off x="8384189" y="5234668"/>
            <a:ext cx="497486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GB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1" grpId="0"/>
      <p:bldP spid="215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84C0EA">
                <a:lumMod val="42000"/>
                <a:lumOff val="58000"/>
              </a:srgbClr>
            </a:gs>
            <a:gs pos="100000">
              <a:srgbClr val="FFFFFF"/>
            </a:gs>
          </a:gsLst>
          <a:lin ang="1632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1641455" y="622046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zh-CN" altLang="en-US" sz="1800"/>
          </a:p>
        </p:txBody>
      </p:sp>
      <p:pic>
        <p:nvPicPr>
          <p:cNvPr id="28673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3432" y="692468"/>
            <a:ext cx="4506003" cy="525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74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4584" y="692468"/>
            <a:ext cx="4593703" cy="5251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5" name="Rectangle 6"/>
          <p:cNvSpPr/>
          <p:nvPr/>
        </p:nvSpPr>
        <p:spPr>
          <a:xfrm>
            <a:off x="911256" y="4189870"/>
            <a:ext cx="4116968" cy="14471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</a:rPr>
              <a:t>I want to be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</a:rPr>
              <a:t>_____ 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</a:rPr>
              <a:t>actor in films.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8676" name="Rectangle 7"/>
          <p:cNvSpPr/>
          <p:nvPr/>
        </p:nvSpPr>
        <p:spPr>
          <a:xfrm>
            <a:off x="7415147" y="4196501"/>
            <a:ext cx="3808266" cy="14471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</a:rPr>
              <a:t>   I want to be 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</a:rPr>
              <a:t>   _____ 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</a:rPr>
              <a:t>engineer.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34" name="Text Box 8"/>
          <p:cNvSpPr txBox="1"/>
          <p:nvPr/>
        </p:nvSpPr>
        <p:spPr>
          <a:xfrm>
            <a:off x="3839300" y="4271255"/>
            <a:ext cx="715628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GB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  <a:endParaRPr lang="en-GB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35" name="Text Box 9"/>
          <p:cNvSpPr txBox="1"/>
          <p:nvPr/>
        </p:nvSpPr>
        <p:spPr>
          <a:xfrm>
            <a:off x="8256536" y="4940813"/>
            <a:ext cx="715628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GB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  <a:endParaRPr lang="en-GB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/>
      <p:bldP spid="2253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9697" name="Picture 4"/>
          <p:cNvPicPr>
            <a:picLocks noChangeAspect="1"/>
          </p:cNvPicPr>
          <p:nvPr/>
        </p:nvPicPr>
        <p:blipFill>
          <a:blip r:embed="rId1"/>
          <a:srcRect t="3684"/>
          <a:stretch>
            <a:fillRect/>
          </a:stretch>
        </p:blipFill>
        <p:spPr>
          <a:xfrm>
            <a:off x="6864350" y="516890"/>
            <a:ext cx="4902200" cy="54743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698" name="Picture 5" descr="图片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925" y="630818"/>
            <a:ext cx="4472689" cy="528191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699" name="Rectangle 6"/>
          <p:cNvSpPr/>
          <p:nvPr/>
        </p:nvSpPr>
        <p:spPr>
          <a:xfrm>
            <a:off x="745874" y="4005505"/>
            <a:ext cx="4344898" cy="14471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</a:rPr>
              <a:t>My dream is to be 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</a:rPr>
              <a:t>____ 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</a:rPr>
              <a:t>basketball star.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9700" name="Rectangle 7"/>
          <p:cNvSpPr/>
          <p:nvPr/>
        </p:nvSpPr>
        <p:spPr>
          <a:xfrm>
            <a:off x="7664450" y="4293235"/>
            <a:ext cx="4251960" cy="14471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</a:rPr>
              <a:t> I want to be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</a:rPr>
              <a:t>_____ 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</a:rPr>
              <a:t>   nurse.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58" name="Text Box 8"/>
          <p:cNvSpPr txBox="1"/>
          <p:nvPr/>
        </p:nvSpPr>
        <p:spPr>
          <a:xfrm>
            <a:off x="1260317" y="4759885"/>
            <a:ext cx="477461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GB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GB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59" name="Text Box 9"/>
          <p:cNvSpPr txBox="1"/>
          <p:nvPr/>
        </p:nvSpPr>
        <p:spPr>
          <a:xfrm>
            <a:off x="10499012" y="4379026"/>
            <a:ext cx="716192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GB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GB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8" grpId="0"/>
      <p:bldP spid="2355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/>
          </p:cNvSpPr>
          <p:nvPr/>
        </p:nvSpPr>
        <p:spPr>
          <a:xfrm>
            <a:off x="3794125" y="833120"/>
            <a:ext cx="3526790" cy="391795"/>
          </a:xfrm>
        </p:spPr>
        <p:txBody>
          <a:bodyPr wrap="square" lIns="0" tIns="45720" rIns="0" bIns="0" anchor="b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常见职业名称</a:t>
            </a:r>
            <a:endParaRPr lang="zh-CN" altLang="en-US" sz="40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722" name="Rectangle 3"/>
          <p:cNvSpPr>
            <a:spLocks noGrp="1"/>
          </p:cNvSpPr>
          <p:nvPr/>
        </p:nvSpPr>
        <p:spPr>
          <a:xfrm>
            <a:off x="1200150" y="1701165"/>
            <a:ext cx="4405313" cy="3768725"/>
          </a:xfrm>
        </p:spPr>
        <p:txBody>
          <a:bodyPr wrap="square" lIns="91440" tIns="45720" rIns="91440" bIns="45720" anchor="t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actor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男演员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7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actress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女演员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7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artist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艺术家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7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bank clerk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银行职员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7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cleaner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清洁工人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7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cook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厨师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7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dancer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舞蹈家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7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dentist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牙医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600190" y="1702435"/>
            <a:ext cx="5332095" cy="32988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eaLnBrk="1" hangingPunct="1">
              <a:lnSpc>
                <a:spcPct val="7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doctor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医生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7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driver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司机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7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engineer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工程师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7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farmer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农民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7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firefighter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消防员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7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football player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足球运动员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7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manager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经理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/>
          </p:cNvSpPr>
          <p:nvPr/>
        </p:nvSpPr>
        <p:spPr>
          <a:xfrm>
            <a:off x="4009390" y="833120"/>
            <a:ext cx="3526790" cy="391795"/>
          </a:xfrm>
        </p:spPr>
        <p:txBody>
          <a:bodyPr wrap="square" lIns="0" tIns="45720" rIns="0" bIns="0" anchor="b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常见职业名称</a:t>
            </a:r>
            <a:endParaRPr lang="zh-CN" altLang="en-US" sz="40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723" name="Rectangle 4"/>
          <p:cNvSpPr/>
          <p:nvPr/>
        </p:nvSpPr>
        <p:spPr>
          <a:xfrm>
            <a:off x="1245870" y="1628775"/>
            <a:ext cx="4199255" cy="358838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 eaLnBrk="0" hangingPunct="0">
              <a:lnSpc>
                <a:spcPct val="8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nurse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护士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painter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画家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pilot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飞行员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policeman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男警察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policewoman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女警察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postman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邮递员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reporter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记者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599555" y="1628775"/>
            <a:ext cx="4934585" cy="36887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42900" indent="-342900" eaLnBrk="0" hangingPunct="0">
              <a:lnSpc>
                <a:spcPct val="8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secretary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秘书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shop assistant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售货员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singer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歌手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teacher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教师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waiter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男招待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waitress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女招待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worker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工人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3"/>
          <p:cNvSpPr>
            <a:spLocks noGrp="1"/>
          </p:cNvSpPr>
          <p:nvPr/>
        </p:nvSpPr>
        <p:spPr>
          <a:xfrm>
            <a:off x="1143000" y="1485265"/>
            <a:ext cx="9988550" cy="1087755"/>
          </a:xfrm>
        </p:spPr>
        <p:txBody>
          <a:bodyPr wrap="square" lIns="91440" tIns="45720" rIns="91440" bIns="45720" anchor="t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zh-CN" sz="3600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S1: What do you want to be?</a:t>
            </a:r>
            <a:endParaRPr lang="en-US" altLang="zh-CN" sz="3600" dirty="0">
              <a:solidFill>
                <a:srgbClr val="00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zh-CN" sz="3600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S2: My dream is to be a(n) ... / I want to be a(n) ...</a:t>
            </a:r>
            <a:endParaRPr lang="en-US" altLang="zh-CN" sz="3600" dirty="0">
              <a:solidFill>
                <a:srgbClr val="00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4580" name="Group 4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197293" y="2781935"/>
          <a:ext cx="10037445" cy="3325495"/>
        </p:xfrm>
        <a:graphic>
          <a:graphicData uri="http://schemas.openxmlformats.org/drawingml/2006/table">
            <a:tbl>
              <a:tblPr/>
              <a:tblGrid>
                <a:gridCol w="2632075"/>
                <a:gridCol w="2432050"/>
                <a:gridCol w="2460625"/>
                <a:gridCol w="2512695"/>
              </a:tblGrid>
              <a:tr h="17246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Students' names</a:t>
                      </a:r>
                      <a:endParaRPr kumimoji="0" lang="en-US" altLang="zh-CN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16008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Their </a:t>
                      </a:r>
                      <a:r>
                        <a:rPr kumimoji="0" lang="en-US" altLang="zh-CN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kumimoji="0" lang="zh-CN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ream</a:t>
                      </a:r>
                      <a:r>
                        <a:rPr kumimoji="0" 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</a:t>
                      </a:r>
                      <a:endParaRPr kumimoji="0" lang="en-U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40105" y="190500"/>
            <a:ext cx="11055985" cy="13220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000" b="1" i="1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B2  What do you want to be? In groups, discuss this with your classmates. </a:t>
            </a:r>
            <a:endParaRPr kumimoji="0" lang="en-US" altLang="zh-CN" sz="4000" b="1" i="1" kern="1200" cap="none" spc="0" normalizeH="0" baseline="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 Box 3"/>
          <p:cNvSpPr txBox="1"/>
          <p:nvPr/>
        </p:nvSpPr>
        <p:spPr>
          <a:xfrm>
            <a:off x="838200" y="1127125"/>
            <a:ext cx="1093470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buFont typeface="Arial" panose="020B0604020202020204" pitchFamily="34" charset="0"/>
              <a:buNone/>
            </a:pPr>
            <a:r>
              <a:rPr lang="en-US" altLang="zh-CN" sz="36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If you are a reporter of the school newspaper, you are going to interview a new student from the US. What questions do you want to ask him?</a:t>
            </a:r>
            <a:endParaRPr lang="en-US" altLang="zh-CN" sz="3600" b="1" i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  <p:graphicFrame>
        <p:nvGraphicFramePr>
          <p:cNvPr id="29700" name="Group 4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597684" y="2928000"/>
          <a:ext cx="10610215" cy="3760470"/>
        </p:xfrm>
        <a:graphic>
          <a:graphicData uri="http://schemas.openxmlformats.org/drawingml/2006/table">
            <a:tbl>
              <a:tblPr/>
              <a:tblGrid>
                <a:gridCol w="2851150"/>
                <a:gridCol w="7759065"/>
              </a:tblGrid>
              <a:tr h="751205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Question 1</a:t>
                      </a:r>
                      <a:endParaRPr kumimoji="0" lang="en-US" altLang="zh-CN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3110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Question 2</a:t>
                      </a:r>
                      <a:endParaRPr kumimoji="0" lang="en-US" altLang="zh-CN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0570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Question 3</a:t>
                      </a:r>
                      <a:endParaRPr kumimoji="0" lang="en-US" altLang="zh-CN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2475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Question 4</a:t>
                      </a:r>
                      <a:endParaRPr kumimoji="0" lang="en-US" altLang="zh-CN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3110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Question 5</a:t>
                      </a:r>
                      <a:endParaRPr kumimoji="0" lang="zh-CN" altLang="en-U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3814" name="TextBox 5"/>
          <p:cNvSpPr txBox="1"/>
          <p:nvPr/>
        </p:nvSpPr>
        <p:spPr>
          <a:xfrm>
            <a:off x="3863489" y="551195"/>
            <a:ext cx="5400675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40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Preparing the interview</a:t>
            </a:r>
            <a:endParaRPr lang="en-US" altLang="zh-CN" sz="4000" b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  <p:sp>
        <p:nvSpPr>
          <p:cNvPr id="32770" name="TextBox 4"/>
          <p:cNvSpPr txBox="1"/>
          <p:nvPr/>
        </p:nvSpPr>
        <p:spPr>
          <a:xfrm>
            <a:off x="6817360" y="-26352"/>
            <a:ext cx="5219065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>
              <a:buClrTx/>
              <a:buSzTx/>
              <a:buFontTx/>
            </a:pPr>
            <a:r>
              <a:rPr lang="en-US" altLang="zh-CN" sz="40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Part III  Post-Learning</a:t>
            </a:r>
            <a:endParaRPr lang="en-US" altLang="zh-CN" sz="40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>
            <a:spLocks noGrp="1"/>
          </p:cNvSpPr>
          <p:nvPr/>
        </p:nvSpPr>
        <p:spPr>
          <a:xfrm>
            <a:off x="1085850" y="1127125"/>
            <a:ext cx="9947910" cy="5793740"/>
          </a:xfrm>
        </p:spPr>
        <p:txBody>
          <a:bodyPr wrap="square" lIns="91440" tIns="45720" rIns="91440" bIns="45720" anchor="t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</a:rPr>
              <a:t>1. How old _____ the little girl? (be)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</a:rPr>
              <a:t>2. How ______ you? (be)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</a:rPr>
              <a:t>3. Where ______ Mike from? (be)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</a:rPr>
              <a:t>4. Where ______ Mike _____ from? (come)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</a:rPr>
              <a:t>5. How many friends _____ they _____? (have)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</a:rPr>
              <a:t>6. Which colour _____ he _____? (like)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en-US" altLang="zh-CN" sz="3600" dirty="0">
                <a:latin typeface="Times New Roman" panose="02020603050405020304" pitchFamily="18" charset="0"/>
              </a:rPr>
              <a:t>7. When _____ you _____ to school? (go)</a:t>
            </a:r>
            <a:endParaRPr lang="en-US" altLang="zh-CN" sz="3600" dirty="0">
              <a:latin typeface="Times New Roman" panose="02020603050405020304" pitchFamily="18" charset="0"/>
            </a:endParaRPr>
          </a:p>
        </p:txBody>
      </p:sp>
      <p:sp>
        <p:nvSpPr>
          <p:cNvPr id="26628" name="Text Box 4"/>
          <p:cNvSpPr txBox="1"/>
          <p:nvPr/>
        </p:nvSpPr>
        <p:spPr>
          <a:xfrm>
            <a:off x="3719503" y="1270099"/>
            <a:ext cx="93345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is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6629" name="Text Box 5"/>
          <p:cNvSpPr txBox="1"/>
          <p:nvPr/>
        </p:nvSpPr>
        <p:spPr>
          <a:xfrm>
            <a:off x="2999413" y="2061309"/>
            <a:ext cx="93345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are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6630" name="Text Box 6"/>
          <p:cNvSpPr txBox="1"/>
          <p:nvPr/>
        </p:nvSpPr>
        <p:spPr>
          <a:xfrm>
            <a:off x="3431530" y="2925544"/>
            <a:ext cx="935038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is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6631" name="Text Box 7"/>
          <p:cNvSpPr txBox="1"/>
          <p:nvPr/>
        </p:nvSpPr>
        <p:spPr>
          <a:xfrm>
            <a:off x="3143558" y="3758664"/>
            <a:ext cx="4176712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does             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come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6632" name="Text Box 9"/>
          <p:cNvSpPr txBox="1"/>
          <p:nvPr/>
        </p:nvSpPr>
        <p:spPr>
          <a:xfrm>
            <a:off x="5445115" y="4580989"/>
            <a:ext cx="360045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do             have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6634" name="Text Box 11"/>
          <p:cNvSpPr txBox="1"/>
          <p:nvPr/>
        </p:nvSpPr>
        <p:spPr>
          <a:xfrm>
            <a:off x="4367838" y="5375374"/>
            <a:ext cx="3313112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does        like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6635" name="Text Box 13"/>
          <p:cNvSpPr txBox="1"/>
          <p:nvPr/>
        </p:nvSpPr>
        <p:spPr>
          <a:xfrm>
            <a:off x="3142605" y="6134834"/>
            <a:ext cx="2808288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do              go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58545" y="550545"/>
            <a:ext cx="68884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noProof="0" dirty="0">
                <a:solidFill>
                  <a:srgbClr val="0070C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一.用所给词的适当形式填空。</a:t>
            </a:r>
            <a:endParaRPr lang="en-US" altLang="zh-CN" sz="3600" b="1" noProof="0" dirty="0">
              <a:solidFill>
                <a:srgbClr val="0070C0"/>
              </a:solidFill>
              <a:effectLst/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4818" name="TextBox 4"/>
          <p:cNvSpPr txBox="1"/>
          <p:nvPr/>
        </p:nvSpPr>
        <p:spPr>
          <a:xfrm>
            <a:off x="8475028" y="-26352"/>
            <a:ext cx="365760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>
              <a:buClrTx/>
              <a:buSzTx/>
              <a:buFontTx/>
            </a:pPr>
            <a:r>
              <a:rPr lang="en-US" altLang="zh-CN" sz="40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Part IV  Review</a:t>
            </a:r>
            <a:endParaRPr lang="en-US" altLang="zh-CN" sz="40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  <p:bldP spid="26628" grpId="1"/>
      <p:bldP spid="26629" grpId="0"/>
      <p:bldP spid="26629" grpId="1"/>
      <p:bldP spid="26630" grpId="0"/>
      <p:bldP spid="26630" grpId="1"/>
      <p:bldP spid="26631" grpId="0"/>
      <p:bldP spid="26631" grpId="1"/>
      <p:bldP spid="26632" grpId="0"/>
      <p:bldP spid="26632" grpId="1"/>
      <p:bldP spid="26634" grpId="0"/>
      <p:bldP spid="26634" grpId="1"/>
      <p:bldP spid="26635" grpId="0"/>
      <p:bldP spid="26635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/>
        </p:nvSpPr>
        <p:spPr>
          <a:xfrm>
            <a:off x="1199515" y="44450"/>
            <a:ext cx="9425940" cy="5181600"/>
          </a:xfrm>
        </p:spPr>
        <p:txBody>
          <a:bodyPr vert="horz" wrap="square" lIns="91440" tIns="45720" rIns="91440" bIns="45720" numCol="1" rtlCol="0" anchor="t" anchorCtr="0" compatLnSpc="1">
            <a:no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274320" marR="0" lvl="0" indent="-274320" algn="l" defTabSz="914400" rtl="0" eaLnBrk="1" fontAlgn="auto" latinLnBrk="0" hangingPunct="1">
              <a:lnSpc>
                <a:spcPct val="10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二</a:t>
            </a:r>
            <a:r>
              <a:rPr kumimoji="0" lang="en-US" altLang="zh-CN" sz="36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.根据划线部分内容将下列陈述句转换为特殊疑问句</a:t>
            </a:r>
            <a:r>
              <a:rPr kumimoji="0" lang="en-US" altLang="zh-CN" sz="36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 They are </a:t>
            </a:r>
            <a:r>
              <a:rPr kumimoji="0" lang="en-US" sz="3600" b="0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violins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 </a:t>
            </a:r>
            <a:r>
              <a:rPr kumimoji="0" lang="en-US" sz="3600" b="0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Li Lei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is Amy's best friend.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3. Tom goes to school </a:t>
            </a:r>
            <a:r>
              <a:rPr kumimoji="0" lang="en-US" sz="3600" b="0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on foot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every day.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4. Sarah is going to </a:t>
            </a:r>
            <a:r>
              <a:rPr kumimoji="0" lang="en-US" sz="3600" b="0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Hong Kong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next month.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endParaRPr kumimoji="0" lang="en-US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71905" y="1988820"/>
            <a:ext cx="3514090" cy="70040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marL="274320" lvl="0" indent="-274320" algn="l" fontAlgn="auto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defRPr/>
            </a:pPr>
            <a:r>
              <a:rPr lang="en-US" sz="36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→ What are they?</a:t>
            </a:r>
            <a:endParaRPr lang="en-US" sz="360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17295" y="3500755"/>
            <a:ext cx="5577840" cy="70040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marL="274320" lvl="0" indent="-274320" algn="l" fontAlgn="auto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defRPr/>
            </a:pPr>
            <a:r>
              <a:rPr lang="en-US" sz="36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→ Who is Amy's best friend?</a:t>
            </a:r>
            <a:endParaRPr lang="en-US" sz="360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00150" y="4869180"/>
            <a:ext cx="7990205" cy="70040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lang="en-US" sz="36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→ How does Tom go to school every day?</a:t>
            </a:r>
            <a:endParaRPr kumimoji="0" lang="en-US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00150" y="6157595"/>
            <a:ext cx="7552690" cy="70040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marL="274320" lvl="0" indent="-274320" algn="l" fontAlgn="auto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defRPr/>
            </a:pPr>
            <a:r>
              <a:rPr lang="en-US" sz="36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→ Where is Sarah going to </a:t>
            </a:r>
            <a:r>
              <a:rPr lang="en-US" sz="36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next month?</a:t>
            </a:r>
            <a:endParaRPr lang="en-US" sz="360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4" grpId="0"/>
      <p:bldP spid="4" grpId="1"/>
      <p:bldP spid="5" grpId="0"/>
      <p:bldP spid="5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27075" y="43815"/>
            <a:ext cx="11128375" cy="6739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三</a:t>
            </a:r>
            <a:r>
              <a:rPr kumimoji="0" lang="en-US" altLang="zh-CN" sz="36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.用适当的特殊疑问词填空。</a:t>
            </a:r>
            <a:endParaRPr kumimoji="0" lang="en-US" altLang="zh-CN" sz="3600" b="1" i="0" u="none" strike="noStrike" kern="1200" cap="none" spc="0" normalizeH="0" baseline="0" noProof="0" dirty="0">
              <a:solidFill>
                <a:srgbClr val="0070C0"/>
              </a:solidFill>
              <a:effectLst/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1. -- _____ class are you in, Class One or Class Two?</a:t>
            </a:r>
            <a:endParaRPr kumimoji="0" lang="en-US" altLang="zh-CN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-- Class Two.</a:t>
            </a:r>
            <a:endParaRPr kumimoji="0" lang="en-US" altLang="zh-CN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altLang="zh-CN" sz="36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_____ do you usually go to school?</a:t>
            </a:r>
            <a:endParaRPr kumimoji="0" lang="en-US" altLang="zh-CN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6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On foot.</a:t>
            </a:r>
            <a:endParaRPr kumimoji="0" lang="en-US" altLang="zh-CN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altLang="zh-CN" sz="36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_____ does the housework in your family?</a:t>
            </a:r>
            <a:endParaRPr kumimoji="0" lang="en-US" altLang="zh-CN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6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My mother.</a:t>
            </a:r>
            <a:endParaRPr kumimoji="0" lang="en-US" altLang="zh-CN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altLang="zh-CN" sz="36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_________ people are there in the room?</a:t>
            </a:r>
            <a:endParaRPr kumimoji="0" lang="en-US" altLang="zh-CN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6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There are three.</a:t>
            </a:r>
            <a:endParaRPr kumimoji="0" lang="en-US" altLang="zh-CN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altLang="zh-CN" sz="36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_____ do you want to be a teacher in the future?</a:t>
            </a:r>
            <a:endParaRPr kumimoji="0" lang="en-US" altLang="zh-CN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6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Because I like to stay with children.</a:t>
            </a:r>
            <a:endParaRPr kumimoji="0" lang="en-US" altLang="zh-CN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altLang="zh-CN" sz="36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______ car is this?          </a:t>
            </a:r>
            <a:r>
              <a:rPr lang="en-US" altLang="zh-CN" sz="36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It's Joan's.</a:t>
            </a:r>
            <a:endParaRPr kumimoji="0" lang="zh-CN" alt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6540" y="621030"/>
            <a:ext cx="172466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Which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76095" y="1700213"/>
            <a:ext cx="1296988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01165" y="2780665"/>
            <a:ext cx="16205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6540" y="3860800"/>
            <a:ext cx="284162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How many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4975" y="4940618"/>
            <a:ext cx="1081088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32585" y="6092825"/>
            <a:ext cx="177355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Whose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C:\Users\Administrator\Desktop\ppt图片\空白ID卡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768428" y="2709174"/>
            <a:ext cx="2048682" cy="187548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1393190" y="767080"/>
            <a:ext cx="9161780" cy="5852160"/>
          </a:xfrm>
          <a:prstGeom prst="rect">
            <a:avLst/>
          </a:prstGeom>
        </p:spPr>
        <p:txBody>
          <a:bodyPr wrap="square">
            <a:spAutoFit/>
          </a:bodyPr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四.选用a或an填空。</a:t>
            </a:r>
            <a:endParaRPr kumimoji="0" lang="zh-CN" alt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1. Is it 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_____ </a:t>
            </a: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Chinese book or 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_____ </a:t>
            </a: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English book?</a:t>
            </a:r>
            <a:endParaRPr kumimoji="0" lang="en-US" altLang="zh-CN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2. That is 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_____ </a:t>
            </a: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ID card.</a:t>
            </a:r>
            <a:endParaRPr kumimoji="0" lang="en-US" altLang="zh-CN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3. There is 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_____</a:t>
            </a: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"l" in the word "luck".</a:t>
            </a:r>
            <a:endParaRPr kumimoji="0" lang="en-US" altLang="zh-CN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4. My father often says, "To be 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_____</a:t>
            </a: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honest </a:t>
            </a:r>
            <a:endParaRPr kumimoji="0" lang="en-US" altLang="zh-CN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boy today and 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_____ </a:t>
            </a: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useful man tomorrow."</a:t>
            </a:r>
            <a:endParaRPr kumimoji="0" lang="en-US" altLang="zh-CN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71787" y="1628667"/>
            <a:ext cx="576263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391375" y="1628667"/>
            <a:ext cx="79057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algn="l">
              <a:buClrTx/>
              <a:buSzTx/>
              <a:buFontTx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an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03270" y="3069164"/>
            <a:ext cx="792162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algn="l">
              <a:buClrTx/>
              <a:buSzTx/>
              <a:buFontTx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an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91242" y="3788619"/>
            <a:ext cx="792163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l">
              <a:buClrTx/>
              <a:buSzTx/>
              <a:buFontTx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an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35520" y="4508392"/>
            <a:ext cx="93662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algn="l">
              <a:buClrTx/>
              <a:buSzTx/>
              <a:buFontTx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an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15522" y="5228482"/>
            <a:ext cx="576263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algn="l">
              <a:buClrTx/>
              <a:buSzTx/>
              <a:buFontTx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a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9" grpId="0"/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Box 4"/>
          <p:cNvSpPr txBox="1"/>
          <p:nvPr/>
        </p:nvSpPr>
        <p:spPr>
          <a:xfrm>
            <a:off x="3215958" y="2924493"/>
            <a:ext cx="5742940" cy="14452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>
              <a:buClrTx/>
              <a:buSzTx/>
              <a:buFontTx/>
            </a:pPr>
            <a:r>
              <a:rPr lang="en-US" altLang="zh-CN" sz="88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Thank you!</a:t>
            </a:r>
            <a:endParaRPr lang="en-US" altLang="zh-CN" sz="88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BEAUTIFY_FLAG" val=""/>
</p:tagLst>
</file>

<file path=ppt/tags/tag20.xml><?xml version="1.0" encoding="utf-8"?>
<p:tagLst xmlns:p="http://schemas.openxmlformats.org/presentationml/2006/main">
  <p:tag name="KSO_WM_BEAUTIFY_FLAG" val=""/>
</p:tagLst>
</file>

<file path=ppt/tags/tag21.xml><?xml version="1.0" encoding="utf-8"?>
<p:tagLst xmlns:p="http://schemas.openxmlformats.org/presentationml/2006/main">
  <p:tag name="KSO_WM_BEAUTIFY_FLAG" val=""/>
</p:tagLst>
</file>

<file path=ppt/tags/tag22.xml><?xml version="1.0" encoding="utf-8"?>
<p:tagLst xmlns:p="http://schemas.openxmlformats.org/presentationml/2006/main">
  <p:tag name="KSO_WM_BEAUTIFY_FLAG" val=""/>
</p:tagLst>
</file>

<file path=ppt/tags/tag23.xml><?xml version="1.0" encoding="utf-8"?>
<p:tagLst xmlns:p="http://schemas.openxmlformats.org/presentationml/2006/main">
  <p:tag name="KSO_WM_BEAUTIFY_FLAG" val=""/>
</p:tagLst>
</file>

<file path=ppt/tags/tag24.xml><?xml version="1.0" encoding="utf-8"?>
<p:tagLst xmlns:p="http://schemas.openxmlformats.org/presentationml/2006/main">
  <p:tag name="KSO_WM_BEAUTIFY_FLAG" val=""/>
</p:tagLst>
</file>

<file path=ppt/tags/tag25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26.xml><?xml version="1.0" encoding="utf-8"?>
<p:tagLst xmlns:p="http://schemas.openxmlformats.org/presentationml/2006/main">
  <p:tag name="KSO_WM_BEAUTIFY_FLAG" val=""/>
</p:tagLst>
</file>

<file path=ppt/tags/tag27.xml><?xml version="1.0" encoding="utf-8"?>
<p:tagLst xmlns:p="http://schemas.openxmlformats.org/presentationml/2006/main">
  <p:tag name="KSO_WM_BEAUTIFY_FLAG" val=""/>
</p:tagLst>
</file>

<file path=ppt/tags/tag28.xml><?xml version="1.0" encoding="utf-8"?>
<p:tagLst xmlns:p="http://schemas.openxmlformats.org/presentationml/2006/main">
  <p:tag name="KSO_WM_BEAUTIFY_FLAG" val=""/>
</p:tagLst>
</file>

<file path=ppt/tags/tag29.xml><?xml version="1.0" encoding="utf-8"?>
<p:tagLst xmlns:p="http://schemas.openxmlformats.org/presentationml/2006/main">
  <p:tag name="KSO_WM_BEAUTIFY_FLAG" val=""/>
</p:tagLst>
</file>

<file path=ppt/tags/tag30.xml><?xml version="1.0" encoding="utf-8"?>
<p:tagLst xmlns:p="http://schemas.openxmlformats.org/presentationml/2006/main">
  <p:tag name="KSO_WM_BEAUTIFY_FLAG" val=""/>
</p:tagLst>
</file>

<file path=ppt/tags/tag31.xml><?xml version="1.0" encoding="utf-8"?>
<p:tagLst xmlns:p="http://schemas.openxmlformats.org/presentationml/2006/main">
  <p:tag name="KSO_WM_BEAUTIFY_FLAG" val=""/>
</p:tagLst>
</file>

<file path=ppt/tags/tag3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33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4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5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6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7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8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9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0.xml><?xml version="1.0" encoding="utf-8"?>
<p:tagLst xmlns:p="http://schemas.openxmlformats.org/presentationml/2006/main">
  <p:tag name="KSO_WM_UNIT_TABLE_BEAUTIFY" val="smartTable{318a3b51-d640-4aba-823a-822e205e92ad}"/>
</p:tagLst>
</file>

<file path=ppt/tags/tag41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2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3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4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5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6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7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8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9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50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51.xml><?xml version="1.0" encoding="utf-8"?>
<p:tagLst xmlns:p="http://schemas.openxmlformats.org/presentationml/2006/main">
  <p:tag name="KSO_WM_UNIT_TABLE_BEAUTIFY" val="smartTable{01cf03bb-f24a-4b74-bc87-30eae5886eb7}"/>
  <p:tag name="TABLE_ENDDRAG_ORIGIN_RECT" val="745*399"/>
  <p:tag name="TABLE_ENDDRAG_RECT" val="65*107*745*399"/>
</p:tagLst>
</file>

<file path=ppt/tags/tag52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53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54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55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56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57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58.xml><?xml version="1.0" encoding="utf-8"?>
<p:tagLst xmlns:p="http://schemas.openxmlformats.org/presentationml/2006/main">
  <p:tag name="KSO_WM_UNIT_TABLE_BEAUTIFY" val="smartTable{a3b75e3f-489c-4adf-b123-a16b84fb119c}"/>
  <p:tag name="TABLE_ENDDRAG_ORIGIN_RECT" val="790*261"/>
  <p:tag name="TABLE_ENDDRAG_RECT" val="95*216*790*261"/>
</p:tagLst>
</file>

<file path=ppt/tags/tag59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0.xml><?xml version="1.0" encoding="utf-8"?>
<p:tagLst xmlns:p="http://schemas.openxmlformats.org/presentationml/2006/main">
  <p:tag name="KSO_WM_UNIT_TABLE_BEAUTIFY" val="smartTable{7bb2b211-f0a8-47eb-b795-b1fdb14ae5e8}"/>
  <p:tag name="TABLE_ENDDRAG_ORIGIN_RECT" val="835*296"/>
  <p:tag name="TABLE_ENDDRAG_RECT" val="56*230*835*296"/>
</p:tagLst>
</file>

<file path=ppt/tags/tag61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2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3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4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5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6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7.xml><?xml version="1.0" encoding="utf-8"?>
<p:tagLst xmlns:p="http://schemas.openxmlformats.org/presentationml/2006/main">
  <p:tag name="COMMONDATA" val="eyJoZGlkIjoiZDkxNWUzNjNlZTIwNmE1MDAwZTE1NTA3OGMxZjkyMGIifQ=="/>
  <p:tag name="KSO_WPP_MARK_KEY" val="b6503386-af90-49e0-9729-d1fcd729d1b1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/>
            </a:gs>
            <a:gs pos="100000">
              <a:schemeClr val="phClr">
                <a:lumMod val="85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新版空白演示配色">
      <a:dk1>
        <a:sysClr val="windowText" lastClr="000000"/>
      </a:dk1>
      <a:lt1>
        <a:sysClr val="window" lastClr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自定义设计方案">
  <a:themeElements>
    <a:clrScheme name="新版空白演示配色">
      <a:dk1>
        <a:sysClr val="windowText" lastClr="000000"/>
      </a:dk1>
      <a:lt1>
        <a:sysClr val="window" lastClr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5658</Words>
  <Application>WPS 演示</Application>
  <PresentationFormat>全屏显示(4:3)</PresentationFormat>
  <Paragraphs>512</Paragraphs>
  <Slides>32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32</vt:i4>
      </vt:variant>
    </vt:vector>
  </HeadingPairs>
  <TitlesOfParts>
    <vt:vector size="44" baseType="lpstr">
      <vt:lpstr>Arial</vt:lpstr>
      <vt:lpstr>宋体</vt:lpstr>
      <vt:lpstr>Wingdings</vt:lpstr>
      <vt:lpstr>Wingdings</vt:lpstr>
      <vt:lpstr>Calibri</vt:lpstr>
      <vt:lpstr>Times New Roman</vt:lpstr>
      <vt:lpstr>微软雅黑</vt:lpstr>
      <vt:lpstr>Wingdings 2</vt:lpstr>
      <vt:lpstr>Arial Unicode MS</vt:lpstr>
      <vt:lpstr>Office 主题​​</vt:lpstr>
      <vt:lpstr>自定义设计方案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keywords>英语周报</cp:keywords>
  <cp:lastModifiedBy>GFS</cp:lastModifiedBy>
  <cp:revision>74</cp:revision>
  <dcterms:created xsi:type="dcterms:W3CDTF">2017-01-09T01:06:00Z</dcterms:created>
  <dcterms:modified xsi:type="dcterms:W3CDTF">2023-09-05T09:54:08Z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2052-11.1.0.14309</vt:lpwstr>
  </property>
  <property fmtid="{D5CDD505-2E9C-101B-9397-08002B2CF9AE}" pid="3" name="ICV">
    <vt:lpwstr>D100788FB3804AB890F3D72EC7EDE642</vt:lpwstr>
  </property>
</Properties>
</file>