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1"/>
  </p:sldMasterIdLst>
  <p:sldIdLst>
    <p:sldId id="256" r:id="rId2"/>
    <p:sldId id="258" r:id="rId3"/>
    <p:sldId id="257" r:id="rId4"/>
    <p:sldId id="259" r:id="rId5"/>
    <p:sldId id="260" r:id="rId6"/>
    <p:sldId id="261" r:id="rId7"/>
    <p:sldId id="262" r:id="rId8"/>
    <p:sldId id="263" r:id="rId9"/>
    <p:sldId id="264" r:id="rId10"/>
    <p:sldId id="266" r:id="rId11"/>
    <p:sldId id="265"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150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smtClean="0"/>
              <a:t>5/8/2018</a:t>
            </a:fld>
            <a:endParaRPr lang="en-US" dirty="0"/>
          </a:p>
        </p:txBody>
      </p:sp>
      <p:sp>
        <p:nvSpPr>
          <p:cNvPr id="5" name="Footer Placeholder 4"/>
          <p:cNvSpPr>
            <a:spLocks noGrp="1"/>
          </p:cNvSpPr>
          <p:nvPr>
            <p:ph type="ftr" sz="quarter" idx="11"/>
          </p:nvPr>
        </p:nvSpPr>
        <p:spPr>
          <a:xfrm>
            <a:off x="812805" y="6272785"/>
            <a:ext cx="4745736" cy="365125"/>
          </a:xfrm>
        </p:spPr>
        <p:txBody>
          <a:bodyPr/>
          <a:lstStyle/>
          <a:p>
            <a:endParaRPr lang="en-US" dirty="0"/>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791659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82F5661D-6934-4B32-B92C-470368BF1EC6}" type="datetimeFigureOut">
              <a:rPr lang="en-US" smtClean="0"/>
              <a:t>5/8/2018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865639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fld id="{C6F822A4-8DA6-4447-9B1F-C5DB58435268}" type="datetimeFigureOut">
              <a:rPr lang="en-US" smtClean="0"/>
              <a:t>5/8/2018</a:t>
            </a:fld>
            <a:endParaRPr lang="en-US" dirty="0"/>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endParaRPr lang="en-US" dirty="0"/>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81225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smtClean="0"/>
              <a:t>5/8/2018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820493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smtClean="0"/>
              <a:t>5/8/2018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176730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fld id="{677919A6-33EB-49BD-A62F-1FA56B9F9712}" type="datetimeFigureOut">
              <a:rPr lang="en-US" smtClean="0"/>
              <a:t>5/8/2018</a:t>
            </a:fld>
            <a:endParaRPr lang="en-US" dirty="0"/>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151014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smtClean="0"/>
              <a:t>5/8/2018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71514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zh-CN" altLang="en-US"/>
              <a:t>单击此处编辑母版标题样式</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fld id="{DA16AA21-1863-4931-97CB-99D0A168701B}" type="datetimeFigureOut">
              <a:rPr lang="en-US" smtClean="0"/>
              <a:t>5/8/2018</a:t>
            </a:fld>
            <a:endParaRPr lang="en-US" dirty="0"/>
          </a:p>
        </p:txBody>
      </p:sp>
      <p:sp>
        <p:nvSpPr>
          <p:cNvPr id="10" name="Footer Placeholder 9"/>
          <p:cNvSpPr>
            <a:spLocks noGrp="1"/>
          </p:cNvSpPr>
          <p:nvPr>
            <p:ph type="ftr" sz="quarter" idx="11"/>
          </p:nvPr>
        </p:nvSpPr>
        <p:spPr/>
        <p:txBody>
          <a:bodyPr/>
          <a:lstStyle/>
          <a:p>
            <a:endParaRPr lang="en-US" dirty="0"/>
          </a:p>
        </p:txBody>
      </p:sp>
      <p:sp>
        <p:nvSpPr>
          <p:cNvPr id="11" name="Slide Number Placeholder 10"/>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404688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fld id="{3772C379-9A7C-4C87-A116-CBE9F58B04C5}" type="datetimeFigureOut">
              <a:rPr lang="en-US" smtClean="0"/>
              <a:t>5/8/2018</a:t>
            </a:fld>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796225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87157CC2-0FC8-4686-B024-99790E0F5162}" type="datetimeFigureOut">
              <a:rPr lang="en-US" smtClean="0"/>
              <a:t>5/8/2018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294302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F6764DA5-CD3D-4590-A511-FCD3BC7A793E}" type="datetimeFigureOut">
              <a:rPr lang="en-US" smtClean="0"/>
              <a:t>5/8/2018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01100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fld id="{8664C608-40B1-4030-A28D-5B74BC98ADCE}" type="datetimeFigureOut">
              <a:rPr lang="en-US" smtClean="0"/>
              <a:t>5/8/2018</a:t>
            </a:fld>
            <a:endParaRPr lang="en-US" dirty="0"/>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583091321"/>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hf sldNum="0" hdr="0" ftr="0" dt="0"/>
  <p:txStyles>
    <p:titleStyle>
      <a:lvl1pPr algn="l" defTabSz="914400" rtl="0" eaLnBrk="1" latinLnBrk="0" hangingPunct="1">
        <a:lnSpc>
          <a:spcPct val="90000"/>
        </a:lnSpc>
        <a:spcBef>
          <a:spcPct val="0"/>
        </a:spcBef>
        <a:buNone/>
        <a:defRPr sz="4200" b="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32E12D7-22C2-44B0-9114-0ACC69AC8246}"/>
              </a:ext>
            </a:extLst>
          </p:cNvPr>
          <p:cNvSpPr>
            <a:spLocks noGrp="1"/>
          </p:cNvSpPr>
          <p:nvPr>
            <p:ph type="ctrTitle"/>
          </p:nvPr>
        </p:nvSpPr>
        <p:spPr/>
        <p:txBody>
          <a:bodyPr/>
          <a:lstStyle/>
          <a:p>
            <a:r>
              <a:rPr lang="zh-CN" altLang="en-US" dirty="0"/>
              <a:t>基本原理 基本方法</a:t>
            </a:r>
            <a:br>
              <a:rPr lang="en-US" altLang="zh-CN" dirty="0"/>
            </a:br>
            <a:r>
              <a:rPr lang="zh-CN" altLang="en-US"/>
              <a:t>合理构建情境</a:t>
            </a:r>
            <a:endParaRPr lang="zh-CN" altLang="en-US" dirty="0"/>
          </a:p>
        </p:txBody>
      </p:sp>
      <p:sp>
        <p:nvSpPr>
          <p:cNvPr id="3" name="副标题 2">
            <a:extLst>
              <a:ext uri="{FF2B5EF4-FFF2-40B4-BE49-F238E27FC236}">
                <a16:creationId xmlns:a16="http://schemas.microsoft.com/office/drawing/2014/main" id="{5E65C463-65F2-4641-8822-C183D17DA4A0}"/>
              </a:ext>
            </a:extLst>
          </p:cNvPr>
          <p:cNvSpPr>
            <a:spLocks noGrp="1"/>
          </p:cNvSpPr>
          <p:nvPr>
            <p:ph type="subTitle" idx="1"/>
          </p:nvPr>
        </p:nvSpPr>
        <p:spPr/>
        <p:txBody>
          <a:bodyPr/>
          <a:lstStyle/>
          <a:p>
            <a:r>
              <a:rPr lang="en-US" altLang="zh-CN" dirty="0"/>
              <a:t>2015</a:t>
            </a:r>
            <a:r>
              <a:rPr lang="zh-CN" altLang="en-US" dirty="0"/>
              <a:t>年高考真题分析</a:t>
            </a:r>
          </a:p>
        </p:txBody>
      </p:sp>
    </p:spTree>
    <p:extLst>
      <p:ext uri="{BB962C8B-B14F-4D97-AF65-F5344CB8AC3E}">
        <p14:creationId xmlns:p14="http://schemas.microsoft.com/office/powerpoint/2010/main" val="25157569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a:extLst>
              <a:ext uri="{FF2B5EF4-FFF2-40B4-BE49-F238E27FC236}">
                <a16:creationId xmlns:a16="http://schemas.microsoft.com/office/drawing/2014/main" id="{82634876-2038-48E5-9CD8-7EECC0D5C535}"/>
              </a:ext>
            </a:extLst>
          </p:cNvPr>
          <p:cNvGraphicFramePr>
            <a:graphicFrameLocks noGrp="1"/>
          </p:cNvGraphicFramePr>
          <p:nvPr>
            <p:ph idx="1"/>
            <p:extLst>
              <p:ext uri="{D42A27DB-BD31-4B8C-83A1-F6EECF244321}">
                <p14:modId xmlns:p14="http://schemas.microsoft.com/office/powerpoint/2010/main" val="1495340982"/>
              </p:ext>
            </p:extLst>
          </p:nvPr>
        </p:nvGraphicFramePr>
        <p:xfrm>
          <a:off x="224406" y="342434"/>
          <a:ext cx="8617596" cy="5501990"/>
        </p:xfrm>
        <a:graphic>
          <a:graphicData uri="http://schemas.openxmlformats.org/drawingml/2006/table">
            <a:tbl>
              <a:tblPr firstRow="1" bandRow="1">
                <a:tableStyleId>{5C22544A-7EE6-4342-B048-85BDC9FD1C3A}</a:tableStyleId>
              </a:tblPr>
              <a:tblGrid>
                <a:gridCol w="662892">
                  <a:extLst>
                    <a:ext uri="{9D8B030D-6E8A-4147-A177-3AD203B41FA5}">
                      <a16:colId xmlns:a16="http://schemas.microsoft.com/office/drawing/2014/main" val="3167009811"/>
                    </a:ext>
                  </a:extLst>
                </a:gridCol>
                <a:gridCol w="662892">
                  <a:extLst>
                    <a:ext uri="{9D8B030D-6E8A-4147-A177-3AD203B41FA5}">
                      <a16:colId xmlns:a16="http://schemas.microsoft.com/office/drawing/2014/main" val="3954764226"/>
                    </a:ext>
                  </a:extLst>
                </a:gridCol>
                <a:gridCol w="662892">
                  <a:extLst>
                    <a:ext uri="{9D8B030D-6E8A-4147-A177-3AD203B41FA5}">
                      <a16:colId xmlns:a16="http://schemas.microsoft.com/office/drawing/2014/main" val="36918482"/>
                    </a:ext>
                  </a:extLst>
                </a:gridCol>
                <a:gridCol w="662892">
                  <a:extLst>
                    <a:ext uri="{9D8B030D-6E8A-4147-A177-3AD203B41FA5}">
                      <a16:colId xmlns:a16="http://schemas.microsoft.com/office/drawing/2014/main" val="2458879044"/>
                    </a:ext>
                  </a:extLst>
                </a:gridCol>
                <a:gridCol w="662892">
                  <a:extLst>
                    <a:ext uri="{9D8B030D-6E8A-4147-A177-3AD203B41FA5}">
                      <a16:colId xmlns:a16="http://schemas.microsoft.com/office/drawing/2014/main" val="1336099976"/>
                    </a:ext>
                  </a:extLst>
                </a:gridCol>
                <a:gridCol w="662892">
                  <a:extLst>
                    <a:ext uri="{9D8B030D-6E8A-4147-A177-3AD203B41FA5}">
                      <a16:colId xmlns:a16="http://schemas.microsoft.com/office/drawing/2014/main" val="662240903"/>
                    </a:ext>
                  </a:extLst>
                </a:gridCol>
                <a:gridCol w="662892">
                  <a:extLst>
                    <a:ext uri="{9D8B030D-6E8A-4147-A177-3AD203B41FA5}">
                      <a16:colId xmlns:a16="http://schemas.microsoft.com/office/drawing/2014/main" val="4281359709"/>
                    </a:ext>
                  </a:extLst>
                </a:gridCol>
                <a:gridCol w="662892">
                  <a:extLst>
                    <a:ext uri="{9D8B030D-6E8A-4147-A177-3AD203B41FA5}">
                      <a16:colId xmlns:a16="http://schemas.microsoft.com/office/drawing/2014/main" val="2746829382"/>
                    </a:ext>
                  </a:extLst>
                </a:gridCol>
                <a:gridCol w="662892">
                  <a:extLst>
                    <a:ext uri="{9D8B030D-6E8A-4147-A177-3AD203B41FA5}">
                      <a16:colId xmlns:a16="http://schemas.microsoft.com/office/drawing/2014/main" val="4219942976"/>
                    </a:ext>
                  </a:extLst>
                </a:gridCol>
                <a:gridCol w="662892">
                  <a:extLst>
                    <a:ext uri="{9D8B030D-6E8A-4147-A177-3AD203B41FA5}">
                      <a16:colId xmlns:a16="http://schemas.microsoft.com/office/drawing/2014/main" val="3095525971"/>
                    </a:ext>
                  </a:extLst>
                </a:gridCol>
                <a:gridCol w="662892">
                  <a:extLst>
                    <a:ext uri="{9D8B030D-6E8A-4147-A177-3AD203B41FA5}">
                      <a16:colId xmlns:a16="http://schemas.microsoft.com/office/drawing/2014/main" val="3103641327"/>
                    </a:ext>
                  </a:extLst>
                </a:gridCol>
                <a:gridCol w="662892">
                  <a:extLst>
                    <a:ext uri="{9D8B030D-6E8A-4147-A177-3AD203B41FA5}">
                      <a16:colId xmlns:a16="http://schemas.microsoft.com/office/drawing/2014/main" val="2474658743"/>
                    </a:ext>
                  </a:extLst>
                </a:gridCol>
                <a:gridCol w="662892">
                  <a:extLst>
                    <a:ext uri="{9D8B030D-6E8A-4147-A177-3AD203B41FA5}">
                      <a16:colId xmlns:a16="http://schemas.microsoft.com/office/drawing/2014/main" val="2886864825"/>
                    </a:ext>
                  </a:extLst>
                </a:gridCol>
              </a:tblGrid>
              <a:tr h="413598">
                <a:tc>
                  <a:txBody>
                    <a:bodyPr/>
                    <a:lstStyle/>
                    <a:p>
                      <a:r>
                        <a:rPr lang="en-US" altLang="zh-CN" dirty="0"/>
                        <a:t>14</a:t>
                      </a:r>
                      <a:endParaRPr lang="zh-CN" altLang="en-US" dirty="0"/>
                    </a:p>
                  </a:txBody>
                  <a:tcPr/>
                </a:tc>
                <a:tc>
                  <a:txBody>
                    <a:bodyPr/>
                    <a:lstStyle/>
                    <a:p>
                      <a:r>
                        <a:rPr lang="en-US" altLang="zh-CN" dirty="0"/>
                        <a:t>15</a:t>
                      </a:r>
                      <a:endParaRPr lang="zh-CN" altLang="en-US" dirty="0"/>
                    </a:p>
                  </a:txBody>
                  <a:tcPr/>
                </a:tc>
                <a:tc>
                  <a:txBody>
                    <a:bodyPr/>
                    <a:lstStyle/>
                    <a:p>
                      <a:r>
                        <a:rPr lang="en-US" altLang="zh-CN" dirty="0"/>
                        <a:t>16</a:t>
                      </a:r>
                      <a:endParaRPr lang="zh-CN" altLang="en-US" dirty="0"/>
                    </a:p>
                  </a:txBody>
                  <a:tcPr/>
                </a:tc>
                <a:tc>
                  <a:txBody>
                    <a:bodyPr/>
                    <a:lstStyle/>
                    <a:p>
                      <a:r>
                        <a:rPr lang="en-US" altLang="zh-CN" dirty="0"/>
                        <a:t>17</a:t>
                      </a:r>
                      <a:endParaRPr lang="zh-CN" altLang="en-US" dirty="0"/>
                    </a:p>
                  </a:txBody>
                  <a:tcPr/>
                </a:tc>
                <a:tc>
                  <a:txBody>
                    <a:bodyPr/>
                    <a:lstStyle/>
                    <a:p>
                      <a:r>
                        <a:rPr lang="en-US" altLang="zh-CN" dirty="0"/>
                        <a:t>18</a:t>
                      </a:r>
                      <a:endParaRPr lang="zh-CN" altLang="en-US" dirty="0"/>
                    </a:p>
                  </a:txBody>
                  <a:tcPr/>
                </a:tc>
                <a:tc>
                  <a:txBody>
                    <a:bodyPr/>
                    <a:lstStyle/>
                    <a:p>
                      <a:r>
                        <a:rPr lang="en-US" altLang="zh-CN" dirty="0"/>
                        <a:t>19</a:t>
                      </a:r>
                      <a:endParaRPr lang="zh-CN" altLang="en-US" dirty="0"/>
                    </a:p>
                  </a:txBody>
                  <a:tcPr/>
                </a:tc>
                <a:tc>
                  <a:txBody>
                    <a:bodyPr/>
                    <a:lstStyle/>
                    <a:p>
                      <a:r>
                        <a:rPr lang="en-US" altLang="zh-CN" dirty="0"/>
                        <a:t>20</a:t>
                      </a:r>
                      <a:endParaRPr lang="zh-CN" altLang="en-US" dirty="0"/>
                    </a:p>
                  </a:txBody>
                  <a:tcPr/>
                </a:tc>
                <a:tc>
                  <a:txBody>
                    <a:bodyPr/>
                    <a:lstStyle/>
                    <a:p>
                      <a:r>
                        <a:rPr lang="en-US" altLang="zh-CN" dirty="0"/>
                        <a:t>21</a:t>
                      </a:r>
                      <a:endParaRPr lang="zh-CN" altLang="en-US" dirty="0"/>
                    </a:p>
                  </a:txBody>
                  <a:tcPr/>
                </a:tc>
                <a:tc>
                  <a:txBody>
                    <a:bodyPr/>
                    <a:lstStyle/>
                    <a:p>
                      <a:r>
                        <a:rPr lang="en-US" altLang="zh-CN" dirty="0"/>
                        <a:t>22</a:t>
                      </a:r>
                      <a:endParaRPr lang="zh-CN" altLang="en-US" dirty="0"/>
                    </a:p>
                  </a:txBody>
                  <a:tcPr/>
                </a:tc>
                <a:tc>
                  <a:txBody>
                    <a:bodyPr/>
                    <a:lstStyle/>
                    <a:p>
                      <a:r>
                        <a:rPr lang="en-US" altLang="zh-CN" dirty="0"/>
                        <a:t>23</a:t>
                      </a:r>
                      <a:endParaRPr lang="zh-CN" altLang="en-US" dirty="0"/>
                    </a:p>
                  </a:txBody>
                  <a:tcPr/>
                </a:tc>
                <a:tc>
                  <a:txBody>
                    <a:bodyPr/>
                    <a:lstStyle/>
                    <a:p>
                      <a:r>
                        <a:rPr lang="en-US" altLang="zh-CN" dirty="0"/>
                        <a:t>24</a:t>
                      </a:r>
                      <a:endParaRPr lang="zh-CN" altLang="en-US" dirty="0"/>
                    </a:p>
                  </a:txBody>
                  <a:tcPr/>
                </a:tc>
                <a:tc>
                  <a:txBody>
                    <a:bodyPr/>
                    <a:lstStyle/>
                    <a:p>
                      <a:r>
                        <a:rPr lang="en-US" altLang="zh-CN" dirty="0"/>
                        <a:t>25</a:t>
                      </a:r>
                      <a:endParaRPr lang="zh-CN" altLang="en-US" dirty="0"/>
                    </a:p>
                  </a:txBody>
                  <a:tcPr/>
                </a:tc>
                <a:tc>
                  <a:txBody>
                    <a:bodyPr/>
                    <a:lstStyle/>
                    <a:p>
                      <a:r>
                        <a:rPr lang="en-US" altLang="zh-CN" dirty="0"/>
                        <a:t>33</a:t>
                      </a:r>
                      <a:endParaRPr lang="zh-CN" altLang="en-US" dirty="0"/>
                    </a:p>
                  </a:txBody>
                  <a:tcPr/>
                </a:tc>
                <a:extLst>
                  <a:ext uri="{0D108BD9-81ED-4DB2-BD59-A6C34878D82A}">
                    <a16:rowId xmlns:a16="http://schemas.microsoft.com/office/drawing/2014/main" val="1412020777"/>
                  </a:ext>
                </a:extLst>
              </a:tr>
              <a:tr h="1940682">
                <a:tc>
                  <a:txBody>
                    <a:bodyPr/>
                    <a:lstStyle/>
                    <a:p>
                      <a:r>
                        <a:rPr lang="zh-CN" altLang="en-US" dirty="0"/>
                        <a:t>带电粒子在磁场中的运动</a:t>
                      </a:r>
                    </a:p>
                  </a:txBody>
                  <a:tcPr/>
                </a:tc>
                <a:tc>
                  <a:txBody>
                    <a:bodyPr/>
                    <a:lstStyle/>
                    <a:p>
                      <a:r>
                        <a:rPr lang="zh-CN" altLang="en-US" dirty="0"/>
                        <a:t>匀强电场的电势</a:t>
                      </a:r>
                    </a:p>
                  </a:txBody>
                  <a:tcPr/>
                </a:tc>
                <a:tc>
                  <a:txBody>
                    <a:bodyPr/>
                    <a:lstStyle/>
                    <a:p>
                      <a:r>
                        <a:rPr lang="zh-CN" altLang="en-US" dirty="0"/>
                        <a:t>变压器电路分析</a:t>
                      </a:r>
                    </a:p>
                  </a:txBody>
                  <a:tcPr/>
                </a:tc>
                <a:tc>
                  <a:txBody>
                    <a:bodyPr/>
                    <a:lstStyle/>
                    <a:p>
                      <a:r>
                        <a:rPr lang="zh-CN" altLang="en-US" dirty="0"/>
                        <a:t>竖直面上的圆周运动</a:t>
                      </a:r>
                    </a:p>
                  </a:txBody>
                  <a:tcPr/>
                </a:tc>
                <a:tc>
                  <a:txBody>
                    <a:bodyPr/>
                    <a:lstStyle/>
                    <a:p>
                      <a:r>
                        <a:rPr lang="zh-CN" altLang="en-US" dirty="0"/>
                        <a:t>平抛运动</a:t>
                      </a:r>
                    </a:p>
                  </a:txBody>
                  <a:tcPr/>
                </a:tc>
                <a:tc>
                  <a:txBody>
                    <a:bodyPr/>
                    <a:lstStyle/>
                    <a:p>
                      <a:r>
                        <a:rPr lang="zh-CN" altLang="en-US" dirty="0"/>
                        <a:t>电磁感应</a:t>
                      </a:r>
                      <a:endParaRPr lang="en-US" altLang="zh-CN" dirty="0"/>
                    </a:p>
                    <a:p>
                      <a:r>
                        <a:rPr lang="zh-CN" altLang="en-US" dirty="0"/>
                        <a:t>电磁驱动</a:t>
                      </a:r>
                    </a:p>
                  </a:txBody>
                  <a:tcPr/>
                </a:tc>
                <a:tc>
                  <a:txBody>
                    <a:bodyPr/>
                    <a:lstStyle/>
                    <a:p>
                      <a:r>
                        <a:rPr lang="zh-CN" altLang="en-US" dirty="0"/>
                        <a:t>斜面运动的</a:t>
                      </a:r>
                      <a:r>
                        <a:rPr lang="en-US" altLang="zh-CN" dirty="0" err="1"/>
                        <a:t>vt</a:t>
                      </a:r>
                      <a:r>
                        <a:rPr lang="zh-CN" altLang="en-US" dirty="0"/>
                        <a:t>图像</a:t>
                      </a:r>
                    </a:p>
                  </a:txBody>
                  <a:tcPr/>
                </a:tc>
                <a:tc>
                  <a:txBody>
                    <a:bodyPr/>
                    <a:lstStyle/>
                    <a:p>
                      <a:r>
                        <a:rPr lang="zh-CN" altLang="en-US" dirty="0"/>
                        <a:t>万有引力规律</a:t>
                      </a:r>
                    </a:p>
                  </a:txBody>
                  <a:tcPr/>
                </a:tc>
                <a:tc>
                  <a:txBody>
                    <a:bodyPr/>
                    <a:lstStyle/>
                    <a:p>
                      <a:r>
                        <a:rPr lang="zh-CN" altLang="en-US" dirty="0"/>
                        <a:t>向心力方程</a:t>
                      </a:r>
                    </a:p>
                  </a:txBody>
                  <a:tcPr/>
                </a:tc>
                <a:tc>
                  <a:txBody>
                    <a:bodyPr/>
                    <a:lstStyle/>
                    <a:p>
                      <a:r>
                        <a:rPr lang="zh-CN" altLang="en-US" dirty="0"/>
                        <a:t>小电流表改大电流表</a:t>
                      </a:r>
                    </a:p>
                  </a:txBody>
                  <a:tcPr/>
                </a:tc>
                <a:tc>
                  <a:txBody>
                    <a:bodyPr/>
                    <a:lstStyle/>
                    <a:p>
                      <a:r>
                        <a:rPr lang="zh-CN" altLang="en-US" dirty="0"/>
                        <a:t>电子秤的原理</a:t>
                      </a:r>
                    </a:p>
                  </a:txBody>
                  <a:tcPr/>
                </a:tc>
                <a:tc>
                  <a:txBody>
                    <a:bodyPr/>
                    <a:lstStyle/>
                    <a:p>
                      <a:r>
                        <a:rPr lang="zh-CN" altLang="en-US" dirty="0"/>
                        <a:t>动量不守恒的滑板类型</a:t>
                      </a:r>
                    </a:p>
                  </a:txBody>
                  <a:tcPr/>
                </a:tc>
                <a:tc>
                  <a:txBody>
                    <a:bodyPr/>
                    <a:lstStyle/>
                    <a:p>
                      <a:r>
                        <a:rPr lang="zh-CN" altLang="en-US" dirty="0"/>
                        <a:t>晶体与非晶体</a:t>
                      </a:r>
                    </a:p>
                  </a:txBody>
                  <a:tcPr/>
                </a:tc>
                <a:extLst>
                  <a:ext uri="{0D108BD9-81ED-4DB2-BD59-A6C34878D82A}">
                    <a16:rowId xmlns:a16="http://schemas.microsoft.com/office/drawing/2014/main" val="1912701008"/>
                  </a:ext>
                </a:extLst>
              </a:tr>
              <a:tr h="2236013">
                <a:tc>
                  <a:txBody>
                    <a:bodyPr/>
                    <a:lstStyle/>
                    <a:p>
                      <a:r>
                        <a:rPr lang="en-US" altLang="zh-CN" dirty="0"/>
                        <a:t>1</a:t>
                      </a:r>
                      <a:r>
                        <a:rPr lang="zh-CN" altLang="en-US" dirty="0"/>
                        <a:t>无重力</a:t>
                      </a:r>
                      <a:endParaRPr lang="en-US" altLang="zh-CN" dirty="0"/>
                    </a:p>
                    <a:p>
                      <a:r>
                        <a:rPr lang="en-US" altLang="zh-CN" dirty="0"/>
                        <a:t>2B</a:t>
                      </a:r>
                      <a:r>
                        <a:rPr lang="zh-CN" altLang="en-US" dirty="0"/>
                        <a:t>不同比较</a:t>
                      </a:r>
                      <a:r>
                        <a:rPr lang="en-US" altLang="zh-CN" dirty="0"/>
                        <a:t>r</a:t>
                      </a:r>
                      <a:r>
                        <a:rPr lang="zh-CN" altLang="en-US" dirty="0"/>
                        <a:t>和</a:t>
                      </a:r>
                      <a:r>
                        <a:rPr lang="en-US" altLang="zh-CN" dirty="0"/>
                        <a:t>w</a:t>
                      </a:r>
                      <a:endParaRPr lang="zh-CN" altLang="en-US" dirty="0"/>
                    </a:p>
                  </a:txBody>
                  <a:tcPr/>
                </a:tc>
                <a:tc>
                  <a:txBody>
                    <a:bodyPr/>
                    <a:lstStyle/>
                    <a:p>
                      <a:r>
                        <a:rPr lang="en-US" altLang="zh-CN" dirty="0"/>
                        <a:t>1</a:t>
                      </a:r>
                      <a:r>
                        <a:rPr lang="zh-CN" altLang="en-US" dirty="0"/>
                        <a:t>实物图</a:t>
                      </a:r>
                      <a:endParaRPr lang="en-US" altLang="zh-CN" dirty="0"/>
                    </a:p>
                    <a:p>
                      <a:r>
                        <a:rPr lang="en-US" altLang="zh-CN" dirty="0"/>
                        <a:t>2</a:t>
                      </a:r>
                      <a:r>
                        <a:rPr lang="zh-CN" altLang="en-US" dirty="0"/>
                        <a:t>电场力做功相同</a:t>
                      </a:r>
                    </a:p>
                  </a:txBody>
                  <a:tcPr/>
                </a:tc>
                <a:tc>
                  <a:txBody>
                    <a:bodyPr/>
                    <a:lstStyle/>
                    <a:p>
                      <a:endParaRPr lang="zh-CN" altLang="en-US" dirty="0"/>
                    </a:p>
                  </a:txBody>
                  <a:tcPr/>
                </a:tc>
                <a:tc>
                  <a:txBody>
                    <a:bodyPr/>
                    <a:lstStyle/>
                    <a:p>
                      <a:r>
                        <a:rPr lang="en-US" altLang="zh-CN" dirty="0"/>
                        <a:t>1</a:t>
                      </a:r>
                      <a:r>
                        <a:rPr lang="zh-CN" altLang="en-US" dirty="0"/>
                        <a:t>有</a:t>
                      </a:r>
                      <a:r>
                        <a:rPr lang="en-US" altLang="zh-CN" dirty="0"/>
                        <a:t>f</a:t>
                      </a:r>
                    </a:p>
                    <a:p>
                      <a:r>
                        <a:rPr lang="en-US" altLang="zh-CN" dirty="0"/>
                        <a:t>2</a:t>
                      </a:r>
                      <a:r>
                        <a:rPr lang="zh-CN" altLang="en-US" dirty="0"/>
                        <a:t>向心力方程</a:t>
                      </a:r>
                      <a:endParaRPr lang="en-US" altLang="zh-CN" dirty="0"/>
                    </a:p>
                    <a:p>
                      <a:r>
                        <a:rPr lang="en-US" altLang="zh-CN" dirty="0"/>
                        <a:t>3</a:t>
                      </a:r>
                      <a:r>
                        <a:rPr lang="zh-CN" altLang="en-US" dirty="0"/>
                        <a:t>能量守恒</a:t>
                      </a:r>
                    </a:p>
                  </a:txBody>
                  <a:tcPr/>
                </a:tc>
                <a:tc>
                  <a:txBody>
                    <a:bodyPr/>
                    <a:lstStyle/>
                    <a:p>
                      <a:r>
                        <a:rPr lang="en-US" altLang="zh-CN" dirty="0"/>
                        <a:t>1</a:t>
                      </a:r>
                      <a:r>
                        <a:rPr lang="zh-CN" altLang="en-US" dirty="0"/>
                        <a:t>立体图</a:t>
                      </a:r>
                      <a:endParaRPr lang="en-US" altLang="zh-CN" dirty="0"/>
                    </a:p>
                    <a:p>
                      <a:r>
                        <a:rPr lang="en-US" altLang="zh-CN" dirty="0"/>
                        <a:t>2</a:t>
                      </a:r>
                      <a:r>
                        <a:rPr lang="zh-CN" altLang="en-US" dirty="0"/>
                        <a:t>多限制条件</a:t>
                      </a:r>
                    </a:p>
                  </a:txBody>
                  <a:tcPr/>
                </a:tc>
                <a:tc>
                  <a:txBody>
                    <a:bodyPr/>
                    <a:lstStyle/>
                    <a:p>
                      <a:r>
                        <a:rPr lang="zh-CN" altLang="en-US" dirty="0"/>
                        <a:t>自由电子与电流？</a:t>
                      </a:r>
                    </a:p>
                  </a:txBody>
                  <a:tcPr/>
                </a:tc>
                <a:tc>
                  <a:txBody>
                    <a:bodyPr/>
                    <a:lstStyle/>
                    <a:p>
                      <a:r>
                        <a:rPr lang="zh-CN" altLang="en-US" dirty="0"/>
                        <a:t>双过程</a:t>
                      </a:r>
                      <a:endParaRPr lang="en-US" altLang="zh-CN" dirty="0"/>
                    </a:p>
                    <a:p>
                      <a:endParaRPr lang="zh-CN" altLang="en-US" dirty="0"/>
                    </a:p>
                  </a:txBody>
                  <a:tcPr/>
                </a:tc>
                <a:tc>
                  <a:txBody>
                    <a:bodyPr/>
                    <a:lstStyle/>
                    <a:p>
                      <a:r>
                        <a:rPr lang="en-US" altLang="zh-CN" dirty="0"/>
                        <a:t>g</a:t>
                      </a:r>
                      <a:r>
                        <a:rPr lang="zh-CN" altLang="en-US" dirty="0"/>
                        <a:t>地月对比</a:t>
                      </a:r>
                      <a:endParaRPr lang="en-US" altLang="zh-CN" dirty="0"/>
                    </a:p>
                    <a:p>
                      <a:r>
                        <a:rPr lang="zh-CN" altLang="en-US" dirty="0"/>
                        <a:t>机械能守恒</a:t>
                      </a:r>
                      <a:endParaRPr lang="en-US" altLang="zh-CN" dirty="0"/>
                    </a:p>
                    <a:p>
                      <a:r>
                        <a:rPr lang="zh-CN" altLang="en-US" dirty="0"/>
                        <a:t>反冲</a:t>
                      </a:r>
                    </a:p>
                  </a:txBody>
                  <a:tcPr/>
                </a:tc>
                <a:tc>
                  <a:txBody>
                    <a:bodyPr/>
                    <a:lstStyle/>
                    <a:p>
                      <a:r>
                        <a:rPr lang="zh-CN" altLang="en-US" dirty="0"/>
                        <a:t>多组数据处理</a:t>
                      </a:r>
                    </a:p>
                  </a:txBody>
                  <a:tcPr/>
                </a:tc>
                <a:tc>
                  <a:txBody>
                    <a:bodyPr/>
                    <a:lstStyle/>
                    <a:p>
                      <a:r>
                        <a:rPr lang="zh-CN" altLang="en-US" dirty="0"/>
                        <a:t>电路故障分析</a:t>
                      </a:r>
                    </a:p>
                  </a:txBody>
                  <a:tcPr/>
                </a:tc>
                <a:tc>
                  <a:txBody>
                    <a:bodyPr/>
                    <a:lstStyle/>
                    <a:p>
                      <a:r>
                        <a:rPr lang="zh-CN" altLang="en-US" dirty="0"/>
                        <a:t>方程组联立</a:t>
                      </a:r>
                    </a:p>
                  </a:txBody>
                  <a:tcPr/>
                </a:tc>
                <a:tc>
                  <a:txBody>
                    <a:bodyPr/>
                    <a:lstStyle/>
                    <a:p>
                      <a:endParaRPr lang="zh-CN" altLang="en-US" dirty="0"/>
                    </a:p>
                  </a:txBody>
                  <a:tcPr/>
                </a:tc>
                <a:tc>
                  <a:txBody>
                    <a:bodyPr/>
                    <a:lstStyle/>
                    <a:p>
                      <a:r>
                        <a:rPr lang="zh-CN" altLang="en-US" dirty="0"/>
                        <a:t>不等面积活塞的整体分析</a:t>
                      </a:r>
                    </a:p>
                  </a:txBody>
                  <a:tcPr/>
                </a:tc>
                <a:extLst>
                  <a:ext uri="{0D108BD9-81ED-4DB2-BD59-A6C34878D82A}">
                    <a16:rowId xmlns:a16="http://schemas.microsoft.com/office/drawing/2014/main" val="817247762"/>
                  </a:ext>
                </a:extLst>
              </a:tr>
              <a:tr h="911697">
                <a:tc>
                  <a:txBody>
                    <a:bodyPr/>
                    <a:lstStyle/>
                    <a:p>
                      <a:pPr algn="ctr"/>
                      <a:r>
                        <a:rPr lang="en-US" altLang="zh-CN" dirty="0"/>
                        <a:t>5.16</a:t>
                      </a:r>
                      <a:endParaRPr lang="zh-CN" altLang="en-US" dirty="0"/>
                    </a:p>
                  </a:txBody>
                  <a:tcPr/>
                </a:tc>
                <a:tc>
                  <a:txBody>
                    <a:bodyPr/>
                    <a:lstStyle/>
                    <a:p>
                      <a:pPr algn="ctr"/>
                      <a:r>
                        <a:rPr lang="en-US" altLang="zh-CN" dirty="0"/>
                        <a:t>5.86</a:t>
                      </a:r>
                      <a:endParaRPr lang="zh-CN" altLang="en-US" dirty="0"/>
                    </a:p>
                  </a:txBody>
                  <a:tcPr/>
                </a:tc>
                <a:tc>
                  <a:txBody>
                    <a:bodyPr/>
                    <a:lstStyle/>
                    <a:p>
                      <a:pPr algn="ctr"/>
                      <a:r>
                        <a:rPr lang="en-US" altLang="zh-CN" dirty="0"/>
                        <a:t>4.88</a:t>
                      </a:r>
                      <a:endParaRPr lang="zh-CN" altLang="en-US" dirty="0"/>
                    </a:p>
                  </a:txBody>
                  <a:tcPr/>
                </a:tc>
                <a:tc>
                  <a:txBody>
                    <a:bodyPr/>
                    <a:lstStyle/>
                    <a:p>
                      <a:pPr algn="ctr"/>
                      <a:r>
                        <a:rPr lang="en-US" altLang="zh-CN" dirty="0"/>
                        <a:t>2.09</a:t>
                      </a:r>
                      <a:endParaRPr lang="zh-CN" altLang="en-US" dirty="0"/>
                    </a:p>
                  </a:txBody>
                  <a:tcPr/>
                </a:tc>
                <a:tc>
                  <a:txBody>
                    <a:bodyPr/>
                    <a:lstStyle/>
                    <a:p>
                      <a:pPr algn="ctr"/>
                      <a:r>
                        <a:rPr lang="en-US" altLang="zh-CN" dirty="0"/>
                        <a:t>4.67</a:t>
                      </a:r>
                      <a:endParaRPr lang="zh-CN" altLang="en-US" dirty="0"/>
                    </a:p>
                  </a:txBody>
                  <a:tcPr/>
                </a:tc>
                <a:tc>
                  <a:txBody>
                    <a:bodyPr/>
                    <a:lstStyle/>
                    <a:p>
                      <a:pPr algn="ctr"/>
                      <a:r>
                        <a:rPr lang="en-US" altLang="zh-CN" dirty="0"/>
                        <a:t>1.78</a:t>
                      </a:r>
                      <a:endParaRPr lang="zh-CN" altLang="en-US" dirty="0"/>
                    </a:p>
                  </a:txBody>
                  <a:tcPr/>
                </a:tc>
                <a:tc>
                  <a:txBody>
                    <a:bodyPr/>
                    <a:lstStyle/>
                    <a:p>
                      <a:pPr algn="ctr"/>
                      <a:r>
                        <a:rPr lang="en-US" altLang="zh-CN" dirty="0"/>
                        <a:t>5.23</a:t>
                      </a:r>
                      <a:endParaRPr lang="zh-CN" altLang="en-US" dirty="0"/>
                    </a:p>
                  </a:txBody>
                  <a:tcPr/>
                </a:tc>
                <a:tc>
                  <a:txBody>
                    <a:bodyPr/>
                    <a:lstStyle/>
                    <a:p>
                      <a:pPr algn="ctr"/>
                      <a:r>
                        <a:rPr lang="en-US" altLang="zh-CN" dirty="0"/>
                        <a:t>2.65</a:t>
                      </a:r>
                      <a:endParaRPr lang="zh-CN" altLang="en-US" dirty="0"/>
                    </a:p>
                  </a:txBody>
                  <a:tcPr/>
                </a:tc>
                <a:tc gridSpan="2">
                  <a:txBody>
                    <a:bodyPr/>
                    <a:lstStyle/>
                    <a:p>
                      <a:pPr algn="ctr"/>
                      <a:r>
                        <a:rPr lang="en-US" altLang="zh-CN" dirty="0"/>
                        <a:t>7.3</a:t>
                      </a:r>
                      <a:endParaRPr lang="zh-CN" altLang="en-US" dirty="0"/>
                    </a:p>
                  </a:txBody>
                  <a:tcPr/>
                </a:tc>
                <a:tc hMerge="1">
                  <a:txBody>
                    <a:bodyPr/>
                    <a:lstStyle/>
                    <a:p>
                      <a:endParaRPr lang="zh-CN" altLang="en-US" dirty="0"/>
                    </a:p>
                  </a:txBody>
                  <a:tcPr/>
                </a:tc>
                <a:tc>
                  <a:txBody>
                    <a:bodyPr/>
                    <a:lstStyle/>
                    <a:p>
                      <a:pPr algn="ctr"/>
                      <a:r>
                        <a:rPr lang="en-US" altLang="zh-CN" dirty="0"/>
                        <a:t>9.13</a:t>
                      </a:r>
                      <a:endParaRPr lang="zh-CN" altLang="en-US" dirty="0"/>
                    </a:p>
                  </a:txBody>
                  <a:tcPr/>
                </a:tc>
                <a:tc>
                  <a:txBody>
                    <a:bodyPr/>
                    <a:lstStyle/>
                    <a:p>
                      <a:pPr algn="ctr"/>
                      <a:r>
                        <a:rPr lang="en-US" altLang="zh-CN" dirty="0"/>
                        <a:t>3.92</a:t>
                      </a:r>
                      <a:endParaRPr lang="zh-CN" altLang="en-US" dirty="0"/>
                    </a:p>
                  </a:txBody>
                  <a:tcPr/>
                </a:tc>
                <a:tc>
                  <a:txBody>
                    <a:bodyPr/>
                    <a:lstStyle/>
                    <a:p>
                      <a:pPr algn="ctr"/>
                      <a:r>
                        <a:rPr lang="en-US" altLang="zh-CN" dirty="0"/>
                        <a:t>9.57</a:t>
                      </a:r>
                      <a:endParaRPr lang="zh-CN" altLang="en-US" dirty="0"/>
                    </a:p>
                  </a:txBody>
                  <a:tcPr/>
                </a:tc>
                <a:extLst>
                  <a:ext uri="{0D108BD9-81ED-4DB2-BD59-A6C34878D82A}">
                    <a16:rowId xmlns:a16="http://schemas.microsoft.com/office/drawing/2014/main" val="1810912883"/>
                  </a:ext>
                </a:extLst>
              </a:tr>
            </a:tbl>
          </a:graphicData>
        </a:graphic>
      </p:graphicFrame>
    </p:spTree>
    <p:extLst>
      <p:ext uri="{BB962C8B-B14F-4D97-AF65-F5344CB8AC3E}">
        <p14:creationId xmlns:p14="http://schemas.microsoft.com/office/powerpoint/2010/main" val="21829199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37CAFE-7A98-435A-9F55-32CEA6FFCB64}"/>
              </a:ext>
            </a:extLst>
          </p:cNvPr>
          <p:cNvSpPr>
            <a:spLocks noGrp="1"/>
          </p:cNvSpPr>
          <p:nvPr>
            <p:ph type="title"/>
          </p:nvPr>
        </p:nvSpPr>
        <p:spPr>
          <a:xfrm>
            <a:off x="105693" y="73571"/>
            <a:ext cx="4466307" cy="1981731"/>
          </a:xfrm>
        </p:spPr>
        <p:txBody>
          <a:bodyPr/>
          <a:lstStyle/>
          <a:p>
            <a:r>
              <a:rPr lang="zh-CN" altLang="en-US" dirty="0"/>
              <a:t>回归基本物理规律</a:t>
            </a:r>
            <a:br>
              <a:rPr lang="en-US" altLang="zh-CN" dirty="0"/>
            </a:br>
            <a:r>
              <a:rPr lang="zh-CN" altLang="en-US" dirty="0"/>
              <a:t>注意情景构建</a:t>
            </a:r>
          </a:p>
        </p:txBody>
      </p:sp>
      <p:pic>
        <p:nvPicPr>
          <p:cNvPr id="7" name="内容占位符 6">
            <a:extLst>
              <a:ext uri="{FF2B5EF4-FFF2-40B4-BE49-F238E27FC236}">
                <a16:creationId xmlns:a16="http://schemas.microsoft.com/office/drawing/2014/main" id="{0AD72EFA-B8B2-4757-ACAC-6343510139A4}"/>
              </a:ext>
            </a:extLst>
          </p:cNvPr>
          <p:cNvPicPr>
            <a:picLocks noGrp="1" noChangeAspect="1"/>
          </p:cNvPicPr>
          <p:nvPr>
            <p:ph idx="1"/>
          </p:nvPr>
        </p:nvPicPr>
        <p:blipFill>
          <a:blip r:embed="rId2"/>
          <a:stretch>
            <a:fillRect/>
          </a:stretch>
        </p:blipFill>
        <p:spPr>
          <a:xfrm>
            <a:off x="3928085" y="1730521"/>
            <a:ext cx="2646849" cy="4051300"/>
          </a:xfrm>
        </p:spPr>
      </p:pic>
      <p:pic>
        <p:nvPicPr>
          <p:cNvPr id="4" name="图片 3" descr="HWOCRTEMP_ROC50">
            <a:extLst>
              <a:ext uri="{FF2B5EF4-FFF2-40B4-BE49-F238E27FC236}">
                <a16:creationId xmlns:a16="http://schemas.microsoft.com/office/drawing/2014/main" id="{826A9E25-5F82-4C74-9098-05BA8693AB67}"/>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350465" y="267050"/>
            <a:ext cx="2276781" cy="2098645"/>
          </a:xfrm>
          <a:prstGeom prst="rect">
            <a:avLst/>
          </a:prstGeom>
          <a:noFill/>
          <a:ln>
            <a:noFill/>
          </a:ln>
        </p:spPr>
      </p:pic>
      <p:pic>
        <p:nvPicPr>
          <p:cNvPr id="5" name="图片 4" descr="HWOCRTEMP_ROC80">
            <a:extLst>
              <a:ext uri="{FF2B5EF4-FFF2-40B4-BE49-F238E27FC236}">
                <a16:creationId xmlns:a16="http://schemas.microsoft.com/office/drawing/2014/main" id="{859E70DC-6670-4AF7-8157-B5915C4A5A7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8030" y="2055302"/>
            <a:ext cx="3434462" cy="2835480"/>
          </a:xfrm>
          <a:prstGeom prst="rect">
            <a:avLst/>
          </a:prstGeom>
          <a:noFill/>
          <a:ln>
            <a:noFill/>
          </a:ln>
        </p:spPr>
      </p:pic>
    </p:spTree>
    <p:extLst>
      <p:ext uri="{BB962C8B-B14F-4D97-AF65-F5344CB8AC3E}">
        <p14:creationId xmlns:p14="http://schemas.microsoft.com/office/powerpoint/2010/main" val="2734533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BCC12F1-684B-45D0-8709-7632010893E0}"/>
              </a:ext>
            </a:extLst>
          </p:cNvPr>
          <p:cNvSpPr>
            <a:spLocks noGrp="1"/>
          </p:cNvSpPr>
          <p:nvPr>
            <p:ph type="title"/>
          </p:nvPr>
        </p:nvSpPr>
        <p:spPr/>
        <p:txBody>
          <a:bodyPr/>
          <a:lstStyle/>
          <a:p>
            <a:r>
              <a:rPr lang="zh-CN" altLang="en-US" dirty="0"/>
              <a:t>天体运动需要再次系统复习</a:t>
            </a:r>
          </a:p>
        </p:txBody>
      </p:sp>
      <p:sp>
        <p:nvSpPr>
          <p:cNvPr id="3" name="内容占位符 2">
            <a:extLst>
              <a:ext uri="{FF2B5EF4-FFF2-40B4-BE49-F238E27FC236}">
                <a16:creationId xmlns:a16="http://schemas.microsoft.com/office/drawing/2014/main" id="{C3E2E548-02C6-4196-87B1-73E3CE0A930E}"/>
              </a:ext>
            </a:extLst>
          </p:cNvPr>
          <p:cNvSpPr>
            <a:spLocks noGrp="1"/>
          </p:cNvSpPr>
          <p:nvPr>
            <p:ph idx="1"/>
          </p:nvPr>
        </p:nvSpPr>
        <p:spPr/>
        <p:txBody>
          <a:bodyPr/>
          <a:lstStyle/>
          <a:p>
            <a:r>
              <a:rPr lang="en-US" altLang="zh-CN" dirty="0"/>
              <a:t>21</a:t>
            </a:r>
            <a:r>
              <a:rPr lang="zh-CN" altLang="en-US" dirty="0"/>
              <a:t>．我国发射的“嫦娥三号”登月探测器靠近月球后，先在月球表面附近的近似圆轨道上绕月运行；然后经过一系列过程，在离月面</a:t>
            </a:r>
            <a:r>
              <a:rPr lang="en-US" altLang="zh-CN" dirty="0"/>
              <a:t>4 m</a:t>
            </a:r>
            <a:r>
              <a:rPr lang="zh-CN" altLang="en-US" dirty="0"/>
              <a:t>高处做一次悬停</a:t>
            </a:r>
            <a:r>
              <a:rPr lang="en-US" altLang="zh-CN" dirty="0"/>
              <a:t>(</a:t>
            </a:r>
            <a:r>
              <a:rPr lang="zh-CN" altLang="en-US" dirty="0"/>
              <a:t>可认为是相对于月球静止</a:t>
            </a:r>
            <a:r>
              <a:rPr lang="en-US" altLang="zh-CN" dirty="0"/>
              <a:t>)</a:t>
            </a:r>
            <a:r>
              <a:rPr lang="zh-CN" altLang="en-US" dirty="0"/>
              <a:t>；最后关闭发动机，探测器自由下落。已知探测器的质量约为</a:t>
            </a:r>
            <a:r>
              <a:rPr lang="en-US" altLang="zh-CN" dirty="0"/>
              <a:t>1.3×10</a:t>
            </a:r>
            <a:r>
              <a:rPr lang="en-US" altLang="zh-CN" baseline="30000" dirty="0"/>
              <a:t>3</a:t>
            </a:r>
            <a:r>
              <a:rPr lang="en-US" altLang="zh-CN" dirty="0"/>
              <a:t> kg</a:t>
            </a:r>
            <a:r>
              <a:rPr lang="zh-CN" altLang="en-US" dirty="0"/>
              <a:t>，地球质量约为月球的</a:t>
            </a:r>
            <a:r>
              <a:rPr lang="en-US" altLang="zh-CN" dirty="0"/>
              <a:t>81</a:t>
            </a:r>
            <a:r>
              <a:rPr lang="zh-CN" altLang="en-US" dirty="0"/>
              <a:t>倍，地球半径约为月球的</a:t>
            </a:r>
            <a:r>
              <a:rPr lang="en-US" altLang="zh-CN" dirty="0"/>
              <a:t>3.7</a:t>
            </a:r>
            <a:r>
              <a:rPr lang="zh-CN" altLang="en-US" dirty="0"/>
              <a:t>倍，地球表面的重力加速度大小约为</a:t>
            </a:r>
            <a:r>
              <a:rPr lang="en-US" altLang="zh-CN" dirty="0"/>
              <a:t>9.8 m</a:t>
            </a:r>
            <a:r>
              <a:rPr lang="zh-CN" altLang="en-US" dirty="0"/>
              <a:t>／</a:t>
            </a:r>
            <a:r>
              <a:rPr lang="en-US" altLang="zh-CN" dirty="0"/>
              <a:t>s</a:t>
            </a:r>
            <a:r>
              <a:rPr lang="en-US" altLang="zh-CN" baseline="30000" dirty="0"/>
              <a:t>2</a:t>
            </a:r>
            <a:r>
              <a:rPr lang="zh-CN" altLang="en-US" dirty="0"/>
              <a:t>。则此探测器</a:t>
            </a:r>
          </a:p>
          <a:p>
            <a:r>
              <a:rPr lang="zh-CN" altLang="en-US" dirty="0"/>
              <a:t>    </a:t>
            </a:r>
            <a:r>
              <a:rPr lang="en-US" altLang="zh-CN" dirty="0"/>
              <a:t>A</a:t>
            </a:r>
            <a:r>
              <a:rPr lang="zh-CN" altLang="en-US" dirty="0"/>
              <a:t>．在着陆前的瞬间，速度大小约为</a:t>
            </a:r>
            <a:r>
              <a:rPr lang="en-US" altLang="zh-CN" dirty="0"/>
              <a:t>8.9 m</a:t>
            </a:r>
            <a:r>
              <a:rPr lang="zh-CN" altLang="en-US" dirty="0"/>
              <a:t>／</a:t>
            </a:r>
            <a:r>
              <a:rPr lang="en-US" altLang="zh-CN" dirty="0"/>
              <a:t>s</a:t>
            </a:r>
          </a:p>
          <a:p>
            <a:r>
              <a:rPr lang="en-US" altLang="zh-CN" dirty="0"/>
              <a:t>    B</a:t>
            </a:r>
            <a:r>
              <a:rPr lang="zh-CN" altLang="en-US" dirty="0"/>
              <a:t>．悬停时受到的反冲作用力约为</a:t>
            </a:r>
            <a:r>
              <a:rPr lang="en-US" altLang="zh-CN" dirty="0"/>
              <a:t>2×10</a:t>
            </a:r>
            <a:r>
              <a:rPr lang="en-US" altLang="zh-CN" baseline="30000" dirty="0"/>
              <a:t>3</a:t>
            </a:r>
            <a:r>
              <a:rPr lang="en-US" altLang="zh-CN" dirty="0"/>
              <a:t>N</a:t>
            </a:r>
          </a:p>
          <a:p>
            <a:r>
              <a:rPr lang="en-US" altLang="zh-CN" dirty="0"/>
              <a:t>    C</a:t>
            </a:r>
            <a:r>
              <a:rPr lang="zh-CN" altLang="en-US" dirty="0"/>
              <a:t>．从离开近月圆轨道到着陆这段时间内，机械能守恒</a:t>
            </a:r>
          </a:p>
          <a:p>
            <a:r>
              <a:rPr lang="zh-CN" altLang="en-US" dirty="0"/>
              <a:t>    </a:t>
            </a:r>
            <a:r>
              <a:rPr lang="en-US" altLang="zh-CN" dirty="0"/>
              <a:t>D</a:t>
            </a:r>
            <a:r>
              <a:rPr lang="zh-CN" altLang="en-US" dirty="0"/>
              <a:t>．在近月圆轨道上运行的线速度小于人造卫星在近地圆轨道上运行的线速度</a:t>
            </a:r>
          </a:p>
          <a:p>
            <a:endParaRPr lang="zh-CN" altLang="en-US" dirty="0"/>
          </a:p>
        </p:txBody>
      </p:sp>
    </p:spTree>
    <p:extLst>
      <p:ext uri="{BB962C8B-B14F-4D97-AF65-F5344CB8AC3E}">
        <p14:creationId xmlns:p14="http://schemas.microsoft.com/office/powerpoint/2010/main" val="2763858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ADCC67-C28B-4FB1-9218-E257838CD35D}"/>
              </a:ext>
            </a:extLst>
          </p:cNvPr>
          <p:cNvSpPr>
            <a:spLocks noGrp="1"/>
          </p:cNvSpPr>
          <p:nvPr>
            <p:ph type="title"/>
          </p:nvPr>
        </p:nvSpPr>
        <p:spPr/>
        <p:txBody>
          <a:bodyPr/>
          <a:lstStyle/>
          <a:p>
            <a:r>
              <a:rPr lang="en-US" altLang="zh-CN" dirty="0"/>
              <a:t>33</a:t>
            </a:r>
            <a:r>
              <a:rPr lang="zh-CN" altLang="en-US" dirty="0"/>
              <a:t>题 </a:t>
            </a:r>
            <a:r>
              <a:rPr lang="en-US" altLang="zh-CN" dirty="0"/>
              <a:t>5</a:t>
            </a:r>
            <a:r>
              <a:rPr lang="zh-CN" altLang="en-US" dirty="0"/>
              <a:t>选</a:t>
            </a:r>
            <a:r>
              <a:rPr lang="en-US" altLang="zh-CN" dirty="0"/>
              <a:t>3</a:t>
            </a:r>
            <a:r>
              <a:rPr lang="zh-CN" altLang="en-US" dirty="0"/>
              <a:t>不能有死角</a:t>
            </a:r>
          </a:p>
        </p:txBody>
      </p:sp>
      <p:sp>
        <p:nvSpPr>
          <p:cNvPr id="3" name="内容占位符 2">
            <a:extLst>
              <a:ext uri="{FF2B5EF4-FFF2-40B4-BE49-F238E27FC236}">
                <a16:creationId xmlns:a16="http://schemas.microsoft.com/office/drawing/2014/main" id="{9D08F061-AF85-4DD8-A3CF-B1E8B0A4FE15}"/>
              </a:ext>
            </a:extLst>
          </p:cNvPr>
          <p:cNvSpPr>
            <a:spLocks noGrp="1"/>
          </p:cNvSpPr>
          <p:nvPr>
            <p:ph idx="1"/>
          </p:nvPr>
        </p:nvSpPr>
        <p:spPr>
          <a:xfrm>
            <a:off x="813733" y="2093976"/>
            <a:ext cx="5570290" cy="3325312"/>
          </a:xfrm>
        </p:spPr>
        <p:txBody>
          <a:bodyPr/>
          <a:lstStyle/>
          <a:p>
            <a:pPr marL="0" indent="0">
              <a:buNone/>
            </a:pPr>
            <a:r>
              <a:rPr lang="en-US" altLang="zh-CN" dirty="0"/>
              <a:t>A</a:t>
            </a:r>
            <a:r>
              <a:rPr lang="zh-CN" altLang="en-US" dirty="0"/>
              <a:t>．将一块晶体敲碎后，得到的小颗粒是非晶体</a:t>
            </a:r>
          </a:p>
          <a:p>
            <a:pPr marL="0" indent="0">
              <a:buNone/>
            </a:pPr>
            <a:r>
              <a:rPr lang="en-US" altLang="zh-CN" dirty="0"/>
              <a:t>B</a:t>
            </a:r>
            <a:r>
              <a:rPr lang="zh-CN" altLang="en-US" dirty="0"/>
              <a:t>．固体可以分为晶体和非晶体两类，有些晶体在不同方向上有不同的光学地质</a:t>
            </a:r>
          </a:p>
          <a:p>
            <a:pPr marL="0" indent="0">
              <a:buNone/>
            </a:pPr>
            <a:r>
              <a:rPr lang="en-US" altLang="zh-CN" dirty="0"/>
              <a:t>C</a:t>
            </a:r>
            <a:r>
              <a:rPr lang="zh-CN" altLang="en-US" dirty="0"/>
              <a:t>．由同种元素构成的固体，可能会由于原子的排列方式不同而成为不同的晶体</a:t>
            </a:r>
          </a:p>
          <a:p>
            <a:pPr marL="0" indent="0">
              <a:buNone/>
            </a:pPr>
            <a:r>
              <a:rPr lang="zh-CN" altLang="en-US" dirty="0"/>
              <a:t> </a:t>
            </a:r>
            <a:r>
              <a:rPr lang="en-US" altLang="zh-CN" dirty="0"/>
              <a:t>D</a:t>
            </a:r>
            <a:r>
              <a:rPr lang="zh-CN" altLang="en-US" dirty="0"/>
              <a:t>．在合适的条件下，某些晶体可以转变为非晶体，某些非晶体也可以转变为晶体</a:t>
            </a:r>
          </a:p>
          <a:p>
            <a:pPr marL="0" indent="0">
              <a:buNone/>
            </a:pPr>
            <a:r>
              <a:rPr lang="zh-CN" altLang="en-US" dirty="0"/>
              <a:t> </a:t>
            </a:r>
            <a:r>
              <a:rPr lang="en-US" altLang="zh-CN" dirty="0"/>
              <a:t>E</a:t>
            </a:r>
            <a:r>
              <a:rPr lang="zh-CN" altLang="en-US" dirty="0"/>
              <a:t>．在熔化过程中，晶体要吸收热量，但温度保持不变，内能也保持不变</a:t>
            </a:r>
          </a:p>
        </p:txBody>
      </p:sp>
    </p:spTree>
    <p:extLst>
      <p:ext uri="{BB962C8B-B14F-4D97-AF65-F5344CB8AC3E}">
        <p14:creationId xmlns:p14="http://schemas.microsoft.com/office/powerpoint/2010/main" val="3203429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C44ADA1F-C69A-488D-B23C-3E9AC43BABD5}"/>
              </a:ext>
            </a:extLst>
          </p:cNvPr>
          <p:cNvSpPr>
            <a:spLocks noGrp="1"/>
          </p:cNvSpPr>
          <p:nvPr>
            <p:ph idx="1"/>
          </p:nvPr>
        </p:nvSpPr>
        <p:spPr>
          <a:xfrm>
            <a:off x="216017" y="595460"/>
            <a:ext cx="8500144" cy="2969861"/>
          </a:xfrm>
        </p:spPr>
        <p:txBody>
          <a:bodyPr/>
          <a:lstStyle/>
          <a:p>
            <a:pPr marL="0" indent="0">
              <a:buNone/>
            </a:pPr>
            <a:r>
              <a:rPr lang="zh-CN" altLang="en-US" dirty="0"/>
              <a:t>如图，一固定的竖直汽缸由一大一小两个同轴圆筒组成，两圆筒中各有一个活塞。已知大活塞的质量为</a:t>
            </a:r>
            <a:r>
              <a:rPr lang="en-US" altLang="zh-CN" dirty="0"/>
              <a:t>m</a:t>
            </a:r>
            <a:r>
              <a:rPr lang="en-US" altLang="zh-CN" baseline="-25000" dirty="0"/>
              <a:t>1</a:t>
            </a:r>
            <a:r>
              <a:rPr lang="en-US" altLang="zh-CN" dirty="0"/>
              <a:t>=2.50 kg</a:t>
            </a:r>
            <a:r>
              <a:rPr lang="zh-CN" altLang="en-US" dirty="0"/>
              <a:t>，横截面积为</a:t>
            </a:r>
            <a:r>
              <a:rPr lang="en-US" altLang="zh-CN" dirty="0"/>
              <a:t>s</a:t>
            </a:r>
            <a:r>
              <a:rPr lang="en-US" altLang="zh-CN" baseline="-25000" dirty="0"/>
              <a:t>1</a:t>
            </a:r>
            <a:r>
              <a:rPr lang="en-US" altLang="zh-CN" dirty="0"/>
              <a:t>=80.0 cm</a:t>
            </a:r>
            <a:r>
              <a:rPr lang="en-US" altLang="zh-CN" baseline="30000" dirty="0"/>
              <a:t>2</a:t>
            </a:r>
            <a:r>
              <a:rPr lang="zh-CN" altLang="en-US" dirty="0"/>
              <a:t>；小活塞的质量为</a:t>
            </a:r>
            <a:r>
              <a:rPr lang="en-US" altLang="zh-CN" dirty="0"/>
              <a:t>m</a:t>
            </a:r>
            <a:r>
              <a:rPr lang="en-US" altLang="zh-CN" baseline="-25000" dirty="0"/>
              <a:t>2</a:t>
            </a:r>
            <a:r>
              <a:rPr lang="en-US" altLang="zh-CN" dirty="0"/>
              <a:t>=1.50 kg</a:t>
            </a:r>
            <a:r>
              <a:rPr lang="zh-CN" altLang="en-US" dirty="0"/>
              <a:t>，横截面积为</a:t>
            </a:r>
            <a:r>
              <a:rPr lang="en-US" altLang="zh-CN" dirty="0"/>
              <a:t>s</a:t>
            </a:r>
            <a:r>
              <a:rPr lang="en-US" altLang="zh-CN" baseline="-25000" dirty="0"/>
              <a:t>2</a:t>
            </a:r>
            <a:r>
              <a:rPr lang="en-US" altLang="zh-CN" dirty="0"/>
              <a:t>=40.0 cm</a:t>
            </a:r>
            <a:r>
              <a:rPr lang="en-US" altLang="zh-CN" baseline="30000" dirty="0"/>
              <a:t>2</a:t>
            </a:r>
            <a:r>
              <a:rPr lang="zh-CN" altLang="en-US" dirty="0"/>
              <a:t>；两活塞用刚性轻杆连接，间距保持为</a:t>
            </a:r>
            <a:r>
              <a:rPr lang="en-US" altLang="zh-CN" dirty="0"/>
              <a:t>l = 40.0 cm</a:t>
            </a:r>
            <a:r>
              <a:rPr lang="zh-CN" altLang="en-US" dirty="0"/>
              <a:t>；汽缸外大气的压强为</a:t>
            </a:r>
            <a:r>
              <a:rPr lang="en-US" altLang="zh-CN" dirty="0"/>
              <a:t>p=1.00×10</a:t>
            </a:r>
            <a:r>
              <a:rPr lang="en-US" altLang="zh-CN" baseline="30000" dirty="0"/>
              <a:t>5</a:t>
            </a:r>
            <a:r>
              <a:rPr lang="en-US" altLang="zh-CN" dirty="0"/>
              <a:t> Pa</a:t>
            </a:r>
            <a:r>
              <a:rPr lang="zh-CN" altLang="en-US" dirty="0"/>
              <a:t>，温度为</a:t>
            </a:r>
            <a:r>
              <a:rPr lang="en-US" altLang="zh-CN" dirty="0"/>
              <a:t>T=303 K</a:t>
            </a:r>
            <a:r>
              <a:rPr lang="zh-CN" altLang="en-US" dirty="0"/>
              <a:t>。初始时大活塞与大圆筒底部相距</a:t>
            </a:r>
            <a:r>
              <a:rPr lang="en-US" altLang="zh-CN" dirty="0"/>
              <a:t>l</a:t>
            </a:r>
            <a:r>
              <a:rPr lang="en-US" altLang="zh-CN" baseline="-25000" dirty="0"/>
              <a:t>2</a:t>
            </a:r>
            <a:r>
              <a:rPr lang="en-US" altLang="zh-CN" dirty="0"/>
              <a:t> </a:t>
            </a:r>
            <a:r>
              <a:rPr lang="zh-CN" altLang="en-US" dirty="0"/>
              <a:t>，两活塞问封闭气体的温度为</a:t>
            </a:r>
            <a:r>
              <a:rPr lang="en-US" altLang="zh-CN" dirty="0"/>
              <a:t>T</a:t>
            </a:r>
            <a:r>
              <a:rPr lang="en-US" altLang="zh-CN" baseline="-25000" dirty="0"/>
              <a:t>1</a:t>
            </a:r>
            <a:r>
              <a:rPr lang="en-US" altLang="zh-CN" dirty="0"/>
              <a:t>=495 K</a:t>
            </a:r>
            <a:r>
              <a:rPr lang="zh-CN" altLang="en-US" dirty="0"/>
              <a:t>。现汽缸内气体温度缓慢下降，活塞缓慢下移。忽略两活塞与汽缸壁之间的摩擦，重力加速度大小</a:t>
            </a:r>
            <a:r>
              <a:rPr lang="en-US" altLang="zh-CN" dirty="0"/>
              <a:t>g</a:t>
            </a:r>
            <a:r>
              <a:rPr lang="zh-CN" altLang="en-US" dirty="0"/>
              <a:t>取</a:t>
            </a:r>
            <a:r>
              <a:rPr lang="en-US" altLang="zh-CN" dirty="0"/>
              <a:t>10 m</a:t>
            </a:r>
            <a:r>
              <a:rPr lang="zh-CN" altLang="en-US" dirty="0"/>
              <a:t>／</a:t>
            </a:r>
            <a:r>
              <a:rPr lang="en-US" altLang="zh-CN" dirty="0"/>
              <a:t>s</a:t>
            </a:r>
            <a:r>
              <a:rPr lang="en-US" altLang="zh-CN" baseline="30000" dirty="0"/>
              <a:t>2</a:t>
            </a:r>
            <a:r>
              <a:rPr lang="zh-CN" altLang="en-US" dirty="0"/>
              <a:t>。求</a:t>
            </a:r>
          </a:p>
          <a:p>
            <a:pPr marL="0" indent="0">
              <a:buNone/>
            </a:pPr>
            <a:r>
              <a:rPr lang="en-US" altLang="zh-CN" dirty="0"/>
              <a:t>(</a:t>
            </a:r>
            <a:r>
              <a:rPr lang="en-US" altLang="zh-CN" dirty="0" err="1"/>
              <a:t>i</a:t>
            </a:r>
            <a:r>
              <a:rPr lang="en-US" altLang="zh-CN" dirty="0"/>
              <a:t>)</a:t>
            </a:r>
            <a:r>
              <a:rPr lang="zh-CN" altLang="en-US" dirty="0"/>
              <a:t>在大活塞与大圆筒底部接触前的瞬间，缸内封闭气体的温度；</a:t>
            </a:r>
          </a:p>
          <a:p>
            <a:pPr marL="0" indent="0">
              <a:buNone/>
            </a:pPr>
            <a:r>
              <a:rPr lang="en-US" altLang="zh-CN" dirty="0"/>
              <a:t>(ii)</a:t>
            </a:r>
            <a:r>
              <a:rPr lang="zh-CN" altLang="en-US" dirty="0"/>
              <a:t>缸内封闭的气体与缸外大气达到热平衡时，缸内封闭气体的压强。</a:t>
            </a:r>
          </a:p>
          <a:p>
            <a:endParaRPr lang="zh-CN" altLang="en-US" dirty="0"/>
          </a:p>
        </p:txBody>
      </p:sp>
      <p:pic>
        <p:nvPicPr>
          <p:cNvPr id="4" name="图片 3" descr="HWOCRTEMP_ROC220">
            <a:extLst>
              <a:ext uri="{FF2B5EF4-FFF2-40B4-BE49-F238E27FC236}">
                <a16:creationId xmlns:a16="http://schemas.microsoft.com/office/drawing/2014/main" id="{3EAD9AD0-9F8C-4961-8257-AD831B357893}"/>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72588" y="4159535"/>
            <a:ext cx="1241569" cy="2014764"/>
          </a:xfrm>
          <a:prstGeom prst="rect">
            <a:avLst/>
          </a:prstGeom>
          <a:noFill/>
          <a:ln>
            <a:noFill/>
          </a:ln>
        </p:spPr>
      </p:pic>
    </p:spTree>
    <p:extLst>
      <p:ext uri="{BB962C8B-B14F-4D97-AF65-F5344CB8AC3E}">
        <p14:creationId xmlns:p14="http://schemas.microsoft.com/office/powerpoint/2010/main" val="3128777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FA6EE8E-7587-4D94-9639-DFA8674078CF}"/>
              </a:ext>
            </a:extLst>
          </p:cNvPr>
          <p:cNvSpPr>
            <a:spLocks noGrp="1"/>
          </p:cNvSpPr>
          <p:nvPr>
            <p:ph type="title"/>
          </p:nvPr>
        </p:nvSpPr>
        <p:spPr>
          <a:xfrm>
            <a:off x="685800" y="484632"/>
            <a:ext cx="7772400" cy="706605"/>
          </a:xfrm>
        </p:spPr>
        <p:txBody>
          <a:bodyPr/>
          <a:lstStyle/>
          <a:p>
            <a:r>
              <a:rPr lang="zh-CN" altLang="en-US" dirty="0"/>
              <a:t>情境构建，并不难！</a:t>
            </a:r>
          </a:p>
        </p:txBody>
      </p:sp>
      <p:sp>
        <p:nvSpPr>
          <p:cNvPr id="3" name="内容占位符 2">
            <a:extLst>
              <a:ext uri="{FF2B5EF4-FFF2-40B4-BE49-F238E27FC236}">
                <a16:creationId xmlns:a16="http://schemas.microsoft.com/office/drawing/2014/main" id="{5B3FBC0C-B277-4CAD-87CA-865A88D89A1F}"/>
              </a:ext>
            </a:extLst>
          </p:cNvPr>
          <p:cNvSpPr>
            <a:spLocks noGrp="1"/>
          </p:cNvSpPr>
          <p:nvPr>
            <p:ph idx="1"/>
          </p:nvPr>
        </p:nvSpPr>
        <p:spPr>
          <a:xfrm>
            <a:off x="442519" y="1190077"/>
            <a:ext cx="7772400" cy="2068192"/>
          </a:xfrm>
        </p:spPr>
        <p:txBody>
          <a:bodyPr/>
          <a:lstStyle/>
          <a:p>
            <a:pPr marL="0" indent="0">
              <a:buNone/>
            </a:pPr>
            <a:r>
              <a:rPr lang="zh-CN" altLang="en-US" dirty="0"/>
              <a:t>一长木板置于粗糙水平地面上，木板左端放置一小物块；在木板右方有一墙壁，木板右端与墙壁的距离为</a:t>
            </a:r>
            <a:r>
              <a:rPr lang="en-US" altLang="zh-CN" dirty="0"/>
              <a:t>4.5 m</a:t>
            </a:r>
            <a:r>
              <a:rPr lang="zh-CN" altLang="en-US" dirty="0"/>
              <a:t>，如图</a:t>
            </a:r>
            <a:r>
              <a:rPr lang="en-US" altLang="zh-CN" dirty="0"/>
              <a:t>(a)</a:t>
            </a:r>
            <a:r>
              <a:rPr lang="zh-CN" altLang="en-US" dirty="0"/>
              <a:t>所示。</a:t>
            </a:r>
            <a:r>
              <a:rPr lang="en-US" altLang="zh-CN" dirty="0"/>
              <a:t>t = 0</a:t>
            </a:r>
            <a:r>
              <a:rPr lang="zh-CN" altLang="en-US" dirty="0"/>
              <a:t>时刻开始，小物块与木板一起以共同速度向右运动，直至</a:t>
            </a:r>
            <a:r>
              <a:rPr lang="en-US" altLang="zh-CN" dirty="0"/>
              <a:t>t = 1 s</a:t>
            </a:r>
            <a:r>
              <a:rPr lang="zh-CN" altLang="en-US" dirty="0"/>
              <a:t>时木板与墙壁碰撞</a:t>
            </a:r>
            <a:r>
              <a:rPr lang="en-US" altLang="zh-CN" dirty="0"/>
              <a:t>(</a:t>
            </a:r>
            <a:r>
              <a:rPr lang="zh-CN" altLang="en-US" dirty="0"/>
              <a:t>碰撞时间极短</a:t>
            </a:r>
            <a:r>
              <a:rPr lang="en-US" altLang="zh-CN" dirty="0"/>
              <a:t>)</a:t>
            </a:r>
            <a:r>
              <a:rPr lang="zh-CN" altLang="en-US" dirty="0"/>
              <a:t>。碰撞前后木板速度大小不变，方向相反；运动过程中小物块始终未离开木板。已知碰撞后</a:t>
            </a:r>
            <a:r>
              <a:rPr lang="en-US" altLang="zh-CN" dirty="0"/>
              <a:t>1 s</a:t>
            </a:r>
            <a:r>
              <a:rPr lang="zh-CN" altLang="en-US" dirty="0"/>
              <a:t>时间内小物块的 </a:t>
            </a:r>
            <a:r>
              <a:rPr lang="en-US" altLang="zh-CN" dirty="0"/>
              <a:t>v</a:t>
            </a:r>
            <a:r>
              <a:rPr lang="zh-CN" altLang="en-US" dirty="0"/>
              <a:t>－</a:t>
            </a:r>
            <a:r>
              <a:rPr lang="en-US" altLang="zh-CN" dirty="0"/>
              <a:t>t</a:t>
            </a:r>
            <a:r>
              <a:rPr lang="zh-CN" altLang="en-US" dirty="0"/>
              <a:t>图线如图</a:t>
            </a:r>
            <a:r>
              <a:rPr lang="en-US" altLang="zh-CN" dirty="0"/>
              <a:t>(b)</a:t>
            </a:r>
            <a:r>
              <a:rPr lang="zh-CN" altLang="en-US" dirty="0"/>
              <a:t>所示。木板的质量是小物块质量的</a:t>
            </a:r>
            <a:r>
              <a:rPr lang="en-US" altLang="zh-CN" dirty="0"/>
              <a:t>l5</a:t>
            </a:r>
            <a:r>
              <a:rPr lang="zh-CN" altLang="en-US" dirty="0"/>
              <a:t>倍，重力加速度大小</a:t>
            </a:r>
            <a:r>
              <a:rPr lang="en-US" altLang="zh-CN" dirty="0"/>
              <a:t>g</a:t>
            </a:r>
            <a:r>
              <a:rPr lang="zh-CN" altLang="en-US" dirty="0"/>
              <a:t>取</a:t>
            </a:r>
            <a:r>
              <a:rPr lang="en-US" altLang="zh-CN" dirty="0"/>
              <a:t>10 m</a:t>
            </a:r>
            <a:r>
              <a:rPr lang="zh-CN" altLang="en-US" dirty="0"/>
              <a:t>／</a:t>
            </a:r>
            <a:r>
              <a:rPr lang="en-US" altLang="zh-CN" dirty="0"/>
              <a:t>s</a:t>
            </a:r>
            <a:r>
              <a:rPr lang="en-US" altLang="zh-CN" baseline="30000" dirty="0"/>
              <a:t>2</a:t>
            </a:r>
            <a:r>
              <a:rPr lang="zh-CN" altLang="en-US" dirty="0"/>
              <a:t>。</a:t>
            </a:r>
          </a:p>
        </p:txBody>
      </p:sp>
      <p:pic>
        <p:nvPicPr>
          <p:cNvPr id="4" name="图片 3" descr="HWOCRTEMP_ROC150">
            <a:extLst>
              <a:ext uri="{FF2B5EF4-FFF2-40B4-BE49-F238E27FC236}">
                <a16:creationId xmlns:a16="http://schemas.microsoft.com/office/drawing/2014/main" id="{46F961DE-BB96-48A5-B5AC-6DD981F21C00}"/>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4848" y="2998759"/>
            <a:ext cx="2169035" cy="2068192"/>
          </a:xfrm>
          <a:prstGeom prst="rect">
            <a:avLst/>
          </a:prstGeom>
          <a:noFill/>
          <a:ln>
            <a:noFill/>
          </a:ln>
        </p:spPr>
      </p:pic>
      <p:pic>
        <p:nvPicPr>
          <p:cNvPr id="5" name="图片 4" descr="HWOCRTEMP_ROC140">
            <a:extLst>
              <a:ext uri="{FF2B5EF4-FFF2-40B4-BE49-F238E27FC236}">
                <a16:creationId xmlns:a16="http://schemas.microsoft.com/office/drawing/2014/main" id="{6E1303A6-9374-4651-A45D-CD0991FD5A56}"/>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563" y="3675667"/>
            <a:ext cx="3080376" cy="1106058"/>
          </a:xfrm>
          <a:prstGeom prst="rect">
            <a:avLst/>
          </a:prstGeom>
          <a:noFill/>
          <a:ln>
            <a:noFill/>
          </a:ln>
        </p:spPr>
      </p:pic>
    </p:spTree>
    <p:extLst>
      <p:ext uri="{BB962C8B-B14F-4D97-AF65-F5344CB8AC3E}">
        <p14:creationId xmlns:p14="http://schemas.microsoft.com/office/powerpoint/2010/main" val="1146427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007A38F-C4E2-40B7-9BF8-60B97A4F0D1B}"/>
              </a:ext>
            </a:extLst>
          </p:cNvPr>
          <p:cNvSpPr>
            <a:spLocks noGrp="1"/>
          </p:cNvSpPr>
          <p:nvPr>
            <p:ph type="title"/>
          </p:nvPr>
        </p:nvSpPr>
        <p:spPr/>
        <p:txBody>
          <a:bodyPr/>
          <a:lstStyle/>
          <a:p>
            <a:r>
              <a:rPr lang="zh-CN" altLang="en-US" dirty="0"/>
              <a:t>电学实验不过是个欧姆定律</a:t>
            </a:r>
          </a:p>
        </p:txBody>
      </p:sp>
      <p:sp>
        <p:nvSpPr>
          <p:cNvPr id="3" name="内容占位符 2">
            <a:extLst>
              <a:ext uri="{FF2B5EF4-FFF2-40B4-BE49-F238E27FC236}">
                <a16:creationId xmlns:a16="http://schemas.microsoft.com/office/drawing/2014/main" id="{080B1098-FADC-4711-B5E7-31B6B630EB98}"/>
              </a:ext>
            </a:extLst>
          </p:cNvPr>
          <p:cNvSpPr>
            <a:spLocks noGrp="1"/>
          </p:cNvSpPr>
          <p:nvPr>
            <p:ph idx="1"/>
          </p:nvPr>
        </p:nvSpPr>
        <p:spPr/>
        <p:txBody>
          <a:bodyPr/>
          <a:lstStyle/>
          <a:p>
            <a:r>
              <a:rPr lang="en-US" altLang="zh-CN" dirty="0"/>
              <a:t>(2)</a:t>
            </a:r>
            <a:r>
              <a:rPr lang="zh-CN" altLang="zh-CN" dirty="0"/>
              <a:t>现用一量程为</a:t>
            </a:r>
            <a:r>
              <a:rPr lang="en-US" altLang="zh-CN" dirty="0"/>
              <a:t>3 mA</a:t>
            </a:r>
            <a:r>
              <a:rPr lang="zh-CN" altLang="zh-CN" dirty="0"/>
              <a:t>、内阻为</a:t>
            </a:r>
            <a:r>
              <a:rPr lang="en-US" altLang="zh-CN" dirty="0"/>
              <a:t>l50</a:t>
            </a:r>
            <a:r>
              <a:rPr lang="zh-CN" altLang="zh-CN" dirty="0"/>
              <a:t>Ω的标准电流表</a:t>
            </a:r>
            <a:r>
              <a:rPr lang="en-US" altLang="zh-CN" dirty="0"/>
              <a:t>④</a:t>
            </a:r>
            <a:r>
              <a:rPr lang="zh-CN" altLang="zh-CN" dirty="0"/>
              <a:t>对改装电表的</a:t>
            </a:r>
            <a:r>
              <a:rPr lang="en-US" altLang="zh-CN" dirty="0"/>
              <a:t>3 mA</a:t>
            </a:r>
            <a:r>
              <a:rPr lang="zh-CN" altLang="zh-CN" dirty="0"/>
              <a:t>挡进行校准，校准时需选取的刻度为</a:t>
            </a:r>
            <a:r>
              <a:rPr lang="en-US" altLang="zh-CN" dirty="0"/>
              <a:t>0.5</a:t>
            </a:r>
            <a:r>
              <a:rPr lang="zh-CN" altLang="zh-CN" dirty="0"/>
              <a:t>、</a:t>
            </a:r>
            <a:r>
              <a:rPr lang="en-US" altLang="zh-CN" dirty="0"/>
              <a:t>1.0</a:t>
            </a:r>
            <a:r>
              <a:rPr lang="zh-CN" altLang="zh-CN" dirty="0"/>
              <a:t>、</a:t>
            </a:r>
            <a:r>
              <a:rPr lang="en-US" altLang="zh-CN" dirty="0"/>
              <a:t>1.5</a:t>
            </a:r>
            <a:r>
              <a:rPr lang="zh-CN" altLang="zh-CN" dirty="0"/>
              <a:t>、</a:t>
            </a:r>
            <a:r>
              <a:rPr lang="en-US" altLang="zh-CN" dirty="0"/>
              <a:t>2.0</a:t>
            </a:r>
            <a:r>
              <a:rPr lang="zh-CN" altLang="zh-CN" dirty="0"/>
              <a:t>、</a:t>
            </a:r>
            <a:r>
              <a:rPr lang="en-US" altLang="zh-CN" dirty="0"/>
              <a:t>2.5</a:t>
            </a:r>
            <a:r>
              <a:rPr lang="zh-CN" altLang="zh-CN" dirty="0"/>
              <a:t>、</a:t>
            </a:r>
            <a:r>
              <a:rPr lang="en-US" altLang="zh-CN" dirty="0"/>
              <a:t>3.0 mA</a:t>
            </a:r>
            <a:r>
              <a:rPr lang="zh-CN" altLang="zh-CN" dirty="0"/>
              <a:t>。电池的电动势为</a:t>
            </a:r>
            <a:r>
              <a:rPr lang="en-US" altLang="zh-CN" dirty="0"/>
              <a:t>1.5 V</a:t>
            </a:r>
            <a:r>
              <a:rPr lang="zh-CN" altLang="zh-CN" dirty="0"/>
              <a:t>，内阻忽略不计；定值电阻</a:t>
            </a:r>
            <a:r>
              <a:rPr lang="en-US" altLang="zh-CN" dirty="0"/>
              <a:t>R</a:t>
            </a:r>
            <a:r>
              <a:rPr lang="en-US" altLang="zh-CN" baseline="-25000" dirty="0"/>
              <a:t>0</a:t>
            </a:r>
            <a:r>
              <a:rPr lang="zh-CN" altLang="zh-CN" dirty="0"/>
              <a:t>有两种规格，阻值分别为</a:t>
            </a:r>
            <a:r>
              <a:rPr lang="en-US" altLang="zh-CN" dirty="0"/>
              <a:t>300</a:t>
            </a:r>
            <a:r>
              <a:rPr lang="zh-CN" altLang="zh-CN" dirty="0"/>
              <a:t>Ω和</a:t>
            </a:r>
            <a:r>
              <a:rPr lang="en-US" altLang="zh-CN" dirty="0"/>
              <a:t>1000</a:t>
            </a:r>
            <a:r>
              <a:rPr lang="zh-CN" altLang="zh-CN" dirty="0"/>
              <a:t>Ω；滑动变阻器</a:t>
            </a:r>
            <a:r>
              <a:rPr lang="en-US" altLang="zh-CN" dirty="0"/>
              <a:t>R</a:t>
            </a:r>
            <a:r>
              <a:rPr lang="zh-CN" altLang="zh-CN" dirty="0"/>
              <a:t>有两种规格，最大阻值分别为</a:t>
            </a:r>
            <a:r>
              <a:rPr lang="en-US" altLang="zh-CN" dirty="0"/>
              <a:t>750</a:t>
            </a:r>
            <a:r>
              <a:rPr lang="zh-CN" altLang="zh-CN" dirty="0"/>
              <a:t>Ω和</a:t>
            </a:r>
            <a:r>
              <a:rPr lang="en-US" altLang="zh-CN" dirty="0"/>
              <a:t>3000</a:t>
            </a:r>
            <a:r>
              <a:rPr lang="zh-CN" altLang="zh-CN" dirty="0"/>
              <a:t>Ω。则</a:t>
            </a:r>
            <a:r>
              <a:rPr lang="en-US" altLang="zh-CN" dirty="0"/>
              <a:t>R</a:t>
            </a:r>
            <a:r>
              <a:rPr lang="en-US" altLang="zh-CN" baseline="-25000" dirty="0"/>
              <a:t>0</a:t>
            </a:r>
            <a:r>
              <a:rPr lang="zh-CN" altLang="zh-CN" dirty="0"/>
              <a:t>应选用阻值为</a:t>
            </a:r>
            <a:r>
              <a:rPr lang="en-US" altLang="zh-CN" dirty="0"/>
              <a:t>________</a:t>
            </a:r>
            <a:r>
              <a:rPr lang="zh-CN" altLang="zh-CN" dirty="0"/>
              <a:t>Ω的电阻，</a:t>
            </a:r>
            <a:r>
              <a:rPr lang="en-US" altLang="zh-CN" dirty="0"/>
              <a:t>R</a:t>
            </a:r>
            <a:r>
              <a:rPr lang="zh-CN" altLang="zh-CN" dirty="0"/>
              <a:t>应选用最大阻值为</a:t>
            </a:r>
            <a:r>
              <a:rPr lang="en-US" altLang="zh-CN" dirty="0"/>
              <a:t>________</a:t>
            </a:r>
            <a:r>
              <a:rPr lang="zh-CN" altLang="zh-CN" dirty="0"/>
              <a:t>Ω的滑动变阻器。</a:t>
            </a:r>
          </a:p>
        </p:txBody>
      </p:sp>
      <p:pic>
        <p:nvPicPr>
          <p:cNvPr id="4" name="图片 3" descr="HWOCRTEMP_ROC120">
            <a:extLst>
              <a:ext uri="{FF2B5EF4-FFF2-40B4-BE49-F238E27FC236}">
                <a16:creationId xmlns:a16="http://schemas.microsoft.com/office/drawing/2014/main" id="{A07C833B-59DB-4363-93AA-9E23BD5D8D2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709650" y="4257762"/>
            <a:ext cx="4600575" cy="1295400"/>
          </a:xfrm>
          <a:prstGeom prst="rect">
            <a:avLst/>
          </a:prstGeom>
          <a:noFill/>
          <a:ln>
            <a:noFill/>
          </a:ln>
        </p:spPr>
      </p:pic>
    </p:spTree>
    <p:extLst>
      <p:ext uri="{BB962C8B-B14F-4D97-AF65-F5344CB8AC3E}">
        <p14:creationId xmlns:p14="http://schemas.microsoft.com/office/powerpoint/2010/main" val="3990563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2D7ACE1-00C0-4D81-8ED0-307AB999CEF0}"/>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2CD9F982-EE10-457F-B9DD-6A32640D66DC}"/>
              </a:ext>
            </a:extLst>
          </p:cNvPr>
          <p:cNvSpPr>
            <a:spLocks noGrp="1"/>
          </p:cNvSpPr>
          <p:nvPr>
            <p:ph idx="1"/>
          </p:nvPr>
        </p:nvSpPr>
        <p:spPr/>
        <p:txBody>
          <a:bodyPr/>
          <a:lstStyle/>
          <a:p>
            <a:endParaRPr lang="zh-CN" altLang="en-US"/>
          </a:p>
        </p:txBody>
      </p:sp>
      <p:pic>
        <p:nvPicPr>
          <p:cNvPr id="1026" name="图片 11" descr="高考资源网(ks5u.com),中国最大的高考网站,您身边的高考专家。">
            <a:extLst>
              <a:ext uri="{FF2B5EF4-FFF2-40B4-BE49-F238E27FC236}">
                <a16:creationId xmlns:a16="http://schemas.microsoft.com/office/drawing/2014/main" id="{992E307A-77FE-4EEC-93C3-CF89017C42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5467" y="776550"/>
            <a:ext cx="5486400"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图片 3" descr="textimage41.jpeg">
            <a:extLst>
              <a:ext uri="{FF2B5EF4-FFF2-40B4-BE49-F238E27FC236}">
                <a16:creationId xmlns:a16="http://schemas.microsoft.com/office/drawing/2014/main" id="{4D59D27A-642A-49C0-8398-B150102432D7}"/>
              </a:ext>
            </a:extLst>
          </p:cNvPr>
          <p:cNvPicPr>
            <a:picLocks noChangeAspect="1"/>
          </p:cNvPicPr>
          <p:nvPr/>
        </p:nvPicPr>
        <p:blipFill>
          <a:blip r:embed="rId3" cstate="print"/>
          <a:stretch>
            <a:fillRect/>
          </a:stretch>
        </p:blipFill>
        <p:spPr>
          <a:xfrm>
            <a:off x="267639" y="1593253"/>
            <a:ext cx="2704161" cy="4285410"/>
          </a:xfrm>
          <a:prstGeom prst="rect">
            <a:avLst/>
          </a:prstGeom>
        </p:spPr>
      </p:pic>
      <p:pic>
        <p:nvPicPr>
          <p:cNvPr id="6" name="图片 5" descr="C:\Users\hk350\Desktop\高考解析）\高清图片\23.jpg">
            <a:extLst>
              <a:ext uri="{FF2B5EF4-FFF2-40B4-BE49-F238E27FC236}">
                <a16:creationId xmlns:a16="http://schemas.microsoft.com/office/drawing/2014/main" id="{75A34CF5-D942-4DB9-90F6-0B0FF352140C}"/>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07347" y="3319201"/>
            <a:ext cx="3967912" cy="2209144"/>
          </a:xfrm>
          <a:prstGeom prst="rect">
            <a:avLst/>
          </a:prstGeom>
          <a:noFill/>
          <a:ln>
            <a:noFill/>
          </a:ln>
        </p:spPr>
      </p:pic>
    </p:spTree>
    <p:extLst>
      <p:ext uri="{BB962C8B-B14F-4D97-AF65-F5344CB8AC3E}">
        <p14:creationId xmlns:p14="http://schemas.microsoft.com/office/powerpoint/2010/main" val="845101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1BD964C-314B-492D-B5E4-0E7A63D05A91}"/>
              </a:ext>
            </a:extLst>
          </p:cNvPr>
          <p:cNvSpPr>
            <a:spLocks noGrp="1"/>
          </p:cNvSpPr>
          <p:nvPr>
            <p:ph type="title"/>
          </p:nvPr>
        </p:nvSpPr>
        <p:spPr/>
        <p:txBody>
          <a:bodyPr/>
          <a:lstStyle/>
          <a:p>
            <a:r>
              <a:rPr lang="zh-CN" altLang="en-US" dirty="0"/>
              <a:t>半偏法的陷阱</a:t>
            </a:r>
          </a:p>
        </p:txBody>
      </p:sp>
      <p:sp>
        <p:nvSpPr>
          <p:cNvPr id="3" name="内容占位符 2">
            <a:extLst>
              <a:ext uri="{FF2B5EF4-FFF2-40B4-BE49-F238E27FC236}">
                <a16:creationId xmlns:a16="http://schemas.microsoft.com/office/drawing/2014/main" id="{2671CD20-D853-4042-8A53-97B49A7802EA}"/>
              </a:ext>
            </a:extLst>
          </p:cNvPr>
          <p:cNvSpPr>
            <a:spLocks noGrp="1"/>
          </p:cNvSpPr>
          <p:nvPr>
            <p:ph idx="1"/>
          </p:nvPr>
        </p:nvSpPr>
        <p:spPr/>
        <p:txBody>
          <a:bodyPr/>
          <a:lstStyle/>
          <a:p>
            <a:endParaRPr lang="zh-CN" altLang="en-US" dirty="0"/>
          </a:p>
        </p:txBody>
      </p:sp>
      <p:pic>
        <p:nvPicPr>
          <p:cNvPr id="4" name="图片 3" descr=" ">
            <a:extLst>
              <a:ext uri="{FF2B5EF4-FFF2-40B4-BE49-F238E27FC236}">
                <a16:creationId xmlns:a16="http://schemas.microsoft.com/office/drawing/2014/main" id="{16B2995F-6F3D-4E8B-9192-C9FD9D3B982E}"/>
              </a:ext>
            </a:extLst>
          </p:cNvPr>
          <p:cNvPicPr/>
          <p:nvPr/>
        </p:nvPicPr>
        <p:blipFill rotWithShape="1">
          <a:blip r:embed="rId2">
            <a:lum contrast="6000"/>
            <a:extLst>
              <a:ext uri="{28A0092B-C50C-407E-A947-70E740481C1C}">
                <a14:useLocalDpi xmlns:a14="http://schemas.microsoft.com/office/drawing/2010/main" val="0"/>
              </a:ext>
            </a:extLst>
          </a:blip>
          <a:srcRect l="9048" t="55265" r="3968" b="10674"/>
          <a:stretch/>
        </p:blipFill>
        <p:spPr bwMode="auto">
          <a:xfrm>
            <a:off x="1437619" y="1971411"/>
            <a:ext cx="6067425" cy="33563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94184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099C95B7-5A1F-4CF2-8024-520A39531B51}"/>
              </a:ext>
            </a:extLst>
          </p:cNvPr>
          <p:cNvSpPr>
            <a:spLocks noGrp="1"/>
          </p:cNvSpPr>
          <p:nvPr>
            <p:ph idx="1"/>
          </p:nvPr>
        </p:nvSpPr>
        <p:spPr>
          <a:xfrm>
            <a:off x="115349" y="99661"/>
            <a:ext cx="8969928" cy="4050792"/>
          </a:xfrm>
        </p:spPr>
        <p:txBody>
          <a:bodyPr>
            <a:normAutofit fontScale="70000" lnSpcReduction="20000"/>
          </a:bodyPr>
          <a:lstStyle/>
          <a:p>
            <a:pPr>
              <a:lnSpc>
                <a:spcPct val="120000"/>
              </a:lnSpc>
            </a:pPr>
            <a:r>
              <a:rPr lang="en-US" altLang="zh-CN" dirty="0"/>
              <a:t>10</a:t>
            </a:r>
            <a:r>
              <a:rPr lang="zh-CN" altLang="en-US" dirty="0"/>
              <a:t>、</a:t>
            </a:r>
            <a:r>
              <a:rPr lang="en-US" altLang="zh-CN" dirty="0"/>
              <a:t>(10</a:t>
            </a:r>
            <a:r>
              <a:rPr lang="zh-CN" altLang="en-US" dirty="0"/>
              <a:t>分</a:t>
            </a:r>
            <a:r>
              <a:rPr lang="en-US" altLang="zh-CN" dirty="0"/>
              <a:t>)</a:t>
            </a:r>
            <a:r>
              <a:rPr lang="zh-CN" altLang="en-US" dirty="0"/>
              <a:t>现要组装一个由热敏电阻控制的报警系统，要求当热敏电阻的温度达到或超过 时，系统报警。提供的器材有：热敏电阻，报警器（内阻很小，流过的电流超过 时就会报警），电阻箱（最大阻值为 ），直流电源（输出电压为 ，内阻不计），滑动变阻器 （最大阻值为 ），滑动变阻器 （最大阻值为 ），单刀双掷开关一个，导线若干。</a:t>
            </a:r>
          </a:p>
          <a:p>
            <a:pPr>
              <a:lnSpc>
                <a:spcPct val="120000"/>
              </a:lnSpc>
            </a:pPr>
            <a:r>
              <a:rPr lang="zh-CN" altLang="en-US" dirty="0"/>
              <a:t>在室温下对系统进行调节。已知 约为 ， 约为 ；流过报警器的电流超过 时，报警器可能损坏；该热敏电阻的阻值随温度升高而减小，在 时阻值为 。</a:t>
            </a:r>
          </a:p>
          <a:p>
            <a:pPr>
              <a:lnSpc>
                <a:spcPct val="120000"/>
              </a:lnSpc>
            </a:pPr>
            <a:r>
              <a:rPr lang="en-US" altLang="zh-CN" dirty="0"/>
              <a:t>(1)</a:t>
            </a:r>
            <a:r>
              <a:rPr lang="zh-CN" altLang="en-US" dirty="0"/>
              <a:t>在答题卡上完成待调节的报警系统原理电路图的连线。</a:t>
            </a:r>
          </a:p>
          <a:p>
            <a:pPr>
              <a:lnSpc>
                <a:spcPct val="120000"/>
              </a:lnSpc>
            </a:pPr>
            <a:r>
              <a:rPr lang="en-US" altLang="zh-CN" dirty="0"/>
              <a:t>(2)</a:t>
            </a:r>
            <a:r>
              <a:rPr lang="zh-CN" altLang="en-US" dirty="0"/>
              <a:t>电路中应选用滑动变阻器</a:t>
            </a:r>
            <a:r>
              <a:rPr lang="en-US" altLang="zh-CN" dirty="0"/>
              <a:t>_____________</a:t>
            </a:r>
            <a:r>
              <a:rPr lang="zh-CN" altLang="en-US" dirty="0"/>
              <a:t>（填“ ”或“ ”）。</a:t>
            </a:r>
          </a:p>
          <a:p>
            <a:pPr>
              <a:lnSpc>
                <a:spcPct val="120000"/>
              </a:lnSpc>
            </a:pPr>
            <a:r>
              <a:rPr lang="en-US" altLang="zh-CN" dirty="0"/>
              <a:t>(3)</a:t>
            </a:r>
            <a:r>
              <a:rPr lang="zh-CN" altLang="en-US" dirty="0"/>
              <a:t>按照下列步骤调节此报警系统：</a:t>
            </a:r>
          </a:p>
          <a:p>
            <a:pPr>
              <a:lnSpc>
                <a:spcPct val="120000"/>
              </a:lnSpc>
            </a:pPr>
            <a:r>
              <a:rPr lang="zh-CN" altLang="en-US" dirty="0"/>
              <a:t>①电路接通前，需将电阻箱调到一固定的阻值，根据实验要求，这一阻值为</a:t>
            </a:r>
            <a:r>
              <a:rPr lang="en-US" altLang="zh-CN" dirty="0"/>
              <a:t>______ </a:t>
            </a:r>
            <a:r>
              <a:rPr lang="zh-CN" altLang="en-US" dirty="0"/>
              <a:t>；滑动变阻器的滑片应置于</a:t>
            </a:r>
            <a:r>
              <a:rPr lang="en-US" altLang="zh-CN" dirty="0"/>
              <a:t>_______</a:t>
            </a:r>
            <a:r>
              <a:rPr lang="zh-CN" altLang="en-US" dirty="0"/>
              <a:t>（填“</a:t>
            </a:r>
            <a:r>
              <a:rPr lang="en-US" altLang="zh-CN" dirty="0"/>
              <a:t>a”</a:t>
            </a:r>
            <a:r>
              <a:rPr lang="zh-CN" altLang="en-US" dirty="0"/>
              <a:t>或“</a:t>
            </a:r>
            <a:r>
              <a:rPr lang="en-US" altLang="zh-CN" dirty="0"/>
              <a:t>b”</a:t>
            </a:r>
            <a:r>
              <a:rPr lang="zh-CN" altLang="en-US" dirty="0"/>
              <a:t>）端附近，不能置于另一端的原因是</a:t>
            </a:r>
            <a:r>
              <a:rPr lang="en-US" altLang="zh-CN" dirty="0"/>
              <a:t>________________________________</a:t>
            </a:r>
            <a:r>
              <a:rPr lang="zh-CN" altLang="en-US" dirty="0"/>
              <a:t>。</a:t>
            </a:r>
          </a:p>
          <a:p>
            <a:pPr>
              <a:lnSpc>
                <a:spcPct val="120000"/>
              </a:lnSpc>
            </a:pPr>
            <a:r>
              <a:rPr lang="zh-CN" altLang="en-US" dirty="0"/>
              <a:t>②将开关向</a:t>
            </a:r>
            <a:r>
              <a:rPr lang="en-US" altLang="zh-CN" dirty="0"/>
              <a:t>_______</a:t>
            </a:r>
            <a:r>
              <a:rPr lang="zh-CN" altLang="en-US" dirty="0"/>
              <a:t>（填“</a:t>
            </a:r>
            <a:r>
              <a:rPr lang="en-US" altLang="zh-CN" dirty="0"/>
              <a:t>c”</a:t>
            </a:r>
            <a:r>
              <a:rPr lang="zh-CN" altLang="en-US" dirty="0"/>
              <a:t>或“</a:t>
            </a:r>
            <a:r>
              <a:rPr lang="en-US" altLang="zh-CN" dirty="0"/>
              <a:t>d”</a:t>
            </a:r>
            <a:r>
              <a:rPr lang="zh-CN" altLang="en-US" dirty="0"/>
              <a:t>）端闭合，缓慢移动滑动变阻器的滑片，直至</a:t>
            </a:r>
            <a:r>
              <a:rPr lang="en-US" altLang="zh-CN" dirty="0"/>
              <a:t>_____________________</a:t>
            </a:r>
            <a:r>
              <a:rPr lang="zh-CN" altLang="en-US" dirty="0"/>
              <a:t>。</a:t>
            </a:r>
          </a:p>
          <a:p>
            <a:pPr>
              <a:lnSpc>
                <a:spcPct val="120000"/>
              </a:lnSpc>
            </a:pPr>
            <a:r>
              <a:rPr lang="en-US" altLang="zh-CN" dirty="0"/>
              <a:t>(4)</a:t>
            </a:r>
            <a:r>
              <a:rPr lang="zh-CN" altLang="en-US" dirty="0"/>
              <a:t>保持滑动变阻器滑片的位置不变，将开关向另一端闭合，报警系统即可正常使用。</a:t>
            </a:r>
          </a:p>
          <a:p>
            <a:endParaRPr lang="zh-CN" altLang="en-US" dirty="0"/>
          </a:p>
        </p:txBody>
      </p:sp>
      <p:pic>
        <p:nvPicPr>
          <p:cNvPr id="4" name="图片 3" descr="C:\Users\hk350\Desktop\高考解析）\高清图片\23.jpg">
            <a:extLst>
              <a:ext uri="{FF2B5EF4-FFF2-40B4-BE49-F238E27FC236}">
                <a16:creationId xmlns:a16="http://schemas.microsoft.com/office/drawing/2014/main" id="{45D1FF9A-C236-4DA3-8926-1614E61C0446}"/>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83435" y="4070234"/>
            <a:ext cx="3867244" cy="2053730"/>
          </a:xfrm>
          <a:prstGeom prst="rect">
            <a:avLst/>
          </a:prstGeom>
          <a:noFill/>
          <a:ln>
            <a:noFill/>
          </a:ln>
        </p:spPr>
      </p:pic>
    </p:spTree>
    <p:extLst>
      <p:ext uri="{BB962C8B-B14F-4D97-AF65-F5344CB8AC3E}">
        <p14:creationId xmlns:p14="http://schemas.microsoft.com/office/powerpoint/2010/main" val="30440607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木活字">
  <a:themeElements>
    <a:clrScheme name="木活字">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木活字">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木活字">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木头类型</Template>
  <TotalTime>220</TotalTime>
  <Words>1183</Words>
  <Application>Microsoft Office PowerPoint</Application>
  <PresentationFormat>全屏显示(4:3)</PresentationFormat>
  <Paragraphs>88</Paragraphs>
  <Slides>11</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11</vt:i4>
      </vt:variant>
    </vt:vector>
  </HeadingPairs>
  <TitlesOfParts>
    <vt:vector size="16" baseType="lpstr">
      <vt:lpstr>方正姚体</vt:lpstr>
      <vt:lpstr>Rockwell</vt:lpstr>
      <vt:lpstr>Rockwell Condensed</vt:lpstr>
      <vt:lpstr>Wingdings</vt:lpstr>
      <vt:lpstr>木活字</vt:lpstr>
      <vt:lpstr>基本原理 基本方法 合理构建情境</vt:lpstr>
      <vt:lpstr>PowerPoint 演示文稿</vt:lpstr>
      <vt:lpstr>回归基本物理规律 注意情景构建</vt:lpstr>
      <vt:lpstr>天体运动需要再次系统复习</vt:lpstr>
      <vt:lpstr>33题 5选3不能有死角</vt:lpstr>
      <vt:lpstr>PowerPoint 演示文稿</vt:lpstr>
      <vt:lpstr>情境构建，并不难！</vt:lpstr>
      <vt:lpstr>电学实验不过是个欧姆定律</vt:lpstr>
      <vt:lpstr>PowerPoint 演示文稿</vt:lpstr>
      <vt:lpstr>半偏法的陷阱</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2015年高考真题分析</dc:title>
  <dc:creator>彭 矗</dc:creator>
  <cp:lastModifiedBy>彭 矗</cp:lastModifiedBy>
  <cp:revision>13</cp:revision>
  <dcterms:created xsi:type="dcterms:W3CDTF">2018-05-07T01:03:55Z</dcterms:created>
  <dcterms:modified xsi:type="dcterms:W3CDTF">2018-05-08T02:41:06Z</dcterms:modified>
</cp:coreProperties>
</file>