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2.xml" ContentType="application/vnd.openxmlformats-officedocument.theme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sldIdLst>
    <p:sldId id="396" r:id="rId2"/>
    <p:sldId id="395" r:id="rId3"/>
    <p:sldId id="306" r:id="rId4"/>
    <p:sldId id="371" r:id="rId5"/>
    <p:sldId id="260" r:id="rId6"/>
    <p:sldId id="307" r:id="rId7"/>
    <p:sldId id="326" r:id="rId8"/>
    <p:sldId id="328" r:id="rId9"/>
    <p:sldId id="338" r:id="rId10"/>
    <p:sldId id="339" r:id="rId11"/>
    <p:sldId id="340" r:id="rId12"/>
    <p:sldId id="330" r:id="rId13"/>
    <p:sldId id="309" r:id="rId14"/>
    <p:sldId id="358" r:id="rId15"/>
    <p:sldId id="331" r:id="rId16"/>
    <p:sldId id="327" r:id="rId17"/>
    <p:sldId id="264" r:id="rId18"/>
    <p:sldId id="325" r:id="rId19"/>
    <p:sldId id="359" r:id="rId20"/>
    <p:sldId id="334" r:id="rId21"/>
    <p:sldId id="440" r:id="rId22"/>
    <p:sldId id="432" r:id="rId23"/>
    <p:sldId id="333" r:id="rId24"/>
    <p:sldId id="336" r:id="rId25"/>
    <p:sldId id="262" r:id="rId26"/>
    <p:sldId id="263" r:id="rId27"/>
    <p:sldId id="265" r:id="rId28"/>
    <p:sldId id="266" r:id="rId29"/>
    <p:sldId id="394" r:id="rId30"/>
  </p:sldIdLst>
  <p:sldSz cx="9144000" cy="6858000" type="screen4x3"/>
  <p:notesSz cx="6858000" cy="9144000"/>
  <p:custDataLst>
    <p:tags r:id="rId3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9pPr>
  </p:defaultTextStyle>
  <p:extLst>
    <p:ext uri="{505F2C04-C923-438B-8C0F-E0CD2BADF298}">
      <wppc:fontMiss xmlns:wppc="http://www.wps.cn/officeDocument/PresentationCustomData" xmlns="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1224" y="-204"/>
      </p:cViewPr>
      <p:guideLst>
        <p:guide orient="horz" pos="211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5CDFD13-0ACC-407F-8948-313FAB808BE8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2021/10/11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307542151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8434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8435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/>
              <a:t>13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0482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0483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/>
              <a:t>14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502412" y="2588281"/>
            <a:ext cx="8139178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fontAlgn="auto"/>
            <a:r>
              <a:rPr lang="zh-CN" altLang="en-US" sz="405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502412" y="3566160"/>
            <a:ext cx="8139178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432000"/>
            <a:ext cx="8139178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12" y="1296000"/>
            <a:ext cx="8139178" cy="5041355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808730"/>
            <a:ext cx="8139178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2444" y="4511675"/>
            <a:ext cx="8139178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432000"/>
            <a:ext cx="8139178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2448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9158" y="1296000"/>
            <a:ext cx="3962432" cy="504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432000"/>
            <a:ext cx="8139178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02448" y="1296000"/>
            <a:ext cx="396243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444" y="1789043"/>
            <a:ext cx="3962400" cy="455223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76813" y="1296000"/>
            <a:ext cx="396243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76813" y="1789043"/>
            <a:ext cx="3962432" cy="455223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28351" y="952508"/>
            <a:ext cx="713238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444" y="952500"/>
            <a:ext cx="7371076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60400" y="6350000"/>
            <a:ext cx="2024063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2021/10/11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688" y="6350000"/>
            <a:ext cx="29686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457950" y="6350000"/>
            <a:ext cx="2025650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02412" y="2588281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 fontAlgn="auto"/>
            <a:r>
              <a:rPr sz="4050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660400" y="6350000"/>
            <a:ext cx="2024063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2021/10/11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087688" y="6350000"/>
            <a:ext cx="29686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6457950" y="6350000"/>
            <a:ext cx="2025650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1650" y="431800"/>
            <a:ext cx="8140700" cy="6477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  <p:custDataLst>
              <p:tags r:id="rId14"/>
            </p:custDataLst>
          </p:nvPr>
        </p:nvSpPr>
        <p:spPr>
          <a:xfrm>
            <a:off x="501650" y="1295400"/>
            <a:ext cx="8140700" cy="5040313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171450"/>
            <a:r>
              <a:rPr lang="zh-CN" altLang="en-US"/>
              <a:t>第二级</a:t>
            </a:r>
          </a:p>
          <a:p>
            <a:pPr lvl="2" indent="-171450"/>
            <a:r>
              <a:rPr lang="zh-CN" altLang="en-US"/>
              <a:t>第三级</a:t>
            </a:r>
          </a:p>
          <a:p>
            <a:pPr lvl="3" indent="-171450"/>
            <a:r>
              <a:rPr lang="zh-CN" altLang="en-US"/>
              <a:t>第四级</a:t>
            </a:r>
          </a:p>
          <a:p>
            <a:pPr lvl="4" indent="-17145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60400" y="6350000"/>
            <a:ext cx="2024063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688" y="6350000"/>
            <a:ext cx="29686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绿色圃中小学教育网http://www.lspjy.com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6350000"/>
            <a:ext cx="2025650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zh-CN" strike="noStrike" noProof="1">
              <a:latin typeface="Verdana" panose="020B0604030504040204" pitchFamily="34" charset="0"/>
            </a:endParaRPr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&#21046;&#20316;&#27915;&#33905;&#34920;&#30382;&#32454;&#32990;&#30340;&#20020;&#26102;&#35013;&#29255;.flv" TargetMode="Externa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file:///G:\&#29983;&#29289;&#23398;&#19971;&#24180;&#32423;&#19978;&#20876;\&#31532;&#20108;&#21333;&#20803;\&#31532;&#19968;&#31456;\&#31532;&#20108;&#33410;\&#27915;&#33905;&#34920;&#30382;&#32454;&#32990;.mpg" TargetMode="External"/><Relationship Id="rId1" Type="http://schemas.microsoft.com/office/2007/relationships/media" Target="file:///G:\&#29983;&#29289;&#23398;&#19971;&#24180;&#32423;&#19978;&#20876;\&#31532;&#20108;&#21333;&#20803;\&#31532;&#19968;&#31456;\&#31532;&#20108;&#33410;\&#27915;&#33905;&#34920;&#30382;&#32454;&#32990;.mpg" TargetMode="External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wmf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wmf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3075"/>
          <p:cNvSpPr>
            <a:spLocks noGrp="1"/>
          </p:cNvSpPr>
          <p:nvPr>
            <p:ph type="title"/>
          </p:nvPr>
        </p:nvSpPr>
        <p:spPr/>
        <p:txBody>
          <a:bodyPr lIns="101600" tIns="38100" rIns="76200" bIns="38100" anchor="ctr"/>
          <a:lstStyle/>
          <a:p>
            <a:pPr indent="0" defTabSz="685800"/>
            <a:r>
              <a:rPr lang="zh-CN" altLang="en-US" sz="2800" kern="1200" spc="200" normalizeH="0" baseline="0">
                <a:latin typeface="+mj-lt"/>
                <a:ea typeface="华文隶书" pitchFamily="2" charset="-122"/>
                <a:cs typeface="+mj-cs"/>
                <a:sym typeface="微软雅黑" panose="020B0503020204020204" charset="-122"/>
              </a:rPr>
              <a:t>温故而知新</a:t>
            </a:r>
            <a:r>
              <a:rPr lang="zh-CN" altLang="en-US" sz="2800" kern="1200" spc="200" normalizeH="0" baseline="0">
                <a:latin typeface="+mj-lt"/>
                <a:ea typeface="+mj-ea"/>
                <a:cs typeface="+mj-cs"/>
                <a:sym typeface="微软雅黑" panose="020B0503020204020204" charset="-122"/>
              </a:rPr>
              <a:t>：</a:t>
            </a:r>
            <a:br>
              <a:rPr lang="zh-CN" altLang="en-US" sz="2800" kern="1200" spc="200" normalizeH="0" baseline="0">
                <a:latin typeface="+mj-lt"/>
                <a:ea typeface="+mj-ea"/>
                <a:cs typeface="+mj-cs"/>
                <a:sym typeface="微软雅黑" panose="020B0503020204020204" charset="-122"/>
              </a:rPr>
            </a:br>
            <a:r>
              <a:rPr lang="en-US" altLang="zh-CN" sz="2800" kern="1200" spc="200" normalizeH="0" baseline="0">
                <a:solidFill>
                  <a:srgbClr val="FF0000"/>
                </a:solidFill>
                <a:latin typeface="+mj-lt"/>
                <a:ea typeface="+mj-ea"/>
                <a:cs typeface="+mj-cs"/>
                <a:sym typeface="微软雅黑" panose="020B0503020204020204" charset="-122"/>
              </a:rPr>
              <a:t>1</a:t>
            </a:r>
            <a:r>
              <a:rPr lang="zh-CN" altLang="en-US" sz="2800" kern="1200" spc="200" normalizeH="0" baseline="0">
                <a:solidFill>
                  <a:srgbClr val="FF0000"/>
                </a:solidFill>
                <a:latin typeface="+mj-lt"/>
                <a:ea typeface="+mj-ea"/>
                <a:cs typeface="+mj-cs"/>
                <a:sym typeface="微软雅黑" panose="020B0503020204020204" charset="-122"/>
              </a:rPr>
              <a:t>、指出下图中显微镜的各部分结构名称</a:t>
            </a:r>
            <a:br>
              <a:rPr lang="zh-CN" altLang="en-US" sz="2800" kern="1200" spc="200" normalizeH="0" baseline="0">
                <a:solidFill>
                  <a:srgbClr val="FF0000"/>
                </a:solidFill>
                <a:latin typeface="+mj-lt"/>
                <a:ea typeface="+mj-ea"/>
                <a:cs typeface="+mj-cs"/>
                <a:sym typeface="微软雅黑" panose="020B0503020204020204" charset="-122"/>
              </a:rPr>
            </a:br>
            <a:endParaRPr lang="zh-CN" altLang="en-US" sz="2800" kern="1200" spc="200" normalizeH="0" baseline="0">
              <a:solidFill>
                <a:srgbClr val="FF0000"/>
              </a:solidFill>
              <a:latin typeface="+mj-lt"/>
              <a:ea typeface="+mj-ea"/>
              <a:cs typeface="+mj-cs"/>
              <a:sym typeface="微软雅黑" panose="020B0503020204020204" charset="-122"/>
            </a:endParaRPr>
          </a:p>
        </p:txBody>
      </p:sp>
      <p:pic>
        <p:nvPicPr>
          <p:cNvPr id="5123" name="图片 3076" descr="2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300" y="1417638"/>
            <a:ext cx="3284538" cy="4684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2"/>
          <p:cNvSpPr txBox="1"/>
          <p:nvPr/>
        </p:nvSpPr>
        <p:spPr>
          <a:xfrm>
            <a:off x="5184775" y="2319338"/>
            <a:ext cx="1933575" cy="296545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just" fontAlgn="base"/>
            <a:r>
              <a:rPr lang="en-US" altLang="zh-CN" sz="18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a</a:t>
            </a:r>
            <a:r>
              <a:rPr lang="en-US" altLang="zh-CN" sz="2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</a:t>
            </a:r>
            <a:r>
              <a:rPr lang="en-US" altLang="zh-CN" sz="28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</a:t>
            </a:r>
            <a:r>
              <a:rPr lang="en-US" altLang="zh-CN" sz="20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          </a:t>
            </a:r>
            <a:r>
              <a:rPr lang="zh-CN" altLang="en-US" sz="20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，</a:t>
            </a:r>
            <a:r>
              <a:rPr lang="en-US" altLang="zh-CN" sz="20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</a:t>
            </a:r>
            <a:endParaRPr lang="en-US" altLang="zh-CN" sz="1800" u="sng" strike="noStrike" kern="100" noProof="1">
              <a:latin typeface="Calibri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  <a:p>
            <a:pPr algn="just" fontAlgn="base"/>
            <a:endParaRPr lang="en-US" altLang="zh-CN" sz="1800" u="sng" strike="noStrike" kern="100" noProof="1">
              <a:latin typeface="Calibri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  <a:p>
            <a:pPr algn="just" fontAlgn="base"/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b </a:t>
            </a:r>
            <a:r>
              <a:rPr lang="en-US" altLang="zh-CN" sz="18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               </a:t>
            </a:r>
            <a:r>
              <a:rPr lang="zh-CN" altLang="en-US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，</a:t>
            </a:r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</a:t>
            </a:r>
          </a:p>
          <a:p>
            <a:pPr algn="just" fontAlgn="base"/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 </a:t>
            </a:r>
          </a:p>
          <a:p>
            <a:pPr algn="just" fontAlgn="base"/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e </a:t>
            </a:r>
            <a:r>
              <a:rPr lang="en-US" altLang="zh-CN" sz="18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               </a:t>
            </a:r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</a:t>
            </a:r>
            <a:r>
              <a:rPr lang="zh-CN" altLang="en-US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，</a:t>
            </a:r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</a:t>
            </a:r>
          </a:p>
          <a:p>
            <a:pPr algn="just" fontAlgn="base"/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   </a:t>
            </a:r>
          </a:p>
          <a:p>
            <a:pPr algn="just" fontAlgn="base"/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h</a:t>
            </a:r>
            <a:r>
              <a:rPr lang="en-US" altLang="zh-CN" sz="18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                </a:t>
            </a:r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</a:t>
            </a:r>
            <a:r>
              <a:rPr lang="zh-CN" altLang="en-US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，</a:t>
            </a:r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</a:t>
            </a:r>
          </a:p>
          <a:p>
            <a:pPr algn="just" fontAlgn="base"/>
            <a:r>
              <a:rPr lang="en-US" altLang="zh-CN" sz="1800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 </a:t>
            </a:r>
          </a:p>
          <a:p>
            <a:pPr algn="just" fontAlgn="base"/>
            <a:r>
              <a:rPr lang="en-US" altLang="zh-CN" sz="14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m    </a:t>
            </a:r>
            <a:r>
              <a:rPr lang="en-US" altLang="zh-CN" sz="12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                             </a:t>
            </a:r>
            <a:r>
              <a:rPr lang="zh-CN" altLang="en-US" sz="1200" u="sng" strike="noStrike" kern="100" noProof="1">
                <a:latin typeface="Calibri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，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6725" y="501650"/>
            <a:ext cx="8175625" cy="5835650"/>
          </a:xfrm>
        </p:spPr>
        <p:txBody>
          <a:bodyPr lIns="101600" tIns="0" rIns="82550" bIns="0" rtlCol="0"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800" b="0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zh-CN" sz="1800" b="0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2.</a:t>
            </a:r>
            <a:r>
              <a:rPr kumimoji="0" lang="zh-CN" altLang="en-US" sz="1800" b="0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zh-CN" altLang="en-US" sz="1800" b="0" i="0" u="none" strike="noStrike" kern="1200" cap="none" spc="0" normalizeH="0" baseline="0" noProof="1">
              <a:solidFill>
                <a:schemeClr val="tx1"/>
              </a:solidFill>
              <a:uFillTx/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zh-CN" altLang="en-US" sz="1800" b="0" i="0" u="none" strike="noStrike" kern="1200" cap="none" spc="0" normalizeH="0" baseline="0" noProof="1">
              <a:solidFill>
                <a:schemeClr val="tx1"/>
              </a:solidFill>
              <a:uFillTx/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zh-CN" altLang="en-US" sz="1800" b="0" i="0" u="none" strike="noStrike" kern="1200" cap="none" spc="0" normalizeH="0" baseline="0" noProof="1">
              <a:solidFill>
                <a:schemeClr val="tx1"/>
              </a:solidFill>
              <a:uFillTx/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放大倍数最大的目镜是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，放大倍数最大的物镜是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。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3.光线弱时：选用  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、                。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4.升降镜筒的结构是：       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    、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。             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5.对光：①转动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使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对准 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②转动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使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对准           ③注视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转动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看到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  的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视野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6.如果物像在视野的右上方，该向 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方向移动标本。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7.转动粗准焦螺旋使镜筒下降时眼睛应注视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，原因 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。 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8.</a:t>
            </a:r>
            <a:r>
              <a:rPr sz="1800" b="1" spc="0">
                <a:solidFill>
                  <a:schemeClr val="tx1"/>
                </a:solidFill>
                <a:sym typeface="+mn-ea"/>
              </a:rPr>
              <a:t>放大倍数越大，观察到的物像越 </a:t>
            </a:r>
            <a:r>
              <a:rPr sz="1800" b="1" u="sng" spc="0">
                <a:solidFill>
                  <a:schemeClr val="tx1"/>
                </a:solidFill>
                <a:sym typeface="+mn-ea"/>
              </a:rPr>
              <a:t>     </a:t>
            </a:r>
            <a:r>
              <a:rPr sz="1800" b="1" spc="0">
                <a:solidFill>
                  <a:schemeClr val="tx1"/>
                </a:solidFill>
                <a:sym typeface="+mn-ea"/>
              </a:rPr>
              <a:t> ，但视野范围越  </a:t>
            </a:r>
            <a:r>
              <a:rPr sz="1800" b="1" u="sng" spc="0">
                <a:solidFill>
                  <a:schemeClr val="tx1"/>
                </a:solidFill>
                <a:sym typeface="+mn-ea"/>
              </a:rPr>
              <a:t>       </a:t>
            </a:r>
            <a:r>
              <a:rPr sz="1800" b="1" spc="0">
                <a:solidFill>
                  <a:schemeClr val="tx1"/>
                </a:solidFill>
                <a:sym typeface="+mn-ea"/>
              </a:rPr>
              <a:t>，细胞的数量越</a:t>
            </a:r>
            <a:r>
              <a:rPr sz="1800" b="1" u="sng" spc="0">
                <a:solidFill>
                  <a:schemeClr val="tx1"/>
                </a:solidFill>
                <a:sym typeface="+mn-ea"/>
              </a:rPr>
              <a:t>       </a:t>
            </a:r>
            <a:r>
              <a:rPr sz="1800" b="1" spc="0">
                <a:solidFill>
                  <a:schemeClr val="tx1"/>
                </a:solidFill>
                <a:sym typeface="+mn-ea"/>
              </a:rPr>
              <a:t>，视野越 </a:t>
            </a:r>
            <a:r>
              <a:rPr sz="1800" b="1" u="sng" spc="0">
                <a:solidFill>
                  <a:schemeClr val="tx1"/>
                </a:solidFill>
                <a:sym typeface="+mn-ea"/>
              </a:rPr>
              <a:t>         。   </a:t>
            </a:r>
            <a:r>
              <a:rPr sz="1800" b="1" spc="0">
                <a:solidFill>
                  <a:schemeClr val="tx1"/>
                </a:solidFill>
                <a:sym typeface="+mn-ea"/>
              </a:rPr>
              <a:t> </a:t>
            </a:r>
            <a:endParaRPr kumimoji="0" lang="zh-CN" altLang="en-US" sz="1800" b="1" i="0" u="none" strike="noStrike" kern="1200" cap="none" spc="0" normalizeH="0" baseline="0" noProof="1">
              <a:solidFill>
                <a:schemeClr val="tx1"/>
              </a:solidFill>
              <a:uFillTx/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9.</a:t>
            </a:r>
            <a:r>
              <a:rPr sz="1800" b="1" spc="0">
                <a:solidFill>
                  <a:schemeClr val="tx1"/>
                </a:solidFill>
                <a:sym typeface="+mn-ea"/>
              </a:rPr>
              <a:t>污点存在的位置</a:t>
            </a:r>
            <a:r>
              <a:rPr sz="1800" b="1" u="sng" spc="0">
                <a:solidFill>
                  <a:schemeClr val="tx1"/>
                </a:solidFill>
                <a:sym typeface="+mn-ea"/>
              </a:rPr>
              <a:t>                           。       </a:t>
            </a:r>
            <a:r>
              <a:rPr sz="1800" b="1" spc="0">
                <a:solidFill>
                  <a:schemeClr val="tx1"/>
                </a:solidFill>
                <a:sym typeface="+mn-ea"/>
              </a:rPr>
              <a:t> </a:t>
            </a:r>
            <a:endParaRPr kumimoji="0" lang="zh-CN" altLang="en-US" sz="1800" b="1" i="0" u="none" strike="noStrike" kern="1200" cap="none" spc="0" normalizeH="0" baseline="0" noProof="1">
              <a:solidFill>
                <a:schemeClr val="tx1"/>
              </a:solidFill>
              <a:uFillTx/>
              <a:latin typeface="+mn-lt"/>
              <a:ea typeface="+mn-ea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altLang="zh-CN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0</a:t>
            </a:r>
            <a:r>
              <a:rPr kumimoji="0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、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物像的放大倍数＝</a:t>
            </a:r>
            <a:r>
              <a:rPr kumimoji="0" lang="zh-CN" altLang="en-US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                     </a:t>
            </a:r>
            <a:r>
              <a:rPr kumimoji="0" lang="zh-CN" altLang="en-US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。</a:t>
            </a:r>
            <a:r>
              <a:rPr sz="1800" b="1">
                <a:solidFill>
                  <a:srgbClr val="001A4D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标本与像的移动方向</a:t>
            </a:r>
            <a:r>
              <a:rPr sz="1800" b="1" u="sng">
                <a:solidFill>
                  <a:srgbClr val="001A4D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    。</a:t>
            </a:r>
          </a:p>
          <a:p>
            <a:pPr marL="342900" marR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en-US" altLang="zh-CN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11</a:t>
            </a:r>
            <a:r>
              <a:rPr kumimoji="0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、在显微镜下细胞质的流动方向</a:t>
            </a:r>
            <a:r>
              <a:rPr kumimoji="0" sz="1800" b="1" i="0" u="sng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      </a:t>
            </a:r>
            <a:r>
              <a:rPr kumimoji="0" sz="1800" b="1" i="0" u="none" strike="noStrike" kern="1200" cap="none" spc="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rPr>
              <a:t>。</a:t>
            </a:r>
          </a:p>
        </p:txBody>
      </p:sp>
      <p:pic>
        <p:nvPicPr>
          <p:cNvPr id="6147" name="Picture 3" descr="http://www.pep.com.cn/czsw/jshzhx/qnjsh/jxtb/200710/W0200710185397989082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613" y="501650"/>
            <a:ext cx="2055812" cy="928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2" descr="http://www.pep.com.cn/czsw/jshzhx/qnjsh/jxtb/200710/W02007101853979890728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0375" y="228600"/>
            <a:ext cx="1925638" cy="12017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b"/>
          <a:lstStyle/>
          <a:p>
            <a:pPr indent="0" defTabSz="685800"/>
            <a:r>
              <a:rPr lang="en-US" altLang="zh-CN" kern="1200" spc="200" normalizeH="0" baseline="0">
                <a:solidFill>
                  <a:srgbClr val="FF0000"/>
                </a:solidFill>
                <a:latin typeface="+mj-lt"/>
                <a:ea typeface="+mj-ea"/>
                <a:cs typeface="+mj-cs"/>
                <a:sym typeface="微软雅黑" panose="020B0503020204020204" charset="-122"/>
              </a:rPr>
              <a:t>                        </a:t>
            </a:r>
            <a:r>
              <a:rPr lang="zh-CN" altLang="en-US" kern="1200" spc="200" normalizeH="0" baseline="0">
                <a:solidFill>
                  <a:srgbClr val="FF0000"/>
                </a:solidFill>
                <a:latin typeface="+mj-lt"/>
                <a:ea typeface="+mj-ea"/>
                <a:cs typeface="+mj-cs"/>
                <a:sym typeface="微软雅黑" panose="020B0503020204020204" charset="-122"/>
              </a:rPr>
              <a:t>第二节  植物细胞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 descr="timg (1).jpg"/>
          <p:cNvPicPr>
            <a:picLocks noChangeAspect="1"/>
          </p:cNvPicPr>
          <p:nvPr/>
        </p:nvPicPr>
        <p:blipFill>
          <a:blip r:embed="rId2"/>
          <a:srcRect r="24356"/>
          <a:stretch>
            <a:fillRect/>
          </a:stretch>
        </p:blipFill>
        <p:spPr>
          <a:xfrm>
            <a:off x="1676400" y="1116013"/>
            <a:ext cx="4343400" cy="5741987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4" name="直接箭头连接符 3"/>
          <p:cNvCxnSpPr/>
          <p:nvPr/>
        </p:nvCxnSpPr>
        <p:spPr>
          <a:xfrm>
            <a:off x="1600200" y="4876800"/>
            <a:ext cx="2743200" cy="838200"/>
          </a:xfrm>
          <a:prstGeom prst="straightConnector1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" name="直接箭头连接符 5"/>
          <p:cNvCxnSpPr/>
          <p:nvPr/>
        </p:nvCxnSpPr>
        <p:spPr>
          <a:xfrm flipH="1" flipV="1">
            <a:off x="4343400" y="762000"/>
            <a:ext cx="0" cy="4953000"/>
          </a:xfrm>
          <a:prstGeom prst="straightConnector1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pic>
        <p:nvPicPr>
          <p:cNvPr id="10" name="图片 9" descr="无标题.png"/>
          <p:cNvPicPr>
            <a:picLocks noChangeAspect="1"/>
          </p:cNvPicPr>
          <p:nvPr/>
        </p:nvPicPr>
        <p:blipFill>
          <a:blip r:embed="rId3"/>
          <a:srcRect r="84183" b="72606"/>
          <a:stretch>
            <a:fillRect/>
          </a:stretch>
        </p:blipFill>
        <p:spPr>
          <a:xfrm rot="21238134">
            <a:off x="3811715" y="-167099"/>
            <a:ext cx="1234036" cy="12004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501650" y="431800"/>
            <a:ext cx="8140700" cy="647700"/>
          </a:xfrm>
        </p:spPr>
        <p:txBody>
          <a:bodyPr wrap="square" lIns="91440" tIns="45720" rIns="91440" bIns="45720" anchor="b"/>
          <a:lstStyle/>
          <a:p>
            <a:pPr indent="0" algn="ctr" defTabSz="685800"/>
            <a:r>
              <a:rPr lang="zh-CN" altLang="en-US" sz="5400" kern="1200" spc="200" normalizeH="0" baseline="0">
                <a:latin typeface="方正舒体" pitchFamily="2" charset="-122"/>
                <a:ea typeface="方正舒体" pitchFamily="2" charset="-122"/>
                <a:cs typeface="+mj-cs"/>
                <a:sym typeface="微软雅黑" panose="020B0503020204020204" charset="-122"/>
              </a:rPr>
              <a:t>思  考：</a:t>
            </a:r>
          </a:p>
        </p:txBody>
      </p:sp>
      <p:sp>
        <p:nvSpPr>
          <p:cNvPr id="5123" name="Rectangle 3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wrap="square" lIns="91440" tIns="45720" rIns="91440" bIns="45720" anchor="t"/>
          <a:lstStyle/>
          <a:p>
            <a:pPr defTabSz="685800"/>
            <a:r>
              <a:rPr lang="zh-CN" altLang="en-US" sz="2000" b="1" kern="1200" spc="150" normalizeH="0" baseline="0">
                <a:solidFill>
                  <a:srgbClr val="FF000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能否将一个洋葱或一根黄瓜直接放到显微镜下观察呢</a:t>
            </a:r>
            <a:r>
              <a:rPr lang="zh-CN" altLang="zh-CN" sz="2000" b="1" kern="1200" spc="150" normalizeH="0" baseline="0">
                <a:solidFill>
                  <a:srgbClr val="FF000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?</a:t>
            </a:r>
          </a:p>
          <a:p>
            <a:pPr defTabSz="685800"/>
            <a:r>
              <a:rPr lang="zh-CN" altLang="en-US" sz="2000" b="1" kern="1200" spc="150" normalizeH="0" baseline="0">
                <a:solidFill>
                  <a:srgbClr val="FF000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要看得清楚被观察的物体</a:t>
            </a:r>
            <a:r>
              <a:rPr lang="zh-CN" altLang="zh-CN" sz="2000" b="1" kern="1200" spc="150" normalizeH="0" baseline="0">
                <a:solidFill>
                  <a:srgbClr val="FF000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,</a:t>
            </a:r>
            <a:r>
              <a:rPr lang="zh-CN" altLang="en-US" sz="2000" b="1" kern="1200" spc="150" normalizeH="0" baseline="0">
                <a:solidFill>
                  <a:srgbClr val="FF000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应该要让被观察的材料具备什么样的条件</a:t>
            </a:r>
            <a:r>
              <a:rPr lang="zh-CN" altLang="zh-CN" sz="2000" b="1" kern="1200" spc="150" normalizeH="0" baseline="0">
                <a:solidFill>
                  <a:srgbClr val="FF000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?</a:t>
            </a:r>
          </a:p>
        </p:txBody>
      </p:sp>
      <p:sp>
        <p:nvSpPr>
          <p:cNvPr id="5124" name="AutoShape 4"/>
          <p:cNvSpPr/>
          <p:nvPr/>
        </p:nvSpPr>
        <p:spPr>
          <a:xfrm>
            <a:off x="1116013" y="4508500"/>
            <a:ext cx="5688012" cy="1368425"/>
          </a:xfrm>
          <a:prstGeom prst="cloudCallout">
            <a:avLst>
              <a:gd name="adj1" fmla="val -26528"/>
              <a:gd name="adj2" fmla="val -92458"/>
            </a:avLst>
          </a:prstGeom>
          <a:solidFill>
            <a:srgbClr val="CCFF99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2555875" y="4868863"/>
            <a:ext cx="2447925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Arial" panose="020B0604020202020204" pitchFamily="34" charset="0"/>
                <a:ea typeface="隶书" pitchFamily="49" charset="-122"/>
              </a:rPr>
              <a:t>薄而透明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uiExpand="1" build="p"/>
      <p:bldP spid="5124" grpId="0" animBg="1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/>
          <p:nvPr/>
        </p:nvSpPr>
        <p:spPr>
          <a:xfrm>
            <a:off x="857250" y="1571625"/>
            <a:ext cx="533400" cy="2438400"/>
          </a:xfrm>
          <a:prstGeom prst="leftBrace">
            <a:avLst>
              <a:gd name="adj1" fmla="val 37925"/>
              <a:gd name="adj2" fmla="val 50000"/>
            </a:avLst>
          </a:prstGeom>
          <a:noFill/>
          <a:ln w="9525" cap="flat" cmpd="sng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zh-CN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147" name="Text Box 3"/>
          <p:cNvSpPr txBox="1"/>
          <p:nvPr/>
        </p:nvSpPr>
        <p:spPr>
          <a:xfrm>
            <a:off x="1214438" y="1071563"/>
            <a:ext cx="2143125" cy="2492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800" b="1">
                <a:latin typeface="Times New Roman" panose="02020603050405020304" pitchFamily="18" charset="0"/>
                <a:ea typeface="宋体" panose="02010600030101010101" pitchFamily="2" charset="-122"/>
              </a:rPr>
              <a:t>切片</a:t>
            </a:r>
          </a:p>
          <a:p>
            <a:endParaRPr lang="zh-CN" altLang="zh-CN" sz="5400">
              <a:solidFill>
                <a:srgbClr val="66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zh-CN" sz="5400">
              <a:solidFill>
                <a:srgbClr val="66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8" name="Text Box 4"/>
          <p:cNvSpPr txBox="1"/>
          <p:nvPr/>
        </p:nvSpPr>
        <p:spPr>
          <a:xfrm>
            <a:off x="1214438" y="2071688"/>
            <a:ext cx="140335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>
                <a:latin typeface="Times New Roman" panose="02020603050405020304" pitchFamily="18" charset="0"/>
                <a:ea typeface="宋体" panose="02010600030101010101" pitchFamily="2" charset="-122"/>
              </a:rPr>
              <a:t>涂片</a:t>
            </a:r>
          </a:p>
        </p:txBody>
      </p:sp>
      <p:sp>
        <p:nvSpPr>
          <p:cNvPr id="6149" name="Text Box 5"/>
          <p:cNvSpPr txBox="1"/>
          <p:nvPr/>
        </p:nvSpPr>
        <p:spPr>
          <a:xfrm>
            <a:off x="1143000" y="3357563"/>
            <a:ext cx="1403350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>
                <a:latin typeface="Times New Roman" panose="02020603050405020304" pitchFamily="18" charset="0"/>
                <a:ea typeface="宋体" panose="02010600030101010101" pitchFamily="2" charset="-122"/>
              </a:rPr>
              <a:t>装片</a:t>
            </a:r>
          </a:p>
        </p:txBody>
      </p:sp>
      <p:sp>
        <p:nvSpPr>
          <p:cNvPr id="6150" name="Line 6"/>
          <p:cNvSpPr/>
          <p:nvPr/>
        </p:nvSpPr>
        <p:spPr>
          <a:xfrm>
            <a:off x="2643188" y="1571625"/>
            <a:ext cx="685800" cy="0"/>
          </a:xfrm>
          <a:prstGeom prst="line">
            <a:avLst/>
          </a:prstGeom>
          <a:ln w="38100" cap="flat" cmpd="sng">
            <a:solidFill>
              <a:srgbClr val="8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6151" name="Line 7"/>
          <p:cNvSpPr/>
          <p:nvPr/>
        </p:nvSpPr>
        <p:spPr>
          <a:xfrm>
            <a:off x="2643188" y="2500313"/>
            <a:ext cx="838200" cy="0"/>
          </a:xfrm>
          <a:prstGeom prst="line">
            <a:avLst/>
          </a:prstGeom>
          <a:ln w="38100" cap="flat" cmpd="sng">
            <a:solidFill>
              <a:srgbClr val="8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6152" name="Line 8"/>
          <p:cNvSpPr/>
          <p:nvPr/>
        </p:nvSpPr>
        <p:spPr>
          <a:xfrm flipV="1">
            <a:off x="2571750" y="3786188"/>
            <a:ext cx="685800" cy="0"/>
          </a:xfrm>
          <a:prstGeom prst="line">
            <a:avLst/>
          </a:prstGeom>
          <a:ln w="38100" cap="flat" cmpd="sng">
            <a:solidFill>
              <a:srgbClr val="8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6153" name="Text Box 9"/>
          <p:cNvSpPr txBox="1"/>
          <p:nvPr/>
        </p:nvSpPr>
        <p:spPr>
          <a:xfrm>
            <a:off x="3500438" y="1285875"/>
            <a:ext cx="4806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用从生物体上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切取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薄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片制成</a:t>
            </a:r>
          </a:p>
        </p:txBody>
      </p:sp>
      <p:sp>
        <p:nvSpPr>
          <p:cNvPr id="6154" name="Text Box 10"/>
          <p:cNvSpPr txBox="1"/>
          <p:nvPr/>
        </p:nvSpPr>
        <p:spPr>
          <a:xfrm>
            <a:off x="3571875" y="2286000"/>
            <a:ext cx="5162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用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液体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的生物材料经过涂抹制成</a:t>
            </a:r>
          </a:p>
        </p:txBody>
      </p:sp>
      <p:sp>
        <p:nvSpPr>
          <p:cNvPr id="6155" name="Text Box 11"/>
          <p:cNvSpPr txBox="1"/>
          <p:nvPr/>
        </p:nvSpPr>
        <p:spPr>
          <a:xfrm>
            <a:off x="3286125" y="3429000"/>
            <a:ext cx="55181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用从生物体上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撕下或挑取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的少量材</a:t>
            </a: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料制成</a:t>
            </a:r>
          </a:p>
        </p:txBody>
      </p:sp>
      <p:sp>
        <p:nvSpPr>
          <p:cNvPr id="10252" name="Text Box 12"/>
          <p:cNvSpPr txBox="1"/>
          <p:nvPr/>
        </p:nvSpPr>
        <p:spPr>
          <a:xfrm>
            <a:off x="714375" y="214313"/>
            <a:ext cx="532923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rgbClr val="FF3300"/>
              </a:buClr>
              <a:buSzTx/>
              <a:buFont typeface="Wingdings" panose="05000000000000000000" pitchFamily="2" charset="2"/>
              <a:buChar char="u"/>
            </a:pPr>
            <a:r>
              <a:rPr lang="zh-CN" altLang="en-US" sz="4000" b="1">
                <a:solidFill>
                  <a:srgbClr val="3366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一、玻片种类</a:t>
            </a:r>
          </a:p>
        </p:txBody>
      </p:sp>
      <p:sp>
        <p:nvSpPr>
          <p:cNvPr id="16" name="Text Box 4"/>
          <p:cNvSpPr txBox="1"/>
          <p:nvPr/>
        </p:nvSpPr>
        <p:spPr>
          <a:xfrm>
            <a:off x="1428750" y="4429125"/>
            <a:ext cx="2038350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永久玻片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" name="Text Box 4"/>
          <p:cNvSpPr txBox="1"/>
          <p:nvPr/>
        </p:nvSpPr>
        <p:spPr>
          <a:xfrm>
            <a:off x="1428750" y="5429250"/>
            <a:ext cx="2038350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临时玻片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" name="Text Box 9"/>
          <p:cNvSpPr txBox="1"/>
          <p:nvPr/>
        </p:nvSpPr>
        <p:spPr>
          <a:xfrm>
            <a:off x="4500563" y="4429125"/>
            <a:ext cx="198755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可长期保存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" name="Text Box 9"/>
          <p:cNvSpPr txBox="1"/>
          <p:nvPr/>
        </p:nvSpPr>
        <p:spPr>
          <a:xfrm>
            <a:off x="4214813" y="5500688"/>
            <a:ext cx="23495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不能长期保存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" name="左大括号 19"/>
          <p:cNvSpPr/>
          <p:nvPr/>
        </p:nvSpPr>
        <p:spPr bwMode="auto">
          <a:xfrm>
            <a:off x="857250" y="4643438"/>
            <a:ext cx="500063" cy="1285875"/>
          </a:xfrm>
          <a:prstGeom prst="leftBrace">
            <a:avLst/>
          </a:prstGeom>
          <a:solidFill>
            <a:schemeClr val="bg1"/>
          </a:solidFill>
          <a:ln w="2857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Line 8"/>
          <p:cNvSpPr/>
          <p:nvPr/>
        </p:nvSpPr>
        <p:spPr>
          <a:xfrm flipV="1">
            <a:off x="3643313" y="4786313"/>
            <a:ext cx="685800" cy="0"/>
          </a:xfrm>
          <a:prstGeom prst="line">
            <a:avLst/>
          </a:prstGeom>
          <a:ln w="38100" cap="flat" cmpd="sng">
            <a:solidFill>
              <a:srgbClr val="8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2" name="Line 8"/>
          <p:cNvSpPr/>
          <p:nvPr/>
        </p:nvSpPr>
        <p:spPr>
          <a:xfrm flipV="1">
            <a:off x="3571875" y="5715000"/>
            <a:ext cx="685800" cy="0"/>
          </a:xfrm>
          <a:prstGeom prst="line">
            <a:avLst/>
          </a:prstGeom>
          <a:ln w="38100" cap="flat" cmpd="sng">
            <a:solidFill>
              <a:srgbClr val="808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0260" name="文本框 1"/>
          <p:cNvSpPr txBox="1"/>
          <p:nvPr/>
        </p:nvSpPr>
        <p:spPr>
          <a:xfrm>
            <a:off x="309563" y="4953000"/>
            <a:ext cx="795337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保存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时间</a:t>
            </a:r>
          </a:p>
        </p:txBody>
      </p:sp>
      <p:sp>
        <p:nvSpPr>
          <p:cNvPr id="10261" name="文本框 2"/>
          <p:cNvSpPr txBox="1"/>
          <p:nvPr/>
        </p:nvSpPr>
        <p:spPr>
          <a:xfrm>
            <a:off x="190500" y="2162175"/>
            <a:ext cx="795338" cy="8302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制作</a:t>
            </a:r>
          </a:p>
          <a:p>
            <a:r>
              <a:rPr lang="zh-CN" altLang="zh-CN" sz="24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方法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6147" grpId="0"/>
      <p:bldP spid="6148" grpId="0"/>
      <p:bldP spid="6149" grpId="0"/>
      <p:bldP spid="6153" grpId="0"/>
      <p:bldP spid="6154" grpId="0"/>
      <p:bldP spid="6155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4" descr="QQ图片201510031436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 Box 6"/>
          <p:cNvSpPr txBox="1"/>
          <p:nvPr/>
        </p:nvSpPr>
        <p:spPr>
          <a:xfrm>
            <a:off x="5364163" y="17002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TextBox 8"/>
          <p:cNvSpPr txBox="1"/>
          <p:nvPr/>
        </p:nvSpPr>
        <p:spPr>
          <a:xfrm>
            <a:off x="1857375" y="5643563"/>
            <a:ext cx="7286625" cy="923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5400" b="1">
                <a:latin typeface="Verdana" panose="020B0604030504040204" pitchFamily="34" charset="0"/>
                <a:ea typeface="宋体" panose="02010600030101010101" pitchFamily="2" charset="-122"/>
              </a:rPr>
              <a:t>常用的玻片标本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title"/>
          </p:nvPr>
        </p:nvSpPr>
        <p:spPr>
          <a:xfrm>
            <a:off x="501650" y="431800"/>
            <a:ext cx="8140700" cy="647700"/>
          </a:xfrm>
        </p:spPr>
        <p:txBody>
          <a:bodyPr lIns="101600" tIns="38100" rIns="76200" bIns="38100" anchor="ctr"/>
          <a:lstStyle/>
          <a:p>
            <a:pPr indent="0" defTabSz="685800"/>
            <a:endParaRPr lang="zh-CN" altLang="en-US" kern="1200" spc="200" normalizeH="0" baseline="0">
              <a:latin typeface="+mj-lt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12291" name="内容占位符 2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lIns="101600" tIns="0" rIns="82550" bIns="0" anchor="t"/>
          <a:lstStyle/>
          <a:p>
            <a:pPr defTabSz="685800"/>
            <a:endParaRPr lang="zh-CN" altLang="en-US" kern="1200" spc="150" normalizeH="0" baseline="0">
              <a:solidFill>
                <a:srgbClr val="404040"/>
              </a:solidFill>
              <a:latin typeface="+mn-lt"/>
              <a:ea typeface="+mn-ea"/>
              <a:cs typeface="+mn-cs"/>
              <a:sym typeface="微软雅黑" panose="020B0503020204020204" charset="-122"/>
            </a:endParaRPr>
          </a:p>
        </p:txBody>
      </p:sp>
      <p:pic>
        <p:nvPicPr>
          <p:cNvPr id="7170" name="Picture 2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8" y="2060575"/>
            <a:ext cx="3600450" cy="2305050"/>
          </a:xfrm>
          <a:prstGeom prst="rect">
            <a:avLst/>
          </a:prstGeom>
          <a:noFill/>
          <a:ln w="9525" cap="flat" cmpd="sng">
            <a:solidFill>
              <a:srgbClr val="11111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171" name="Picture 3" descr="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363" y="2060575"/>
            <a:ext cx="3671887" cy="2305050"/>
          </a:xfrm>
          <a:prstGeom prst="rect">
            <a:avLst/>
          </a:prstGeom>
          <a:noFill/>
          <a:ln w="9525" cap="flat" cmpd="sng">
            <a:solidFill>
              <a:srgbClr val="11111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2" name="Text Box 4"/>
          <p:cNvSpPr txBox="1"/>
          <p:nvPr/>
        </p:nvSpPr>
        <p:spPr>
          <a:xfrm>
            <a:off x="900113" y="4652963"/>
            <a:ext cx="3527425" cy="15081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、用洁净的纱布把</a:t>
            </a:r>
            <a:r>
              <a:rPr lang="zh-CN" altLang="en-US" sz="2800" b="1" u="sng">
                <a:solidFill>
                  <a:srgbClr val="0070C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载玻片</a:t>
            </a:r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和</a:t>
            </a:r>
            <a:r>
              <a:rPr lang="zh-CN" altLang="en-US" sz="2800" b="1" u="sng">
                <a:solidFill>
                  <a:srgbClr val="0070C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盖玻片</a:t>
            </a:r>
            <a:r>
              <a:rPr lang="zh-CN" altLang="en-US" sz="36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擦</a:t>
            </a:r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拭干净</a:t>
            </a:r>
          </a:p>
        </p:txBody>
      </p:sp>
      <p:sp>
        <p:nvSpPr>
          <p:cNvPr id="7173" name="Text Box 5"/>
          <p:cNvSpPr txBox="1"/>
          <p:nvPr/>
        </p:nvSpPr>
        <p:spPr>
          <a:xfrm>
            <a:off x="4857750" y="4714875"/>
            <a:ext cx="4035425" cy="15081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、把载玻片放在实验台上，用滴管在载玻片的中央</a:t>
            </a:r>
            <a:r>
              <a:rPr lang="zh-CN" altLang="en-US" sz="36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滴</a:t>
            </a:r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一滴</a:t>
            </a:r>
            <a:r>
              <a:rPr lang="zh-CN" altLang="en-US" sz="2800" b="1" u="sng">
                <a:solidFill>
                  <a:srgbClr val="0070C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清水</a:t>
            </a:r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。</a:t>
            </a:r>
          </a:p>
        </p:txBody>
      </p:sp>
      <p:pic>
        <p:nvPicPr>
          <p:cNvPr id="12296" name="Picture 6" descr="BD14828_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484313"/>
            <a:ext cx="215900" cy="215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7" name="Text Box 7" descr="画布"/>
          <p:cNvSpPr txBox="1"/>
          <p:nvPr/>
        </p:nvSpPr>
        <p:spPr>
          <a:xfrm>
            <a:off x="755650" y="1196975"/>
            <a:ext cx="4191000" cy="641350"/>
          </a:xfrm>
          <a:prstGeom prst="rect">
            <a:avLst/>
          </a:prstGeom>
          <a:blipFill rotWithShape="0">
            <a:blip r:embed="rId5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制作步骤</a:t>
            </a:r>
          </a:p>
        </p:txBody>
      </p:sp>
      <p:sp>
        <p:nvSpPr>
          <p:cNvPr id="12298" name="Rectangle 2"/>
          <p:cNvSpPr/>
          <p:nvPr/>
        </p:nvSpPr>
        <p:spPr>
          <a:xfrm>
            <a:off x="323850" y="476250"/>
            <a:ext cx="8229600" cy="5715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/>
            <a:r>
              <a:rPr lang="zh-CN" altLang="en-US" sz="3200" b="1">
                <a:latin typeface="Verdana" panose="020B0604030504040204" pitchFamily="34" charset="0"/>
                <a:ea typeface="宋体" panose="02010600030101010101" pitchFamily="2" charset="-122"/>
              </a:rPr>
              <a:t>二、洋葱鳞片叶内表皮细胞临时装片的制作</a:t>
            </a:r>
          </a:p>
        </p:txBody>
      </p:sp>
      <p:sp>
        <p:nvSpPr>
          <p:cNvPr id="9" name="椭圆 8"/>
          <p:cNvSpPr/>
          <p:nvPr/>
        </p:nvSpPr>
        <p:spPr>
          <a:xfrm>
            <a:off x="3429000" y="5072063"/>
            <a:ext cx="642938" cy="78581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43563" y="5572125"/>
            <a:ext cx="571500" cy="642938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48300" y="6337300"/>
            <a:ext cx="30429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维持细胞正常形态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4" descr="timg27GQ699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63" y="2357438"/>
            <a:ext cx="6858000" cy="3857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428625" y="928688"/>
            <a:ext cx="8480425" cy="1077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用小刀在洋葱鳞片叶内侧划出四分之一盖玻片面积，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然后用镊子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撕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取透明薄膜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内表皮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286000" y="1357313"/>
            <a:ext cx="571500" cy="78581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 descr="水滴"/>
          <p:cNvSpPr txBox="1"/>
          <p:nvPr/>
        </p:nvSpPr>
        <p:spPr>
          <a:xfrm>
            <a:off x="571500" y="1000125"/>
            <a:ext cx="8143875" cy="1200150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把撕下的内表皮浸入载玻片的水滴中，用镊子把它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展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平。</a:t>
            </a:r>
          </a:p>
        </p:txBody>
      </p:sp>
      <p:pic>
        <p:nvPicPr>
          <p:cNvPr id="14339" name="图片 2" descr="无标题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" y="2643188"/>
            <a:ext cx="4741863" cy="3929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357813" y="3643313"/>
            <a:ext cx="3057525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>
                <a:solidFill>
                  <a:srgbClr val="00206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防止细胞的重叠</a:t>
            </a:r>
          </a:p>
        </p:txBody>
      </p:sp>
      <p:sp>
        <p:nvSpPr>
          <p:cNvPr id="5" name="椭圆 4"/>
          <p:cNvSpPr/>
          <p:nvPr/>
        </p:nvSpPr>
        <p:spPr>
          <a:xfrm>
            <a:off x="1857375" y="1500188"/>
            <a:ext cx="642938" cy="78581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 descr="水滴"/>
          <p:cNvSpPr txBox="1"/>
          <p:nvPr/>
        </p:nvSpPr>
        <p:spPr>
          <a:xfrm>
            <a:off x="571500" y="857250"/>
            <a:ext cx="8072438" cy="1692275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3200" b="1" u="sng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用镊子夹起盖玻片，使它的一边先接触载玻片上的水滴，然后缓缓地放下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盖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在要观察的材料上。</a:t>
            </a:r>
          </a:p>
        </p:txBody>
      </p:sp>
      <p:pic>
        <p:nvPicPr>
          <p:cNvPr id="15363" name="图片 2" descr="tim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" y="2643188"/>
            <a:ext cx="4500562" cy="3214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 descr="纸莎草纸"/>
          <p:cNvSpPr txBox="1"/>
          <p:nvPr/>
        </p:nvSpPr>
        <p:spPr>
          <a:xfrm>
            <a:off x="4286250" y="5357813"/>
            <a:ext cx="4500563" cy="1014730"/>
          </a:xfrm>
          <a:prstGeom prst="rect">
            <a:avLst/>
          </a:prstGeom>
          <a:blipFill rotWithShape="0">
            <a:blip r:embed="rId4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Verdana" panose="020B0604030504040204" pitchFamily="34" charset="0"/>
                <a:ea typeface="宋体" panose="02010600030101010101" pitchFamily="2" charset="-122"/>
              </a:rPr>
              <a:t>目的：</a:t>
            </a:r>
            <a:endParaRPr lang="en-US" altLang="zh-CN" sz="2400" b="1"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Verdana" panose="020B0604030504040204" pitchFamily="34" charset="0"/>
                <a:ea typeface="宋体" panose="02010600030101010101" pitchFamily="2" charset="-122"/>
              </a:rPr>
              <a:t>避免出现气泡</a:t>
            </a:r>
          </a:p>
        </p:txBody>
      </p:sp>
      <p:sp>
        <p:nvSpPr>
          <p:cNvPr id="5" name="椭圆 4"/>
          <p:cNvSpPr/>
          <p:nvPr/>
        </p:nvSpPr>
        <p:spPr>
          <a:xfrm>
            <a:off x="6786563" y="1357313"/>
            <a:ext cx="642937" cy="785812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pic>
        <p:nvPicPr>
          <p:cNvPr id="6" name="图片 5" descr="u=1313175030,3601769982&amp;fm=27&amp;gp=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88" y="3500438"/>
            <a:ext cx="2190750" cy="1643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501650" y="431800"/>
            <a:ext cx="8140700" cy="647700"/>
          </a:xfrm>
        </p:spPr>
        <p:txBody>
          <a:bodyPr lIns="101600" tIns="38100" rIns="76200" bIns="38100" anchor="ctr"/>
          <a:lstStyle/>
          <a:p>
            <a:pPr indent="0" defTabSz="685800"/>
            <a:endParaRPr lang="zh-CN" altLang="en-US" kern="1200" spc="200" normalizeH="0" baseline="0">
              <a:latin typeface="+mj-lt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16387" name="内容占位符 2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lIns="101600" tIns="0" rIns="82550" bIns="0" anchor="t"/>
          <a:lstStyle/>
          <a:p>
            <a:pPr defTabSz="685800"/>
            <a:endParaRPr lang="zh-CN" altLang="en-US" kern="1200" spc="150" normalizeH="0" baseline="0">
              <a:solidFill>
                <a:srgbClr val="404040"/>
              </a:solidFill>
              <a:latin typeface="+mn-lt"/>
              <a:ea typeface="+mn-ea"/>
              <a:cs typeface="+mn-cs"/>
              <a:sym typeface="微软雅黑" panose="020B0503020204020204" charset="-122"/>
            </a:endParaRPr>
          </a:p>
        </p:txBody>
      </p:sp>
      <p:pic>
        <p:nvPicPr>
          <p:cNvPr id="16388" name="Picture 2" descr="pic_381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3" y="3357563"/>
            <a:ext cx="8072437" cy="3071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Rectangle 3" descr="沙滩"/>
          <p:cNvSpPr/>
          <p:nvPr/>
        </p:nvSpPr>
        <p:spPr>
          <a:xfrm>
            <a:off x="4191000" y="0"/>
            <a:ext cx="533400" cy="6858000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  <a:ln w="12700">
            <a:noFill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220" name="Text Box 4" descr="画布"/>
          <p:cNvSpPr txBox="1"/>
          <p:nvPr/>
        </p:nvSpPr>
        <p:spPr>
          <a:xfrm>
            <a:off x="500063" y="428625"/>
            <a:ext cx="3500437" cy="646113"/>
          </a:xfrm>
          <a:prstGeom prst="rect">
            <a:avLst/>
          </a:prstGeom>
          <a:blipFill rotWithShape="0">
            <a:blip r:embed="rId4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染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色</a:t>
            </a:r>
          </a:p>
        </p:txBody>
      </p:sp>
      <p:sp>
        <p:nvSpPr>
          <p:cNvPr id="9221" name="Text Box 5" descr="水滴"/>
          <p:cNvSpPr txBox="1"/>
          <p:nvPr/>
        </p:nvSpPr>
        <p:spPr>
          <a:xfrm>
            <a:off x="0" y="1785938"/>
            <a:ext cx="4191000" cy="1311275"/>
          </a:xfrm>
          <a:prstGeom prst="rect">
            <a:avLst/>
          </a:prstGeom>
          <a:blipFill rotWithShape="0">
            <a:blip r:embed="rId5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把一滴</a:t>
            </a:r>
            <a:r>
              <a:rPr lang="zh-CN" altLang="en-US" sz="36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稀碘液</a:t>
            </a:r>
            <a:r>
              <a:rPr lang="zh-CN" altLang="en-US" sz="4000" b="1">
                <a:latin typeface="Times New Roman" panose="02020603050405020304" pitchFamily="18" charset="0"/>
                <a:ea typeface="宋体" panose="02010600030101010101" pitchFamily="2" charset="-122"/>
              </a:rPr>
              <a:t>滴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在盖玻片的</a:t>
            </a:r>
            <a:r>
              <a:rPr lang="zh-CN" altLang="en-US" sz="4000" b="1" u="sng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一侧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9222" name="Text Box 6" descr="水滴"/>
          <p:cNvSpPr txBox="1"/>
          <p:nvPr/>
        </p:nvSpPr>
        <p:spPr>
          <a:xfrm>
            <a:off x="4724400" y="1357313"/>
            <a:ext cx="4419600" cy="1800225"/>
          </a:xfrm>
          <a:prstGeom prst="rect">
            <a:avLst/>
          </a:prstGeom>
          <a:blipFill rotWithShape="0">
            <a:blip r:embed="rId5"/>
            <a:stretch>
              <a:fillRect/>
            </a:stretch>
          </a:blipFill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用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吸水纸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从盖玻片的</a:t>
            </a:r>
            <a:r>
              <a:rPr lang="zh-CN" altLang="en-US" sz="4000" b="1" u="sng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另一侧</a:t>
            </a:r>
            <a:r>
              <a:rPr lang="zh-CN" altLang="en-US" sz="4000" b="1">
                <a:latin typeface="Times New Roman" panose="02020603050405020304" pitchFamily="18" charset="0"/>
                <a:ea typeface="宋体" panose="02010600030101010101" pitchFamily="2" charset="-122"/>
              </a:rPr>
              <a:t>吸引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，使染液浸润标本的全部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7" name="椭圆 6"/>
          <p:cNvSpPr/>
          <p:nvPr/>
        </p:nvSpPr>
        <p:spPr>
          <a:xfrm>
            <a:off x="428625" y="428625"/>
            <a:ext cx="642938" cy="785813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solidFill>
                <a:srgbClr val="0070C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1" grpId="0" animBg="1"/>
      <p:bldP spid="9222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hlinkClick r:id="rId5" action="ppaction://hlinkfile"/>
          </p:cNvPr>
          <p:cNvSpPr txBox="1"/>
          <p:nvPr/>
        </p:nvSpPr>
        <p:spPr>
          <a:xfrm>
            <a:off x="611188" y="188913"/>
            <a:ext cx="6767512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3366FF"/>
                </a:solidFill>
                <a:latin typeface="Arial" panose="020B0604020202020204" pitchFamily="34" charset="0"/>
                <a:ea typeface="隶书" pitchFamily="49" charset="-122"/>
              </a:rPr>
              <a:t>二、制作洋葱表皮临时装片</a:t>
            </a:r>
          </a:p>
        </p:txBody>
      </p:sp>
      <p:sp>
        <p:nvSpPr>
          <p:cNvPr id="17411" name="Text Box 3"/>
          <p:cNvSpPr txBox="1"/>
          <p:nvPr/>
        </p:nvSpPr>
        <p:spPr>
          <a:xfrm>
            <a:off x="539750" y="981075"/>
            <a:ext cx="19446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Verdana" panose="020B0604030504040204" pitchFamily="34" charset="0"/>
                <a:ea typeface="宋体" panose="02010600030101010101" pitchFamily="2" charset="-122"/>
              </a:rPr>
              <a:t>方法步骤</a:t>
            </a:r>
          </a:p>
        </p:txBody>
      </p:sp>
      <p:sp>
        <p:nvSpPr>
          <p:cNvPr id="8196" name="Text Box 4"/>
          <p:cNvSpPr txBox="1"/>
          <p:nvPr/>
        </p:nvSpPr>
        <p:spPr>
          <a:xfrm>
            <a:off x="611188" y="1628775"/>
            <a:ext cx="78486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>
                <a:latin typeface="Verdana" panose="020B0604030504040204" pitchFamily="34" charset="0"/>
                <a:ea typeface="宋体" panose="02010600030101010101" pitchFamily="2" charset="-122"/>
              </a:rPr>
              <a:t>1.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用洁净的纱布把载玻片和盖玻片擦拭干净。</a:t>
            </a:r>
          </a:p>
        </p:txBody>
      </p:sp>
      <p:sp>
        <p:nvSpPr>
          <p:cNvPr id="8197" name="Text Box 5"/>
          <p:cNvSpPr txBox="1"/>
          <p:nvPr/>
        </p:nvSpPr>
        <p:spPr>
          <a:xfrm>
            <a:off x="611188" y="2276475"/>
            <a:ext cx="6551612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>
                <a:latin typeface="Verdana" panose="020B0604030504040204" pitchFamily="34" charset="0"/>
                <a:ea typeface="宋体" panose="02010600030101010101" pitchFamily="2" charset="-122"/>
              </a:rPr>
              <a:t>2.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把载玻片放在实验台上，用滴管在载玻片的中央滴一滴</a:t>
            </a:r>
            <a:r>
              <a:rPr lang="zh-CN" altLang="en-US" b="1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清水</a:t>
            </a:r>
          </a:p>
        </p:txBody>
      </p:sp>
      <p:sp>
        <p:nvSpPr>
          <p:cNvPr id="8198" name="Text Box 6"/>
          <p:cNvSpPr txBox="1"/>
          <p:nvPr/>
        </p:nvSpPr>
        <p:spPr>
          <a:xfrm>
            <a:off x="611188" y="2997200"/>
            <a:ext cx="79914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>
                <a:latin typeface="Verdana" panose="020B0604030504040204" pitchFamily="34" charset="0"/>
                <a:ea typeface="宋体" panose="02010600030101010101" pitchFamily="2" charset="-122"/>
              </a:rPr>
              <a:t>3.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用镊子从洋葱鳞片叶内侧撕取一块透明薄膜</a:t>
            </a:r>
            <a:r>
              <a:rPr lang="zh-CN" altLang="zh-CN" b="1"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内表皮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。在撕下的内表皮浸入载玻片的水滴中，用镊子把它展平。</a:t>
            </a:r>
          </a:p>
        </p:txBody>
      </p:sp>
      <p:sp>
        <p:nvSpPr>
          <p:cNvPr id="8199" name="Text Box 7"/>
          <p:cNvSpPr txBox="1"/>
          <p:nvPr/>
        </p:nvSpPr>
        <p:spPr>
          <a:xfrm>
            <a:off x="611188" y="4005263"/>
            <a:ext cx="2808287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>
                <a:latin typeface="Verdana" panose="020B0604030504040204" pitchFamily="34" charset="0"/>
                <a:ea typeface="宋体" panose="02010600030101010101" pitchFamily="2" charset="-122"/>
              </a:rPr>
              <a:t>4.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用</a:t>
            </a:r>
            <a:r>
              <a:rPr lang="zh-CN" altLang="en-US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镊子夹起盖玻片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，</a:t>
            </a:r>
          </a:p>
        </p:txBody>
      </p:sp>
      <p:sp>
        <p:nvSpPr>
          <p:cNvPr id="8200" name="Text Box 8"/>
          <p:cNvSpPr txBox="1"/>
          <p:nvPr/>
        </p:nvSpPr>
        <p:spPr>
          <a:xfrm>
            <a:off x="611188" y="5084763"/>
            <a:ext cx="7705725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>
                <a:latin typeface="Verdana" panose="020B0604030504040204" pitchFamily="34" charset="0"/>
                <a:ea typeface="宋体" panose="02010600030101010101" pitchFamily="2" charset="-122"/>
              </a:rPr>
              <a:t>5.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把一滴稀碘液滴在盖玻片的一侧进行染色。</a:t>
            </a:r>
          </a:p>
        </p:txBody>
      </p:sp>
      <p:sp>
        <p:nvSpPr>
          <p:cNvPr id="8201" name="Text Box 9"/>
          <p:cNvSpPr txBox="1"/>
          <p:nvPr/>
        </p:nvSpPr>
        <p:spPr>
          <a:xfrm>
            <a:off x="633413" y="5805488"/>
            <a:ext cx="7775575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b="1">
                <a:latin typeface="Verdana" panose="020B0604030504040204" pitchFamily="34" charset="0"/>
                <a:ea typeface="宋体" panose="02010600030101010101" pitchFamily="2" charset="-122"/>
              </a:rPr>
              <a:t>6.</a:t>
            </a:r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用吸水纸从盖玻片的另一侧吸引，使染色液浸润标本的全部。</a:t>
            </a:r>
          </a:p>
        </p:txBody>
      </p:sp>
      <p:sp>
        <p:nvSpPr>
          <p:cNvPr id="12298" name="AutoShape 11"/>
          <p:cNvSpPr/>
          <p:nvPr/>
        </p:nvSpPr>
        <p:spPr>
          <a:xfrm rot="10800000">
            <a:off x="5580063" y="4868863"/>
            <a:ext cx="3024187" cy="576262"/>
          </a:xfrm>
          <a:prstGeom prst="wedgeRectCallout">
            <a:avLst>
              <a:gd name="adj1" fmla="val 36347"/>
              <a:gd name="adj2" fmla="val 13952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anchor="t"/>
          <a:lstStyle/>
          <a:p>
            <a:pPr algn="ctr"/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避免盖玻片下产生气泡。</a:t>
            </a:r>
          </a:p>
        </p:txBody>
      </p:sp>
      <p:sp>
        <p:nvSpPr>
          <p:cNvPr id="8204" name="Text Box 12"/>
          <p:cNvSpPr txBox="1"/>
          <p:nvPr/>
        </p:nvSpPr>
        <p:spPr>
          <a:xfrm>
            <a:off x="2882900" y="4011613"/>
            <a:ext cx="5792788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使它的一边先接触载玻片上的水滴，然后缓缓放下，</a:t>
            </a:r>
          </a:p>
        </p:txBody>
      </p:sp>
      <p:sp>
        <p:nvSpPr>
          <p:cNvPr id="8205" name="Rectangle 13"/>
          <p:cNvSpPr/>
          <p:nvPr/>
        </p:nvSpPr>
        <p:spPr>
          <a:xfrm>
            <a:off x="849313" y="4437063"/>
            <a:ext cx="2470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1">
                <a:latin typeface="Verdana" panose="020B0604030504040204" pitchFamily="34" charset="0"/>
                <a:ea typeface="宋体" panose="02010600030101010101" pitchFamily="2" charset="-122"/>
              </a:rPr>
              <a:t>盖在要观察的材料上。</a:t>
            </a:r>
          </a:p>
        </p:txBody>
      </p:sp>
      <p:sp>
        <p:nvSpPr>
          <p:cNvPr id="8206" name="Oval 14"/>
          <p:cNvSpPr/>
          <p:nvPr/>
        </p:nvSpPr>
        <p:spPr>
          <a:xfrm>
            <a:off x="4067175" y="1628775"/>
            <a:ext cx="433388" cy="360363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07" name="Oval 15"/>
          <p:cNvSpPr/>
          <p:nvPr/>
        </p:nvSpPr>
        <p:spPr>
          <a:xfrm>
            <a:off x="5651500" y="2305050"/>
            <a:ext cx="433388" cy="360363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08" name="Oval 16"/>
          <p:cNvSpPr/>
          <p:nvPr/>
        </p:nvSpPr>
        <p:spPr>
          <a:xfrm>
            <a:off x="4143375" y="3286125"/>
            <a:ext cx="433388" cy="360363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Oval 17"/>
          <p:cNvSpPr/>
          <p:nvPr/>
        </p:nvSpPr>
        <p:spPr>
          <a:xfrm>
            <a:off x="855663" y="4448175"/>
            <a:ext cx="433387" cy="360363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10" name="Oval 18"/>
          <p:cNvSpPr/>
          <p:nvPr/>
        </p:nvSpPr>
        <p:spPr>
          <a:xfrm>
            <a:off x="4572000" y="5072063"/>
            <a:ext cx="433388" cy="360362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11" name="Oval 19"/>
          <p:cNvSpPr/>
          <p:nvPr/>
        </p:nvSpPr>
        <p:spPr>
          <a:xfrm>
            <a:off x="3633788" y="5816600"/>
            <a:ext cx="433387" cy="360363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13" name="Oval 21"/>
          <p:cNvSpPr/>
          <p:nvPr/>
        </p:nvSpPr>
        <p:spPr>
          <a:xfrm>
            <a:off x="3429000" y="2928938"/>
            <a:ext cx="433388" cy="360362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  <p:bldP spid="8198" grpId="0"/>
      <p:bldP spid="8199" grpId="0"/>
      <p:bldP spid="8200" grpId="0"/>
      <p:bldP spid="8201" grpId="0"/>
      <p:bldP spid="12298" grpId="0" animBg="1"/>
      <p:bldP spid="8204" grpId="0"/>
      <p:bldP spid="8204" grpId="1"/>
      <p:bldP spid="8205" grpId="0"/>
      <p:bldP spid="8206" grpId="0" animBg="1"/>
      <p:bldP spid="8207" grpId="0" animBg="1"/>
      <p:bldP spid="8208" grpId="0" animBg="1"/>
      <p:bldP spid="8209" grpId="0" animBg="1"/>
      <p:bldP spid="8210" grpId="0" animBg="1"/>
      <p:bldP spid="8211" grpId="0" animBg="1"/>
      <p:bldP spid="82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内容占位符 3" descr="1F90BDB0268CD49D2ED6DC519F8534A9.png"/>
          <p:cNvPicPr>
            <a:picLocks noGrp="1" noChangeAspect="1"/>
          </p:cNvPicPr>
          <p:nvPr>
            <p:ph idx="1"/>
          </p:nvPr>
        </p:nvPicPr>
        <p:blipFill>
          <a:blip r:embed="rId3">
            <a:lum bright="10001"/>
          </a:blip>
          <a:stretch>
            <a:fillRect/>
          </a:stretch>
        </p:blipFill>
        <p:spPr>
          <a:xfrm>
            <a:off x="3276600" y="2520950"/>
            <a:ext cx="2589213" cy="2590800"/>
          </a:xfrm>
        </p:spPr>
      </p:pic>
      <p:pic>
        <p:nvPicPr>
          <p:cNvPr id="19459" name="图片 4" descr="9232DC9302E61A9725C43BB57291BE6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3657600"/>
            <a:ext cx="2592388" cy="2592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0" name="图片 8" descr="IMG_069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800" y="381000"/>
            <a:ext cx="2590800" cy="2590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1" name="图片 9" descr="IMG_070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600" y="381000"/>
            <a:ext cx="2592388" cy="2592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2" name="图片 10" descr="IMG_0712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0" y="3659188"/>
            <a:ext cx="2590800" cy="2590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图片 11" descr="IMG_073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52800" y="3659188"/>
            <a:ext cx="2590800" cy="2590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矩形 13"/>
          <p:cNvSpPr/>
          <p:nvPr/>
        </p:nvSpPr>
        <p:spPr bwMode="auto">
          <a:xfrm>
            <a:off x="1295400" y="2438400"/>
            <a:ext cx="914400" cy="6096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擦</a:t>
            </a:r>
          </a:p>
        </p:txBody>
      </p:sp>
      <p:sp>
        <p:nvSpPr>
          <p:cNvPr id="15" name="矩形 14"/>
          <p:cNvSpPr/>
          <p:nvPr/>
        </p:nvSpPr>
        <p:spPr bwMode="auto">
          <a:xfrm>
            <a:off x="4229100" y="2438400"/>
            <a:ext cx="914400" cy="6096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滴</a:t>
            </a:r>
          </a:p>
        </p:txBody>
      </p:sp>
      <p:sp>
        <p:nvSpPr>
          <p:cNvPr id="16" name="矩形 15"/>
          <p:cNvSpPr/>
          <p:nvPr/>
        </p:nvSpPr>
        <p:spPr bwMode="auto">
          <a:xfrm>
            <a:off x="7162800" y="2438400"/>
            <a:ext cx="914400" cy="6096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撕</a:t>
            </a:r>
          </a:p>
        </p:txBody>
      </p:sp>
      <p:sp>
        <p:nvSpPr>
          <p:cNvPr id="17" name="矩形 16"/>
          <p:cNvSpPr/>
          <p:nvPr/>
        </p:nvSpPr>
        <p:spPr bwMode="auto">
          <a:xfrm>
            <a:off x="1143000" y="5715000"/>
            <a:ext cx="914400" cy="6096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展</a:t>
            </a:r>
          </a:p>
        </p:txBody>
      </p:sp>
      <p:sp>
        <p:nvSpPr>
          <p:cNvPr id="18" name="矩形 17"/>
          <p:cNvSpPr/>
          <p:nvPr/>
        </p:nvSpPr>
        <p:spPr bwMode="auto">
          <a:xfrm>
            <a:off x="4152900" y="5715000"/>
            <a:ext cx="914400" cy="6096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盖</a:t>
            </a:r>
          </a:p>
        </p:txBody>
      </p:sp>
      <p:sp>
        <p:nvSpPr>
          <p:cNvPr id="19" name="矩形 18"/>
          <p:cNvSpPr/>
          <p:nvPr/>
        </p:nvSpPr>
        <p:spPr bwMode="auto">
          <a:xfrm>
            <a:off x="7162800" y="5715000"/>
            <a:ext cx="1478915" cy="6096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染、吸</a:t>
            </a:r>
          </a:p>
        </p:txBody>
      </p:sp>
      <p:sp>
        <p:nvSpPr>
          <p:cNvPr id="19470" name="右箭头 19"/>
          <p:cNvSpPr/>
          <p:nvPr/>
        </p:nvSpPr>
        <p:spPr>
          <a:xfrm>
            <a:off x="2971800" y="1600200"/>
            <a:ext cx="381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1" name="右箭头 20"/>
          <p:cNvSpPr/>
          <p:nvPr/>
        </p:nvSpPr>
        <p:spPr>
          <a:xfrm>
            <a:off x="5943600" y="1600200"/>
            <a:ext cx="381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2" name="右箭头 21"/>
          <p:cNvSpPr/>
          <p:nvPr/>
        </p:nvSpPr>
        <p:spPr>
          <a:xfrm>
            <a:off x="2971800" y="4800600"/>
            <a:ext cx="381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3" name="右箭头 22"/>
          <p:cNvSpPr/>
          <p:nvPr/>
        </p:nvSpPr>
        <p:spPr>
          <a:xfrm>
            <a:off x="5961063" y="4800600"/>
            <a:ext cx="381000" cy="381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eaLnBrk="0" hangingPunc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0" name="Picture 2" descr="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313" y="622300"/>
            <a:ext cx="2606675" cy="1670050"/>
          </a:xfrm>
          <a:prstGeom prst="rect">
            <a:avLst/>
          </a:prstGeom>
          <a:noFill/>
          <a:ln w="9525" cap="flat" cmpd="sng">
            <a:solidFill>
              <a:srgbClr val="11111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914400" y="571500"/>
            <a:ext cx="8229600" cy="1139825"/>
          </a:xfrm>
        </p:spPr>
        <p:txBody>
          <a:bodyPr wrap="square" lIns="91440" tIns="45720" rIns="91440" bIns="45720" anchor="b"/>
          <a:lstStyle/>
          <a:p>
            <a:r>
              <a:rPr lang="zh-CN" altLang="en-US" sz="3600">
                <a:solidFill>
                  <a:srgbClr val="FF3399"/>
                </a:solidFill>
                <a:latin typeface="Times New Roman" panose="02020603050405020304" pitchFamily="18" charset="0"/>
              </a:rPr>
              <a:t>二、制作和观察临时装片</a:t>
            </a:r>
            <a:br>
              <a:rPr lang="zh-CN" altLang="en-US" sz="3600">
                <a:solidFill>
                  <a:srgbClr val="FF3399"/>
                </a:solidFill>
                <a:latin typeface="Times New Roman" panose="02020603050405020304" pitchFamily="18" charset="0"/>
              </a:rPr>
            </a:br>
            <a:r>
              <a:rPr lang="zh-CN" altLang="en-US" sz="3600">
                <a:solidFill>
                  <a:srgbClr val="FF3399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      先用低倍镜观察</a:t>
            </a:r>
            <a:b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</a:br>
            <a:endParaRPr lang="zh-CN" altLang="en-US" sz="28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507" name="洋葱表皮细胞.mpg">
            <a:hlinkClick r:id="" action="ppaction://media"/>
          </p:cNvPr>
          <p:cNvPicPr>
            <a:picLocks noGrp="1" noRot="1" noChangeAspect="1"/>
          </p:cNvPicPr>
          <p:nvPr>
            <p:ph sz="quarter" idx="4294967295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785938"/>
            <a:ext cx="7358063" cy="4071937"/>
          </a:xfrm>
          <a:prstGeom prst="rect">
            <a:avLst/>
          </a:prstGeom>
          <a:ln w="38100">
            <a:solidFill>
              <a:srgbClr val="0000CC"/>
            </a:solidFill>
            <a:miter/>
          </a:ln>
        </p:spPr>
      </p:pic>
      <p:pic>
        <p:nvPicPr>
          <p:cNvPr id="21508" name="Picture 4" descr="k1297100012380981837017"/>
          <p:cNvPicPr>
            <a:picLocks noGrp="1" noChangeAspect="1"/>
          </p:cNvPicPr>
          <p:nvPr>
            <p:ph sz="quarter" idx="4294967295"/>
          </p:nvPr>
        </p:nvPicPr>
        <p:blipFill>
          <a:blip r:embed="rId5"/>
          <a:stretch>
            <a:fillRect/>
          </a:stretch>
        </p:blipFill>
        <p:spPr>
          <a:xfrm>
            <a:off x="8204200" y="44450"/>
            <a:ext cx="939800" cy="796925"/>
          </a:xfrm>
        </p:spPr>
      </p:pic>
      <p:sp>
        <p:nvSpPr>
          <p:cNvPr id="21509" name="Rectangle 5"/>
          <p:cNvSpPr/>
          <p:nvPr/>
        </p:nvSpPr>
        <p:spPr>
          <a:xfrm>
            <a:off x="3429000" y="6143625"/>
            <a:ext cx="2378075" cy="5048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latin typeface="Verdana" panose="020B0604030504040204" pitchFamily="34" charset="0"/>
                <a:ea typeface="宋体" panose="02010600030101010101" pitchFamily="2" charset="-122"/>
              </a:rPr>
              <a:t>洋葱表皮细胞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图像0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88" y="404813"/>
            <a:ext cx="6443662" cy="5805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7" name="Text Box 5"/>
          <p:cNvSpPr txBox="1"/>
          <p:nvPr/>
        </p:nvSpPr>
        <p:spPr>
          <a:xfrm>
            <a:off x="7524750" y="333375"/>
            <a:ext cx="854075" cy="62388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lstStyle/>
          <a:p>
            <a:r>
              <a:rPr lang="zh-CN" altLang="en-US" sz="440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视野中的洋葱内表皮细胞</a:t>
            </a:r>
          </a:p>
        </p:txBody>
      </p:sp>
      <p:pic>
        <p:nvPicPr>
          <p:cNvPr id="1331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239500" y="126365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2"/>
          <p:cNvSpPr/>
          <p:nvPr/>
        </p:nvSpPr>
        <p:spPr>
          <a:xfrm>
            <a:off x="395288" y="549275"/>
            <a:ext cx="16557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5000"/>
                    </a:srgbClr>
                  </a:outerShdw>
                </a:effectLst>
                <a:latin typeface="隶书" charset="0"/>
                <a:ea typeface="隶书" charset="0"/>
              </a:rPr>
              <a:t>讨论:</a:t>
            </a:r>
          </a:p>
        </p:txBody>
      </p:sp>
      <p:sp>
        <p:nvSpPr>
          <p:cNvPr id="9219" name="Text Box 3"/>
          <p:cNvSpPr txBox="1"/>
          <p:nvPr/>
        </p:nvSpPr>
        <p:spPr>
          <a:xfrm>
            <a:off x="1042988" y="2060575"/>
            <a:ext cx="6840537" cy="192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洋葱鳞片时表皮细胞和黄瓜表层果肉细胞</a:t>
            </a:r>
            <a:r>
              <a:rPr lang="zh-CN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或黑藻叶片细胞</a:t>
            </a:r>
            <a:r>
              <a:rPr lang="zh-CN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有哪些相同的结构</a:t>
            </a:r>
            <a:r>
              <a:rPr lang="zh-CN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6"/>
          <p:cNvGrpSpPr/>
          <p:nvPr/>
        </p:nvGrpSpPr>
        <p:grpSpPr>
          <a:xfrm>
            <a:off x="0" y="0"/>
            <a:ext cx="9144000" cy="6650038"/>
            <a:chOff x="0" y="0"/>
            <a:chExt cx="5760" cy="4189"/>
          </a:xfrm>
        </p:grpSpPr>
        <p:pic>
          <p:nvPicPr>
            <p:cNvPr id="24579" name="Picture 4" descr="pic_3816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154" cy="20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4580" name="Picture 5" descr="pic_3815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519" y="2115"/>
              <a:ext cx="2358" cy="20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4581" name="Picture 6" descr="pic_3815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70" y="0"/>
              <a:ext cx="2290" cy="21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4582" name="Text Box 7"/>
          <p:cNvSpPr txBox="1"/>
          <p:nvPr/>
        </p:nvSpPr>
        <p:spPr>
          <a:xfrm>
            <a:off x="395288" y="4221163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洋葱鳞片叶内表皮细胞</a:t>
            </a:r>
          </a:p>
        </p:txBody>
      </p:sp>
      <p:sp>
        <p:nvSpPr>
          <p:cNvPr id="24583" name="Text Box 8"/>
          <p:cNvSpPr txBox="1"/>
          <p:nvPr/>
        </p:nvSpPr>
        <p:spPr>
          <a:xfrm>
            <a:off x="3492500" y="1412875"/>
            <a:ext cx="2159000" cy="779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黄瓜表层果肉细胞</a:t>
            </a:r>
          </a:p>
          <a:p>
            <a:pPr>
              <a:spcBef>
                <a:spcPct val="50000"/>
              </a:spcBef>
            </a:pP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可见叶绿体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</a:p>
        </p:txBody>
      </p:sp>
      <p:sp>
        <p:nvSpPr>
          <p:cNvPr id="24584" name="Text Box 9"/>
          <p:cNvSpPr txBox="1"/>
          <p:nvPr/>
        </p:nvSpPr>
        <p:spPr>
          <a:xfrm>
            <a:off x="6732588" y="4365625"/>
            <a:ext cx="2016125" cy="779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黑藻叶片细胞</a:t>
            </a:r>
          </a:p>
          <a:p>
            <a:pPr>
              <a:spcBef>
                <a:spcPct val="50000"/>
              </a:spcBef>
            </a:pP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可见叶绿体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</a:p>
        </p:txBody>
      </p:sp>
      <p:pic>
        <p:nvPicPr>
          <p:cNvPr id="24585" name="Picture 11" descr="01-02-001-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954088" y="3627438"/>
            <a:ext cx="649287" cy="395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6" name="Picture 12" descr="01-02-001-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140200" y="2635250"/>
            <a:ext cx="688975" cy="323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7" name="Picture 13" descr="01-02-001-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7075488" y="3700463"/>
            <a:ext cx="577850" cy="323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Box 7"/>
          <p:cNvSpPr txBox="1"/>
          <p:nvPr/>
        </p:nvSpPr>
        <p:spPr>
          <a:xfrm>
            <a:off x="214313" y="1828800"/>
            <a:ext cx="8929687" cy="3016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1.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图的位置应适中，右侧、下方注字和书写图名</a:t>
            </a:r>
          </a:p>
          <a:p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2.</a:t>
            </a:r>
            <a:r>
              <a:rPr lang="zh-CN" altLang="en-US" sz="32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务必使图形真实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；</a:t>
            </a:r>
          </a:p>
          <a:p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3.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暗的地方用铅笔细点表示，</a:t>
            </a:r>
            <a:r>
              <a:rPr lang="zh-CN" altLang="en-US" sz="32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越暗细点越多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。</a:t>
            </a:r>
          </a:p>
          <a:p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4.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用尺引出水平指示线，线旁注字。</a:t>
            </a:r>
          </a:p>
          <a:p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5.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下方注图名。</a:t>
            </a:r>
            <a:endParaRPr lang="en-US" altLang="zh-CN" sz="3200" b="1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6.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用</a:t>
            </a:r>
            <a:r>
              <a:rPr lang="en-US" altLang="zh-CN" sz="3200" b="1">
                <a:latin typeface="华文楷体" pitchFamily="2" charset="-122"/>
                <a:ea typeface="华文楷体" pitchFamily="2" charset="-122"/>
              </a:rPr>
              <a:t>3H</a:t>
            </a:r>
            <a:r>
              <a:rPr lang="zh-CN" altLang="en-US" sz="3200" b="1">
                <a:latin typeface="华文楷体" pitchFamily="2" charset="-122"/>
                <a:ea typeface="华文楷体" pitchFamily="2" charset="-122"/>
              </a:rPr>
              <a:t>铅笔。</a:t>
            </a:r>
          </a:p>
        </p:txBody>
      </p:sp>
      <p:sp>
        <p:nvSpPr>
          <p:cNvPr id="25605" name="TextBox 8"/>
          <p:cNvSpPr txBox="1"/>
          <p:nvPr/>
        </p:nvSpPr>
        <p:spPr>
          <a:xfrm>
            <a:off x="228600" y="762000"/>
            <a:ext cx="8686800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4000" b="1">
                <a:latin typeface="华文楷体" pitchFamily="2" charset="-122"/>
                <a:ea typeface="华文楷体" pitchFamily="2" charset="-122"/>
              </a:rPr>
              <a:t>生物图的画法与注意事项</a:t>
            </a:r>
          </a:p>
        </p:txBody>
      </p:sp>
      <p:pic>
        <p:nvPicPr>
          <p:cNvPr id="25606" name="Picture 4" descr="sce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3962400"/>
            <a:ext cx="1631950" cy="2895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/>
          </p:cNvSpPr>
          <p:nvPr>
            <p:ph type="title"/>
          </p:nvPr>
        </p:nvSpPr>
        <p:spPr>
          <a:xfrm>
            <a:off x="501650" y="431800"/>
            <a:ext cx="8140700" cy="647700"/>
          </a:xfrm>
        </p:spPr>
        <p:txBody>
          <a:bodyPr lIns="101600" tIns="38100" rIns="76200" bIns="38100" anchor="ctr"/>
          <a:lstStyle/>
          <a:p>
            <a:pPr indent="0" defTabSz="685800"/>
            <a:endParaRPr lang="zh-CN" altLang="en-US" kern="1200" spc="200" normalizeH="0" baseline="0">
              <a:latin typeface="+mj-lt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26626" name="内容占位符 2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lIns="101600" tIns="0" rIns="82550" bIns="0" anchor="t"/>
          <a:lstStyle/>
          <a:p>
            <a:pPr defTabSz="685800"/>
            <a:endParaRPr lang="zh-CN" altLang="en-US" kern="1200" spc="150" normalizeH="0" baseline="0">
              <a:solidFill>
                <a:srgbClr val="404040"/>
              </a:solidFill>
              <a:latin typeface="+mn-lt"/>
              <a:ea typeface="+mn-ea"/>
              <a:cs typeface="+mn-cs"/>
              <a:sym typeface="微软雅黑" panose="020B0503020204020204" charset="-122"/>
            </a:endParaRPr>
          </a:p>
        </p:txBody>
      </p:sp>
      <p:pic>
        <p:nvPicPr>
          <p:cNvPr id="26627" name="Picture 2" descr="V40E`CUS%R9@)7UMY$}JI_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6134100"/>
            <a:ext cx="2362200" cy="72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Picture 3" descr="V40E`CUS%R9@)7UMY$}JI_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6134100"/>
            <a:ext cx="2362200" cy="72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Picture 4" descr="RB31P73{TZ{E3TYKI52]5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0" y="838200"/>
            <a:ext cx="914400" cy="1524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0" name="Picture 5" descr="RB31P73{TZ{E3TYKI52]5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0" y="3200400"/>
            <a:ext cx="914400" cy="167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Picture 6" descr="RB31P73{TZ{E3TYKI52]5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0" y="5715000"/>
            <a:ext cx="9144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2" name="Picture 7" descr="V$RCZH$~F%7$)ZWLIIS88H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0" y="2362200"/>
            <a:ext cx="9144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3" name="Picture 7" descr="AN02542_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0" y="2362200"/>
            <a:ext cx="914400" cy="1087438"/>
          </a:xfrm>
          <a:prstGeom prst="rect">
            <a:avLst/>
          </a:prstGeom>
          <a:noFill/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</p:pic>
      <p:pic>
        <p:nvPicPr>
          <p:cNvPr id="26634" name="Picture 9" descr="MJQ9G7`X[I3EUTZODTAKF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5" name="Rectangle 11"/>
          <p:cNvSpPr/>
          <p:nvPr/>
        </p:nvSpPr>
        <p:spPr>
          <a:xfrm>
            <a:off x="2349183" y="5876925"/>
            <a:ext cx="30400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>
                <a:solidFill>
                  <a:srgbClr val="CC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植物细胞模式图</a:t>
            </a:r>
          </a:p>
        </p:txBody>
      </p:sp>
      <p:pic>
        <p:nvPicPr>
          <p:cNvPr id="26636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17475"/>
            <a:ext cx="9144000" cy="5578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8"/>
          <p:cNvSpPr txBox="1"/>
          <p:nvPr/>
        </p:nvSpPr>
        <p:spPr>
          <a:xfrm>
            <a:off x="6858000" y="1785938"/>
            <a:ext cx="1112838" cy="4619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细胞壁</a:t>
            </a:r>
          </a:p>
        </p:txBody>
      </p:sp>
      <p:sp>
        <p:nvSpPr>
          <p:cNvPr id="13" name="Text Box 8"/>
          <p:cNvSpPr txBox="1"/>
          <p:nvPr/>
        </p:nvSpPr>
        <p:spPr>
          <a:xfrm>
            <a:off x="6858000" y="1404938"/>
            <a:ext cx="1112838" cy="4619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细胞膜</a:t>
            </a:r>
          </a:p>
        </p:txBody>
      </p:sp>
      <p:sp>
        <p:nvSpPr>
          <p:cNvPr id="14" name="Text Box 8"/>
          <p:cNvSpPr txBox="1"/>
          <p:nvPr/>
        </p:nvSpPr>
        <p:spPr>
          <a:xfrm>
            <a:off x="6858000" y="1047750"/>
            <a:ext cx="1112838" cy="4619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细胞质</a:t>
            </a:r>
          </a:p>
        </p:txBody>
      </p:sp>
      <p:sp>
        <p:nvSpPr>
          <p:cNvPr id="15" name="Text Box 8"/>
          <p:cNvSpPr txBox="1"/>
          <p:nvPr/>
        </p:nvSpPr>
        <p:spPr>
          <a:xfrm>
            <a:off x="6858000" y="619125"/>
            <a:ext cx="1112838" cy="4619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细胞核</a:t>
            </a:r>
          </a:p>
        </p:txBody>
      </p:sp>
      <p:sp>
        <p:nvSpPr>
          <p:cNvPr id="12304" name="Text Box 8"/>
          <p:cNvSpPr txBox="1"/>
          <p:nvPr/>
        </p:nvSpPr>
        <p:spPr>
          <a:xfrm>
            <a:off x="6929438" y="3571875"/>
            <a:ext cx="1458912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叶绿体</a:t>
            </a:r>
          </a:p>
        </p:txBody>
      </p:sp>
      <p:sp>
        <p:nvSpPr>
          <p:cNvPr id="12305" name="Text Box 8"/>
          <p:cNvSpPr txBox="1"/>
          <p:nvPr/>
        </p:nvSpPr>
        <p:spPr>
          <a:xfrm>
            <a:off x="6888163" y="2214563"/>
            <a:ext cx="1284287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液泡</a:t>
            </a:r>
          </a:p>
        </p:txBody>
      </p:sp>
      <p:sp>
        <p:nvSpPr>
          <p:cNvPr id="26643" name="文本框 3"/>
          <p:cNvSpPr txBox="1"/>
          <p:nvPr/>
        </p:nvSpPr>
        <p:spPr>
          <a:xfrm>
            <a:off x="6124575" y="1677988"/>
            <a:ext cx="32861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</a:p>
        </p:txBody>
      </p:sp>
      <p:sp>
        <p:nvSpPr>
          <p:cNvPr id="26644" name="文本框 4"/>
          <p:cNvSpPr txBox="1"/>
          <p:nvPr/>
        </p:nvSpPr>
        <p:spPr>
          <a:xfrm>
            <a:off x="6149975" y="1349375"/>
            <a:ext cx="32702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26645" name="文本框 5"/>
          <p:cNvSpPr txBox="1"/>
          <p:nvPr/>
        </p:nvSpPr>
        <p:spPr>
          <a:xfrm>
            <a:off x="6172200" y="976313"/>
            <a:ext cx="32861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3</a:t>
            </a:r>
          </a:p>
        </p:txBody>
      </p:sp>
      <p:sp>
        <p:nvSpPr>
          <p:cNvPr id="26646" name="文本框 6"/>
          <p:cNvSpPr txBox="1"/>
          <p:nvPr/>
        </p:nvSpPr>
        <p:spPr>
          <a:xfrm>
            <a:off x="6191250" y="550863"/>
            <a:ext cx="32861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4</a:t>
            </a:r>
          </a:p>
        </p:txBody>
      </p:sp>
      <p:sp>
        <p:nvSpPr>
          <p:cNvPr id="26647" name="文本框 7"/>
          <p:cNvSpPr txBox="1"/>
          <p:nvPr/>
        </p:nvSpPr>
        <p:spPr>
          <a:xfrm>
            <a:off x="6130925" y="3403600"/>
            <a:ext cx="32861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5</a:t>
            </a:r>
          </a:p>
        </p:txBody>
      </p:sp>
      <p:sp>
        <p:nvSpPr>
          <p:cNvPr id="26648" name="文本框 8"/>
          <p:cNvSpPr txBox="1"/>
          <p:nvPr/>
        </p:nvSpPr>
        <p:spPr>
          <a:xfrm>
            <a:off x="6107113" y="2095500"/>
            <a:ext cx="32861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Verdana" panose="020B0604030504040204" pitchFamily="34" charset="0"/>
                <a:ea typeface="宋体" panose="02010600030101010101" pitchFamily="2" charset="-122"/>
              </a:rPr>
              <a:t>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3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/>
          </p:cNvSpPr>
          <p:nvPr>
            <p:ph type="title"/>
          </p:nvPr>
        </p:nvSpPr>
        <p:spPr>
          <a:xfrm>
            <a:off x="465773" y="431800"/>
            <a:ext cx="8140700" cy="647700"/>
          </a:xfrm>
        </p:spPr>
        <p:txBody>
          <a:bodyPr lIns="101600" tIns="38100" rIns="76200" bIns="38100" anchor="ctr"/>
          <a:lstStyle/>
          <a:p>
            <a:pPr indent="0" defTabSz="685800"/>
            <a:endParaRPr lang="zh-CN" altLang="en-US" kern="1200" spc="200" normalizeH="0" baseline="0">
              <a:solidFill>
                <a:schemeClr val="tx1"/>
              </a:solidFill>
              <a:latin typeface="+mj-lt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26626" name="内容占位符 2"/>
          <p:cNvSpPr>
            <a:spLocks noGrp="1"/>
          </p:cNvSpPr>
          <p:nvPr>
            <p:ph idx="1"/>
          </p:nvPr>
        </p:nvSpPr>
        <p:spPr>
          <a:xfrm>
            <a:off x="465773" y="1295400"/>
            <a:ext cx="8140700" cy="5041900"/>
          </a:xfrm>
        </p:spPr>
        <p:txBody>
          <a:bodyPr lIns="101600" tIns="0" rIns="82550" bIns="0" anchor="t"/>
          <a:lstStyle/>
          <a:p>
            <a:pPr defTabSz="685800"/>
            <a:endParaRPr lang="zh-CN" altLang="en-US" kern="1200" spc="150" normalizeH="0" baseline="0">
              <a:solidFill>
                <a:schemeClr val="tx1"/>
              </a:solidFill>
              <a:latin typeface="+mn-lt"/>
              <a:ea typeface="+mn-ea"/>
              <a:cs typeface="+mn-cs"/>
              <a:sym typeface="微软雅黑" panose="020B0503020204020204" charset="-122"/>
            </a:endParaRPr>
          </a:p>
        </p:txBody>
      </p:sp>
      <p:pic>
        <p:nvPicPr>
          <p:cNvPr id="26627" name="Picture 2" descr="V40E`CUS%R9@)7UMY$}JI_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7443" y="6134100"/>
            <a:ext cx="2362200" cy="72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Picture 3" descr="V40E`CUS%R9@)7UMY$}JI_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323" y="6134100"/>
            <a:ext cx="2362200" cy="72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Picture 4" descr="RB31P73{TZ{E3TYKI52]5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3723" y="838200"/>
            <a:ext cx="914400" cy="1524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0" name="Picture 5" descr="RB31P73{TZ{E3TYKI52]5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3723" y="3200400"/>
            <a:ext cx="914400" cy="167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Picture 6" descr="RB31P73{TZ{E3TYKI52]5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3723" y="5715000"/>
            <a:ext cx="9144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2" name="Picture 7" descr="V$RCZH$~F%7$)ZWLIIS88H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723" y="2362200"/>
            <a:ext cx="914400" cy="106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3" name="Picture 7" descr="AN02542_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3723" y="2362200"/>
            <a:ext cx="914400" cy="1087438"/>
          </a:xfrm>
          <a:prstGeom prst="rect">
            <a:avLst/>
          </a:prstGeom>
          <a:noFill/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</p:pic>
      <p:pic>
        <p:nvPicPr>
          <p:cNvPr id="26634" name="Picture 9" descr="MJQ9G7`X[I3EUTZODTAKF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5877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6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6512" y="161290"/>
            <a:ext cx="6411595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8"/>
          <p:cNvSpPr txBox="1"/>
          <p:nvPr/>
        </p:nvSpPr>
        <p:spPr>
          <a:xfrm>
            <a:off x="4597718" y="2072958"/>
            <a:ext cx="87249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8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细胞壁</a:t>
            </a:r>
          </a:p>
        </p:txBody>
      </p:sp>
      <p:sp>
        <p:nvSpPr>
          <p:cNvPr id="13" name="Text Box 8"/>
          <p:cNvSpPr txBox="1"/>
          <p:nvPr/>
        </p:nvSpPr>
        <p:spPr>
          <a:xfrm>
            <a:off x="4669473" y="1691958"/>
            <a:ext cx="796290" cy="33718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6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细胞膜</a:t>
            </a:r>
          </a:p>
        </p:txBody>
      </p:sp>
      <p:sp>
        <p:nvSpPr>
          <p:cNvPr id="14" name="Text Box 8"/>
          <p:cNvSpPr txBox="1"/>
          <p:nvPr/>
        </p:nvSpPr>
        <p:spPr>
          <a:xfrm>
            <a:off x="4525963" y="1334770"/>
            <a:ext cx="1849120" cy="368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8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细胞质</a:t>
            </a:r>
          </a:p>
        </p:txBody>
      </p:sp>
      <p:sp>
        <p:nvSpPr>
          <p:cNvPr id="15" name="Text Box 8"/>
          <p:cNvSpPr txBox="1"/>
          <p:nvPr/>
        </p:nvSpPr>
        <p:spPr>
          <a:xfrm>
            <a:off x="4597718" y="762635"/>
            <a:ext cx="948690" cy="3987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细胞核</a:t>
            </a:r>
          </a:p>
        </p:txBody>
      </p:sp>
      <p:sp>
        <p:nvSpPr>
          <p:cNvPr id="12304" name="Text Box 8"/>
          <p:cNvSpPr txBox="1"/>
          <p:nvPr/>
        </p:nvSpPr>
        <p:spPr>
          <a:xfrm>
            <a:off x="4310381" y="3787140"/>
            <a:ext cx="1458912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叶绿体</a:t>
            </a:r>
          </a:p>
        </p:txBody>
      </p:sp>
      <p:sp>
        <p:nvSpPr>
          <p:cNvPr id="12305" name="Text Box 8"/>
          <p:cNvSpPr txBox="1"/>
          <p:nvPr/>
        </p:nvSpPr>
        <p:spPr>
          <a:xfrm>
            <a:off x="4627881" y="2358073"/>
            <a:ext cx="1284287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液泡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546918" y="2919095"/>
            <a:ext cx="8724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</a:rPr>
              <a:t>线粒体</a:t>
            </a:r>
          </a:p>
        </p:txBody>
      </p:sp>
      <p:sp>
        <p:nvSpPr>
          <p:cNvPr id="32771" name="Text Box 3"/>
          <p:cNvSpPr txBox="1"/>
          <p:nvPr/>
        </p:nvSpPr>
        <p:spPr>
          <a:xfrm>
            <a:off x="5406073" y="2055813"/>
            <a:ext cx="1871663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保护和支持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47983" y="1379220"/>
            <a:ext cx="2711450" cy="64516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  <a:sym typeface="+mn-ea"/>
              </a:rPr>
              <a:t>保护并控制物质的进出，</a:t>
            </a:r>
          </a:p>
          <a:p>
            <a:r>
              <a:rPr lang="zh-CN" altLang="en-US" b="1">
                <a:solidFill>
                  <a:schemeClr val="tx1"/>
                </a:solidFill>
                <a:sym typeface="+mn-ea"/>
              </a:rPr>
              <a:t>光学显微镜下看不清</a:t>
            </a:r>
          </a:p>
        </p:txBody>
      </p:sp>
      <p:sp>
        <p:nvSpPr>
          <p:cNvPr id="32775" name="Text Box 7"/>
          <p:cNvSpPr txBox="1"/>
          <p:nvPr/>
        </p:nvSpPr>
        <p:spPr>
          <a:xfrm>
            <a:off x="5262246" y="2352993"/>
            <a:ext cx="17272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内含细胞液</a:t>
            </a:r>
          </a:p>
        </p:txBody>
      </p:sp>
      <p:sp>
        <p:nvSpPr>
          <p:cNvPr id="32774" name="Text Box 6"/>
          <p:cNvSpPr txBox="1"/>
          <p:nvPr/>
        </p:nvSpPr>
        <p:spPr>
          <a:xfrm>
            <a:off x="5512753" y="701040"/>
            <a:ext cx="3666490" cy="46037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内含遗传物质，染色最深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335588" y="2927350"/>
            <a:ext cx="225171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</a:rPr>
              <a:t>为生命活动提供能量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444808" y="3819525"/>
            <a:ext cx="110236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</a:rPr>
              <a:t>光合作用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" grpId="0" animBg="1"/>
      <p:bldP spid="32775" grpId="0"/>
      <p:bldP spid="32774" grpId="0" animBg="1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区别气泡、细胞和杂质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CN" altLang="en-US" sz="2400" b="1"/>
          </a:p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气泡：中间亮边缘黑，呈圆形或椭圆形。</a:t>
            </a:r>
          </a:p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杂质：中间黑边缘亮，形状不规则</a:t>
            </a:r>
          </a:p>
          <a:p>
            <a:r>
              <a:rPr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细胞：</a:t>
            </a:r>
            <a:r>
              <a:rPr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：有明显的结构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ic_381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0"/>
            <a:ext cx="6480175" cy="6580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Text Box 3"/>
          <p:cNvSpPr txBox="1"/>
          <p:nvPr/>
        </p:nvSpPr>
        <p:spPr>
          <a:xfrm>
            <a:off x="6877050" y="620713"/>
            <a:ext cx="18716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保护和支持</a:t>
            </a:r>
          </a:p>
        </p:txBody>
      </p:sp>
      <p:sp>
        <p:nvSpPr>
          <p:cNvPr id="32772" name="Text Box 4"/>
          <p:cNvSpPr txBox="1"/>
          <p:nvPr/>
        </p:nvSpPr>
        <p:spPr>
          <a:xfrm>
            <a:off x="6838950" y="1341438"/>
            <a:ext cx="230505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保护并控制物质的进出</a:t>
            </a:r>
          </a:p>
        </p:txBody>
      </p:sp>
      <p:sp>
        <p:nvSpPr>
          <p:cNvPr id="32773" name="Text Box 5"/>
          <p:cNvSpPr txBox="1"/>
          <p:nvPr/>
        </p:nvSpPr>
        <p:spPr>
          <a:xfrm>
            <a:off x="6877050" y="2276475"/>
            <a:ext cx="22669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进行光合作用</a:t>
            </a:r>
          </a:p>
        </p:txBody>
      </p:sp>
      <p:sp>
        <p:nvSpPr>
          <p:cNvPr id="32774" name="Text Box 6"/>
          <p:cNvSpPr txBox="1"/>
          <p:nvPr/>
        </p:nvSpPr>
        <p:spPr>
          <a:xfrm>
            <a:off x="6983413" y="2997200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内含遗传物质</a:t>
            </a:r>
          </a:p>
        </p:txBody>
      </p:sp>
      <p:sp>
        <p:nvSpPr>
          <p:cNvPr id="32775" name="Text Box 7"/>
          <p:cNvSpPr txBox="1"/>
          <p:nvPr/>
        </p:nvSpPr>
        <p:spPr>
          <a:xfrm>
            <a:off x="6948488" y="3716338"/>
            <a:ext cx="1727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内含细胞液</a:t>
            </a:r>
          </a:p>
        </p:txBody>
      </p:sp>
      <p:sp>
        <p:nvSpPr>
          <p:cNvPr id="32776" name="Text Box 8"/>
          <p:cNvSpPr txBox="1"/>
          <p:nvPr/>
        </p:nvSpPr>
        <p:spPr>
          <a:xfrm>
            <a:off x="6804025" y="4437063"/>
            <a:ext cx="2232025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缓缓流动，加速细胞与外界的物质交换</a:t>
            </a:r>
          </a:p>
        </p:txBody>
      </p:sp>
      <p:sp>
        <p:nvSpPr>
          <p:cNvPr id="27657" name="Line 9"/>
          <p:cNvSpPr/>
          <p:nvPr/>
        </p:nvSpPr>
        <p:spPr>
          <a:xfrm flipV="1">
            <a:off x="6443663" y="836613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7658" name="Line 10"/>
          <p:cNvSpPr/>
          <p:nvPr/>
        </p:nvSpPr>
        <p:spPr>
          <a:xfrm flipV="1">
            <a:off x="6372225" y="1628775"/>
            <a:ext cx="4333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7659" name="Line 11"/>
          <p:cNvSpPr/>
          <p:nvPr/>
        </p:nvSpPr>
        <p:spPr>
          <a:xfrm>
            <a:off x="6443663" y="2492375"/>
            <a:ext cx="3603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7660" name="Line 12"/>
          <p:cNvSpPr/>
          <p:nvPr/>
        </p:nvSpPr>
        <p:spPr>
          <a:xfrm>
            <a:off x="6588125" y="3284538"/>
            <a:ext cx="3603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7661" name="Line 13"/>
          <p:cNvSpPr/>
          <p:nvPr/>
        </p:nvSpPr>
        <p:spPr>
          <a:xfrm>
            <a:off x="6372225" y="3933825"/>
            <a:ext cx="5048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7662" name="Line 14"/>
          <p:cNvSpPr/>
          <p:nvPr/>
        </p:nvSpPr>
        <p:spPr>
          <a:xfrm>
            <a:off x="6443663" y="4652963"/>
            <a:ext cx="43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27663" name="Rectangle 15"/>
          <p:cNvSpPr/>
          <p:nvPr/>
        </p:nvSpPr>
        <p:spPr>
          <a:xfrm>
            <a:off x="1116013" y="6278563"/>
            <a:ext cx="4595812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植物细胞模式图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  <p:bldP spid="32775" grpId="0"/>
      <p:bldP spid="3277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QQ图片201510031436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0264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Text Box 6"/>
          <p:cNvSpPr txBox="1"/>
          <p:nvPr/>
        </p:nvSpPr>
        <p:spPr>
          <a:xfrm>
            <a:off x="8093075" y="981075"/>
            <a:ext cx="862013" cy="460692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lstStyle/>
          <a:p>
            <a:r>
              <a:rPr lang="zh-CN" altLang="en-US" sz="4400">
                <a:solidFill>
                  <a:srgbClr val="0000FF"/>
                </a:solidFill>
                <a:latin typeface="Verdana" panose="020B0604030504040204" pitchFamily="34" charset="0"/>
                <a:ea typeface="楷体_GB2312" pitchFamily="49" charset="-122"/>
              </a:rPr>
              <a:t>又多看到一个结构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501650" y="431800"/>
            <a:ext cx="8140700" cy="647700"/>
          </a:xfrm>
        </p:spPr>
        <p:txBody>
          <a:bodyPr wrap="square" lIns="91440" tIns="45720" rIns="91440" bIns="45720" anchor="b"/>
          <a:lstStyle/>
          <a:p>
            <a:pPr indent="0" defTabSz="685800"/>
            <a:r>
              <a:rPr lang="zh-CN" altLang="en-US" kern="1200" spc="200" normalizeH="0" baseline="0">
                <a:latin typeface="华文彩云" pitchFamily="2" charset="-122"/>
                <a:ea typeface="华文彩云" pitchFamily="2" charset="-122"/>
                <a:cs typeface="+mj-cs"/>
                <a:sym typeface="微软雅黑" panose="020B0503020204020204" charset="-122"/>
              </a:rPr>
              <a:t>课后练习</a:t>
            </a:r>
            <a:r>
              <a:rPr lang="zh-CN" altLang="zh-CN" kern="1200" spc="200" normalizeH="0" baseline="0">
                <a:latin typeface="华文彩云" pitchFamily="2" charset="-122"/>
                <a:ea typeface="华文彩云" pitchFamily="2" charset="-122"/>
                <a:cs typeface="+mj-cs"/>
                <a:sym typeface="微软雅黑" panose="020B0503020204020204" charset="-122"/>
              </a:rPr>
              <a:t>:</a:t>
            </a:r>
          </a:p>
        </p:txBody>
      </p:sp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wrap="square" lIns="91440" tIns="45720" rIns="91440" bIns="45720" anchor="t"/>
          <a:lstStyle/>
          <a:p>
            <a:pPr defTabSz="685800"/>
            <a:r>
              <a:rPr lang="zh-CN" altLang="en-US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1、</a:t>
            </a:r>
            <a:r>
              <a:rPr lang="zh-CN" altLang="en-US" sz="32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制作临时装片时，染色会对细胞产生什么影响？在什么情况下应该使用不经过染色的临时装片？</a:t>
            </a:r>
          </a:p>
          <a:p>
            <a:pPr defTabSz="685800">
              <a:buNone/>
            </a:pPr>
            <a:r>
              <a:rPr lang="zh-CN" altLang="en-US" sz="32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      染色可以使细胞的结构显示得更清楚。但是染色剂对活细胞的生物活性会有很大影响，有时甚至是致死的。因此，</a:t>
            </a:r>
            <a:r>
              <a:rPr lang="zh-CN" altLang="en-US" sz="3200" b="1" kern="1200" spc="150" normalizeH="0" baseline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在观察活的细胞及其生物活性时</a:t>
            </a:r>
            <a:r>
              <a:rPr lang="zh-CN" altLang="en-US" sz="32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，应该使用不经染色的临时装片。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idx="1"/>
          </p:nvPr>
        </p:nvSpPr>
        <p:spPr>
          <a:xfrm>
            <a:off x="501650" y="463550"/>
            <a:ext cx="8140700" cy="5873750"/>
          </a:xfrm>
        </p:spPr>
        <p:txBody>
          <a:bodyPr wrap="square" lIns="91440" tIns="45720" rIns="91440" bIns="45720" anchor="t"/>
          <a:lstStyle/>
          <a:p>
            <a:pPr defTabSz="685800"/>
            <a:r>
              <a:rPr lang="zh-CN" altLang="zh-CN" sz="36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2</a:t>
            </a:r>
            <a:r>
              <a:rPr lang="zh-CN" altLang="en-US" sz="36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、怎样区别显微镜视野中的细胞和气泡？</a:t>
            </a:r>
          </a:p>
          <a:p>
            <a:pPr defTabSz="685800">
              <a:buNone/>
            </a:pPr>
            <a:r>
              <a:rPr lang="zh-CN" altLang="zh-CN" sz="36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    </a:t>
            </a:r>
            <a:r>
              <a:rPr lang="zh-CN" altLang="en-US" sz="36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一般来说，气泡在显微镜视野中呈现为具有较黑、较宽边缘的图像，形状为圆形或椭圆形，里面往往是一片空白，用镊子尖轻轻压一下，气泡就会变形或移动。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idx="1"/>
          </p:nvPr>
        </p:nvSpPr>
        <p:spPr>
          <a:xfrm>
            <a:off x="501650" y="293688"/>
            <a:ext cx="8140700" cy="6264275"/>
          </a:xfrm>
        </p:spPr>
        <p:txBody>
          <a:bodyPr wrap="square" lIns="91440" tIns="45720" rIns="91440" bIns="45720" anchor="t"/>
          <a:lstStyle/>
          <a:p>
            <a:pPr defTabSz="685800"/>
            <a:r>
              <a:rPr lang="zh-CN" altLang="zh-CN" sz="32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3</a:t>
            </a:r>
            <a:r>
              <a:rPr lang="zh-CN" altLang="en-US" sz="3200" b="1" kern="1200" spc="150" normalizeH="0" baseline="0">
                <a:solidFill>
                  <a:srgbClr val="40404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、显微镜视野中出现了一个污点。你有什么办法判断这个污点是在物镜上还是在目镜上？</a:t>
            </a:r>
          </a:p>
          <a:p>
            <a:pPr defTabSz="685800">
              <a:buNone/>
            </a:pPr>
            <a:r>
              <a:rPr lang="zh-CN" altLang="zh-CN" sz="3200" b="1" kern="1200" spc="150" normalizeH="0" baseline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        </a:t>
            </a:r>
            <a:r>
              <a:rPr lang="zh-CN" altLang="en-US" sz="3200" b="1" kern="1200" spc="150" normalizeH="0" baseline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边观察边</a:t>
            </a:r>
            <a:r>
              <a:rPr lang="zh-CN" altLang="en-US" sz="3200" b="1" kern="1200" spc="150" normalizeH="0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移动玻片</a:t>
            </a:r>
            <a:r>
              <a:rPr lang="zh-CN" altLang="en-US" sz="3200" b="1" kern="1200" spc="150" normalizeH="0" baseline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，如果脏东西也跟着移动，则脏东西在玻片上；</a:t>
            </a:r>
          </a:p>
          <a:p>
            <a:pPr defTabSz="685800">
              <a:buNone/>
            </a:pPr>
            <a:r>
              <a:rPr lang="zh-CN" altLang="en-US" sz="3200" b="1" kern="1200" spc="150" normalizeH="0" baseline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        边观察边</a:t>
            </a:r>
            <a:r>
              <a:rPr lang="zh-CN" altLang="en-US" sz="3200" b="1" kern="1200" spc="150" normalizeH="0" baseline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移动目镜</a:t>
            </a:r>
            <a:r>
              <a:rPr lang="zh-CN" altLang="en-US" sz="3200" b="1" kern="1200" spc="150" normalizeH="0" baseline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，如果脏东西也跟着转动，则脏东西在目镜上；</a:t>
            </a:r>
          </a:p>
          <a:p>
            <a:pPr defTabSz="685800">
              <a:buNone/>
            </a:pPr>
            <a:r>
              <a:rPr lang="zh-CN" altLang="en-US" sz="3200" b="1" kern="1200" spc="150" normalizeH="0" baseline="0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  <a:cs typeface="+mn-cs"/>
                <a:sym typeface="微软雅黑" panose="020B0503020204020204" charset="-122"/>
              </a:rPr>
              <a:t>        如果以上都试了，脏东西未跟着转动，则脏东西在物镜上。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标题 1"/>
          <p:cNvSpPr>
            <a:spLocks noGrp="1"/>
          </p:cNvSpPr>
          <p:nvPr>
            <p:ph type="title"/>
          </p:nvPr>
        </p:nvSpPr>
        <p:spPr>
          <a:xfrm>
            <a:off x="501650" y="431800"/>
            <a:ext cx="8140700" cy="647700"/>
          </a:xfrm>
        </p:spPr>
        <p:txBody>
          <a:bodyPr lIns="101600" tIns="38100" rIns="76200" bIns="38100" anchor="ctr"/>
          <a:lstStyle/>
          <a:p>
            <a:pPr indent="0" defTabSz="685800"/>
            <a:endParaRPr lang="zh-CN" altLang="en-US" kern="1200" spc="200" normalizeH="0" baseline="0">
              <a:latin typeface="+mj-lt"/>
              <a:ea typeface="+mj-ea"/>
              <a:cs typeface="+mj-cs"/>
              <a:sym typeface="微软雅黑" panose="020B0503020204020204" charset="-122"/>
            </a:endParaRPr>
          </a:p>
        </p:txBody>
      </p:sp>
      <p:sp>
        <p:nvSpPr>
          <p:cNvPr id="15362" name="Rectangle 2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wrap="square" lIns="91440" tIns="45720" rIns="91440" bIns="45720" anchor="t"/>
          <a:lstStyle/>
          <a:p>
            <a:pPr defTabSz="685800"/>
            <a:r>
              <a:rPr lang="zh-CN" altLang="zh-CN" sz="36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4</a:t>
            </a:r>
            <a:r>
              <a:rPr lang="zh-CN" altLang="en-US" sz="36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、挤压水果可以得到果汁，这些汁液主要来自细胞结构的哪一部分？</a:t>
            </a:r>
          </a:p>
          <a:p>
            <a:pPr defTabSz="685800">
              <a:buNone/>
            </a:pPr>
            <a:r>
              <a:rPr lang="zh-CN" altLang="zh-CN" sz="36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    </a:t>
            </a:r>
            <a:r>
              <a:rPr lang="zh-CN" altLang="en-US" sz="36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主要来自液泡中的细胞液。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501650" y="1295400"/>
            <a:ext cx="8140700" cy="5041900"/>
          </a:xfrm>
        </p:spPr>
        <p:txBody>
          <a:bodyPr wrap="square" lIns="91440" tIns="45720" rIns="91440" bIns="45720" anchor="t"/>
          <a:lstStyle/>
          <a:p>
            <a:pPr defTabSz="685800">
              <a:buNone/>
            </a:pPr>
            <a:r>
              <a:rPr lang="en-US" altLang="zh-CN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1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、显微镜下观察的材料必须  </a:t>
            </a:r>
            <a:r>
              <a:rPr lang="zh-CN" altLang="en-US" sz="1800" b="1" u="sng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               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。</a:t>
            </a:r>
          </a:p>
          <a:p>
            <a:pPr defTabSz="685800">
              <a:buNone/>
            </a:pPr>
            <a:r>
              <a:rPr lang="en-US" altLang="zh-CN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2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、常用的玻片标本的种类有   </a:t>
            </a:r>
            <a:r>
              <a:rPr lang="zh-CN" altLang="en-US" sz="1800" b="1" u="sng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                      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三类                        。如何制作的？</a:t>
            </a:r>
          </a:p>
          <a:p>
            <a:pPr defTabSz="685800">
              <a:buNone/>
            </a:pPr>
            <a:r>
              <a:rPr lang="en-US" altLang="zh-CN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3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、制作洋葱鳞片叶内表皮细胞临时装片的步骤，包括哪七步（七字）                                    。</a:t>
            </a:r>
          </a:p>
          <a:p>
            <a:pPr defTabSz="685800">
              <a:buNone/>
            </a:pP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      其中滴清水的目的？展的目的？</a:t>
            </a:r>
          </a:p>
          <a:p>
            <a:pPr defTabSz="685800">
              <a:buNone/>
            </a:pPr>
            <a:r>
              <a:rPr lang="en-US" altLang="zh-CN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4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、盖的方法？目的？</a:t>
            </a:r>
          </a:p>
          <a:p>
            <a:pPr defTabSz="685800">
              <a:buNone/>
            </a:pPr>
            <a:r>
              <a:rPr lang="en-US" altLang="zh-CN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5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、染液用</a:t>
            </a:r>
            <a:r>
              <a:rPr lang="zh-CN" altLang="en-US" sz="1800" b="1" u="sng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       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，目的？吸的目的？</a:t>
            </a:r>
          </a:p>
          <a:p>
            <a:pPr defTabSz="685800">
              <a:buNone/>
            </a:pPr>
            <a:r>
              <a:rPr lang="en-US" altLang="zh-CN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6</a:t>
            </a: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、植物细胞的结构包括哪几部分？                                          。</a:t>
            </a:r>
          </a:p>
          <a:p>
            <a:pPr defTabSz="685800">
              <a:buNone/>
            </a:pPr>
            <a:r>
              <a:rPr lang="zh-CN" altLang="en-US" sz="1800" b="1" kern="1200" spc="150" normalizeH="0" baseline="0">
                <a:solidFill>
                  <a:srgbClr val="404040"/>
                </a:solidFill>
                <a:latin typeface="+mn-lt"/>
                <a:ea typeface="+mn-ea"/>
                <a:cs typeface="+mn-cs"/>
                <a:sym typeface="微软雅黑" panose="020B0503020204020204" charset="-122"/>
              </a:rPr>
              <a:t>  分别有何作用。</a:t>
            </a:r>
          </a:p>
        </p:txBody>
      </p:sp>
      <p:sp>
        <p:nvSpPr>
          <p:cNvPr id="8197" name="Text Box 5"/>
          <p:cNvSpPr txBox="1"/>
          <p:nvPr/>
        </p:nvSpPr>
        <p:spPr>
          <a:xfrm>
            <a:off x="1536700" y="3014663"/>
            <a:ext cx="50641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sng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擦、滴、撕、展、盖、染、吸</a:t>
            </a:r>
          </a:p>
        </p:txBody>
      </p:sp>
      <p:sp>
        <p:nvSpPr>
          <p:cNvPr id="33796" name="Text Box 6"/>
          <p:cNvSpPr txBox="1"/>
          <p:nvPr/>
        </p:nvSpPr>
        <p:spPr>
          <a:xfrm>
            <a:off x="1403350" y="3933825"/>
            <a:ext cx="3960813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4489450" y="4933950"/>
            <a:ext cx="3538538" cy="7826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细胞壁、细胞膜、细胞质、</a:t>
            </a: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细胞核、液泡、叶绿体、线粒体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dynamicNum"/>
</p:tagLst>
</file>

<file path=ppt/theme/theme1.xml><?xml version="1.0" encoding="utf-8"?>
<a:theme xmlns:a="http://schemas.openxmlformats.org/drawingml/2006/main" name="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1163</Words>
  <Application>Microsoft Office PowerPoint</Application>
  <PresentationFormat>全屏显示(4:3)</PresentationFormat>
  <Paragraphs>159</Paragraphs>
  <Slides>29</Slides>
  <Notes>2</Notes>
  <HiddenSlides>1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1_空白设计模板</vt:lpstr>
      <vt:lpstr>温故而知新： 1、指出下图中显微镜的各部分结构名称 </vt:lpstr>
      <vt:lpstr>PowerPoint 演示文稿</vt:lpstr>
      <vt:lpstr>                        第二节  植物细胞</vt:lpstr>
      <vt:lpstr>PowerPoint 演示文稿</vt:lpstr>
      <vt:lpstr>思  考：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二、制作和观察临时装片              先用低倍镜观察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区别气泡、细胞和杂质</vt:lpstr>
      <vt:lpstr>PowerPoint 演示文稿</vt:lpstr>
      <vt:lpstr>PowerPoint 演示文稿</vt:lpstr>
      <vt:lpstr>课后练习: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温故而知新： 1、指出下图中显微镜的各部分结构名称 </dc:title>
  <dc:creator>rbm.xkw.com</dc:creator>
  <cp:lastModifiedBy>Lenovo</cp:lastModifiedBy>
  <cp:revision>2</cp:revision>
  <cp:lastPrinted>2021-09-18T09:31:11Z</cp:lastPrinted>
  <dcterms:created xsi:type="dcterms:W3CDTF">2021-09-18T09:31:11Z</dcterms:created>
  <dcterms:modified xsi:type="dcterms:W3CDTF">2021-10-11T00:53:04Z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