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sldIdLst>
    <p:sldId id="292" r:id="rId3"/>
    <p:sldId id="29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7" r:id="rId21"/>
    <p:sldId id="278" r:id="rId22"/>
    <p:sldId id="273" r:id="rId23"/>
    <p:sldId id="274" r:id="rId24"/>
    <p:sldId id="275" r:id="rId25"/>
    <p:sldId id="276" r:id="rId26"/>
    <p:sldId id="279" r:id="rId27"/>
    <p:sldId id="280" r:id="rId28"/>
    <p:sldId id="281" r:id="rId29"/>
    <p:sldId id="282" r:id="rId30"/>
    <p:sldId id="283" r:id="rId31"/>
    <p:sldId id="284" r:id="rId32"/>
    <p:sldId id="285" r:id="rId34"/>
    <p:sldId id="325" r:id="rId35"/>
    <p:sldId id="326" r:id="rId36"/>
    <p:sldId id="327" r:id="rId37"/>
    <p:sldId id="328" r:id="rId38"/>
    <p:sldId id="329" r:id="rId39"/>
    <p:sldId id="330" r:id="rId40"/>
    <p:sldId id="332" r:id="rId41"/>
    <p:sldId id="333" r:id="rId42"/>
    <p:sldId id="334" r:id="rId43"/>
    <p:sldId id="335" r:id="rId44"/>
    <p:sldId id="336" r:id="rId45"/>
    <p:sldId id="338" r:id="rId46"/>
    <p:sldId id="339" r:id="rId47"/>
    <p:sldId id="371" r:id="rId48"/>
    <p:sldId id="340" r:id="rId49"/>
    <p:sldId id="343" r:id="rId50"/>
    <p:sldId id="344" r:id="rId51"/>
    <p:sldId id="345" r:id="rId52"/>
    <p:sldId id="346" r:id="rId53"/>
    <p:sldId id="341" r:id="rId54"/>
    <p:sldId id="342" r:id="rId55"/>
    <p:sldId id="347" r:id="rId56"/>
    <p:sldId id="348" r:id="rId57"/>
    <p:sldId id="349" r:id="rId58"/>
    <p:sldId id="350" r:id="rId59"/>
    <p:sldId id="354" r:id="rId60"/>
    <p:sldId id="351" r:id="rId61"/>
    <p:sldId id="352" r:id="rId62"/>
    <p:sldId id="353" r:id="rId63"/>
    <p:sldId id="355" r:id="rId64"/>
    <p:sldId id="362" r:id="rId65"/>
    <p:sldId id="357" r:id="rId66"/>
    <p:sldId id="397" r:id="rId67"/>
    <p:sldId id="358" r:id="rId68"/>
    <p:sldId id="361" r:id="rId69"/>
    <p:sldId id="405" r:id="rId70"/>
    <p:sldId id="360" r:id="rId71"/>
    <p:sldId id="365" r:id="rId72"/>
    <p:sldId id="406" r:id="rId73"/>
    <p:sldId id="363" r:id="rId74"/>
    <p:sldId id="364" r:id="rId75"/>
    <p:sldId id="404" r:id="rId76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9" Type="http://schemas.openxmlformats.org/officeDocument/2006/relationships/tableStyles" Target="tableStyles.xml"/><Relationship Id="rId78" Type="http://schemas.openxmlformats.org/officeDocument/2006/relationships/viewProps" Target="viewProps.xml"/><Relationship Id="rId77" Type="http://schemas.openxmlformats.org/officeDocument/2006/relationships/presProps" Target="presProps.xml"/><Relationship Id="rId76" Type="http://schemas.openxmlformats.org/officeDocument/2006/relationships/slide" Target="slides/slide73.xml"/><Relationship Id="rId75" Type="http://schemas.openxmlformats.org/officeDocument/2006/relationships/slide" Target="slides/slide72.xml"/><Relationship Id="rId74" Type="http://schemas.openxmlformats.org/officeDocument/2006/relationships/slide" Target="slides/slide71.xml"/><Relationship Id="rId73" Type="http://schemas.openxmlformats.org/officeDocument/2006/relationships/slide" Target="slides/slide70.xml"/><Relationship Id="rId72" Type="http://schemas.openxmlformats.org/officeDocument/2006/relationships/slide" Target="slides/slide69.xml"/><Relationship Id="rId71" Type="http://schemas.openxmlformats.org/officeDocument/2006/relationships/slide" Target="slides/slide68.xml"/><Relationship Id="rId70" Type="http://schemas.openxmlformats.org/officeDocument/2006/relationships/slide" Target="slides/slide67.xml"/><Relationship Id="rId7" Type="http://schemas.openxmlformats.org/officeDocument/2006/relationships/slide" Target="slides/slide5.xml"/><Relationship Id="rId69" Type="http://schemas.openxmlformats.org/officeDocument/2006/relationships/slide" Target="slides/slide66.xml"/><Relationship Id="rId68" Type="http://schemas.openxmlformats.org/officeDocument/2006/relationships/slide" Target="slides/slide65.xml"/><Relationship Id="rId67" Type="http://schemas.openxmlformats.org/officeDocument/2006/relationships/slide" Target="slides/slide64.xml"/><Relationship Id="rId66" Type="http://schemas.openxmlformats.org/officeDocument/2006/relationships/slide" Target="slides/slide63.xml"/><Relationship Id="rId65" Type="http://schemas.openxmlformats.org/officeDocument/2006/relationships/slide" Target="slides/slide62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4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notesMaster" Target="notesMasters/notesMaster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9156" y="1279287"/>
            <a:ext cx="4605433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8" name="备注占位符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50179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algn="r">
              <a:buClr>
                <a:srgbClr val="000000"/>
              </a:buClr>
            </a:pPr>
            <a:fld id="{9A0DB2DC-4C9A-4742-B13C-FB6460FD3503}" type="slidenum">
              <a:rPr lang="zh-CN" altLang="en-US" sz="1200" dirty="0">
                <a:latin typeface="Calibri" panose="020F0502020204030204" charset="0"/>
              </a:rPr>
            </a:fld>
            <a:endParaRPr lang="zh-CN" altLang="en-US" sz="1200" dirty="0">
              <a:latin typeface="Calibri" panose="020F0502020204030204" charset="0"/>
            </a:endParaRPr>
          </a:p>
        </p:txBody>
      </p:sp>
      <p:sp>
        <p:nvSpPr>
          <p:cNvPr id="50180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b"/>
          <a:p>
            <a:pPr lvl="0" algn="r">
              <a:buClr>
                <a:srgbClr val="000000"/>
              </a:buClr>
            </a:pPr>
            <a:fld id="{9A0DB2DC-4C9A-4742-B13C-FB6460FD3503}" type="slidenum">
              <a:rPr lang="zh-CN" altLang="en-US" sz="1200" dirty="0">
                <a:latin typeface="Verdana" panose="020B0604030504040204" pitchFamily="34" charset="0"/>
              </a:rPr>
            </a:fld>
            <a:endParaRPr lang="zh-CN" altLang="en-US" sz="1200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幻灯片图像占位符 62465"/>
          <p:cNvSpPr>
            <a:spLocks noRot="1" noTextEdit="1"/>
          </p:cNvSpPr>
          <p:nvPr>
            <p:ph type="sldImg"/>
          </p:nvPr>
        </p:nvSpPr>
        <p:spPr/>
      </p:sp>
      <p:sp>
        <p:nvSpPr>
          <p:cNvPr id="30722" name="文本占位符 62466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anchor="t"/>
          <a:p>
            <a:pPr lvl="0" indent="0"/>
            <a:endParaRPr lang="zh-CN" altLang="en-US" dirty="0"/>
          </a:p>
        </p:txBody>
      </p:sp>
      <p:sp>
        <p:nvSpPr>
          <p:cNvPr id="30723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5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2706" name="备注占位符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72707" name="灯片编号占位符 3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algn="r">
              <a:buClr>
                <a:srgbClr val="000000"/>
              </a:buClr>
            </a:pPr>
            <a:fld id="{9A0DB2DC-4C9A-4742-B13C-FB6460FD3503}" type="slidenum">
              <a:rPr lang="zh-CN" altLang="en-US" sz="1200" dirty="0">
                <a:latin typeface="Calibri" panose="020F0502020204030204" charset="0"/>
              </a:rPr>
            </a:fld>
            <a:endParaRPr lang="zh-CN" altLang="en-US" sz="1200" dirty="0">
              <a:latin typeface="Calibri" panose="020F0502020204030204" charset="0"/>
            </a:endParaRPr>
          </a:p>
        </p:txBody>
      </p:sp>
      <p:sp>
        <p:nvSpPr>
          <p:cNvPr id="72708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b"/>
          <a:p>
            <a:pPr lvl="0" algn="r">
              <a:buClr>
                <a:srgbClr val="000000"/>
              </a:buClr>
            </a:pPr>
            <a:fld id="{9A0DB2DC-4C9A-4742-B13C-FB6460FD3503}" type="slidenum">
              <a:rPr lang="zh-CN" altLang="en-US" sz="1200" dirty="0">
                <a:latin typeface="Verdana" panose="020B0604030504040204" pitchFamily="34" charset="0"/>
              </a:rPr>
            </a:fld>
            <a:endParaRPr lang="zh-CN" altLang="en-US" sz="1200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标题，剪贴画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联机映像占位符 2"/>
          <p:cNvSpPr>
            <a:spLocks noGrp="1"/>
          </p:cNvSpPr>
          <p:nvPr>
            <p:ph type="clipArt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&#22320;&#19979;&#27700;.swf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F:/14&#26149;&#25104;&#20070;&#25991;&#20214;/14&#39640;&#32771;&#39064;(&#20998;&#31867;)/&#22320;&#29702;/14sc5.EPS" TargetMode="External"/><Relationship Id="rId1" Type="http://schemas.openxmlformats.org/officeDocument/2006/relationships/image" Target="../media/image7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F:/14&#26149;&#25104;&#20070;&#25991;&#20214;/14&#39640;&#32771;&#39064;(&#20998;&#31867;)/&#22320;&#29702;/14sc5.EPS" TargetMode="External"/><Relationship Id="rId1" Type="http://schemas.openxmlformats.org/officeDocument/2006/relationships/image" Target="../media/image7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file:///F:\&#22320;&#29702;&#20154;&#25945;&#29256;\&#22320;&#29702;&#20154;&#25945;&#29256;\RJ3-7.TIF" TargetMode="External"/><Relationship Id="rId1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D:/&#25105;&#30340;&#25991;&#26723;/&#26700;&#38754;/E16.TIF" TargetMode="External"/><Relationship Id="rId1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F:/&#22320;&#29702;&#20154;&#25945;&#29256;/&#22320;&#29702;&#20154;&#25945;&#29256;/RJ3-16.TIF" TargetMode="External"/><Relationship Id="rId1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F:/&#22320;&#29702;&#20154;&#25945;&#29256;/&#22320;&#29702;&#20154;&#25945;&#29256;/RJ3-16.TIF" TargetMode="External"/><Relationship Id="rId1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F:/&#22320;&#29702;&#20154;&#25945;&#29256;/&#22320;&#29702;&#20154;&#25945;&#29256;/RJ3-1.TIF" TargetMode="External"/><Relationship Id="rId1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7.xml"/><Relationship Id="rId6" Type="http://schemas.openxmlformats.org/officeDocument/2006/relationships/image" Target="D:/&#22823;&#26679;&#25991;&#20214;/&#36339;&#23436;&#30827;&#37240;&#32440;&#30340;&#65281;&#65281;&#65281;&#65281;&#65281;/&#21019;&#26032;&#26032;&#35838;&#26631;&#20154;&#25945;&#22320;&#29702;/&#31532;&#19968;&#37096;&#20998;/1-227.TIF" TargetMode="External"/><Relationship Id="rId5" Type="http://schemas.openxmlformats.org/officeDocument/2006/relationships/image" Target="../media/image22.png"/><Relationship Id="rId4" Type="http://schemas.openxmlformats.org/officeDocument/2006/relationships/image" Target="D:/&#22823;&#26679;&#25991;&#20214;/&#36339;&#23436;&#30827;&#37240;&#32440;&#30340;&#65281;&#65281;&#65281;&#65281;&#65281;/&#21019;&#26032;&#26032;&#35838;&#26631;&#20154;&#25945;&#22320;&#29702;/&#31532;&#19968;&#37096;&#20998;/1-226.TIF" TargetMode="External"/><Relationship Id="rId3" Type="http://schemas.openxmlformats.org/officeDocument/2006/relationships/image" Target="../media/image21.png"/><Relationship Id="rId2" Type="http://schemas.openxmlformats.org/officeDocument/2006/relationships/image" Target="D:/&#22823;&#26679;&#25991;&#20214;/&#36339;&#23436;&#30827;&#37240;&#32440;&#30340;&#65281;&#65281;&#65281;&#65281;&#65281;/&#21019;&#26032;&#26032;&#35838;&#26631;&#20154;&#25945;&#22320;&#29702;/&#31532;&#19968;&#37096;&#20998;/1-225.TIF" TargetMode="External"/><Relationship Id="rId1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e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e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F:/&#22320;&#29702;&#20154;&#25945;&#29256;/&#22320;&#29702;&#20154;&#25945;&#29256;/RJ3-2.TIF" TargetMode="External"/><Relationship Id="rId1" Type="http://schemas.openxmlformats.org/officeDocument/2006/relationships/image" Target="../media/image28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29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1" Type="http://schemas.openxmlformats.org/officeDocument/2006/relationships/oleObject" Target="../embeddings/oleObject1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E:/&#27993;&#27743;&#22320;&#29702;/420.TIF" TargetMode="External"/><Relationship Id="rId1" Type="http://schemas.openxmlformats.org/officeDocument/2006/relationships/image" Target="../media/image3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E:/&#27993;&#27743;&#22320;&#29702;/418.TIF" TargetMode="External"/><Relationship Id="rId1" Type="http://schemas.openxmlformats.org/officeDocument/2006/relationships/image" Target="../media/image36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E:/&#27993;&#27743;&#22320;&#29702;/419.TIF" TargetMode="External"/><Relationship Id="rId1" Type="http://schemas.openxmlformats.org/officeDocument/2006/relationships/image" Target="../media/image37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emf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2.pn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3.jpe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4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D:/&#19978;&#35838;/2015&#24180;&#25991;&#31185;&#22797;&#20064;/&#24517;&#20462;&#19968;/135.TIF" TargetMode="External"/><Relationship Id="rId1" Type="http://schemas.openxmlformats.org/officeDocument/2006/relationships/image" Target="../media/image45.pn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46.jpe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47.png"/></Relationships>
</file>

<file path=ppt/slides/_rels/slide7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8.png"/><Relationship Id="rId1" Type="http://schemas.openxmlformats.org/officeDocument/2006/relationships/oleObject" Target="../embeddings/oleObject2.bin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7" name="TextBox 3"/>
          <p:cNvSpPr txBox="1"/>
          <p:nvPr/>
        </p:nvSpPr>
        <p:spPr>
          <a:xfrm>
            <a:off x="2643188" y="476250"/>
            <a:ext cx="2143125" cy="6397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266700" algn="ctr"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方正行楷_GBK" pitchFamily="65" charset="-122"/>
                <a:ea typeface="方正行楷_GBK" pitchFamily="65" charset="-122"/>
              </a:rPr>
              <a:t>[</a:t>
            </a:r>
            <a:r>
              <a:rPr lang="zh-CN" altLang="en-US" sz="2400" b="1" dirty="0">
                <a:solidFill>
                  <a:srgbClr val="FF0000"/>
                </a:solidFill>
                <a:latin typeface="方正行楷_GBK" pitchFamily="65" charset="-122"/>
                <a:ea typeface="方正行楷_GBK" pitchFamily="65" charset="-122"/>
              </a:rPr>
              <a:t>答题模板</a:t>
            </a:r>
            <a:r>
              <a:rPr lang="en-US" altLang="zh-CN" sz="2400" b="1">
                <a:solidFill>
                  <a:srgbClr val="FF0000"/>
                </a:solidFill>
                <a:latin typeface="方正行楷_GBK" pitchFamily="65" charset="-122"/>
                <a:ea typeface="方正行楷_GBK" pitchFamily="65" charset="-122"/>
              </a:rPr>
              <a:t>]</a:t>
            </a:r>
            <a:endParaRPr lang="en-US" altLang="zh-CN" sz="2400" dirty="0">
              <a:solidFill>
                <a:srgbClr val="FF0000"/>
              </a:solidFill>
              <a:latin typeface="方正行楷_GBK" pitchFamily="65" charset="-122"/>
              <a:ea typeface="方正行楷_GBK" pitchFamily="65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63" y="1011238"/>
            <a:ext cx="7929562" cy="487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lnSpc>
                <a:spcPct val="130000"/>
              </a:lnSpc>
            </a:pPr>
            <a:r>
              <a:rPr lang="en-US" altLang="zh-CN" sz="2200" b="1" dirty="0">
                <a:solidFill>
                  <a:srgbClr val="0099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1</a:t>
            </a:r>
            <a:r>
              <a:rPr lang="zh-CN" altLang="en-US" sz="2200" b="1" dirty="0">
                <a:solidFill>
                  <a:srgbClr val="0099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．气候特征的分析和描述方法</a:t>
            </a:r>
            <a:endParaRPr lang="zh-CN" altLang="en-US" sz="2200" dirty="0">
              <a:solidFill>
                <a:srgbClr val="0099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lnSpc>
                <a:spcPct val="130000"/>
              </a:lnSpc>
            </a:pPr>
            <a:r>
              <a:rPr lang="en-US" altLang="x-none" sz="2200" b="1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altLang="en-US" sz="22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气温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特征：主要分析最高月气温、最低月气温和气温年较差。气温年较差大于</a:t>
            </a:r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15℃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可以认为大陆性较强，气温季节变化大；小于</a:t>
            </a:r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10℃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表明海洋性显著，气温季节变化小。</a:t>
            </a:r>
            <a:endParaRPr lang="zh-CN" altLang="en-US" sz="2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lnSpc>
                <a:spcPct val="130000"/>
              </a:lnSpc>
            </a:pPr>
            <a:r>
              <a:rPr lang="en-US" altLang="x-none" sz="2200" b="1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altLang="en-US" sz="22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降水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特征：主要读取</a:t>
            </a:r>
            <a:r>
              <a:rPr lang="zh-CN" altLang="en-US" sz="22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各月降水量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，分析降</a:t>
            </a:r>
            <a:r>
              <a:rPr lang="zh-CN" altLang="en-US" sz="22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水季节变化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，估算降水总量。一般来说，月降水量低于</a:t>
            </a:r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10 mm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描述时称为稀少，</a:t>
            </a:r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～</a:t>
            </a:r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50 mm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为少雨，</a:t>
            </a:r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50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～</a:t>
            </a:r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100 mm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为多雨，大于</a:t>
            </a:r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100 mm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为丰富。</a:t>
            </a:r>
            <a:endParaRPr lang="zh-CN" altLang="en-US" sz="2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lnSpc>
                <a:spcPct val="130000"/>
              </a:lnSpc>
            </a:pPr>
            <a:r>
              <a:rPr lang="en-US" altLang="x-none" sz="2200" b="1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气温和降水</a:t>
            </a:r>
            <a:r>
              <a:rPr lang="zh-CN" altLang="en-US" sz="22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配合情况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：对上述气温和降水特征的分析结果进行比较，并对气温和降水配合情况进行描述，如</a:t>
            </a:r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月均温大于</a:t>
            </a:r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22℃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、降水量超过</a:t>
            </a:r>
            <a:r>
              <a:rPr lang="en-US" altLang="zh-CN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50  mm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，可描述为</a:t>
            </a:r>
            <a:r>
              <a:rPr lang="en-US" altLang="x-none" sz="2200" b="1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高温多雨</a:t>
            </a:r>
            <a:r>
              <a:rPr lang="en-US" altLang="x-none" sz="2200" b="1"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2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22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3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charRg st="23" end="1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charRg st="23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6">
                                            <p:txEl>
                                              <p:charRg st="23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3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10" end="2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charRg st="110" end="2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charRg st="110" end="2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charRg st="110" end="2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14" end="3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6">
                                            <p:txEl>
                                              <p:charRg st="214" end="30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6">
                                            <p:txEl>
                                              <p:charRg st="214" end="3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6">
                                            <p:txEl>
                                              <p:charRg st="214" end="30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6">
                                            <p:txEl>
                                              <p:charRg st="214" end="30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14" end="30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14" end="30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TextBox 5"/>
          <p:cNvSpPr txBox="1"/>
          <p:nvPr/>
        </p:nvSpPr>
        <p:spPr>
          <a:xfrm>
            <a:off x="755650" y="692150"/>
            <a:ext cx="7704138" cy="53117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lnSpc>
                <a:spcPct val="130000"/>
              </a:lnSpc>
            </a:pPr>
            <a:r>
              <a:rPr lang="en-US" altLang="zh-CN" sz="2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2</a:t>
            </a:r>
            <a:r>
              <a:rPr lang="zh-CN" altLang="en-US" sz="22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．回答气候相关问题应注意的几个问题</a:t>
            </a:r>
            <a:endParaRPr lang="zh-CN" altLang="en-US" sz="2200" dirty="0">
              <a:solidFill>
                <a:srgbClr val="3333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ct val="130000"/>
              </a:lnSpc>
            </a:pPr>
            <a:r>
              <a:rPr lang="en-US" altLang="x-none" sz="2200" b="1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(1)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回答气候特征时，</a:t>
            </a:r>
            <a:r>
              <a:rPr lang="zh-CN" altLang="en-US" sz="2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既要回答气温特征，又要回答降水特征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，同时要把这种气候的</a:t>
            </a:r>
            <a:r>
              <a:rPr lang="zh-CN" altLang="en-US" sz="2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突出特征写出来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，如描述温带大陆性气候特征时</a:t>
            </a:r>
            <a:r>
              <a:rPr lang="en-US" altLang="x-none" sz="2200" b="1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冬季寒冷，夏季炎热，全年降水稀少，气温年较差大。</a:t>
            </a:r>
            <a:r>
              <a:rPr lang="en-US" altLang="x-none" sz="2200" b="1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zh-CN" altLang="en-US" sz="2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ct val="130000"/>
              </a:lnSpc>
            </a:pPr>
            <a:r>
              <a:rPr lang="en-US" altLang="x-none" sz="2200" b="1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en-US" altLang="zh-CN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(2)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回答</a:t>
            </a:r>
            <a:r>
              <a:rPr lang="zh-CN" altLang="en-US" sz="2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季节变化大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的气候特征时，一定要突出</a:t>
            </a:r>
            <a:r>
              <a:rPr lang="zh-CN" altLang="en-US" sz="2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季节差异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。如温带季风气候的特征是</a:t>
            </a:r>
            <a:r>
              <a:rPr lang="en-US" altLang="x-none" sz="2200" b="1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冬季寒冷干燥，夏季暖热多雨</a:t>
            </a:r>
            <a:r>
              <a:rPr lang="en-US" altLang="x-none" sz="2200" b="1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；热带季风气候的特征是</a:t>
            </a:r>
            <a:r>
              <a:rPr lang="en-US" altLang="x-none" sz="2200" b="1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全年高温，分旱雨两季</a:t>
            </a:r>
            <a:r>
              <a:rPr lang="en-US" altLang="x-none" sz="2200" b="1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ct val="130000"/>
              </a:lnSpc>
            </a:pPr>
            <a:r>
              <a:rPr lang="en-US" altLang="x-none" sz="2200" b="1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en-US" altLang="zh-CN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(3)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回答气候</a:t>
            </a:r>
            <a:r>
              <a:rPr lang="zh-CN" altLang="en-US" sz="2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特征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时</a:t>
            </a:r>
            <a:r>
              <a:rPr lang="zh-CN" altLang="en-US" sz="2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还要和图结合起来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，特别是气温和降水数据。</a:t>
            </a:r>
            <a:endParaRPr lang="zh-CN" altLang="en-US" sz="22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>
              <a:lnSpc>
                <a:spcPct val="130000"/>
              </a:lnSpc>
            </a:pPr>
            <a:r>
              <a:rPr lang="en-US" altLang="x-none" sz="2200" b="1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en-US" altLang="zh-CN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(4)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回答气候</a:t>
            </a:r>
            <a:r>
              <a:rPr lang="zh-CN" altLang="en-US" sz="2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成因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时一定要结合图中</a:t>
            </a:r>
            <a:r>
              <a:rPr lang="zh-CN" altLang="en-US" sz="2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给定的条件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等实际情况回答。</a:t>
            </a:r>
            <a:endParaRPr lang="zh-CN" altLang="en-US" sz="2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3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3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3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3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>
                                            <p:txEl>
                                              <p:charRg st="23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3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3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3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3" end="1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13" end="1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13" end="1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13" end="19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13" end="19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13" end="1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95" end="2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95" end="23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95" end="2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charRg st="195" end="2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30" end="2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charRg st="230" end="26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charRg st="230" end="26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6">
                                            <p:txEl>
                                              <p:charRg st="230" end="2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Text Box 4"/>
          <p:cNvSpPr txBox="1"/>
          <p:nvPr/>
        </p:nvSpPr>
        <p:spPr>
          <a:xfrm>
            <a:off x="1905000" y="2743200"/>
            <a:ext cx="30480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第三章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Text Box 13"/>
          <p:cNvSpPr txBox="1"/>
          <p:nvPr/>
        </p:nvSpPr>
        <p:spPr>
          <a:xfrm>
            <a:off x="3048000" y="2676525"/>
            <a:ext cx="4495800" cy="828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10000"/>
              </a:lnSpc>
            </a:pP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    地球上的水</a:t>
            </a:r>
            <a:endParaRPr lang="en-US" altLang="zh-CN" sz="4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2" name="Rectangle 14"/>
          <p:cNvSpPr/>
          <p:nvPr/>
        </p:nvSpPr>
        <p:spPr>
          <a:xfrm>
            <a:off x="7315200" y="609600"/>
            <a:ext cx="1828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必修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Ⅰ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4514" name="表格 64513"/>
          <p:cNvGraphicFramePr/>
          <p:nvPr/>
        </p:nvGraphicFramePr>
        <p:xfrm>
          <a:off x="214313" y="785813"/>
          <a:ext cx="8715375" cy="5143500"/>
        </p:xfrm>
        <a:graphic>
          <a:graphicData uri="http://schemas.openxmlformats.org/drawingml/2006/table">
            <a:tbl>
              <a:tblPr/>
              <a:tblGrid>
                <a:gridCol w="1571625"/>
                <a:gridCol w="785813"/>
                <a:gridCol w="3214687"/>
                <a:gridCol w="3143250"/>
              </a:tblGrid>
              <a:tr h="571500"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5pPr>
                    </a:lstStyle>
                    <a:p>
                      <a:pPr marL="0" lvl="0" indent="0" algn="ctr">
                        <a:lnSpc>
                          <a:spcPts val="4500"/>
                        </a:lnSpc>
                        <a:spcBef>
                          <a:spcPct val="0"/>
                        </a:spcBef>
                        <a:buNone/>
                      </a:pPr>
                      <a:endParaRPr lang="en-US" altLang="zh-CN" b="1">
                        <a:ea typeface="Times New Roman" panose="02020603050405020304" pitchFamily="18" charset="0"/>
                      </a:endParaRPr>
                    </a:p>
                  </a:txBody>
                  <a:tcPr marL="32706" marR="32706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5pPr>
                    </a:lstStyle>
                    <a:p>
                      <a:pPr marL="0" lvl="0" indent="0" algn="ctr">
                        <a:lnSpc>
                          <a:spcPts val="4500"/>
                        </a:lnSpc>
                        <a:spcBef>
                          <a:spcPct val="0"/>
                        </a:spcBef>
                        <a:buNone/>
                      </a:pPr>
                      <a:endParaRPr lang="en-US" altLang="zh-CN" b="1">
                        <a:ea typeface="Times New Roman" panose="02020603050405020304" pitchFamily="18" charset="0"/>
                      </a:endParaRPr>
                    </a:p>
                  </a:txBody>
                  <a:tcPr marL="32706" marR="32706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5pPr>
                    </a:lstStyle>
                    <a:p>
                      <a:pPr marL="0" lvl="0" indent="0" algn="ctr">
                        <a:lnSpc>
                          <a:spcPts val="45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课程标准</a:t>
                      </a:r>
                      <a:endParaRPr lang="zh-CN" altLang="en-US" b="1" dirty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32706" marR="32706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5pPr>
                    </a:lstStyle>
                    <a:p>
                      <a:pPr marL="0" lvl="0" indent="0" algn="ctr">
                        <a:lnSpc>
                          <a:spcPts val="45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考试说明</a:t>
                      </a:r>
                      <a:endParaRPr lang="zh-CN" altLang="en-US" b="1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32706" marR="32706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0">
                <a:tc rowSpan="2"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5pPr>
                    </a:lstStyle>
                    <a:p>
                      <a:pPr marL="0" lvl="0" indent="0" algn="ctr">
                        <a:lnSpc>
                          <a:spcPts val="45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zh-CN" altLang="en-US" b="1" dirty="0"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．</a:t>
                      </a:r>
                      <a:endParaRPr lang="zh-CN" altLang="en-US" b="1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lnSpc>
                          <a:spcPts val="45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自然环境中的物质运动和能量交换</a:t>
                      </a:r>
                      <a:endParaRPr lang="zh-CN" altLang="en-US" b="1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32706" marR="32706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5pPr>
                    </a:lstStyle>
                    <a:p>
                      <a:pPr marL="0" lvl="0" indent="0" algn="ctr">
                        <a:lnSpc>
                          <a:spcPts val="45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ea typeface="Times New Roman" panose="02020603050405020304" pitchFamily="18" charset="0"/>
                        </a:rPr>
                        <a:t>22</a:t>
                      </a:r>
                      <a:endParaRPr lang="zh-CN" altLang="zh-CN" b="1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32706" marR="32706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5pPr>
                    </a:lstStyle>
                    <a:p>
                      <a:pPr marL="0" lvl="0" indent="0" algn="just">
                        <a:lnSpc>
                          <a:spcPts val="45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运用示意图，说出水循环的过程和主要环节，说明水循环的地理意义</a:t>
                      </a:r>
                      <a:endParaRPr lang="zh-CN" altLang="en-US" b="1" dirty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32706" marR="32706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5pPr>
                    </a:lstStyle>
                    <a:p>
                      <a:pPr marL="0" lvl="0" indent="0" algn="just">
                        <a:lnSpc>
                          <a:spcPts val="45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水循环的过程和主要环节，说明水循环的地理意义</a:t>
                      </a:r>
                      <a:endParaRPr lang="zh-CN" altLang="en-US" b="1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32706" marR="32706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5pPr>
                    </a:lstStyle>
                    <a:p>
                      <a:pPr marL="0" lvl="0" indent="0" algn="ctr">
                        <a:lnSpc>
                          <a:spcPts val="45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ea typeface="Times New Roman" panose="02020603050405020304" pitchFamily="18" charset="0"/>
                        </a:rPr>
                        <a:t>23</a:t>
                      </a:r>
                      <a:endParaRPr lang="zh-CN" altLang="zh-CN" b="1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32706" marR="32706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5pPr>
                    </a:lstStyle>
                    <a:p>
                      <a:pPr marL="0" lvl="0" indent="0" algn="just">
                        <a:lnSpc>
                          <a:spcPts val="45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运用地图，归纳世界洋流分布规律，说明洋流对地理环境的影响</a:t>
                      </a:r>
                      <a:endParaRPr lang="zh-CN" altLang="en-US" b="1" dirty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32706" marR="32706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</a:defRPr>
                      </a:lvl2pPr>
                      <a:lvl3pPr marL="1143000" lvl="2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</a:defRPr>
                      </a:lvl3pPr>
                      <a:lvl4pPr marL="1600200" lvl="3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</a:defRPr>
                      </a:lvl5pPr>
                    </a:lstStyle>
                    <a:p>
                      <a:pPr marL="0" lvl="0" indent="0" algn="just">
                        <a:lnSpc>
                          <a:spcPts val="45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世界洋流分布规律，洋流对地理环境的影响</a:t>
                      </a:r>
                      <a:endParaRPr lang="zh-CN" altLang="en-US" b="1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32706" marR="32706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文本框 187393"/>
          <p:cNvSpPr txBox="1"/>
          <p:nvPr/>
        </p:nvSpPr>
        <p:spPr>
          <a:xfrm>
            <a:off x="663575" y="523398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50000"/>
              </a:spcBef>
            </a:pP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6" name="矩形 187394"/>
          <p:cNvSpPr/>
          <p:nvPr/>
        </p:nvSpPr>
        <p:spPr>
          <a:xfrm>
            <a:off x="0" y="908050"/>
            <a:ext cx="9144000" cy="54530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．“农夫山泉饮用天然水”属于哪种水资源（   ）</a:t>
            </a:r>
            <a:endParaRPr lang="zh-CN" altLang="en-US" sz="32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淡水湖泊水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地下水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河流水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冰水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．“农夫山泉饮用天然水”能够成为中国航天员专用饮用水，是因为                                    （   ）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数量巨大易开采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开发利用历史悠久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质量高，饮用安全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开展太空科学研究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7396" name="文本框 187395"/>
          <p:cNvSpPr txBox="1"/>
          <p:nvPr/>
        </p:nvSpPr>
        <p:spPr>
          <a:xfrm>
            <a:off x="8351520" y="1003618"/>
            <a:ext cx="79216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40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B</a:t>
            </a:r>
            <a:endParaRPr lang="en-US" altLang="zh-CN" sz="240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7397" name="文本框 187396"/>
          <p:cNvSpPr txBox="1"/>
          <p:nvPr/>
        </p:nvSpPr>
        <p:spPr>
          <a:xfrm>
            <a:off x="8128000" y="3986530"/>
            <a:ext cx="79216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40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C</a:t>
            </a:r>
            <a:endParaRPr lang="en-US" altLang="zh-CN" sz="240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1269" name="文本框 187397"/>
          <p:cNvSpPr txBox="1"/>
          <p:nvPr/>
        </p:nvSpPr>
        <p:spPr>
          <a:xfrm>
            <a:off x="395288" y="188913"/>
            <a:ext cx="170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zh-CN" altLang="en-US" sz="2400" b="1" dirty="0">
                <a:solidFill>
                  <a:srgbClr val="FF0066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山东高考题</a:t>
            </a:r>
            <a:endParaRPr lang="zh-CN" altLang="en-US" sz="2400" b="1" dirty="0">
              <a:solidFill>
                <a:srgbClr val="FF0066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739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739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1" name="图片 61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0056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左大括号 6151"/>
          <p:cNvSpPr/>
          <p:nvPr/>
        </p:nvSpPr>
        <p:spPr>
          <a:xfrm>
            <a:off x="4643438" y="2420938"/>
            <a:ext cx="288925" cy="2663825"/>
          </a:xfrm>
          <a:prstGeom prst="leftBrace">
            <a:avLst>
              <a:gd name="adj1" fmla="val 7674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54" name="文本框 6153"/>
          <p:cNvSpPr txBox="1"/>
          <p:nvPr/>
        </p:nvSpPr>
        <p:spPr>
          <a:xfrm>
            <a:off x="4932363" y="2179638"/>
            <a:ext cx="2160588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大气水</a:t>
            </a:r>
            <a:endParaRPr lang="zh-CN" altLang="en-US" sz="24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56" name="文本框 6155"/>
          <p:cNvSpPr txBox="1"/>
          <p:nvPr/>
        </p:nvSpPr>
        <p:spPr>
          <a:xfrm>
            <a:off x="4859338" y="3403600"/>
            <a:ext cx="223361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海洋水</a:t>
            </a:r>
            <a:r>
              <a:rPr lang="en-US" altLang="zh-CN" sz="2400" b="1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(96.5)</a:t>
            </a:r>
            <a:endParaRPr lang="en-US" altLang="zh-CN" sz="2400" b="1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57" name="文本框 6156"/>
          <p:cNvSpPr txBox="1"/>
          <p:nvPr/>
        </p:nvSpPr>
        <p:spPr>
          <a:xfrm>
            <a:off x="5003800" y="4816475"/>
            <a:ext cx="2016125" cy="1004888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陆地水</a:t>
            </a:r>
            <a:endParaRPr lang="zh-CN" altLang="en-US" sz="2400" b="1" dirty="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en-US" altLang="zh-CN" sz="2400" b="1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(3.5)</a:t>
            </a:r>
            <a:endParaRPr lang="en-US" altLang="zh-CN" sz="2400" b="1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58" name="左大括号 6157"/>
          <p:cNvSpPr/>
          <p:nvPr/>
        </p:nvSpPr>
        <p:spPr>
          <a:xfrm>
            <a:off x="6011863" y="4437063"/>
            <a:ext cx="288925" cy="2179637"/>
          </a:xfrm>
          <a:prstGeom prst="leftBrace">
            <a:avLst>
              <a:gd name="adj1" fmla="val 6279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59" name="文本框 6158"/>
          <p:cNvSpPr txBox="1"/>
          <p:nvPr/>
        </p:nvSpPr>
        <p:spPr>
          <a:xfrm>
            <a:off x="6372225" y="4156075"/>
            <a:ext cx="1512888" cy="1004888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地表水</a:t>
            </a:r>
            <a:endParaRPr lang="zh-CN" altLang="en-US" sz="24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en-US" altLang="zh-CN" sz="2400" b="1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(69.9)</a:t>
            </a:r>
            <a:endParaRPr lang="en-US" altLang="zh-CN" sz="2400" b="1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60" name="文本框 6159"/>
          <p:cNvSpPr txBox="1"/>
          <p:nvPr/>
        </p:nvSpPr>
        <p:spPr>
          <a:xfrm>
            <a:off x="6013450" y="6284913"/>
            <a:ext cx="2376488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 地下水</a:t>
            </a:r>
            <a:r>
              <a:rPr lang="en-US" altLang="zh-CN" sz="2400" b="1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(30.1)</a:t>
            </a:r>
            <a:endParaRPr lang="en-US" altLang="zh-CN" sz="2400" b="1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61" name="左大括号 6160"/>
          <p:cNvSpPr/>
          <p:nvPr/>
        </p:nvSpPr>
        <p:spPr>
          <a:xfrm>
            <a:off x="7380288" y="3074988"/>
            <a:ext cx="71437" cy="2860675"/>
          </a:xfrm>
          <a:prstGeom prst="leftBrace">
            <a:avLst>
              <a:gd name="adj1" fmla="val 333335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62" name="文本框 6161"/>
          <p:cNvSpPr txBox="1"/>
          <p:nvPr/>
        </p:nvSpPr>
        <p:spPr>
          <a:xfrm>
            <a:off x="7451725" y="2787650"/>
            <a:ext cx="1873250" cy="33051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>
              <a:spcBef>
                <a:spcPct val="30000"/>
              </a:spcBef>
            </a:pPr>
            <a:r>
              <a:rPr lang="zh-CN" altLang="en-US" sz="24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冰川</a:t>
            </a:r>
            <a:r>
              <a:rPr lang="en-US" altLang="zh-CN" sz="24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en-US" altLang="zh-CN" sz="2400" b="1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68.7)</a:t>
            </a:r>
            <a:endParaRPr lang="en-US" altLang="zh-CN" sz="2400" b="1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>
              <a:spcBef>
                <a:spcPct val="3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河流水</a:t>
            </a:r>
            <a:endParaRPr lang="zh-CN" altLang="en-US" sz="24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>
              <a:spcBef>
                <a:spcPct val="3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湖泊水</a:t>
            </a:r>
            <a:endParaRPr lang="zh-CN" altLang="en-US" sz="24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>
              <a:spcBef>
                <a:spcPct val="3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沼泽水</a:t>
            </a:r>
            <a:endParaRPr lang="zh-CN" altLang="en-US" sz="24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>
              <a:spcBef>
                <a:spcPct val="3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生物水</a:t>
            </a:r>
            <a:endParaRPr lang="zh-CN" altLang="en-US" sz="24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>
              <a:spcBef>
                <a:spcPct val="3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土壤水</a:t>
            </a:r>
            <a:endParaRPr lang="zh-CN" altLang="en-US" sz="24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lvl="0">
              <a:spcBef>
                <a:spcPct val="3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永冻土底冰</a:t>
            </a:r>
            <a:endParaRPr lang="zh-CN" altLang="en-US" sz="24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64" name="文本框 6163"/>
          <p:cNvSpPr txBox="1"/>
          <p:nvPr/>
        </p:nvSpPr>
        <p:spPr>
          <a:xfrm>
            <a:off x="4211638" y="3284538"/>
            <a:ext cx="541338" cy="9461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p>
            <a:pPr lvl="0" fontAlgn="base">
              <a:buClr>
                <a:srgbClr val="000000"/>
              </a:buClr>
            </a:pPr>
            <a:r>
              <a:rPr lang="zh-CN" altLang="en-US" sz="28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Verdana" panose="020B0604030504040204" pitchFamily="34" charset="0"/>
                <a:ea typeface="黑体" panose="02010609060101010101" pitchFamily="49" charset="-122"/>
                <a:cs typeface="+mn-ea"/>
              </a:rPr>
              <a:t>水</a:t>
            </a:r>
            <a:endParaRPr lang="zh-CN" altLang="en-US" sz="2800" b="1" strike="noStrike" noProof="1" dirty="0">
              <a:effectLst>
                <a:outerShdw blurRad="38100" dist="38100" dir="2700000">
                  <a:srgbClr val="FFFFFF"/>
                </a:outerShdw>
              </a:effectLst>
              <a:latin typeface="Verdana" panose="020B0604030504040204" pitchFamily="34" charset="0"/>
              <a:ea typeface="黑体" panose="02010609060101010101" pitchFamily="49" charset="-122"/>
            </a:endParaRPr>
          </a:p>
          <a:p>
            <a:pPr lvl="0" fontAlgn="base">
              <a:buClr>
                <a:srgbClr val="000000"/>
              </a:buClr>
            </a:pPr>
            <a:r>
              <a:rPr lang="zh-CN" altLang="en-US" sz="28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Verdana" panose="020B0604030504040204" pitchFamily="34" charset="0"/>
                <a:ea typeface="黑体" panose="02010609060101010101" pitchFamily="49" charset="-122"/>
                <a:cs typeface="+mn-ea"/>
              </a:rPr>
              <a:t>圈</a:t>
            </a:r>
            <a:endParaRPr lang="zh-CN" altLang="en-US" sz="2800" b="1" strike="noStrike" noProof="1" dirty="0">
              <a:effectLst>
                <a:outerShdw blurRad="38100" dist="38100" dir="2700000">
                  <a:srgbClr val="FFFFFF"/>
                </a:outerShdw>
              </a:effectLst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6167" name="标题 6166"/>
          <p:cNvSpPr>
            <a:spLocks noGrp="1"/>
          </p:cNvSpPr>
          <p:nvPr>
            <p:ph type="title"/>
          </p:nvPr>
        </p:nvSpPr>
        <p:spPr>
          <a:xfrm>
            <a:off x="4500563" y="765175"/>
            <a:ext cx="4643438" cy="755650"/>
          </a:xfrm>
          <a:ln>
            <a:miter/>
          </a:ln>
        </p:spPr>
        <p:txBody>
          <a:bodyPr anchor="b"/>
          <a:p>
            <a:pPr fontAlgn="base"/>
            <a:r>
              <a:rPr lang="zh-CN" altLang="en-US" sz="3600" b="1" strike="noStrike" noProof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49" charset="-122"/>
              </a:rPr>
              <a:t>一</a:t>
            </a:r>
            <a:r>
              <a:rPr lang="en-US" altLang="zh-CN" sz="36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49" charset="-122"/>
              </a:rPr>
              <a:t>地球上水的分类</a:t>
            </a:r>
            <a:endParaRPr lang="zh-CN" altLang="en-US" sz="3600" b="1" strike="noStrike" noProof="1" dirty="0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" grpId="0"/>
      <p:bldP spid="6156" grpId="0"/>
      <p:bldP spid="6157" grpId="0"/>
      <p:bldP spid="6159" grpId="0"/>
      <p:bldP spid="6160" grpId="0"/>
      <p:bldP spid="61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圆角矩形 53249"/>
          <p:cNvSpPr/>
          <p:nvPr/>
        </p:nvSpPr>
        <p:spPr>
          <a:xfrm>
            <a:off x="195263" y="2055813"/>
            <a:ext cx="685800" cy="28194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algn="ctr"/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6" name="文本框 53250"/>
          <p:cNvSpPr txBox="1"/>
          <p:nvPr/>
        </p:nvSpPr>
        <p:spPr>
          <a:xfrm>
            <a:off x="147638" y="2801938"/>
            <a:ext cx="733425" cy="1463675"/>
          </a:xfrm>
          <a:prstGeom prst="rect">
            <a:avLst/>
          </a:prstGeom>
          <a:noFill/>
          <a:ln w="38100">
            <a:noFill/>
          </a:ln>
        </p:spPr>
        <p:txBody>
          <a:bodyPr vert="eaVert" anchor="t">
            <a:spAutoFit/>
          </a:bodyPr>
          <a:p>
            <a:pPr lvl="0"/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陆地水</a:t>
            </a:r>
            <a:endParaRPr lang="zh-CN" altLang="en-US" sz="3600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grpSp>
        <p:nvGrpSpPr>
          <p:cNvPr id="53252" name="组合 53251"/>
          <p:cNvGrpSpPr/>
          <p:nvPr/>
        </p:nvGrpSpPr>
        <p:grpSpPr>
          <a:xfrm>
            <a:off x="2252663" y="1903413"/>
            <a:ext cx="6705600" cy="962025"/>
            <a:chOff x="1536" y="956"/>
            <a:chExt cx="3945" cy="606"/>
          </a:xfrm>
        </p:grpSpPr>
        <p:grpSp>
          <p:nvGrpSpPr>
            <p:cNvPr id="6148" name="组合 53252"/>
            <p:cNvGrpSpPr/>
            <p:nvPr/>
          </p:nvGrpSpPr>
          <p:grpSpPr>
            <a:xfrm>
              <a:off x="1536" y="956"/>
              <a:ext cx="816" cy="606"/>
              <a:chOff x="1536" y="956"/>
              <a:chExt cx="816" cy="606"/>
            </a:xfrm>
          </p:grpSpPr>
          <p:sp>
            <p:nvSpPr>
              <p:cNvPr id="6149" name="直接连接符 53253"/>
              <p:cNvSpPr/>
              <p:nvPr/>
            </p:nvSpPr>
            <p:spPr>
              <a:xfrm>
                <a:off x="1536" y="1052"/>
                <a:ext cx="0" cy="384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50" name="直接连接符 53254"/>
              <p:cNvSpPr/>
              <p:nvPr/>
            </p:nvSpPr>
            <p:spPr>
              <a:xfrm>
                <a:off x="1536" y="1052"/>
                <a:ext cx="9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51" name="直接连接符 53255"/>
              <p:cNvSpPr/>
              <p:nvPr/>
            </p:nvSpPr>
            <p:spPr>
              <a:xfrm>
                <a:off x="1536" y="1436"/>
                <a:ext cx="9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52" name="圆角矩形 53256"/>
              <p:cNvSpPr/>
              <p:nvPr/>
            </p:nvSpPr>
            <p:spPr>
              <a:xfrm>
                <a:off x="1632" y="956"/>
                <a:ext cx="720" cy="240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222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lvl="0" algn="ctr"/>
                <a:r>
                  <a:rPr lang="zh-CN" altLang="en-US" sz="2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地表水</a:t>
                </a:r>
                <a:endPara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53" name="圆角矩形 53257">
                <a:hlinkClick r:id="" action="ppaction://noaction"/>
              </p:cNvPr>
              <p:cNvSpPr/>
              <p:nvPr/>
            </p:nvSpPr>
            <p:spPr>
              <a:xfrm>
                <a:off x="1632" y="1322"/>
                <a:ext cx="720" cy="240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222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lvl="0" algn="ctr"/>
                <a:r>
                  <a:rPr lang="zh-CN" altLang="en-US" sz="2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地下水</a:t>
                </a:r>
                <a:endPara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6154" name="组合 53258"/>
            <p:cNvGrpSpPr/>
            <p:nvPr/>
          </p:nvGrpSpPr>
          <p:grpSpPr>
            <a:xfrm>
              <a:off x="2352" y="959"/>
              <a:ext cx="3129" cy="603"/>
              <a:chOff x="2352" y="959"/>
              <a:chExt cx="3129" cy="603"/>
            </a:xfrm>
          </p:grpSpPr>
          <p:sp>
            <p:nvSpPr>
              <p:cNvPr id="6155" name="直接连接符 53259"/>
              <p:cNvSpPr/>
              <p:nvPr/>
            </p:nvSpPr>
            <p:spPr>
              <a:xfrm>
                <a:off x="2352" y="1082"/>
                <a:ext cx="9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56" name="直接连接符 53260"/>
              <p:cNvSpPr/>
              <p:nvPr/>
            </p:nvSpPr>
            <p:spPr>
              <a:xfrm>
                <a:off x="2352" y="1436"/>
                <a:ext cx="9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57" name="圆角矩形 53261"/>
              <p:cNvSpPr/>
              <p:nvPr/>
            </p:nvSpPr>
            <p:spPr>
              <a:xfrm>
                <a:off x="2469" y="959"/>
                <a:ext cx="2187" cy="240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222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lvl="0" algn="ctr"/>
                <a:r>
                  <a:rPr lang="zh-CN" altLang="en-US" sz="24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江河水、湖泊水、</a:t>
                </a:r>
                <a:r>
                  <a:rPr lang="zh-CN" altLang="en-US" sz="2400" b="1" dirty="0">
                    <a:solidFill>
                      <a:srgbClr val="FF0066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冰川</a:t>
                </a:r>
                <a:endParaRPr lang="zh-CN" altLang="en-US" sz="2400" b="1" dirty="0">
                  <a:solidFill>
                    <a:srgbClr val="FF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58" name="圆角矩形 53262">
                <a:hlinkClick r:id="rId1" action="ppaction://hlinkfile"/>
              </p:cNvPr>
              <p:cNvSpPr/>
              <p:nvPr/>
            </p:nvSpPr>
            <p:spPr>
              <a:xfrm>
                <a:off x="2457" y="1322"/>
                <a:ext cx="3024" cy="240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222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lvl="0" algn="ctr"/>
                <a:r>
                  <a:rPr lang="zh-CN" altLang="en-US" sz="2400" b="1" dirty="0">
                    <a:solidFill>
                      <a:srgbClr val="FF0066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深层、</a:t>
                </a:r>
                <a:r>
                  <a:rPr lang="zh-CN" altLang="en-US" sz="2400" b="1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浅层地下水或潜水</a:t>
                </a:r>
                <a:r>
                  <a:rPr lang="zh-CN" altLang="en-US" sz="2400" b="1" dirty="0">
                    <a:solidFill>
                      <a:srgbClr val="FF0066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、 承压水</a:t>
                </a:r>
                <a:endParaRPr lang="zh-CN" altLang="en-US" sz="2400" b="1" dirty="0">
                  <a:solidFill>
                    <a:srgbClr val="FF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53264" name="组合 53263"/>
          <p:cNvGrpSpPr/>
          <p:nvPr/>
        </p:nvGrpSpPr>
        <p:grpSpPr>
          <a:xfrm>
            <a:off x="2252663" y="3046413"/>
            <a:ext cx="6705600" cy="947737"/>
            <a:chOff x="1536" y="1676"/>
            <a:chExt cx="4011" cy="597"/>
          </a:xfrm>
        </p:grpSpPr>
        <p:grpSp>
          <p:nvGrpSpPr>
            <p:cNvPr id="6160" name="组合 53264"/>
            <p:cNvGrpSpPr/>
            <p:nvPr/>
          </p:nvGrpSpPr>
          <p:grpSpPr>
            <a:xfrm>
              <a:off x="1536" y="1676"/>
              <a:ext cx="1116" cy="597"/>
              <a:chOff x="1536" y="1676"/>
              <a:chExt cx="1116" cy="597"/>
            </a:xfrm>
          </p:grpSpPr>
          <p:sp>
            <p:nvSpPr>
              <p:cNvPr id="6161" name="直接连接符 53265"/>
              <p:cNvSpPr/>
              <p:nvPr/>
            </p:nvSpPr>
            <p:spPr>
              <a:xfrm>
                <a:off x="1536" y="1784"/>
                <a:ext cx="0" cy="384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62" name="直接连接符 53266"/>
              <p:cNvSpPr/>
              <p:nvPr/>
            </p:nvSpPr>
            <p:spPr>
              <a:xfrm>
                <a:off x="1536" y="1772"/>
                <a:ext cx="9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63" name="直接连接符 53267"/>
              <p:cNvSpPr/>
              <p:nvPr/>
            </p:nvSpPr>
            <p:spPr>
              <a:xfrm>
                <a:off x="1536" y="2156"/>
                <a:ext cx="9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64" name="圆角矩形 53268"/>
              <p:cNvSpPr/>
              <p:nvPr/>
            </p:nvSpPr>
            <p:spPr>
              <a:xfrm>
                <a:off x="1632" y="1676"/>
                <a:ext cx="996" cy="240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222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lvl="0" algn="ctr"/>
                <a:r>
                  <a:rPr lang="zh-CN" altLang="en-US" sz="2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静态水资源</a:t>
                </a:r>
                <a:endPara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65" name="圆角矩形 53269"/>
              <p:cNvSpPr/>
              <p:nvPr/>
            </p:nvSpPr>
            <p:spPr>
              <a:xfrm>
                <a:off x="1656" y="2033"/>
                <a:ext cx="996" cy="240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222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lvl="0" algn="ctr"/>
                <a:r>
                  <a:rPr lang="zh-CN" altLang="en-US" sz="2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动态水资源</a:t>
                </a:r>
                <a:endPara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6166" name="组合 53270"/>
            <p:cNvGrpSpPr/>
            <p:nvPr/>
          </p:nvGrpSpPr>
          <p:grpSpPr>
            <a:xfrm>
              <a:off x="2619" y="1676"/>
              <a:ext cx="2928" cy="594"/>
              <a:chOff x="2619" y="1676"/>
              <a:chExt cx="2928" cy="594"/>
            </a:xfrm>
          </p:grpSpPr>
          <p:sp>
            <p:nvSpPr>
              <p:cNvPr id="6167" name="直接连接符 53271"/>
              <p:cNvSpPr/>
              <p:nvPr/>
            </p:nvSpPr>
            <p:spPr>
              <a:xfrm>
                <a:off x="2619" y="1793"/>
                <a:ext cx="9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68" name="圆角矩形 53272"/>
              <p:cNvSpPr/>
              <p:nvPr/>
            </p:nvSpPr>
            <p:spPr>
              <a:xfrm>
                <a:off x="2727" y="1676"/>
                <a:ext cx="2820" cy="240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222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lvl="0" algn="ctr"/>
                <a:r>
                  <a:rPr lang="zh-CN" altLang="en-US" sz="2400" dirty="0">
                    <a:solidFill>
                      <a:srgbClr val="FF0066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冰川、内陆湖泊水、深层地下水</a:t>
                </a:r>
                <a:endParaRPr lang="zh-CN" altLang="en-US" sz="2400" dirty="0">
                  <a:solidFill>
                    <a:srgbClr val="FF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69" name="圆角矩形 53273"/>
              <p:cNvSpPr/>
              <p:nvPr/>
            </p:nvSpPr>
            <p:spPr>
              <a:xfrm>
                <a:off x="2748" y="2030"/>
                <a:ext cx="2772" cy="240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222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lvl="0" algn="ctr"/>
                <a:r>
                  <a:rPr lang="zh-CN" altLang="en-US" sz="2400" dirty="0">
                    <a:solidFill>
                      <a:srgbClr val="FF0066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江河水、湖泊淡水、浅层地下水</a:t>
                </a:r>
                <a:endParaRPr lang="zh-CN" altLang="en-US" sz="2400" dirty="0">
                  <a:solidFill>
                    <a:srgbClr val="FF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70" name="直接连接符 53274"/>
              <p:cNvSpPr/>
              <p:nvPr/>
            </p:nvSpPr>
            <p:spPr>
              <a:xfrm>
                <a:off x="2661" y="2156"/>
                <a:ext cx="9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53276" name="组合 53275"/>
          <p:cNvGrpSpPr/>
          <p:nvPr/>
        </p:nvGrpSpPr>
        <p:grpSpPr>
          <a:xfrm>
            <a:off x="2252663" y="4265613"/>
            <a:ext cx="6705600" cy="962025"/>
            <a:chOff x="1536" y="2444"/>
            <a:chExt cx="3456" cy="606"/>
          </a:xfrm>
        </p:grpSpPr>
        <p:grpSp>
          <p:nvGrpSpPr>
            <p:cNvPr id="6172" name="组合 53276"/>
            <p:cNvGrpSpPr/>
            <p:nvPr/>
          </p:nvGrpSpPr>
          <p:grpSpPr>
            <a:xfrm>
              <a:off x="1536" y="2444"/>
              <a:ext cx="1110" cy="606"/>
              <a:chOff x="1536" y="2444"/>
              <a:chExt cx="1110" cy="606"/>
            </a:xfrm>
          </p:grpSpPr>
          <p:sp>
            <p:nvSpPr>
              <p:cNvPr id="6173" name="直接连接符 53277"/>
              <p:cNvSpPr/>
              <p:nvPr/>
            </p:nvSpPr>
            <p:spPr>
              <a:xfrm>
                <a:off x="1536" y="2570"/>
                <a:ext cx="0" cy="384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74" name="直接连接符 53278"/>
              <p:cNvSpPr/>
              <p:nvPr/>
            </p:nvSpPr>
            <p:spPr>
              <a:xfrm>
                <a:off x="1536" y="2591"/>
                <a:ext cx="9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75" name="直接连接符 53279"/>
              <p:cNvSpPr/>
              <p:nvPr/>
            </p:nvSpPr>
            <p:spPr>
              <a:xfrm>
                <a:off x="1536" y="2924"/>
                <a:ext cx="9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76" name="圆角矩形 53280"/>
              <p:cNvSpPr/>
              <p:nvPr/>
            </p:nvSpPr>
            <p:spPr>
              <a:xfrm>
                <a:off x="1632" y="2444"/>
                <a:ext cx="996" cy="240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222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lvl="0" algn="ctr"/>
                <a:r>
                  <a:rPr lang="zh-CN" altLang="en-US" sz="2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陆地咸水</a:t>
                </a:r>
                <a:endPara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77" name="圆角矩形 53281"/>
              <p:cNvSpPr/>
              <p:nvPr/>
            </p:nvSpPr>
            <p:spPr>
              <a:xfrm>
                <a:off x="1650" y="2810"/>
                <a:ext cx="996" cy="240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222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lvl="0" algn="ctr"/>
                <a:r>
                  <a:rPr lang="zh-CN" altLang="en-US" sz="24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陆地淡水</a:t>
                </a:r>
                <a:endPara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6178" name="组合 53282"/>
            <p:cNvGrpSpPr/>
            <p:nvPr/>
          </p:nvGrpSpPr>
          <p:grpSpPr>
            <a:xfrm>
              <a:off x="2640" y="2453"/>
              <a:ext cx="2352" cy="588"/>
              <a:chOff x="2640" y="2453"/>
              <a:chExt cx="2352" cy="588"/>
            </a:xfrm>
          </p:grpSpPr>
          <p:sp>
            <p:nvSpPr>
              <p:cNvPr id="6179" name="直接连接符 53283"/>
              <p:cNvSpPr/>
              <p:nvPr/>
            </p:nvSpPr>
            <p:spPr>
              <a:xfrm>
                <a:off x="2649" y="2585"/>
                <a:ext cx="9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80" name="直接连接符 53284"/>
              <p:cNvSpPr/>
              <p:nvPr/>
            </p:nvSpPr>
            <p:spPr>
              <a:xfrm>
                <a:off x="2640" y="2924"/>
                <a:ext cx="9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81" name="圆角矩形 53285"/>
              <p:cNvSpPr/>
              <p:nvPr/>
            </p:nvSpPr>
            <p:spPr>
              <a:xfrm>
                <a:off x="2763" y="2453"/>
                <a:ext cx="1827" cy="240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222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lvl="0" algn="ctr"/>
                <a:r>
                  <a:rPr lang="zh-CN" altLang="en-US" sz="2400" dirty="0">
                    <a:solidFill>
                      <a:srgbClr val="FF0066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地下咸水、湖泊咸水</a:t>
                </a:r>
                <a:endParaRPr lang="zh-CN" altLang="en-US" sz="2400" dirty="0">
                  <a:solidFill>
                    <a:srgbClr val="FF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82" name="圆角矩形 53286"/>
              <p:cNvSpPr/>
              <p:nvPr/>
            </p:nvSpPr>
            <p:spPr>
              <a:xfrm>
                <a:off x="2751" y="2801"/>
                <a:ext cx="2241" cy="240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222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lvl="0" algn="ctr"/>
                <a:r>
                  <a:rPr lang="zh-CN" altLang="en-US" sz="2400" dirty="0">
                    <a:solidFill>
                      <a:srgbClr val="FF0066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冰川、地下淡水、江河水</a:t>
                </a:r>
                <a:endParaRPr lang="zh-CN" altLang="en-US" sz="2400" dirty="0">
                  <a:solidFill>
                    <a:srgbClr val="FF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53288" name="组合 53287"/>
          <p:cNvGrpSpPr/>
          <p:nvPr/>
        </p:nvGrpSpPr>
        <p:grpSpPr>
          <a:xfrm>
            <a:off x="785813" y="2014538"/>
            <a:ext cx="1520825" cy="3033712"/>
            <a:chOff x="612" y="1026"/>
            <a:chExt cx="958" cy="1911"/>
          </a:xfrm>
        </p:grpSpPr>
        <p:grpSp>
          <p:nvGrpSpPr>
            <p:cNvPr id="6184" name="组合 53288"/>
            <p:cNvGrpSpPr/>
            <p:nvPr/>
          </p:nvGrpSpPr>
          <p:grpSpPr>
            <a:xfrm>
              <a:off x="612" y="1253"/>
              <a:ext cx="943" cy="1488"/>
              <a:chOff x="594" y="1244"/>
              <a:chExt cx="943" cy="1488"/>
            </a:xfrm>
          </p:grpSpPr>
          <p:sp>
            <p:nvSpPr>
              <p:cNvPr id="6185" name="直接连接符 53289"/>
              <p:cNvSpPr/>
              <p:nvPr/>
            </p:nvSpPr>
            <p:spPr>
              <a:xfrm>
                <a:off x="671" y="1965"/>
                <a:ext cx="433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86" name="直接连接符 53290"/>
              <p:cNvSpPr/>
              <p:nvPr/>
            </p:nvSpPr>
            <p:spPr>
              <a:xfrm>
                <a:off x="1104" y="1244"/>
                <a:ext cx="0" cy="148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87" name="直接连接符 53291"/>
              <p:cNvSpPr/>
              <p:nvPr/>
            </p:nvSpPr>
            <p:spPr>
              <a:xfrm>
                <a:off x="1104" y="1244"/>
                <a:ext cx="433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88" name="直接连接符 53292"/>
              <p:cNvSpPr/>
              <p:nvPr/>
            </p:nvSpPr>
            <p:spPr>
              <a:xfrm>
                <a:off x="1103" y="2732"/>
                <a:ext cx="433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89" name="直接连接符 53293"/>
              <p:cNvSpPr/>
              <p:nvPr/>
            </p:nvSpPr>
            <p:spPr>
              <a:xfrm>
                <a:off x="1103" y="1964"/>
                <a:ext cx="433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90" name="文本框 53294"/>
              <p:cNvSpPr txBox="1"/>
              <p:nvPr/>
            </p:nvSpPr>
            <p:spPr>
              <a:xfrm>
                <a:off x="594" y="1709"/>
                <a:ext cx="438" cy="250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none" anchor="t">
                <a:spAutoFit/>
              </a:bodyPr>
              <a:p>
                <a:pPr lvl="0"/>
                <a:r>
                  <a:rPr lang="zh-CN" altLang="en-US" sz="2000" b="1" dirty="0">
                    <a:solidFill>
                      <a:srgbClr val="CC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分类</a:t>
                </a:r>
                <a:endParaRPr lang="zh-CN" altLang="en-US" sz="2000" b="1" dirty="0">
                  <a:solidFill>
                    <a:srgbClr val="CC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6191" name="组合 53295"/>
            <p:cNvGrpSpPr/>
            <p:nvPr/>
          </p:nvGrpSpPr>
          <p:grpSpPr>
            <a:xfrm>
              <a:off x="1111" y="1026"/>
              <a:ext cx="459" cy="1911"/>
              <a:chOff x="1017" y="1006"/>
              <a:chExt cx="459" cy="1911"/>
            </a:xfrm>
          </p:grpSpPr>
          <p:sp>
            <p:nvSpPr>
              <p:cNvPr id="6192" name="文本框 53296"/>
              <p:cNvSpPr txBox="1"/>
              <p:nvPr/>
            </p:nvSpPr>
            <p:spPr>
              <a:xfrm>
                <a:off x="1017" y="1006"/>
                <a:ext cx="438" cy="442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none" anchor="t">
                <a:spAutoFit/>
              </a:bodyPr>
              <a:p>
                <a:pPr lvl="0"/>
                <a:r>
                  <a:rPr lang="zh-CN" altLang="en-US" sz="2000" b="1" dirty="0">
                    <a:solidFill>
                      <a:srgbClr val="CC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空间</a:t>
                </a:r>
                <a:endParaRPr lang="zh-CN" altLang="en-US" sz="2000" b="1" dirty="0">
                  <a:solidFill>
                    <a:srgbClr val="CC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  <a:p>
                <a:pPr lvl="0"/>
                <a:r>
                  <a:rPr lang="zh-CN" altLang="en-US" sz="2000" b="1" dirty="0">
                    <a:solidFill>
                      <a:srgbClr val="CC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分布</a:t>
                </a:r>
                <a:endParaRPr lang="zh-CN" altLang="en-US" sz="2000" b="1" dirty="0">
                  <a:solidFill>
                    <a:srgbClr val="CC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93" name="文本框 53297"/>
              <p:cNvSpPr txBox="1"/>
              <p:nvPr/>
            </p:nvSpPr>
            <p:spPr>
              <a:xfrm>
                <a:off x="1020" y="1726"/>
                <a:ext cx="438" cy="442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none" anchor="t">
                <a:spAutoFit/>
              </a:bodyPr>
              <a:p>
                <a:pPr lvl="0"/>
                <a:r>
                  <a:rPr lang="zh-CN" altLang="en-US" sz="2000" b="1" dirty="0">
                    <a:solidFill>
                      <a:srgbClr val="CC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循环</a:t>
                </a:r>
                <a:endParaRPr lang="zh-CN" altLang="en-US" sz="2000" b="1" dirty="0">
                  <a:solidFill>
                    <a:srgbClr val="CC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  <a:p>
                <a:pPr lvl="0"/>
                <a:r>
                  <a:rPr lang="zh-CN" altLang="en-US" sz="2000" b="1" dirty="0">
                    <a:solidFill>
                      <a:srgbClr val="CC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周期</a:t>
                </a:r>
                <a:endParaRPr lang="zh-CN" altLang="en-US" sz="2000" b="1" dirty="0">
                  <a:solidFill>
                    <a:srgbClr val="CC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94" name="文本框 53298"/>
              <p:cNvSpPr txBox="1"/>
              <p:nvPr/>
            </p:nvSpPr>
            <p:spPr>
              <a:xfrm>
                <a:off x="1038" y="2475"/>
                <a:ext cx="438" cy="442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none" anchor="t">
                <a:spAutoFit/>
              </a:bodyPr>
              <a:p>
                <a:pPr lvl="0"/>
                <a:r>
                  <a:rPr lang="zh-CN" altLang="en-US" sz="2000" b="1" dirty="0">
                    <a:solidFill>
                      <a:srgbClr val="CC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含盐</a:t>
                </a:r>
                <a:endParaRPr lang="zh-CN" altLang="en-US" sz="2000" b="1" dirty="0">
                  <a:solidFill>
                    <a:srgbClr val="CC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  <a:p>
                <a:pPr lvl="0"/>
                <a:r>
                  <a:rPr lang="zh-CN" altLang="en-US" sz="2000" b="1" dirty="0">
                    <a:solidFill>
                      <a:srgbClr val="CC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多少</a:t>
                </a:r>
                <a:endParaRPr lang="zh-CN" altLang="en-US" sz="2000" b="1" dirty="0">
                  <a:solidFill>
                    <a:srgbClr val="CC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53302" name="标题 53301"/>
          <p:cNvSpPr>
            <a:spLocks noGrp="1"/>
          </p:cNvSpPr>
          <p:nvPr>
            <p:ph type="title"/>
          </p:nvPr>
        </p:nvSpPr>
        <p:spPr>
          <a:xfrm>
            <a:off x="574675" y="268288"/>
            <a:ext cx="8001000" cy="1216025"/>
          </a:xfrm>
          <a:ln>
            <a:miter/>
          </a:ln>
        </p:spPr>
        <p:txBody>
          <a:bodyPr anchor="b"/>
          <a:p>
            <a:pPr algn="ctr" fontAlgn="base"/>
            <a:r>
              <a:rPr lang="en-US" altLang="zh-CN" sz="3200" b="1" strike="noStrike" noProof="1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49" charset="-122"/>
              </a:rPr>
              <a:t>1</a:t>
            </a:r>
            <a:r>
              <a:rPr lang="zh-CN" altLang="en-US" sz="32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49" charset="-122"/>
              </a:rPr>
              <a:t>、陆地水类型</a:t>
            </a:r>
            <a:endParaRPr lang="zh-CN" altLang="en-US" sz="3200" b="1" strike="noStrike" noProof="1" dirty="0"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3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6370" name="标题 186369"/>
          <p:cNvSpPr>
            <a:spLocks noGrp="1"/>
          </p:cNvSpPr>
          <p:nvPr>
            <p:ph type="title"/>
          </p:nvPr>
        </p:nvSpPr>
        <p:spPr>
          <a:xfrm>
            <a:off x="0" y="533400"/>
            <a:ext cx="6870700" cy="762000"/>
          </a:xfrm>
          <a:ln>
            <a:miter/>
          </a:ln>
        </p:spPr>
        <p:txBody>
          <a:bodyPr anchor="b"/>
          <a:p>
            <a:pPr fontAlgn="base"/>
            <a:r>
              <a:rPr lang="en-US" altLang="zh-CN" sz="29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9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地下水的分布</a:t>
            </a:r>
            <a:endParaRPr lang="zh-CN" altLang="en-US" sz="2900" b="1" strike="noStrike" noProof="1" dirty="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0" name="文本占位符 186370"/>
          <p:cNvSpPr>
            <a:spLocks noGrp="1"/>
          </p:cNvSpPr>
          <p:nvPr>
            <p:ph type="body" sz="half" idx="2"/>
          </p:nvPr>
        </p:nvSpPr>
        <p:spPr>
          <a:xfrm>
            <a:off x="5580063" y="1125538"/>
            <a:ext cx="3136900" cy="3556000"/>
          </a:xfrm>
        </p:spPr>
        <p:txBody>
          <a:bodyPr anchor="t"/>
          <a:p>
            <a:pPr>
              <a:buNone/>
            </a:pPr>
            <a:r>
              <a:rPr lang="zh-CN" altLang="en-US" sz="2600" b="1" kern="1200" dirty="0"/>
              <a:t>潜水：埋藏在地下第一个隔水层之上的地下水</a:t>
            </a:r>
            <a:endParaRPr lang="zh-CN" altLang="en-US" sz="2600" b="1" kern="1200" dirty="0"/>
          </a:p>
          <a:p>
            <a:pPr>
              <a:buNone/>
            </a:pPr>
            <a:r>
              <a:rPr lang="zh-CN" altLang="en-US" sz="2600" b="1" kern="1200" dirty="0"/>
              <a:t>承压水：埋藏在两个隔水层之间承受一定压力的地下水</a:t>
            </a:r>
            <a:endParaRPr lang="zh-CN" altLang="en-US" sz="2600" b="1" kern="1200" dirty="0"/>
          </a:p>
        </p:txBody>
      </p:sp>
      <p:pic>
        <p:nvPicPr>
          <p:cNvPr id="7171" name="联机映像占位符 186371" descr="未命名"/>
          <p:cNvPicPr>
            <a:picLocks noGrp="1" noChangeAspect="1"/>
          </p:cNvPicPr>
          <p:nvPr>
            <p:ph type="clipArt" sz="half" idx="1"/>
          </p:nvPr>
        </p:nvPicPr>
        <p:blipFill>
          <a:blip r:embed="rId1"/>
          <a:stretch>
            <a:fillRect/>
          </a:stretch>
        </p:blipFill>
        <p:spPr>
          <a:xfrm>
            <a:off x="76200" y="1905000"/>
            <a:ext cx="5432425" cy="4846638"/>
          </a:xfrm>
        </p:spPr>
      </p:pic>
      <p:sp>
        <p:nvSpPr>
          <p:cNvPr id="186373" name="矩形 186372"/>
          <p:cNvSpPr/>
          <p:nvPr/>
        </p:nvSpPr>
        <p:spPr>
          <a:xfrm>
            <a:off x="6227763" y="4149725"/>
            <a:ext cx="2447925" cy="2041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just"/>
            <a:r>
              <a:rPr lang="zh-CN" altLang="en-US" sz="32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地下漏斗</a:t>
            </a:r>
            <a:r>
              <a:rPr lang="en-US" altLang="zh-CN" sz="3200" b="1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zh-CN" altLang="en-US" sz="32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地面下陷</a:t>
            </a:r>
            <a:r>
              <a:rPr lang="en-US" altLang="zh-CN" sz="3200" b="1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zh-CN" altLang="en-US" sz="32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房屋倒塌</a:t>
            </a:r>
            <a:r>
              <a:rPr lang="en-US" altLang="zh-CN" sz="3200" b="1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zh-CN" altLang="en-US" sz="32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海水入侵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en-US" altLang="zh-CN" sz="32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6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6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矩形 54306"/>
          <p:cNvSpPr/>
          <p:nvPr/>
        </p:nvSpPr>
        <p:spPr>
          <a:xfrm>
            <a:off x="1912938" y="1763713"/>
            <a:ext cx="3094037" cy="10096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algn="just"/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just" eaLnBrk="0" hangingPunct="0"/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194" name="矩形 54309"/>
          <p:cNvSpPr/>
          <p:nvPr/>
        </p:nvSpPr>
        <p:spPr>
          <a:xfrm>
            <a:off x="5191125" y="1763713"/>
            <a:ext cx="3625850" cy="10096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algn="just"/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just" eaLnBrk="0" hangingPunct="0"/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195" name="矩形 54318"/>
          <p:cNvSpPr/>
          <p:nvPr/>
        </p:nvSpPr>
        <p:spPr>
          <a:xfrm>
            <a:off x="5191125" y="2773363"/>
            <a:ext cx="3625850" cy="820737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algn="just"/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just" eaLnBrk="0" hangingPunct="0"/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54387" name="表格 54386"/>
          <p:cNvGraphicFramePr/>
          <p:nvPr/>
        </p:nvGraphicFramePr>
        <p:xfrm>
          <a:off x="177800" y="1773238"/>
          <a:ext cx="8786813" cy="4392613"/>
        </p:xfrm>
        <a:graphic>
          <a:graphicData uri="http://schemas.openxmlformats.org/drawingml/2006/table">
            <a:tbl>
              <a:tblPr/>
              <a:tblGrid>
                <a:gridCol w="865188"/>
                <a:gridCol w="3600450"/>
                <a:gridCol w="4321175"/>
              </a:tblGrid>
              <a:tr h="442913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200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latin typeface="楷体_GB2312" pitchFamily="49" charset="-122"/>
                          <a:ea typeface="楷体_GB2312" pitchFamily="49" charset="-122"/>
                        </a:rPr>
                        <a:t>潜   水</a:t>
                      </a:r>
                      <a:endParaRPr lang="zh-CN" altLang="en-US" sz="22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latin typeface="楷体_GB2312" pitchFamily="49" charset="-122"/>
                          <a:ea typeface="楷体_GB2312" pitchFamily="49" charset="-122"/>
                        </a:rPr>
                        <a:t>承  压  水</a:t>
                      </a:r>
                      <a:endParaRPr lang="zh-CN" altLang="en-US" sz="22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8987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埋藏</a:t>
                      </a:r>
                      <a:endParaRPr lang="zh-CN" altLang="en-US" sz="22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条件 </a:t>
                      </a:r>
                      <a:endParaRPr lang="zh-CN" altLang="en-US" sz="22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 dirty="0">
                          <a:latin typeface="楷体_GB2312" pitchFamily="49" charset="-122"/>
                          <a:ea typeface="楷体_GB2312" pitchFamily="49" charset="-122"/>
                        </a:rPr>
                        <a:t>埋藏在第一个隔水层之上</a:t>
                      </a:r>
                      <a:endParaRPr lang="zh-CN" altLang="en-US" sz="22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 dirty="0">
                          <a:latin typeface="楷体_GB2312" pitchFamily="49" charset="-122"/>
                          <a:ea typeface="楷体_GB2312" pitchFamily="49" charset="-122"/>
                        </a:rPr>
                        <a:t>埋藏在上下两个隔水层之间</a:t>
                      </a:r>
                      <a:endParaRPr lang="zh-CN" altLang="en-US" sz="22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2050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补给</a:t>
                      </a:r>
                      <a:endParaRPr lang="zh-CN" altLang="en-US" sz="22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方式</a:t>
                      </a:r>
                      <a:endParaRPr lang="zh-CN" altLang="en-US" sz="22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 dirty="0">
                          <a:latin typeface="楷体_GB2312" pitchFamily="49" charset="-122"/>
                          <a:ea typeface="楷体_GB2312" pitchFamily="49" charset="-122"/>
                        </a:rPr>
                        <a:t>主要是当地的大气降水补给，其次是地表水与地下水有互补作用</a:t>
                      </a:r>
                      <a:endParaRPr lang="zh-CN" altLang="en-US" sz="22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 dirty="0">
                          <a:latin typeface="楷体_GB2312" pitchFamily="49" charset="-122"/>
                          <a:ea typeface="楷体_GB2312" pitchFamily="49" charset="-122"/>
                        </a:rPr>
                        <a:t>主要是补给区的大气降水和地表水补给</a:t>
                      </a:r>
                      <a:endParaRPr lang="zh-CN" altLang="en-US" sz="22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8238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特点</a:t>
                      </a:r>
                      <a:endParaRPr lang="zh-CN" altLang="en-US" sz="22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 dirty="0">
                          <a:latin typeface="楷体_GB2312" pitchFamily="49" charset="-122"/>
                          <a:ea typeface="楷体_GB2312" pitchFamily="49" charset="-122"/>
                        </a:rPr>
                        <a:t>具有自由水面，埋藏较浅，受气候影响大，</a:t>
                      </a:r>
                      <a:r>
                        <a:rPr lang="zh-CN" altLang="en-US" sz="2200" b="1" dirty="0">
                          <a:solidFill>
                            <a:srgbClr val="C00000"/>
                          </a:solidFill>
                          <a:latin typeface="楷体_GB2312" pitchFamily="49" charset="-122"/>
                          <a:ea typeface="楷体_GB2312" pitchFamily="49" charset="-122"/>
                        </a:rPr>
                        <a:t>流量不稳定，易受污染，水质较差</a:t>
                      </a:r>
                      <a:endParaRPr lang="zh-CN" altLang="en-US" sz="2200" b="1" dirty="0">
                        <a:solidFill>
                          <a:srgbClr val="C00000"/>
                        </a:solidFill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 dirty="0">
                          <a:latin typeface="楷体_GB2312" pitchFamily="49" charset="-122"/>
                          <a:ea typeface="楷体_GB2312" pitchFamily="49" charset="-122"/>
                        </a:rPr>
                        <a:t>承受静水压力，埋藏较深，受气候影响小，</a:t>
                      </a:r>
                      <a:r>
                        <a:rPr lang="zh-CN" altLang="en-US" sz="2200" b="1" dirty="0">
                          <a:solidFill>
                            <a:srgbClr val="C00000"/>
                          </a:solidFill>
                          <a:latin typeface="楷体_GB2312" pitchFamily="49" charset="-122"/>
                          <a:ea typeface="楷体_GB2312" pitchFamily="49" charset="-122"/>
                        </a:rPr>
                        <a:t>流量稳定，不易受污染，水质较好</a:t>
                      </a:r>
                      <a:endParaRPr lang="zh-CN" altLang="en-US" sz="2200" b="1" dirty="0">
                        <a:solidFill>
                          <a:srgbClr val="C00000"/>
                        </a:solidFill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0425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排泄</a:t>
                      </a:r>
                      <a:endParaRPr lang="zh-CN" altLang="en-US" sz="22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方式</a:t>
                      </a:r>
                      <a:endParaRPr lang="zh-CN" altLang="en-US" sz="22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 dirty="0">
                          <a:ea typeface="楷体_GB2312" pitchFamily="49" charset="-122"/>
                        </a:rPr>
                        <a:t>水平排泄；垂直排泄</a:t>
                      </a:r>
                      <a:endParaRPr lang="zh-CN" altLang="en-US" sz="2200" b="1" dirty="0"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 dirty="0">
                          <a:latin typeface="楷体_GB2312" pitchFamily="49" charset="-122"/>
                          <a:ea typeface="楷体_GB2312" pitchFamily="49" charset="-122"/>
                        </a:rPr>
                        <a:t>补给潜水；补给地表水或出露地表成泉</a:t>
                      </a:r>
                      <a:endParaRPr lang="zh-CN" altLang="en-US" sz="22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388" name="标题 54387"/>
          <p:cNvSpPr>
            <a:spLocks noGrp="1"/>
          </p:cNvSpPr>
          <p:nvPr>
            <p:ph type="title"/>
          </p:nvPr>
        </p:nvSpPr>
        <p:spPr>
          <a:ln>
            <a:miter/>
          </a:ln>
        </p:spPr>
        <p:txBody>
          <a:bodyPr anchor="b"/>
          <a:p>
            <a:pPr algn="ctr" fontAlgn="base"/>
            <a:r>
              <a:rPr lang="en-US" altLang="zh-CN" sz="3200" b="1" strike="noStrike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3</a:t>
            </a:r>
            <a:r>
              <a:rPr lang="zh-CN" altLang="en-US" sz="3200" b="1" strike="noStrike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、潜水与承压水的比较</a:t>
            </a:r>
            <a:endParaRPr lang="zh-CN" altLang="en-US" sz="3200" b="1" strike="noStrike" noProof="1" dirty="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17" name="Group 5"/>
          <p:cNvGrpSpPr/>
          <p:nvPr/>
        </p:nvGrpSpPr>
        <p:grpSpPr>
          <a:xfrm>
            <a:off x="542925" y="1125538"/>
            <a:ext cx="7918450" cy="3959225"/>
            <a:chOff x="342" y="709"/>
            <a:chExt cx="4988" cy="2494"/>
          </a:xfrm>
        </p:grpSpPr>
        <p:pic>
          <p:nvPicPr>
            <p:cNvPr id="9218" name="Picture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43" y="709"/>
              <a:ext cx="4987" cy="60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219" name="Picture 3"/>
            <p:cNvPicPr>
              <a:picLocks noChangeAspect="1"/>
            </p:cNvPicPr>
            <p:nvPr/>
          </p:nvPicPr>
          <p:blipFill>
            <a:blip r:embed="rId2"/>
            <a:srcRect b="55357"/>
            <a:stretch>
              <a:fillRect/>
            </a:stretch>
          </p:blipFill>
          <p:spPr>
            <a:xfrm>
              <a:off x="342" y="1284"/>
              <a:ext cx="4987" cy="191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9220" name="文本框 220164"/>
          <p:cNvSpPr txBox="1"/>
          <p:nvPr/>
        </p:nvSpPr>
        <p:spPr>
          <a:xfrm>
            <a:off x="1331913" y="404813"/>
            <a:ext cx="216058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400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环境问题</a:t>
            </a:r>
            <a:endParaRPr lang="zh-CN" altLang="en-US" sz="2400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Group 5"/>
          <p:cNvGrpSpPr/>
          <p:nvPr/>
        </p:nvGrpSpPr>
        <p:grpSpPr>
          <a:xfrm>
            <a:off x="611188" y="1268413"/>
            <a:ext cx="7881937" cy="4570412"/>
            <a:chOff x="295" y="499"/>
            <a:chExt cx="4965" cy="2879"/>
          </a:xfrm>
        </p:grpSpPr>
        <p:pic>
          <p:nvPicPr>
            <p:cNvPr id="10242" name="Picture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95" y="1086"/>
              <a:ext cx="4958" cy="229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3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5" y="499"/>
              <a:ext cx="4965" cy="59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0244" name="文本框 221188"/>
          <p:cNvSpPr txBox="1"/>
          <p:nvPr/>
        </p:nvSpPr>
        <p:spPr>
          <a:xfrm>
            <a:off x="900113" y="333375"/>
            <a:ext cx="2592387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21190" name="文本框 221189"/>
          <p:cNvSpPr txBox="1"/>
          <p:nvPr/>
        </p:nvSpPr>
        <p:spPr>
          <a:xfrm>
            <a:off x="1187450" y="333375"/>
            <a:ext cx="403225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fontAlgn="base">
              <a:spcBef>
                <a:spcPct val="50000"/>
              </a:spcBef>
              <a:buClr>
                <a:srgbClr val="000000"/>
              </a:buClr>
            </a:pPr>
            <a:r>
              <a:rPr lang="zh-CN" altLang="en-US" sz="2400" b="1" strike="noStrike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  <a:t>地下水的合理利用和保护</a:t>
            </a:r>
            <a:endParaRPr lang="zh-CN" altLang="en-US" sz="2400" b="1" strike="noStrike" noProof="1" dirty="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标题 397313"/>
          <p:cNvSpPr>
            <a:spLocks noGrp="1"/>
          </p:cNvSpPr>
          <p:nvPr>
            <p:ph type="title"/>
          </p:nvPr>
        </p:nvSpPr>
        <p:spPr>
          <a:xfrm>
            <a:off x="179388" y="188913"/>
            <a:ext cx="8029575" cy="2332037"/>
          </a:xfrm>
        </p:spPr>
        <p:txBody>
          <a:bodyPr anchor="b"/>
          <a:p>
            <a:r>
              <a:rPr lang="en-US" altLang="zh-CN" sz="2800" b="1">
                <a:solidFill>
                  <a:srgbClr val="FF3300"/>
                </a:solidFill>
              </a:rPr>
              <a:t>2014·</a:t>
            </a:r>
            <a:r>
              <a:rPr lang="zh-CN" altLang="en-US" sz="2800" b="1" dirty="0">
                <a:solidFill>
                  <a:srgbClr val="FF3300"/>
                </a:solidFill>
              </a:rPr>
              <a:t>四川卷</a:t>
            </a:r>
            <a:r>
              <a:rPr lang="en-US" altLang="zh-CN" sz="2800" b="1">
                <a:solidFill>
                  <a:srgbClr val="FF3300"/>
                </a:solidFill>
              </a:rPr>
              <a:t>:</a:t>
            </a:r>
            <a:r>
              <a:rPr lang="zh-CN" altLang="en-US" sz="2800" b="1" dirty="0"/>
              <a:t>降雨量指一定时间内的降雨平铺在地面的水层深度；一定时间内的河流径流总量平铺在流域地面的水层深度叫径流深度。图</a:t>
            </a:r>
            <a:r>
              <a:rPr lang="en-US" altLang="zh-CN" sz="2800" b="1"/>
              <a:t>5</a:t>
            </a:r>
            <a:r>
              <a:rPr lang="zh-CN" altLang="en-US" sz="2800" b="1" dirty="0"/>
              <a:t>是我国某地气温、降雨量和所在流域径流深度统计图。读图回答</a:t>
            </a:r>
            <a:r>
              <a:rPr lang="en-US" altLang="zh-CN" sz="2800" b="1"/>
              <a:t>11</a:t>
            </a:r>
            <a:r>
              <a:rPr lang="zh-CN" altLang="en-US" sz="2800" b="1" dirty="0"/>
              <a:t>～</a:t>
            </a:r>
            <a:r>
              <a:rPr lang="en-US" altLang="zh-CN" sz="2800" b="1"/>
              <a:t>12</a:t>
            </a:r>
            <a:r>
              <a:rPr lang="zh-CN" altLang="en-US" sz="2800" b="1" dirty="0"/>
              <a:t>题。</a:t>
            </a:r>
            <a:endParaRPr lang="zh-CN" altLang="en-US" sz="2800" b="1" dirty="0"/>
          </a:p>
        </p:txBody>
      </p:sp>
      <p:pic>
        <p:nvPicPr>
          <p:cNvPr id="16386" name="图片 397315" descr="高考资源网(ks5u.com),中国最大的高考网站,您身边的高考专家。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250825" y="2492375"/>
            <a:ext cx="8713788" cy="4365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标题 398337"/>
          <p:cNvSpPr>
            <a:spLocks noGrp="1"/>
          </p:cNvSpPr>
          <p:nvPr>
            <p:ph type="title"/>
          </p:nvPr>
        </p:nvSpPr>
        <p:spPr>
          <a:xfrm>
            <a:off x="574675" y="304800"/>
            <a:ext cx="8281035" cy="3923665"/>
          </a:xfrm>
        </p:spPr>
        <p:txBody>
          <a:bodyPr anchor="b"/>
          <a:p>
            <a:r>
              <a:rPr lang="en-US" altLang="zh-CN" sz="3400" b="1"/>
              <a:t>11</a:t>
            </a:r>
            <a:r>
              <a:rPr lang="zh-CN" altLang="en-US" sz="3400" b="1" dirty="0"/>
              <a:t>．该流域河流夏季补给来源主要是雨水和</a:t>
            </a:r>
            <a:r>
              <a:rPr lang="en-US" altLang="zh-CN" sz="3400" b="1"/>
              <a:t>(</a:t>
            </a:r>
            <a:r>
              <a:rPr lang="zh-CN" altLang="en-US" sz="3400" b="1" dirty="0"/>
              <a:t>　　</a:t>
            </a:r>
            <a:r>
              <a:rPr lang="en-US" altLang="zh-CN" sz="3400" b="1"/>
              <a:t>)</a:t>
            </a:r>
            <a:br>
              <a:rPr lang="en-US" altLang="zh-CN" sz="3400" b="1"/>
            </a:br>
            <a:r>
              <a:rPr lang="en-US" altLang="zh-CN" sz="3400" b="1"/>
              <a:t>A</a:t>
            </a:r>
            <a:r>
              <a:rPr lang="zh-CN" altLang="en-US" sz="3400" b="1" dirty="0"/>
              <a:t>．湖泊水        </a:t>
            </a:r>
            <a:r>
              <a:rPr lang="en-US" altLang="zh-CN" sz="3400" b="1"/>
              <a:t>B</a:t>
            </a:r>
            <a:r>
              <a:rPr lang="zh-CN" altLang="en-US" sz="3400" b="1" dirty="0"/>
              <a:t>．地下水</a:t>
            </a:r>
            <a:br>
              <a:rPr lang="zh-CN" altLang="en-US" sz="3400" b="1" dirty="0"/>
            </a:br>
            <a:r>
              <a:rPr lang="en-US" altLang="zh-CN" sz="3400" b="1"/>
              <a:t>C</a:t>
            </a:r>
            <a:r>
              <a:rPr lang="zh-CN" altLang="en-US" sz="3400" b="1" dirty="0"/>
              <a:t>．冰雪融水    </a:t>
            </a:r>
            <a:r>
              <a:rPr lang="en-US" altLang="zh-CN" sz="3400" b="1"/>
              <a:t>D</a:t>
            </a:r>
            <a:r>
              <a:rPr lang="zh-CN" altLang="en-US" sz="3400" b="1" dirty="0"/>
              <a:t>．沼泽水</a:t>
            </a:r>
            <a:br>
              <a:rPr lang="zh-CN" altLang="en-US" sz="3400" b="1" dirty="0"/>
            </a:br>
            <a:r>
              <a:rPr lang="en-US" altLang="zh-CN" sz="3400" b="1"/>
              <a:t>12</a:t>
            </a:r>
            <a:r>
              <a:rPr lang="zh-CN" altLang="en-US" sz="3400" b="1" dirty="0"/>
              <a:t>．能反映该流域地域特征的地理现象是</a:t>
            </a:r>
            <a:r>
              <a:rPr lang="en-US" altLang="zh-CN" sz="3400" b="1"/>
              <a:t>(</a:t>
            </a:r>
            <a:r>
              <a:rPr lang="zh-CN" altLang="en-US" sz="3400" b="1" dirty="0"/>
              <a:t>　　</a:t>
            </a:r>
            <a:r>
              <a:rPr lang="en-US" altLang="zh-CN" sz="3400" b="1"/>
              <a:t>)</a:t>
            </a:r>
            <a:br>
              <a:rPr lang="en-US" altLang="zh-CN" sz="3400" b="1"/>
            </a:br>
            <a:r>
              <a:rPr lang="en-US" altLang="zh-CN" sz="3400" b="1"/>
              <a:t>A</a:t>
            </a:r>
            <a:r>
              <a:rPr lang="zh-CN" altLang="en-US" sz="3400" b="1" dirty="0"/>
              <a:t>．地表风沙少  </a:t>
            </a:r>
            <a:r>
              <a:rPr lang="en-US" altLang="zh-CN" sz="3400" b="1"/>
              <a:t>B</a:t>
            </a:r>
            <a:r>
              <a:rPr lang="zh-CN" altLang="en-US" sz="3400" b="1" dirty="0"/>
              <a:t>．山麓青青草</a:t>
            </a:r>
            <a:br>
              <a:rPr lang="zh-CN" altLang="en-US" sz="3400" b="1" dirty="0"/>
            </a:br>
            <a:r>
              <a:rPr lang="en-US" altLang="zh-CN" sz="3400" b="1"/>
              <a:t>C</a:t>
            </a:r>
            <a:r>
              <a:rPr lang="zh-CN" altLang="en-US" sz="3400" b="1" dirty="0"/>
              <a:t>．树上柑橘红  </a:t>
            </a:r>
            <a:r>
              <a:rPr lang="en-US" altLang="zh-CN" sz="3400" b="1"/>
              <a:t>D</a:t>
            </a:r>
            <a:r>
              <a:rPr lang="zh-CN" altLang="en-US" sz="3400" b="1" dirty="0"/>
              <a:t>．草场牦牛跑</a:t>
            </a:r>
            <a:endParaRPr lang="zh-CN" altLang="en-US" sz="3400" b="1" dirty="0"/>
          </a:p>
        </p:txBody>
      </p:sp>
      <p:sp>
        <p:nvSpPr>
          <p:cNvPr id="398340" name="文本框 398339"/>
          <p:cNvSpPr txBox="1"/>
          <p:nvPr/>
        </p:nvSpPr>
        <p:spPr>
          <a:xfrm>
            <a:off x="5795963" y="981075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98341" name="文本框 398340"/>
          <p:cNvSpPr txBox="1"/>
          <p:nvPr/>
        </p:nvSpPr>
        <p:spPr>
          <a:xfrm>
            <a:off x="7380288" y="3357563"/>
            <a:ext cx="4889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6386" name="图片 397315" descr="高考资源网(ks5u.com),中国最大的高考网站,您身边的高考专家。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1811655" y="4292600"/>
            <a:ext cx="6685915" cy="2565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8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8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8340" grpId="0"/>
      <p:bldP spid="3983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89" name="图片 1536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92725" y="2708275"/>
            <a:ext cx="3851275" cy="4149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5" name="矩形 15364"/>
          <p:cNvSpPr/>
          <p:nvPr/>
        </p:nvSpPr>
        <p:spPr>
          <a:xfrm>
            <a:off x="395288" y="771525"/>
            <a:ext cx="5494338" cy="6413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fontAlgn="base"/>
            <a:r>
              <a:rPr lang="zh-CN" altLang="en-US" sz="3600" b="1" strike="noStrike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二</a:t>
            </a:r>
            <a:r>
              <a:rPr lang="en-US" altLang="zh-CN" sz="3600" b="1" strike="noStrike" noProof="1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.</a:t>
            </a:r>
            <a:r>
              <a:rPr lang="zh-CN" altLang="en-US" sz="3600" b="1" strike="noStrike" noProof="1" dirty="0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水体的相互联系</a:t>
            </a:r>
            <a:endParaRPr lang="zh-CN" altLang="en-US" sz="3600" b="1" strike="noStrike" noProof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77" name="文本框 15376"/>
          <p:cNvSpPr txBox="1"/>
          <p:nvPr/>
        </p:nvSpPr>
        <p:spPr>
          <a:xfrm>
            <a:off x="323850" y="1946275"/>
            <a:ext cx="4319588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水体间的相互转化</a:t>
            </a:r>
            <a:r>
              <a:rPr lang="en-US" altLang="zh-CN" sz="2400" b="1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:</a:t>
            </a:r>
            <a:endParaRPr lang="en-US" altLang="zh-CN" sz="2400" b="1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378" name="文本框 15377"/>
          <p:cNvSpPr txBox="1"/>
          <p:nvPr/>
        </p:nvSpPr>
        <p:spPr>
          <a:xfrm>
            <a:off x="250825" y="3979863"/>
            <a:ext cx="4897438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水源补给关系</a:t>
            </a:r>
            <a:endParaRPr lang="zh-CN" altLang="en-US" sz="24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379" name="矩形 15378"/>
          <p:cNvSpPr/>
          <p:nvPr/>
        </p:nvSpPr>
        <p:spPr>
          <a:xfrm>
            <a:off x="179388" y="4437063"/>
            <a:ext cx="5040312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/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从陆地水体的水源补给看，</a:t>
            </a:r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大气降水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是最主要的补给。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5420" name="组合 15419"/>
          <p:cNvGrpSpPr/>
          <p:nvPr/>
        </p:nvGrpSpPr>
        <p:grpSpPr>
          <a:xfrm>
            <a:off x="323850" y="2665413"/>
            <a:ext cx="4176713" cy="1311275"/>
            <a:chOff x="204" y="1071"/>
            <a:chExt cx="2631" cy="826"/>
          </a:xfrm>
        </p:grpSpPr>
        <p:sp>
          <p:nvSpPr>
            <p:cNvPr id="12295" name="矩形 15382"/>
            <p:cNvSpPr/>
            <p:nvPr/>
          </p:nvSpPr>
          <p:spPr>
            <a:xfrm>
              <a:off x="1020" y="1071"/>
              <a:ext cx="726" cy="318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lvl="0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296" name="文本框 15381"/>
            <p:cNvSpPr txBox="1"/>
            <p:nvPr/>
          </p:nvSpPr>
          <p:spPr>
            <a:xfrm>
              <a:off x="1020" y="1071"/>
              <a:ext cx="72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固态</a:t>
              </a:r>
              <a:endPara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297" name="矩形 15385"/>
            <p:cNvSpPr/>
            <p:nvPr/>
          </p:nvSpPr>
          <p:spPr>
            <a:xfrm>
              <a:off x="1973" y="1570"/>
              <a:ext cx="726" cy="318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lvl="0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298" name="文本框 15383"/>
            <p:cNvSpPr txBox="1"/>
            <p:nvPr/>
          </p:nvSpPr>
          <p:spPr>
            <a:xfrm>
              <a:off x="2019" y="1570"/>
              <a:ext cx="81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气态</a:t>
              </a:r>
              <a:endPara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299" name="文本框 15415"/>
            <p:cNvSpPr txBox="1"/>
            <p:nvPr/>
          </p:nvSpPr>
          <p:spPr>
            <a:xfrm>
              <a:off x="1020" y="1071"/>
              <a:ext cx="72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固态</a:t>
              </a:r>
              <a:endPara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0" name="文本框 15368"/>
            <p:cNvSpPr txBox="1"/>
            <p:nvPr/>
          </p:nvSpPr>
          <p:spPr>
            <a:xfrm>
              <a:off x="204" y="1570"/>
              <a:ext cx="684" cy="315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lvl="0"/>
              <a:r>
                <a:rPr lang="zh-CN" altLang="en-US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液态</a:t>
              </a:r>
              <a:endPara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1" name="直接连接符 15369"/>
            <p:cNvSpPr/>
            <p:nvPr/>
          </p:nvSpPr>
          <p:spPr>
            <a:xfrm flipV="1">
              <a:off x="441" y="1189"/>
              <a:ext cx="536" cy="345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p>
              <a:pPr lvl="0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2" name="直接连接符 15370"/>
            <p:cNvSpPr/>
            <p:nvPr/>
          </p:nvSpPr>
          <p:spPr>
            <a:xfrm flipH="1">
              <a:off x="599" y="1307"/>
              <a:ext cx="447" cy="276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p>
              <a:pPr lvl="0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3" name="直接连接符 15371"/>
            <p:cNvSpPr/>
            <p:nvPr/>
          </p:nvSpPr>
          <p:spPr>
            <a:xfrm>
              <a:off x="1824" y="1151"/>
              <a:ext cx="625" cy="343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p>
              <a:pPr lvl="0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4" name="直接连接符 15372"/>
            <p:cNvSpPr/>
            <p:nvPr/>
          </p:nvSpPr>
          <p:spPr>
            <a:xfrm flipH="1" flipV="1">
              <a:off x="1745" y="1269"/>
              <a:ext cx="526" cy="314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p>
              <a:pPr lvl="0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5" name="直接连接符 15373"/>
            <p:cNvSpPr/>
            <p:nvPr/>
          </p:nvSpPr>
          <p:spPr>
            <a:xfrm flipV="1">
              <a:off x="994" y="1664"/>
              <a:ext cx="909" cy="0"/>
            </a:xfrm>
            <a:prstGeom prst="line">
              <a:avLst/>
            </a:prstGeom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p>
              <a:pPr lvl="0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6" name="直接连接符 15374"/>
            <p:cNvSpPr/>
            <p:nvPr/>
          </p:nvSpPr>
          <p:spPr>
            <a:xfrm flipH="1">
              <a:off x="955" y="1782"/>
              <a:ext cx="948" cy="0"/>
            </a:xfrm>
            <a:prstGeom prst="line">
              <a:avLst/>
            </a:prstGeom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p>
              <a:pPr lvl="0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7" name="矩形 15416"/>
            <p:cNvSpPr/>
            <p:nvPr/>
          </p:nvSpPr>
          <p:spPr>
            <a:xfrm>
              <a:off x="1973" y="1570"/>
              <a:ext cx="726" cy="318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lvl="0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8" name="文本框 15417"/>
            <p:cNvSpPr txBox="1"/>
            <p:nvPr/>
          </p:nvSpPr>
          <p:spPr>
            <a:xfrm>
              <a:off x="2019" y="1570"/>
              <a:ext cx="81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28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气态</a:t>
              </a:r>
              <a:endPara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5421" name="矩形 15420"/>
          <p:cNvSpPr/>
          <p:nvPr/>
        </p:nvSpPr>
        <p:spPr>
          <a:xfrm>
            <a:off x="0" y="5410200"/>
            <a:ext cx="5292725" cy="1187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/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河流水、湖泊水和地下水之间，依据水位、流量的动态变化，具有水源互相补给的关系。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7" grpId="0"/>
      <p:bldP spid="15378" grpId="0"/>
      <p:bldP spid="15379" grpId="0"/>
      <p:bldP spid="154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3" name="Picture 3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1062038"/>
            <a:ext cx="9144000" cy="5727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4" name="文本框 212995"/>
          <p:cNvSpPr txBox="1"/>
          <p:nvPr/>
        </p:nvSpPr>
        <p:spPr>
          <a:xfrm>
            <a:off x="827088" y="333375"/>
            <a:ext cx="619283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400" dirty="0">
                <a:solidFill>
                  <a:srgbClr val="FF33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补充</a:t>
            </a:r>
            <a:r>
              <a:rPr lang="en-US" altLang="zh-CN" sz="2400">
                <a:solidFill>
                  <a:srgbClr val="FF33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400" dirty="0">
                <a:solidFill>
                  <a:srgbClr val="FF33CC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2400" dirty="0">
                <a:latin typeface="Verdana" panose="020B0604030504040204" pitchFamily="34" charset="0"/>
                <a:ea typeface="宋体" panose="02010600030101010101" pitchFamily="2" charset="-122"/>
              </a:rPr>
              <a:t>河流补给的五种类型</a:t>
            </a:r>
            <a:endParaRPr lang="zh-CN" altLang="en-US" sz="2400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7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60350"/>
            <a:ext cx="9144000" cy="4778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1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404813"/>
            <a:ext cx="8569325" cy="59547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标题 1"/>
          <p:cNvSpPr/>
          <p:nvPr/>
        </p:nvSpPr>
        <p:spPr>
          <a:xfrm>
            <a:off x="1116013" y="0"/>
            <a:ext cx="8027987" cy="7858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algn="ctr">
              <a:buClr>
                <a:srgbClr val="000000"/>
              </a:buClr>
            </a:pPr>
            <a:r>
              <a:rPr lang="zh-CN" altLang="en-US" sz="2300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知识拓展：</a:t>
            </a:r>
            <a:r>
              <a:rPr lang="zh-CN" altLang="en-US" sz="23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河流水、湖泊水、地下水的互补关系</a:t>
            </a:r>
            <a:endParaRPr lang="en-US" altLang="zh-CN" sz="2300">
              <a:solidFill>
                <a:schemeClr val="tx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63489" name="Picture 1" descr="F:\地理人教版\地理人教版\RJ3-7.TIF"/>
          <p:cNvPicPr>
            <a:picLocks noChangeAspect="1" noChangeArrowheads="1"/>
          </p:cNvPicPr>
          <p:nvPr/>
        </p:nvPicPr>
        <p:blipFill>
          <a:blip r:embed="rId1" r:link="rId2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706589" y="3866187"/>
            <a:ext cx="5531560" cy="289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文本框 350211"/>
          <p:cNvSpPr txBox="1"/>
          <p:nvPr/>
        </p:nvSpPr>
        <p:spPr>
          <a:xfrm>
            <a:off x="158750" y="908050"/>
            <a:ext cx="8985250" cy="2530475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626B74"/>
            </a:prstShdw>
          </a:effectLst>
        </p:spPr>
        <p:txBody>
          <a:bodyPr anchor="t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．河流水、湖泊水、地下水之间具有水源相互补给的关系：</a:t>
            </a:r>
            <a:endParaRPr lang="zh-CN" altLang="en-US" sz="2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lvl="0">
              <a:buClr>
                <a:srgbClr val="000000"/>
              </a:buClr>
            </a:pP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当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河流水位高于湖面或潜水面时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，河流水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补给湖泊或地下潜水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；当河流水位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低于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湖面或潜水面时，湖泊水或潜水则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补给河流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。河流沿岸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湖泊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对河流径流还起着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调蓄作用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，在洪水期蓄积部分洪水，可以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延缓、削减河流洪峰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。人工湖泊</a:t>
            </a:r>
            <a:r>
              <a:rPr lang="en-US" altLang="zh-CN" sz="2000" b="1"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水库更是可以起到人工拦蓄洪水，并按人们的需要来调节河川径流变化的作用。如下图所示：</a:t>
            </a:r>
            <a:endParaRPr lang="zh-CN" altLang="en-US" sz="2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lvl="0">
              <a:buClr>
                <a:srgbClr val="000000"/>
              </a:buClr>
            </a:pPr>
            <a:r>
              <a:rPr lang="zh-CN" altLang="en-US" sz="2000" dirty="0">
                <a:latin typeface="Arial" panose="020B0604020202020204" pitchFamily="34" charset="0"/>
                <a:ea typeface="黑体" panose="02010609060101010101" pitchFamily="49" charset="-122"/>
              </a:rPr>
              <a:t>       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注意：有些河流水与地下水之间并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不一定存在互补关系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，如黄河下游、长江荆江段因其为“地上河”，只存在河流水补给地下水的情况。</a:t>
            </a:r>
            <a:endParaRPr lang="zh-CN" altLang="en-US" sz="2000" u="sng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3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7" name="图片 3543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30725" y="1557338"/>
            <a:ext cx="4505325" cy="3343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8" name="文本框 354306"/>
          <p:cNvSpPr txBox="1"/>
          <p:nvPr/>
        </p:nvSpPr>
        <p:spPr>
          <a:xfrm>
            <a:off x="323850" y="885825"/>
            <a:ext cx="7578725" cy="429895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　　（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2010·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山东模拟）下图是某河流一观测站测得的不同年份两条全年流量曲线图。读图，完成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～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题。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该河流最主要的补给类型是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A.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降水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B.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湖泊水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C.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地下水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D.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冰川积雪融水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该河流若在我国，可能位于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A.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西北地区　　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B.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东北地区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C.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华北地区　　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D.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东南地区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文本框 354307"/>
          <p:cNvSpPr txBox="1"/>
          <p:nvPr/>
        </p:nvSpPr>
        <p:spPr>
          <a:xfrm>
            <a:off x="1258888" y="93663"/>
            <a:ext cx="5905500" cy="671512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626B74"/>
            </a:prstShdw>
          </a:effectLst>
        </p:spPr>
        <p:txBody>
          <a:bodyPr anchor="t">
            <a:spAutoFit/>
          </a:bodyPr>
          <a:p>
            <a:pPr lvl="0" algn="ctr">
              <a:spcBef>
                <a:spcPct val="50000"/>
              </a:spcBef>
              <a:buClr>
                <a:srgbClr val="000000"/>
              </a:buClr>
            </a:pPr>
            <a:r>
              <a:rPr lang="zh-CN" altLang="en-US" sz="3800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课堂练习</a:t>
            </a:r>
            <a:endParaRPr lang="zh-CN" altLang="en-US" sz="3800" u="sng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54309" name="文本框 354308"/>
          <p:cNvSpPr txBox="1"/>
          <p:nvPr/>
        </p:nvSpPr>
        <p:spPr>
          <a:xfrm>
            <a:off x="3563938" y="2276475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4310" name="文本框 354309"/>
          <p:cNvSpPr txBox="1"/>
          <p:nvPr/>
        </p:nvSpPr>
        <p:spPr>
          <a:xfrm>
            <a:off x="4859338" y="4508500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4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309" grpId="0"/>
      <p:bldP spid="3543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1" name="图片 3553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03750" y="1557338"/>
            <a:ext cx="4505325" cy="3343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2" name="文本框 355330"/>
          <p:cNvSpPr txBox="1"/>
          <p:nvPr/>
        </p:nvSpPr>
        <p:spPr>
          <a:xfrm>
            <a:off x="323850" y="885825"/>
            <a:ext cx="7578725" cy="51403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　　（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2012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年高考模拟）下图是某河流一观测站测得的不同年份两条全年流量曲线图。读图，完成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～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题。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4.①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流量曲线明显有别于②流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量曲线，下列有关测得年份及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成因的说法，正确的是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A.①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早于②   观测站上游修建了水坝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B.①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早于②   流域内大面积植树造林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C.①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晚于②   观测站上游修建了水坝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15000"/>
              </a:lnSpc>
              <a:buClr>
                <a:srgbClr val="000000"/>
              </a:buClr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D.①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晚于②   流域内开荒种田面积扩大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文本框 355331"/>
          <p:cNvSpPr txBox="1"/>
          <p:nvPr/>
        </p:nvSpPr>
        <p:spPr>
          <a:xfrm>
            <a:off x="1258888" y="93663"/>
            <a:ext cx="5905500" cy="671512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626B74"/>
            </a:prstShdw>
          </a:effectLst>
        </p:spPr>
        <p:txBody>
          <a:bodyPr anchor="t">
            <a:spAutoFit/>
          </a:bodyPr>
          <a:p>
            <a:pPr lvl="0" algn="ctr">
              <a:spcBef>
                <a:spcPct val="50000"/>
              </a:spcBef>
              <a:buClr>
                <a:srgbClr val="000000"/>
              </a:buClr>
            </a:pPr>
            <a:r>
              <a:rPr lang="zh-CN" altLang="en-US" sz="3800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课堂练习</a:t>
            </a:r>
            <a:endParaRPr lang="zh-CN" altLang="en-US" sz="3800" u="sng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55333" name="文本框 355332"/>
          <p:cNvSpPr txBox="1"/>
          <p:nvPr/>
        </p:nvSpPr>
        <p:spPr>
          <a:xfrm>
            <a:off x="6156325" y="4941888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5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53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2"/>
          <p:cNvSpPr/>
          <p:nvPr/>
        </p:nvSpPr>
        <p:spPr>
          <a:xfrm>
            <a:off x="304800" y="114300"/>
            <a:ext cx="7848600" cy="5492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algn="just" eaLnBrk="1" hangingPunct="1">
              <a:lnSpc>
                <a:spcPct val="125000"/>
              </a:lnSpc>
            </a:pP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真题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5】 (2011·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北京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读下图，回答下列问题。 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3315" name="Picture 3" descr="D:/我的文档/桌面/E16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990600" y="749300"/>
            <a:ext cx="7010400" cy="3822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6" name="Text Box 4"/>
          <p:cNvSpPr txBox="1"/>
          <p:nvPr/>
        </p:nvSpPr>
        <p:spPr>
          <a:xfrm>
            <a:off x="533400" y="4556125"/>
            <a:ext cx="82296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25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简述本区域河流的主要补给类型及其季节特征。 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69" name="Text Box 5"/>
          <p:cNvSpPr txBox="1"/>
          <p:nvPr/>
        </p:nvSpPr>
        <p:spPr>
          <a:xfrm>
            <a:off x="533400" y="5243513"/>
            <a:ext cx="8153400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答案：冰川、积雪融水补给，地下水补给，山地降水补给；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主要在夏季，其次在春季、秋季。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图片 1" descr="【新课标】2012年高等学校招生考试全国卷文综解析"/>
          <p:cNvPicPr>
            <a:picLocks noChangeAspect="1"/>
          </p:cNvPicPr>
          <p:nvPr/>
        </p:nvPicPr>
        <p:blipFill>
          <a:blip r:embed="rId1"/>
          <a:srcRect b="10182"/>
          <a:stretch>
            <a:fillRect/>
          </a:stretch>
        </p:blipFill>
        <p:spPr>
          <a:xfrm>
            <a:off x="3505200" y="1524000"/>
            <a:ext cx="5257800" cy="2819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Rectangle 5"/>
          <p:cNvSpPr/>
          <p:nvPr/>
        </p:nvSpPr>
        <p:spPr>
          <a:xfrm>
            <a:off x="304800" y="74613"/>
            <a:ext cx="8458200" cy="14065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eaLnBrk="0" hangingPunct="0">
              <a:lnSpc>
                <a:spcPct val="12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 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真题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6】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2012·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新课标全国卷）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图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示意流域水系分布（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）和该流域内一次局地暴雨前后甲，乙两水文站观测到的河流流量变化曲线（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），读图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完成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(2)—(3)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题。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340" name="Rectangle 6"/>
          <p:cNvSpPr/>
          <p:nvPr/>
        </p:nvSpPr>
        <p:spPr>
          <a:xfrm>
            <a:off x="228600" y="1965325"/>
            <a:ext cx="3429000" cy="18446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eaLnBrk="0" hangingPunct="0">
              <a:lnSpc>
                <a:spcPct val="120000"/>
              </a:lnSpc>
            </a:pP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(2)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此次局地暴雨可能出现在图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1a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中的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(    )</a:t>
            </a:r>
            <a:endParaRPr lang="en-US" altLang="zh-CN" sz="24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0" hangingPunct="0">
              <a:lnSpc>
                <a:spcPct val="120000"/>
              </a:lnSpc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 A.①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地    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B.②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地  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0" hangingPunct="0">
              <a:lnSpc>
                <a:spcPct val="120000"/>
              </a:lnSpc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 C.③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地    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D.④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地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341" name="Rectangle 7"/>
          <p:cNvSpPr/>
          <p:nvPr/>
        </p:nvSpPr>
        <p:spPr>
          <a:xfrm>
            <a:off x="228600" y="4479925"/>
            <a:ext cx="8686800" cy="18446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eaLnBrk="1" hangingPunct="1">
              <a:lnSpc>
                <a:spcPct val="120000"/>
              </a:lnSpc>
            </a:pP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(3)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乙水文站洪峰流量峰值小于甲水文站，主要是因为甲，乙水文站之间                                    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(    )</a:t>
            </a:r>
            <a:endParaRPr lang="en-US" altLang="zh-CN" sz="24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20000"/>
              </a:lnSpc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 A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河道淤积                 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B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河谷变宽   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20000"/>
              </a:lnSpc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 C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湖泊分流                 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D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湖水补给量减小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4520" name="Text Box 8"/>
          <p:cNvSpPr txBox="1"/>
          <p:nvPr/>
        </p:nvSpPr>
        <p:spPr>
          <a:xfrm>
            <a:off x="2672715" y="2189798"/>
            <a:ext cx="457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D</a:t>
            </a:r>
            <a:endParaRPr lang="en-US" altLang="zh-CN" sz="2800" b="1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521" name="Text Box 9"/>
          <p:cNvSpPr txBox="1"/>
          <p:nvPr/>
        </p:nvSpPr>
        <p:spPr>
          <a:xfrm>
            <a:off x="8001000" y="4914900"/>
            <a:ext cx="457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C</a:t>
            </a:r>
            <a:endParaRPr lang="en-US" altLang="zh-CN" sz="2800" b="1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0" grpId="0"/>
      <p:bldP spid="645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Rectangle 2"/>
          <p:cNvSpPr/>
          <p:nvPr/>
        </p:nvSpPr>
        <p:spPr>
          <a:xfrm>
            <a:off x="381000" y="898525"/>
            <a:ext cx="8382000" cy="14636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一条河流往往有多个补给形式，判断其最主要的补给形式主要分析径流量的变化特点。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(1)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河流径流量随降水量的变化而变化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雨水补给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35" name="Text Box 3"/>
          <p:cNvSpPr txBox="1"/>
          <p:nvPr/>
        </p:nvSpPr>
        <p:spPr>
          <a:xfrm>
            <a:off x="838200" y="76200"/>
            <a:ext cx="2362200" cy="625475"/>
          </a:xfrm>
          <a:prstGeom prst="rect">
            <a:avLst/>
          </a:prstGeom>
          <a:noFill/>
          <a:ln w="9525">
            <a:noFill/>
          </a:ln>
          <a:effectLst>
            <a:prstShdw prst="shdw11" dir="16200000">
              <a:srgbClr val="009999">
                <a:alpha val="50000"/>
              </a:srgbClr>
            </a:prstShdw>
          </a:effectLst>
        </p:spPr>
        <p:txBody>
          <a:bodyPr>
            <a:spAutoFit/>
          </a:bodyPr>
          <a:p>
            <a:pPr lvl="0" eaLnBrk="1" hangingPunct="1">
              <a:lnSpc>
                <a:spcPct val="125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规律总结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4340" name="Group 4"/>
          <p:cNvGraphicFramePr>
            <a:graphicFrameLocks noGrp="1"/>
          </p:cNvGraphicFramePr>
          <p:nvPr/>
        </p:nvGraphicFramePr>
        <p:xfrm>
          <a:off x="457200" y="2695575"/>
          <a:ext cx="8229600" cy="3478213"/>
        </p:xfrm>
        <a:graphic>
          <a:graphicData uri="http://schemas.openxmlformats.org/drawingml/2006/table">
            <a:tbl>
              <a:tblPr/>
              <a:tblGrid>
                <a:gridCol w="2514600"/>
                <a:gridCol w="2438400"/>
                <a:gridCol w="3276600"/>
              </a:tblGrid>
              <a:tr h="5619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气候区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补给时间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径流特点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69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热带雨林气候、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温带海洋性气候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全年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年雨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流量大，径流量季节变化小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5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季风气候区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当地夏季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夏雨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夏汛，径流季节变化大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5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热带草原气候区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当地夏季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湿季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径流季节变化大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69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地中海气候区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当地冬季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冬雨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冬汛，径流季节变化大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Rectangle 2"/>
          <p:cNvSpPr/>
          <p:nvPr/>
        </p:nvSpPr>
        <p:spPr>
          <a:xfrm>
            <a:off x="381000" y="304800"/>
            <a:ext cx="8305800" cy="32924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(2)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河流径流量随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气温的变化而变化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冰川或积雪融水补给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①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积雪融水补给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春季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气温回升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春汛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河流径流年际变化较小，季节变化较大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②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冰川融水补给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夏季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气温最高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夏汛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冬季气温在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0℃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以下，河流出现断流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) ——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河流流量小，流量季节变化大，年际变化小。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59" name="Rectangle 4"/>
          <p:cNvSpPr/>
          <p:nvPr/>
        </p:nvSpPr>
        <p:spPr>
          <a:xfrm>
            <a:off x="381000" y="3489643"/>
            <a:ext cx="8305800" cy="283464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(3)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河流流量稳定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地下水和湖泊水补给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①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湖泊水补给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对湖泊以</a:t>
            </a:r>
            <a:r>
              <a:rPr lang="zh-CN" altLang="en-US" sz="2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下河段起调节作用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2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延缓并削减洪峰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②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地下水补给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河流</a:t>
            </a:r>
            <a:r>
              <a:rPr lang="zh-CN" altLang="en-US" sz="2400" b="1" u="sng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稳定而可靠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的补给来源，与河流有互补作用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雨季，河流水补给地下；旱季，地下水补给河流</a:t>
            </a:r>
            <a:r>
              <a:rPr lang="en-US" altLang="zh-CN" sz="24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3249" name="Picture 2" descr="F:\地理人教版\地理人教版\RJ3-16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2987675" y="1628775"/>
            <a:ext cx="6142038" cy="3243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50" name="文本占位符 2"/>
          <p:cNvSpPr>
            <a:spLocks noGrp="1"/>
          </p:cNvSpPr>
          <p:nvPr>
            <p:ph type="body" sz="quarter"/>
          </p:nvPr>
        </p:nvSpPr>
        <p:spPr>
          <a:xfrm>
            <a:off x="323850" y="620713"/>
            <a:ext cx="8820150" cy="946150"/>
          </a:xfrm>
        </p:spPr>
        <p:txBody>
          <a:bodyPr anchor="t">
            <a:spAutoFit/>
          </a:bodyPr>
          <a:lstStyle>
            <a:lvl1pPr lvl="0">
              <a:defRPr sz="2400" kern="1200"/>
            </a:lvl1pPr>
            <a:lvl2pPr lvl="1">
              <a:defRPr sz="2000" kern="1200"/>
            </a:lvl2pPr>
            <a:lvl3pPr lvl="2">
              <a:defRPr sz="1800" kern="1200"/>
            </a:lvl3pPr>
            <a:lvl4pPr lvl="3">
              <a:defRPr sz="1600" kern="1200"/>
            </a:lvl4pPr>
            <a:lvl5pPr lvl="4">
              <a:defRPr sz="1600" kern="1200"/>
            </a:lvl5pPr>
          </a:lstStyle>
          <a:p>
            <a:pPr marL="0" lvl="0" indent="719455"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(2009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年高考广东卷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水循环包括自然循环和社会循环。读图，回答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～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题。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3251" name="标题 1"/>
          <p:cNvSpPr>
            <a:spLocks noGrp="1"/>
          </p:cNvSpPr>
          <p:nvPr>
            <p:ph type="title"/>
          </p:nvPr>
        </p:nvSpPr>
        <p:spPr>
          <a:xfrm>
            <a:off x="2928938" y="0"/>
            <a:ext cx="4357687" cy="549275"/>
          </a:xfrm>
        </p:spPr>
        <p:txBody>
          <a:bodyPr anchor="ctr"/>
          <a:p>
            <a:pPr lvl="0" algn="ctr"/>
            <a:r>
              <a:rPr lang="zh-CN" altLang="en-US" sz="3400" dirty="0">
                <a:latin typeface="Times New Roman" panose="02020603050405020304" pitchFamily="18" charset="0"/>
                <a:ea typeface="黑体" panose="02010609060101010101" pitchFamily="49" charset="-122"/>
              </a:rPr>
              <a:t>课堂练习</a:t>
            </a:r>
            <a:endParaRPr lang="zh-CN" altLang="en-US" sz="3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3252" name="文本占位符 2"/>
          <p:cNvSpPr/>
          <p:nvPr/>
        </p:nvSpPr>
        <p:spPr>
          <a:xfrm>
            <a:off x="0" y="4437063"/>
            <a:ext cx="7358063" cy="2209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719455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图中①②③④分别为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　　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lvl="0" indent="719455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．蒸发、地表径流、跨流域调水、降水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lvl="0" indent="719455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．降水、地表径流、蒸发、跨流域调水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lvl="0" indent="719455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．跨流域调水、下渗、地下径流、蒸发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lvl="0" indent="719455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．降水、蒸发、地表径流、跨流域调水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60454" name="文本框 360453"/>
          <p:cNvSpPr txBox="1"/>
          <p:nvPr/>
        </p:nvSpPr>
        <p:spPr>
          <a:xfrm>
            <a:off x="7380288" y="4941888"/>
            <a:ext cx="4889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0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045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3" name="标题 1"/>
          <p:cNvSpPr>
            <a:spLocks noGrp="1"/>
          </p:cNvSpPr>
          <p:nvPr>
            <p:ph type="title"/>
          </p:nvPr>
        </p:nvSpPr>
        <p:spPr>
          <a:xfrm>
            <a:off x="2857500" y="0"/>
            <a:ext cx="4357688" cy="785813"/>
          </a:xfrm>
        </p:spPr>
        <p:txBody>
          <a:bodyPr anchor="ctr"/>
          <a:p>
            <a:pPr lvl="0" algn="ctr"/>
            <a:r>
              <a:rPr lang="zh-CN" altLang="en-US" sz="3400" dirty="0">
                <a:latin typeface="Times New Roman" panose="02020603050405020304" pitchFamily="18" charset="0"/>
                <a:ea typeface="黑体" panose="02010609060101010101" pitchFamily="49" charset="-122"/>
              </a:rPr>
              <a:t>课堂练习</a:t>
            </a:r>
            <a:endParaRPr lang="zh-CN" altLang="en-US" sz="3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4274" name="文本占位符 2"/>
          <p:cNvSpPr>
            <a:spLocks noGrp="1"/>
          </p:cNvSpPr>
          <p:nvPr>
            <p:ph type="body" sz="quarter"/>
          </p:nvPr>
        </p:nvSpPr>
        <p:spPr>
          <a:xfrm>
            <a:off x="-36512" y="4652963"/>
            <a:ext cx="9180512" cy="1698625"/>
          </a:xfrm>
        </p:spPr>
        <p:txBody>
          <a:bodyPr anchor="t">
            <a:spAutoFit/>
          </a:bodyPr>
          <a:lstStyle>
            <a:lvl1pPr lvl="0">
              <a:defRPr sz="2400" kern="1200"/>
            </a:lvl1pPr>
            <a:lvl2pPr lvl="1">
              <a:defRPr sz="2000" kern="1200"/>
            </a:lvl2pPr>
            <a:lvl3pPr lvl="2">
              <a:defRPr sz="1800" kern="1200"/>
            </a:lvl3pPr>
            <a:lvl4pPr lvl="3">
              <a:defRPr sz="1600" kern="1200"/>
            </a:lvl4pPr>
            <a:lvl5pPr lvl="4">
              <a:defRPr sz="1600" kern="1200"/>
            </a:lvl5pPr>
          </a:lstStyle>
          <a:p>
            <a:pPr marL="0" lvl="0" indent="719455">
              <a:buNone/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在水资源的社会循环各环节中，下列做法不够恰当的是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　　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719455">
              <a:buNone/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．取水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保护水源地              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．输水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减少过程损耗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719455">
              <a:buNone/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．用水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节约、综合利用     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．排水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防止当地污染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54275" name="Picture 2" descr="F:\地理人教版\地理人教版\RJ3-16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1547813" y="981075"/>
            <a:ext cx="6142037" cy="3243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1477" name="文本框 361476"/>
          <p:cNvSpPr txBox="1"/>
          <p:nvPr/>
        </p:nvSpPr>
        <p:spPr>
          <a:xfrm>
            <a:off x="8243888" y="5084763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1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147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6081" name="组合 48131"/>
          <p:cNvGrpSpPr/>
          <p:nvPr/>
        </p:nvGrpSpPr>
        <p:grpSpPr>
          <a:xfrm>
            <a:off x="34925" y="863600"/>
            <a:ext cx="9144000" cy="2997200"/>
            <a:chOff x="0" y="0"/>
            <a:chExt cx="5760" cy="1815"/>
          </a:xfrm>
        </p:grpSpPr>
        <p:pic>
          <p:nvPicPr>
            <p:cNvPr id="46082" name="图片 48132" descr="水循环2"/>
            <p:cNvPicPr>
              <a:picLocks noChangeAspect="1"/>
            </p:cNvPicPr>
            <p:nvPr/>
          </p:nvPicPr>
          <p:blipFill>
            <a:blip r:embed="rId1"/>
            <a:srcRect t="11345" b="3922"/>
            <a:stretch>
              <a:fillRect/>
            </a:stretch>
          </p:blipFill>
          <p:spPr>
            <a:xfrm>
              <a:off x="0" y="0"/>
              <a:ext cx="5760" cy="181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083" name="文本框 48133"/>
            <p:cNvSpPr txBox="1"/>
            <p:nvPr/>
          </p:nvSpPr>
          <p:spPr>
            <a:xfrm>
              <a:off x="3288" y="709"/>
              <a:ext cx="680" cy="1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植物蒸腾</a:t>
              </a:r>
              <a:endParaRPr lang="zh-CN" altLang="en-US" sz="1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48130" name="标题 48129"/>
          <p:cNvSpPr>
            <a:spLocks noGrp="1"/>
          </p:cNvSpPr>
          <p:nvPr>
            <p:ph type="title"/>
          </p:nvPr>
        </p:nvSpPr>
        <p:spPr>
          <a:xfrm>
            <a:off x="574675" y="115888"/>
            <a:ext cx="8001000" cy="684213"/>
          </a:xfrm>
          <a:ln>
            <a:miter/>
          </a:ln>
        </p:spPr>
        <p:txBody>
          <a:bodyPr anchor="b"/>
          <a:p>
            <a:pPr fontAlgn="base"/>
            <a:r>
              <a:rPr lang="zh-CN" altLang="en-US" sz="36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  <a:r>
              <a:rPr lang="en-US" altLang="zh-CN" sz="36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水循环</a:t>
            </a:r>
            <a:endParaRPr lang="zh-CN" altLang="en-US" sz="3600" b="1" strike="noStrike" noProof="1" dirty="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85" name="文本占位符 48130"/>
          <p:cNvSpPr>
            <a:spLocks noGrp="1"/>
          </p:cNvSpPr>
          <p:nvPr>
            <p:ph idx="1"/>
          </p:nvPr>
        </p:nvSpPr>
        <p:spPr>
          <a:xfrm>
            <a:off x="179388" y="3933825"/>
            <a:ext cx="8964612" cy="2781300"/>
          </a:xfrm>
        </p:spPr>
        <p:txBody>
          <a:bodyPr anchor="t"/>
          <a:p>
            <a:pPr>
              <a:lnSpc>
                <a:spcPct val="90000"/>
              </a:lnSpc>
            </a:pPr>
            <a:r>
              <a:rPr lang="zh-CN" altLang="en-US" sz="2800" b="1" dirty="0">
                <a:ea typeface="楷体_GB2312" pitchFamily="49" charset="-122"/>
              </a:rPr>
              <a:t>什么是水循环？</a:t>
            </a:r>
            <a:endParaRPr lang="zh-CN" altLang="en-US" sz="2800" b="1" dirty="0"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ea typeface="楷体_GB2312" pitchFamily="49" charset="-122"/>
              </a:rPr>
              <a:t>水循环的类型及主要环节</a:t>
            </a:r>
            <a:endParaRPr lang="en-US" altLang="zh-CN" sz="2800" b="1"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ea typeface="楷体_GB2312" pitchFamily="49" charset="-122"/>
              </a:rPr>
              <a:t>我国东部季风气候区存在几种水循环？没有登陆的台风是否参与了水循环？如果有参与了何种水循环？</a:t>
            </a:r>
            <a:endParaRPr lang="en-US" altLang="zh-CN" sz="2800" b="1"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ea typeface="楷体_GB2312" pitchFamily="49" charset="-122"/>
              </a:rPr>
              <a:t>面对滔滔黄河水，李白曾叹曰：“黄河之水天上来，奔流到海不复还！”</a:t>
            </a:r>
            <a:endParaRPr lang="en-US" altLang="zh-CN" sz="2800" b="1"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文本占位符 3"/>
          <p:cNvSpPr>
            <a:spLocks noGrp="1"/>
          </p:cNvSpPr>
          <p:nvPr>
            <p:ph type="body" sz="quarter"/>
          </p:nvPr>
        </p:nvSpPr>
        <p:spPr>
          <a:xfrm>
            <a:off x="357188" y="1214438"/>
            <a:ext cx="6572250" cy="1163637"/>
          </a:xfrm>
        </p:spPr>
        <p:txBody>
          <a:bodyPr anchor="t">
            <a:spAutoFit/>
          </a:bodyPr>
          <a:lstStyle>
            <a:lvl1pPr lvl="0">
              <a:defRPr sz="2400" kern="1200"/>
            </a:lvl1pPr>
            <a:lvl2pPr lvl="1">
              <a:defRPr sz="2000" kern="1200"/>
            </a:lvl2pPr>
            <a:lvl3pPr lvl="2">
              <a:defRPr sz="1800" kern="1200"/>
            </a:lvl3pPr>
            <a:lvl4pPr lvl="3">
              <a:defRPr sz="1600" kern="1200"/>
            </a:lvl4pPr>
            <a:lvl5pPr lvl="4">
              <a:defRPr sz="1600" kern="1200"/>
            </a:lvl5pPr>
          </a:lstStyle>
          <a:p>
            <a:pPr marL="0" lvl="1" indent="719455">
              <a:buNone/>
            </a:pPr>
            <a:r>
              <a:rPr lang="en-US" altLang="zh-CN" sz="32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</a:rPr>
              <a:t>．水循环的过程</a:t>
            </a: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1" indent="719455">
              <a:buNone/>
            </a:pPr>
            <a:endParaRPr lang="zh-CN" altLang="en-US" sz="3200" dirty="0">
              <a:solidFill>
                <a:srgbClr val="0033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47106" name="Picture 2" descr="F:\地理人教版\地理人教版\RJ3-1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611188" y="2060575"/>
            <a:ext cx="7977187" cy="39528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29" name="文本框 299009"/>
          <p:cNvSpPr txBox="1"/>
          <p:nvPr/>
        </p:nvSpPr>
        <p:spPr>
          <a:xfrm>
            <a:off x="250825" y="333375"/>
            <a:ext cx="864235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ctr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深化拓展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8130" name="文本框 299010"/>
          <p:cNvSpPr txBox="1"/>
          <p:nvPr/>
        </p:nvSpPr>
        <p:spPr>
          <a:xfrm>
            <a:off x="1116013" y="1196975"/>
            <a:ext cx="7848600" cy="427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2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200" b="1" dirty="0">
                <a:latin typeface="黑体" panose="02010609060101010101" pitchFamily="49" charset="-122"/>
                <a:ea typeface="黑体" panose="02010609060101010101" pitchFamily="49" charset="-122"/>
              </a:rPr>
              <a:t>图示法理解记忆水循环的类型 </a:t>
            </a:r>
            <a:endParaRPr lang="zh-CN" altLang="en-US" sz="2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99012" name="图片 2990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47813" y="2060575"/>
            <a:ext cx="5876925" cy="37004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99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83690" name="表格 283689"/>
          <p:cNvGraphicFramePr/>
          <p:nvPr/>
        </p:nvGraphicFramePr>
        <p:xfrm>
          <a:off x="323850" y="260350"/>
          <a:ext cx="8569325" cy="6408738"/>
        </p:xfrm>
        <a:graphic>
          <a:graphicData uri="http://schemas.openxmlformats.org/drawingml/2006/table">
            <a:tbl>
              <a:tblPr/>
              <a:tblGrid>
                <a:gridCol w="1031875"/>
                <a:gridCol w="793750"/>
                <a:gridCol w="2062163"/>
                <a:gridCol w="1346200"/>
                <a:gridCol w="1747837"/>
                <a:gridCol w="1587500"/>
              </a:tblGrid>
              <a:tr h="639763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水循环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类型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发生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空间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循环过程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及环节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特点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水循环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的意义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典例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2650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海陆</a:t>
                      </a:r>
                      <a:r>
                        <a:rPr lang="zh-CN" altLang="en-US" sz="17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间</a:t>
                      </a:r>
                      <a:endParaRPr lang="zh-CN" altLang="en-US" sz="17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循环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海洋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与陆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地之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间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zh-CN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最重要的类型，使陆地水得到补充，水资源得以再生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700" b="1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①</a:t>
                      </a: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维持了</a:t>
                      </a:r>
                      <a:r>
                        <a:rPr lang="zh-CN" altLang="en-US" sz="17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全球水的动态平衡</a:t>
                      </a: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，使全球各种水体处于不断更新状态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②</a:t>
                      </a: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使地表各圈层之间，海陆之间</a:t>
                      </a:r>
                      <a:r>
                        <a:rPr lang="zh-CN" altLang="en-US" sz="17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实现物质迁移和能量的交换</a:t>
                      </a:r>
                      <a:endParaRPr lang="zh-CN" altLang="en-US" sz="17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③</a:t>
                      </a: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影响全球的</a:t>
                      </a:r>
                      <a:r>
                        <a:rPr lang="zh-CN" altLang="en-US" sz="17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气候和生态</a:t>
                      </a:r>
                      <a:endParaRPr lang="zh-CN" altLang="en-US" sz="17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④</a:t>
                      </a: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塑造着</a:t>
                      </a:r>
                      <a:r>
                        <a:rPr lang="zh-CN" altLang="en-US" sz="17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地表形态</a:t>
                      </a:r>
                      <a:endParaRPr lang="zh-CN" altLang="en-US" sz="17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长江参与了水循环的地表径流，夏季风参与了水循环的水汽输送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17700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海上内</a:t>
                      </a:r>
                      <a:endParaRPr lang="zh-CN" altLang="en-US" sz="17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循环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海洋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与海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洋上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空之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间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zh-CN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携带水量最大的水循环，是海陆间循环的近十倍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降落在海洋上的雨水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陆地内</a:t>
                      </a:r>
                      <a:endParaRPr lang="zh-CN" altLang="en-US" sz="17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循环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陆地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与陆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地上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空之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间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zh-CN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补充给陆地水体的水量为数很少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700" b="1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塔里木河流域的降水</a:t>
                      </a:r>
                      <a:endParaRPr lang="zh-CN" altLang="en-US" sz="1700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marL="52779" marR="52779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" name="Picture 4" descr="D:\大样文件\跳完硫酸纸的！！！！！\创新新课标人教地理\第一部分\1-225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2411413" y="1628775"/>
            <a:ext cx="1801812" cy="1338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3" descr="D:\大样文件\跳完硫酸纸的！！！！！\创新新课标人教地理\第一部分\1-226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2598738" y="3519488"/>
            <a:ext cx="1554162" cy="974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Picture 2" descr="D:\大样文件\跳完硫酸纸的！！！！！\创新新课标人教地理\第一部分\1-227.TIF"/>
          <p:cNvPicPr>
            <a:picLocks noChangeAspect="1"/>
          </p:cNvPicPr>
          <p:nvPr/>
        </p:nvPicPr>
        <p:blipFill>
          <a:blip r:embed="rId5" r:link="rId6"/>
          <a:stretch>
            <a:fillRect/>
          </a:stretch>
        </p:blipFill>
        <p:spPr>
          <a:xfrm>
            <a:off x="2484438" y="5157788"/>
            <a:ext cx="1533525" cy="7540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椭圆 1"/>
          <p:cNvSpPr/>
          <p:nvPr/>
        </p:nvSpPr>
        <p:spPr>
          <a:xfrm>
            <a:off x="3533140" y="5252720"/>
            <a:ext cx="619760" cy="414020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3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02754" name="标题 202753"/>
          <p:cNvSpPr>
            <a:spLocks noGrp="1"/>
          </p:cNvSpPr>
          <p:nvPr>
            <p:ph type="title"/>
          </p:nvPr>
        </p:nvSpPr>
        <p:spPr>
          <a:xfrm>
            <a:off x="0" y="152400"/>
            <a:ext cx="7556500" cy="973138"/>
          </a:xfrm>
          <a:ln>
            <a:miter/>
          </a:ln>
        </p:spPr>
        <p:txBody>
          <a:bodyPr anchor="b"/>
          <a:p>
            <a:pPr fontAlgn="base"/>
            <a:r>
              <a:rPr lang="zh-CN" altLang="en-US" sz="29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水循环类型</a:t>
            </a:r>
            <a:endParaRPr lang="zh-CN" altLang="en-US" sz="2900" b="1" strike="noStrike" noProof="1" dirty="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02782" name="表格 202781"/>
          <p:cNvGraphicFramePr/>
          <p:nvPr/>
        </p:nvGraphicFramePr>
        <p:xfrm>
          <a:off x="250825" y="1557338"/>
          <a:ext cx="8610600" cy="3819525"/>
        </p:xfrm>
        <a:graphic>
          <a:graphicData uri="http://schemas.openxmlformats.org/drawingml/2006/table">
            <a:tbl>
              <a:tblPr/>
              <a:tblGrid>
                <a:gridCol w="1219200"/>
                <a:gridCol w="1752600"/>
                <a:gridCol w="2971800"/>
                <a:gridCol w="2667000"/>
              </a:tblGrid>
              <a:tr h="609600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latin typeface="宋体" panose="02010600030101010101" pitchFamily="2" charset="-122"/>
                        </a:rPr>
                        <a:t>类型</a:t>
                      </a:r>
                      <a:endParaRPr lang="zh-CN" altLang="en-US" sz="2200" b="1" dirty="0"/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latin typeface="宋体" panose="02010600030101010101" pitchFamily="2" charset="-122"/>
                        </a:rPr>
                        <a:t>发生领域</a:t>
                      </a:r>
                      <a:endParaRPr lang="zh-CN" altLang="en-US" sz="2200" b="1" dirty="0"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latin typeface="宋体" panose="02010600030101010101" pitchFamily="2" charset="-122"/>
                        </a:rPr>
                        <a:t>水循环环节</a:t>
                      </a:r>
                      <a:endParaRPr lang="zh-CN" altLang="en-US" sz="22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latin typeface="宋体" panose="02010600030101010101" pitchFamily="2" charset="-122"/>
                        </a:rPr>
                        <a:t>作</a:t>
                      </a:r>
                      <a:r>
                        <a:rPr lang="zh-CN" altLang="en-US" sz="2200" b="1" dirty="0"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    </a:t>
                      </a:r>
                      <a:r>
                        <a:rPr lang="zh-CN" altLang="en-US" sz="2200" b="1" dirty="0">
                          <a:latin typeface="宋体" panose="02010600030101010101" pitchFamily="2" charset="-122"/>
                        </a:rPr>
                        <a:t>用</a:t>
                      </a:r>
                      <a:endParaRPr lang="zh-CN" altLang="en-US" sz="2200" b="1" dirty="0"/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5375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latin typeface="宋体" panose="02010600030101010101" pitchFamily="2" charset="-122"/>
                        </a:rPr>
                        <a:t>海陆间循环</a:t>
                      </a:r>
                      <a:endParaRPr lang="zh-CN" altLang="en-US" sz="2200" b="1" dirty="0"/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宋体" panose="02010600030101010101" pitchFamily="2" charset="-122"/>
                          <a:ea typeface="楷体_GB2312" pitchFamily="49" charset="-122"/>
                        </a:rPr>
                        <a:t>海洋与陆地之间</a:t>
                      </a:r>
                      <a:endParaRPr lang="zh-CN" altLang="en-US" sz="22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宋体" panose="02010600030101010101" pitchFamily="2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宋体" panose="02010600030101010101" pitchFamily="2" charset="-122"/>
                          <a:ea typeface="楷体_GB2312" pitchFamily="49" charset="-122"/>
                        </a:rPr>
                        <a:t>蒸发、输送、凝结、降水、地表径流、下渗、地下径流等</a:t>
                      </a:r>
                      <a:endParaRPr lang="zh-CN" altLang="en-US" sz="22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宋体" panose="02010600030101010101" pitchFamily="2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2200" b="1" dirty="0">
                          <a:solidFill>
                            <a:srgbClr val="FF33CC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宋体" panose="02010600030101010101" pitchFamily="2" charset="-122"/>
                          <a:ea typeface="楷体_GB2312" pitchFamily="49" charset="-122"/>
                        </a:rPr>
                        <a:t>最重要的类型。使陆地水得到补充，水资源得以再生</a:t>
                      </a:r>
                      <a:endParaRPr lang="zh-CN" altLang="en-US" sz="2200" b="1" dirty="0">
                        <a:solidFill>
                          <a:srgbClr val="FF33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anose="02010600030101010101" pitchFamily="2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5375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latin typeface="宋体" panose="02010600030101010101" pitchFamily="2" charset="-122"/>
                        </a:rPr>
                        <a:t>陆地内循环</a:t>
                      </a:r>
                      <a:endParaRPr lang="zh-CN" altLang="en-US" sz="2200" b="1" dirty="0"/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宋体" panose="02010600030101010101" pitchFamily="2" charset="-122"/>
                          <a:ea typeface="楷体_GB2312" pitchFamily="49" charset="-122"/>
                        </a:rPr>
                        <a:t>陆地与陆地上空之间</a:t>
                      </a:r>
                      <a:endParaRPr lang="zh-CN" altLang="en-US" sz="22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宋体" panose="02010600030101010101" pitchFamily="2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宋体" panose="02010600030101010101" pitchFamily="2" charset="-122"/>
                          <a:ea typeface="楷体_GB2312" pitchFamily="49" charset="-122"/>
                        </a:rPr>
                        <a:t>蒸发、</a:t>
                      </a:r>
                      <a:r>
                        <a:rPr lang="zh-CN" altLang="en-US" sz="2200" b="1" dirty="0">
                          <a:solidFill>
                            <a:srgbClr val="FF33CC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宋体" panose="02010600030101010101" pitchFamily="2" charset="-122"/>
                          <a:ea typeface="楷体_GB2312" pitchFamily="49" charset="-122"/>
                        </a:rPr>
                        <a:t>蒸腾</a:t>
                      </a: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宋体" panose="02010600030101010101" pitchFamily="2" charset="-122"/>
                          <a:ea typeface="楷体_GB2312" pitchFamily="49" charset="-122"/>
                        </a:rPr>
                        <a:t>、凝结、降水</a:t>
                      </a:r>
                      <a:endParaRPr lang="zh-CN" altLang="en-US" sz="22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宋体" panose="02010600030101010101" pitchFamily="2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宋体" panose="02010600030101010101" pitchFamily="2" charset="-122"/>
                          <a:ea typeface="楷体_GB2312" pitchFamily="49" charset="-122"/>
                        </a:rPr>
                        <a:t>补充陆地水体的水量很少，</a:t>
                      </a:r>
                      <a:r>
                        <a:rPr lang="zh-CN" altLang="en-US" sz="2200" b="1" dirty="0">
                          <a:solidFill>
                            <a:srgbClr val="FF33CC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宋体" panose="02010600030101010101" pitchFamily="2" charset="-122"/>
                          <a:ea typeface="楷体_GB2312" pitchFamily="49" charset="-122"/>
                        </a:rPr>
                        <a:t>水资源得以再生</a:t>
                      </a:r>
                      <a:endParaRPr lang="zh-CN" altLang="en-US" sz="2200" b="1" dirty="0">
                        <a:solidFill>
                          <a:srgbClr val="FF33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宋体" panose="02010600030101010101" pitchFamily="2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00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200" b="1" dirty="0">
                          <a:latin typeface="宋体" panose="02010600030101010101" pitchFamily="2" charset="-122"/>
                        </a:rPr>
                        <a:t>海上内循环</a:t>
                      </a:r>
                      <a:endParaRPr lang="zh-CN" altLang="en-US" sz="2200" b="1" dirty="0"/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宋体" panose="02010600030101010101" pitchFamily="2" charset="-122"/>
                          <a:ea typeface="楷体_GB2312" pitchFamily="49" charset="-122"/>
                        </a:rPr>
                        <a:t>海洋与海洋上空之间</a:t>
                      </a:r>
                      <a:endParaRPr lang="zh-CN" altLang="en-US" sz="22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宋体" panose="02010600030101010101" pitchFamily="2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宋体" panose="02010600030101010101" pitchFamily="2" charset="-122"/>
                          <a:ea typeface="楷体_GB2312" pitchFamily="49" charset="-122"/>
                        </a:rPr>
                        <a:t>蒸发、凝结、降水</a:t>
                      </a:r>
                      <a:endParaRPr lang="zh-CN" altLang="en-US" sz="22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宋体" panose="02010600030101010101" pitchFamily="2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2200" b="1" dirty="0">
                          <a:solidFill>
                            <a:srgbClr val="FF33CC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宋体" panose="02010600030101010101" pitchFamily="2" charset="-122"/>
                          <a:ea typeface="楷体_GB2312" pitchFamily="49" charset="-122"/>
                        </a:rPr>
                        <a:t>水量最大</a:t>
                      </a:r>
                      <a:r>
                        <a:rPr lang="zh-CN" altLang="en-US" sz="22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宋体" panose="02010600030101010101" pitchFamily="2" charset="-122"/>
                          <a:ea typeface="楷体_GB2312" pitchFamily="49" charset="-122"/>
                        </a:rPr>
                        <a:t>，是海陆间循环的十倍</a:t>
                      </a:r>
                      <a:endParaRPr lang="zh-CN" altLang="en-US" sz="22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宋体" panose="02010600030101010101" pitchFamily="2" charset="-122"/>
                        <a:ea typeface="楷体_GB2312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Rectangle 2"/>
          <p:cNvSpPr/>
          <p:nvPr/>
        </p:nvSpPr>
        <p:spPr>
          <a:xfrm>
            <a:off x="0" y="13668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68611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7900" y="1357313"/>
            <a:ext cx="3998913" cy="5105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8532" name="Rectangle 4"/>
          <p:cNvSpPr>
            <a:spLocks noChangeArrowheads="1"/>
          </p:cNvSpPr>
          <p:nvPr/>
        </p:nvSpPr>
        <p:spPr bwMode="auto">
          <a:xfrm>
            <a:off x="304800" y="357188"/>
            <a:ext cx="8534400" cy="5927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p>
            <a:pPr lvl="0" defTabSz="0" eaLnBrk="1" hangingPunct="1">
              <a:lnSpc>
                <a:spcPts val="3500"/>
              </a:lnSpc>
              <a:tabLst>
                <a:tab pos="1256030" algn="l"/>
                <a:tab pos="2828925" algn="ctr"/>
                <a:tab pos="4278630" algn="l"/>
                <a:tab pos="5273675" algn="r"/>
              </a:tabLst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2010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年高校招生全国统一考试（北京卷）文科综合能力测试）图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是非洲乍得胡流域图，读图，回答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8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</a:rPr>
              <a:t>9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</a:rPr>
              <a:t>题。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lvl="0" defTabSz="0">
              <a:lnSpc>
                <a:spcPts val="3500"/>
              </a:lnSpc>
              <a:tabLst>
                <a:tab pos="1256030" algn="l"/>
                <a:tab pos="2828925" algn="ctr"/>
                <a:tab pos="4278630" algn="l"/>
                <a:tab pos="5273675" algn="r"/>
              </a:tabLst>
            </a:pPr>
            <a:r>
              <a:rPr lang="en-US" altLang="zh-CN" sz="2400" b="1">
                <a:latin typeface="宋体" panose="02010600030101010101" pitchFamily="2" charset="-122"/>
              </a:rPr>
              <a:t>8</a:t>
            </a:r>
            <a:r>
              <a:rPr lang="zh-CN" altLang="en-US" sz="2400" b="1" dirty="0">
                <a:latin typeface="宋体" panose="02010600030101010101" pitchFamily="2" charset="-122"/>
              </a:rPr>
              <a:t>．乍得湖流域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 defTabSz="0">
              <a:lnSpc>
                <a:spcPts val="3500"/>
              </a:lnSpc>
              <a:tabLst>
                <a:tab pos="1256030" algn="l"/>
                <a:tab pos="2828925" algn="ctr"/>
                <a:tab pos="4278630" algn="l"/>
                <a:tab pos="5273675" algn="r"/>
              </a:tabLst>
            </a:pPr>
            <a:r>
              <a:rPr lang="en-US" altLang="zh-CN" sz="2400" b="1">
                <a:latin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宋体" panose="02010600030101010101" pitchFamily="2" charset="-122"/>
              </a:rPr>
              <a:t>．河流径流量的季节变化小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 defTabSz="0">
              <a:lnSpc>
                <a:spcPts val="3500"/>
              </a:lnSpc>
              <a:tabLst>
                <a:tab pos="1256030" algn="l"/>
                <a:tab pos="2828925" algn="ctr"/>
                <a:tab pos="4278630" algn="l"/>
                <a:tab pos="5273675" algn="r"/>
              </a:tabLst>
            </a:pPr>
            <a:r>
              <a:rPr lang="en-US" altLang="zh-CN" sz="2400" b="1">
                <a:latin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宋体" panose="02010600030101010101" pitchFamily="2" charset="-122"/>
              </a:rPr>
              <a:t>．河水主要来源于冰雪融水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 defTabSz="0">
              <a:lnSpc>
                <a:spcPts val="3500"/>
              </a:lnSpc>
              <a:tabLst>
                <a:tab pos="1256030" algn="l"/>
                <a:tab pos="2828925" algn="ctr"/>
                <a:tab pos="4278630" algn="l"/>
                <a:tab pos="5273675" algn="r"/>
              </a:tabLst>
            </a:pPr>
            <a:r>
              <a:rPr lang="en-US" altLang="zh-CN" sz="2400" b="1">
                <a:latin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宋体" panose="02010600030101010101" pitchFamily="2" charset="-122"/>
              </a:rPr>
              <a:t>．地表径流参与海陆间水循环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 defTabSz="0">
              <a:lnSpc>
                <a:spcPts val="3500"/>
              </a:lnSpc>
              <a:tabLst>
                <a:tab pos="1256030" algn="l"/>
                <a:tab pos="2828925" algn="ctr"/>
                <a:tab pos="4278630" algn="l"/>
                <a:tab pos="5273675" algn="r"/>
              </a:tabLst>
            </a:pPr>
            <a:r>
              <a:rPr lang="en-US" altLang="zh-CN" sz="2400" b="1">
                <a:latin typeface="宋体" panose="02010600030101010101" pitchFamily="2" charset="-122"/>
              </a:rPr>
              <a:t>D</a:t>
            </a:r>
            <a:r>
              <a:rPr lang="zh-CN" altLang="en-US" sz="2400" b="1" dirty="0">
                <a:latin typeface="宋体" panose="02010600030101010101" pitchFamily="2" charset="-122"/>
              </a:rPr>
              <a:t>．水面蒸发参与陆地内循环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 defTabSz="0">
              <a:lnSpc>
                <a:spcPts val="3500"/>
              </a:lnSpc>
              <a:tabLst>
                <a:tab pos="1256030" algn="l"/>
                <a:tab pos="2828925" algn="ctr"/>
                <a:tab pos="4278630" algn="l"/>
                <a:tab pos="5273675" algn="r"/>
              </a:tabLst>
            </a:pPr>
            <a:endParaRPr lang="zh-CN" altLang="en-US" sz="2400" b="1" dirty="0">
              <a:latin typeface="宋体" panose="02010600030101010101" pitchFamily="2" charset="-122"/>
            </a:endParaRPr>
          </a:p>
          <a:p>
            <a:pPr lvl="0" defTabSz="0">
              <a:lnSpc>
                <a:spcPts val="3500"/>
              </a:lnSpc>
              <a:tabLst>
                <a:tab pos="1256030" algn="l"/>
                <a:tab pos="2828925" algn="ctr"/>
                <a:tab pos="4278630" algn="l"/>
                <a:tab pos="5273675" algn="r"/>
              </a:tabLst>
            </a:pPr>
            <a:r>
              <a:rPr lang="en-US" altLang="zh-CN" sz="2400" b="1">
                <a:latin typeface="宋体" panose="02010600030101010101" pitchFamily="2" charset="-122"/>
              </a:rPr>
              <a:t>9</a:t>
            </a:r>
            <a:r>
              <a:rPr lang="zh-CN" altLang="en-US" sz="2400" b="1" dirty="0">
                <a:latin typeface="宋体" panose="02010600030101010101" pitchFamily="2" charset="-122"/>
              </a:rPr>
              <a:t>．根据图中信息可以判断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 defTabSz="0">
              <a:lnSpc>
                <a:spcPts val="3500"/>
              </a:lnSpc>
              <a:tabLst>
                <a:tab pos="1256030" algn="l"/>
                <a:tab pos="2828925" algn="ctr"/>
                <a:tab pos="4278630" algn="l"/>
                <a:tab pos="5273675" algn="r"/>
              </a:tabLst>
            </a:pPr>
            <a:r>
              <a:rPr lang="en-US" altLang="zh-CN" sz="2400" b="1">
                <a:latin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宋体" panose="02010600030101010101" pitchFamily="2" charset="-122"/>
              </a:rPr>
              <a:t>．流域面积减小</a:t>
            </a:r>
            <a:endParaRPr lang="en-US" altLang="zh-CN" sz="2400" b="1">
              <a:latin typeface="宋体" panose="02010600030101010101" pitchFamily="2" charset="-122"/>
            </a:endParaRPr>
          </a:p>
          <a:p>
            <a:pPr lvl="0" defTabSz="0">
              <a:lnSpc>
                <a:spcPts val="3500"/>
              </a:lnSpc>
              <a:tabLst>
                <a:tab pos="1256030" algn="l"/>
                <a:tab pos="2828925" algn="ctr"/>
                <a:tab pos="4278630" algn="l"/>
                <a:tab pos="5273675" algn="r"/>
              </a:tabLst>
            </a:pPr>
            <a:r>
              <a:rPr lang="en-US" altLang="zh-CN" sz="2400" b="1">
                <a:latin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宋体" panose="02010600030101010101" pitchFamily="2" charset="-122"/>
              </a:rPr>
              <a:t>．湖泊水位总体下降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 defTabSz="0">
              <a:lnSpc>
                <a:spcPts val="3500"/>
              </a:lnSpc>
              <a:tabLst>
                <a:tab pos="1256030" algn="l"/>
                <a:tab pos="2828925" algn="ctr"/>
                <a:tab pos="4278630" algn="l"/>
                <a:tab pos="5273675" algn="r"/>
              </a:tabLst>
            </a:pPr>
            <a:r>
              <a:rPr lang="en-US" altLang="zh-CN" sz="2400" b="1">
                <a:latin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宋体" panose="02010600030101010101" pitchFamily="2" charset="-122"/>
              </a:rPr>
              <a:t>．流域主体位于热带荒漠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 defTabSz="0">
              <a:lnSpc>
                <a:spcPts val="3500"/>
              </a:lnSpc>
              <a:tabLst>
                <a:tab pos="1256030" algn="l"/>
                <a:tab pos="2828925" algn="ctr"/>
                <a:tab pos="4278630" algn="l"/>
                <a:tab pos="5273675" algn="r"/>
              </a:tabLst>
            </a:pPr>
            <a:r>
              <a:rPr lang="en-US" altLang="zh-CN" sz="2400" b="1">
                <a:latin typeface="宋体" panose="02010600030101010101" pitchFamily="2" charset="-122"/>
              </a:rPr>
              <a:t>D</a:t>
            </a:r>
            <a:r>
              <a:rPr lang="zh-CN" altLang="en-US" sz="2400" b="1" dirty="0">
                <a:latin typeface="宋体" panose="02010600030101010101" pitchFamily="2" charset="-122"/>
              </a:rPr>
              <a:t>．</a:t>
            </a:r>
            <a:r>
              <a:rPr lang="en-US" altLang="zh-CN" sz="2400" b="1">
                <a:latin typeface="宋体" panose="02010600030101010101" pitchFamily="2" charset="-122"/>
              </a:rPr>
              <a:t>1963</a:t>
            </a:r>
            <a:r>
              <a:rPr lang="zh-CN" altLang="en-US" sz="2400" b="1" dirty="0">
                <a:latin typeface="宋体" panose="02010600030101010101" pitchFamily="2" charset="-122"/>
              </a:rPr>
              <a:t>年时湖底东南高，西北低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68613" name="Text Box 6"/>
          <p:cNvSpPr txBox="1"/>
          <p:nvPr/>
        </p:nvSpPr>
        <p:spPr>
          <a:xfrm>
            <a:off x="5716588" y="2620963"/>
            <a:ext cx="363537" cy="3079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1400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</a:rPr>
              <a:t>湖</a:t>
            </a:r>
            <a:endParaRPr lang="zh-CN" altLang="en-US" sz="1400" dirty="0">
              <a:solidFill>
                <a:srgbClr val="00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285750" y="3143250"/>
            <a:ext cx="428625" cy="4286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85750" y="4929188"/>
            <a:ext cx="428625" cy="4286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9634" name="Picture 4" descr="www.gkxx.com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33650" y="1643063"/>
            <a:ext cx="6467475" cy="3857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1186" name="Rectangle 18"/>
          <p:cNvSpPr>
            <a:spLocks noChangeArrowheads="1"/>
          </p:cNvSpPr>
          <p:nvPr/>
        </p:nvSpPr>
        <p:spPr bwMode="auto">
          <a:xfrm>
            <a:off x="142875" y="71438"/>
            <a:ext cx="8686800" cy="19383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2011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年高考山东卷）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26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.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为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了解区域自然地理特征并认识自然地理环境对人类活动的影响，某地理实习小组在美国西部地区进行了野外考察。图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8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提供的是考察路线（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R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地→旧金山→盐湖城）及周边区域自然地理环境的相关信息。读图回答问题。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42875" y="1857375"/>
            <a:ext cx="2357438" cy="19383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3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）运用水循环的相关知识，解释大盐湖由淡水演变为咸水湖的原因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。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(5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分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)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" name="Rectangle 7"/>
          <p:cNvSpPr/>
          <p:nvPr/>
        </p:nvSpPr>
        <p:spPr>
          <a:xfrm>
            <a:off x="142875" y="4000500"/>
            <a:ext cx="8786813" cy="26781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大盐湖流域气候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干旱降水少，冰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川消退，湖水补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给减少；蒸发旺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盛，蒸发量大于补给量；大盐湖为内流湖，盐分随径流汇入而不断积累。（只要从水循环的补给、蒸发、地表径流三个环节回答正确者，均可给分）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4916" name="Text Box 4"/>
          <p:cNvSpPr txBox="1">
            <a:spLocks noChangeArrowheads="1"/>
          </p:cNvSpPr>
          <p:nvPr/>
        </p:nvSpPr>
        <p:spPr bwMode="auto">
          <a:xfrm>
            <a:off x="428625" y="214313"/>
            <a:ext cx="4378960" cy="5791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总结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影响水循环的因素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94917" name="Text Box 5"/>
          <p:cNvSpPr txBox="1">
            <a:spLocks noChangeArrowheads="1"/>
          </p:cNvSpPr>
          <p:nvPr/>
        </p:nvSpPr>
        <p:spPr bwMode="auto">
          <a:xfrm>
            <a:off x="357188" y="1470025"/>
            <a:ext cx="3070225" cy="523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①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影响蒸发的因素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2" name="Group 8"/>
          <p:cNvGrpSpPr/>
          <p:nvPr/>
        </p:nvGrpSpPr>
        <p:grpSpPr>
          <a:xfrm>
            <a:off x="3411538" y="928688"/>
            <a:ext cx="2963862" cy="1570037"/>
            <a:chOff x="1152" y="1554"/>
            <a:chExt cx="1867" cy="989"/>
          </a:xfrm>
        </p:grpSpPr>
        <p:sp>
          <p:nvSpPr>
            <p:cNvPr id="294918" name="Text Box 6"/>
            <p:cNvSpPr txBox="1">
              <a:spLocks noChangeArrowheads="1"/>
            </p:cNvSpPr>
            <p:nvPr/>
          </p:nvSpPr>
          <p:spPr bwMode="auto">
            <a:xfrm>
              <a:off x="1344" y="1554"/>
              <a:ext cx="1675" cy="98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气温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风速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湿度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裸露的水域表面积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94919" name="AutoShape 7"/>
            <p:cNvSpPr/>
            <p:nvPr/>
          </p:nvSpPr>
          <p:spPr bwMode="auto">
            <a:xfrm>
              <a:off x="1152" y="1618"/>
              <a:ext cx="191" cy="907"/>
            </a:xfrm>
            <a:prstGeom prst="leftBrace">
              <a:avLst>
                <a:gd name="adj1" fmla="val 4583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sp>
        <p:nvSpPr>
          <p:cNvPr id="294921" name="Text Box 9"/>
          <p:cNvSpPr txBox="1">
            <a:spLocks noChangeArrowheads="1"/>
          </p:cNvSpPr>
          <p:nvPr/>
        </p:nvSpPr>
        <p:spPr bwMode="auto">
          <a:xfrm>
            <a:off x="357188" y="3506788"/>
            <a:ext cx="3790950" cy="523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②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影响水汽输送的因素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3" name="Group 10"/>
          <p:cNvGrpSpPr/>
          <p:nvPr/>
        </p:nvGrpSpPr>
        <p:grpSpPr>
          <a:xfrm>
            <a:off x="4173538" y="2984500"/>
            <a:ext cx="2327275" cy="1576388"/>
            <a:chOff x="1152" y="1680"/>
            <a:chExt cx="1466" cy="1065"/>
          </a:xfrm>
        </p:grpSpPr>
        <p:sp>
          <p:nvSpPr>
            <p:cNvPr id="67593" name="Text Box 11"/>
            <p:cNvSpPr txBox="1"/>
            <p:nvPr/>
          </p:nvSpPr>
          <p:spPr>
            <a:xfrm>
              <a:off x="1344" y="1685"/>
              <a:ext cx="1274" cy="106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/>
              <a:r>
                <a:rPr lang="zh-CN" altLang="en-US" sz="2400" b="1" dirty="0">
                  <a:solidFill>
                    <a:srgbClr val="FF0000"/>
                  </a:solidFill>
                  <a:latin typeface="Calibri" panose="020F0502020204030204" charset="0"/>
                  <a:ea typeface="宋体" panose="02010600030101010101" pitchFamily="2" charset="-122"/>
                </a:rPr>
                <a:t>风</a:t>
              </a:r>
              <a:endPara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  <a:p>
              <a:pPr lvl="0" eaLnBrk="1" hangingPunct="1"/>
              <a:endPara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  <a:p>
              <a:pPr lvl="0" eaLnBrk="1" hangingPunct="1"/>
              <a:r>
                <a:rPr lang="zh-CN" altLang="en-US" sz="2400" b="1" dirty="0">
                  <a:solidFill>
                    <a:srgbClr val="FF0000"/>
                  </a:solidFill>
                  <a:latin typeface="Calibri" panose="020F0502020204030204" charset="0"/>
                  <a:ea typeface="宋体" panose="02010600030101010101" pitchFamily="2" charset="-122"/>
                </a:rPr>
                <a:t>距海远近</a:t>
              </a:r>
              <a:endPara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  <a:p>
              <a:pPr lvl="0" eaLnBrk="1" hangingPunct="1"/>
              <a:r>
                <a:rPr lang="zh-CN" altLang="en-US" sz="2400" b="1" dirty="0">
                  <a:solidFill>
                    <a:srgbClr val="FF0000"/>
                  </a:solidFill>
                  <a:latin typeface="Calibri" panose="020F0502020204030204" charset="0"/>
                  <a:ea typeface="宋体" panose="02010600030101010101" pitchFamily="2" charset="-122"/>
                </a:rPr>
                <a:t>地形是否阻挡</a:t>
              </a:r>
              <a:endPara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67594" name="AutoShape 12"/>
            <p:cNvSpPr/>
            <p:nvPr/>
          </p:nvSpPr>
          <p:spPr>
            <a:xfrm>
              <a:off x="1152" y="1680"/>
              <a:ext cx="192" cy="1056"/>
            </a:xfrm>
            <a:prstGeom prst="leftBrace">
              <a:avLst>
                <a:gd name="adj1" fmla="val 45833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lvl="0" eaLnBrk="1" hangingPunct="1"/>
              <a:endParaRPr lang="zh-CN" altLang="en-US" dirty="0"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94925" name="AutoShape 13"/>
          <p:cNvSpPr/>
          <p:nvPr/>
        </p:nvSpPr>
        <p:spPr>
          <a:xfrm>
            <a:off x="4924425" y="2830513"/>
            <a:ext cx="76200" cy="762000"/>
          </a:xfrm>
          <a:prstGeom prst="leftBrace">
            <a:avLst>
              <a:gd name="adj1" fmla="val 8333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eaLnBrk="1" hangingPunct="1"/>
            <a:endParaRPr lang="zh-CN" altLang="en-US" dirty="0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94926" name="Text Box 14"/>
          <p:cNvSpPr txBox="1"/>
          <p:nvPr/>
        </p:nvSpPr>
        <p:spPr>
          <a:xfrm>
            <a:off x="5032375" y="2786063"/>
            <a:ext cx="2968625" cy="8302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风带：信风、西风、</a:t>
            </a:r>
            <a:endParaRPr lang="en-US" altLang="zh-CN" sz="24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极地东风、季风</a:t>
            </a:r>
            <a:endParaRPr lang="zh-CN" altLang="en-US" sz="2400" b="1" dirty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94928" name="Text Box 16"/>
          <p:cNvSpPr txBox="1">
            <a:spLocks noChangeArrowheads="1"/>
          </p:cNvSpPr>
          <p:nvPr/>
        </p:nvSpPr>
        <p:spPr bwMode="auto">
          <a:xfrm>
            <a:off x="357188" y="5286375"/>
            <a:ext cx="3070225" cy="523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③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影响降水的因素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500438" y="4857750"/>
            <a:ext cx="3533775" cy="1428750"/>
            <a:chOff x="3500430" y="4857760"/>
            <a:chExt cx="3533772" cy="1428760"/>
          </a:xfrm>
        </p:grpSpPr>
        <p:sp>
          <p:nvSpPr>
            <p:cNvPr id="67599" name="Text Box 17"/>
            <p:cNvSpPr txBox="1"/>
            <p:nvPr/>
          </p:nvSpPr>
          <p:spPr>
            <a:xfrm>
              <a:off x="3786182" y="4929198"/>
              <a:ext cx="3248020" cy="13313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lnSpc>
                  <a:spcPts val="3300"/>
                </a:lnSpc>
              </a:pPr>
              <a:r>
                <a:rPr lang="zh-CN" altLang="en-US" sz="2400" b="1" dirty="0">
                  <a:solidFill>
                    <a:srgbClr val="FF0000"/>
                  </a:solidFill>
                  <a:latin typeface="Calibri" panose="020F0502020204030204" charset="0"/>
                  <a:ea typeface="宋体" panose="02010600030101010101" pitchFamily="2" charset="-122"/>
                </a:rPr>
                <a:t>充足的水汽</a:t>
              </a:r>
              <a:endParaRPr lang="en-US" altLang="zh-CN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  <a:p>
              <a:pPr lvl="0" eaLnBrk="1" hangingPunct="1">
                <a:lnSpc>
                  <a:spcPts val="3300"/>
                </a:lnSpc>
              </a:pPr>
              <a:r>
                <a:rPr lang="zh-CN" altLang="en-US" sz="2400" b="1" dirty="0">
                  <a:solidFill>
                    <a:srgbClr val="FF0000"/>
                  </a:solidFill>
                  <a:latin typeface="Calibri" panose="020F0502020204030204" charset="0"/>
                  <a:ea typeface="宋体" panose="02010600030101010101" pitchFamily="2" charset="-122"/>
                </a:rPr>
                <a:t>强烈上升的大气运动</a:t>
              </a:r>
              <a:endParaRPr lang="en-US" altLang="zh-CN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  <a:p>
              <a:pPr lvl="0" eaLnBrk="1" hangingPunct="1">
                <a:lnSpc>
                  <a:spcPts val="3300"/>
                </a:lnSpc>
              </a:pPr>
              <a:r>
                <a:rPr lang="zh-CN" altLang="en-US" sz="2400" b="1" dirty="0">
                  <a:solidFill>
                    <a:srgbClr val="FF0000"/>
                  </a:solidFill>
                  <a:latin typeface="Calibri" panose="020F0502020204030204" charset="0"/>
                  <a:ea typeface="宋体" panose="02010600030101010101" pitchFamily="2" charset="-122"/>
                </a:rPr>
                <a:t>凝结核</a:t>
              </a:r>
              <a:endPara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endParaRPr>
            </a:p>
          </p:txBody>
        </p:sp>
        <p:sp>
          <p:nvSpPr>
            <p:cNvPr id="16" name="左大括号 15"/>
            <p:cNvSpPr/>
            <p:nvPr/>
          </p:nvSpPr>
          <p:spPr>
            <a:xfrm>
              <a:off x="3500430" y="4857760"/>
              <a:ext cx="285752" cy="1428760"/>
            </a:xfrm>
            <a:prstGeom prst="leftBrac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4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4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94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4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4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294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4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4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294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4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4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294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4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4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294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4917" grpId="0" bldLvl="0" animBg="1"/>
      <p:bldP spid="294921" grpId="0" bldLvl="0" animBg="1"/>
      <p:bldP spid="294925" grpId="0" bldLvl="0" animBg="1"/>
      <p:bldP spid="294926" grpId="0"/>
      <p:bldP spid="294928" grpId="0" bldLvl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5944" name="Text Box 8"/>
          <p:cNvSpPr txBox="1">
            <a:spLocks noChangeArrowheads="1"/>
          </p:cNvSpPr>
          <p:nvPr/>
        </p:nvSpPr>
        <p:spPr bwMode="auto">
          <a:xfrm>
            <a:off x="352425" y="1476375"/>
            <a:ext cx="3790950" cy="523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④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影响地表径流的因素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2" name="Group 16"/>
          <p:cNvGrpSpPr/>
          <p:nvPr/>
        </p:nvGrpSpPr>
        <p:grpSpPr>
          <a:xfrm>
            <a:off x="4183063" y="428625"/>
            <a:ext cx="4032250" cy="2733675"/>
            <a:chOff x="2448" y="768"/>
            <a:chExt cx="2540" cy="1722"/>
          </a:xfrm>
        </p:grpSpPr>
        <p:sp>
          <p:nvSpPr>
            <p:cNvPr id="295946" name="Text Box 10"/>
            <p:cNvSpPr txBox="1">
              <a:spLocks noChangeArrowheads="1"/>
            </p:cNvSpPr>
            <p:nvPr/>
          </p:nvSpPr>
          <p:spPr bwMode="auto">
            <a:xfrm>
              <a:off x="2640" y="768"/>
              <a:ext cx="2348" cy="1722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年降水量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流域面积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植被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地质条件（土壤质地）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蒸发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人类活动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295947" name="AutoShape 11"/>
            <p:cNvSpPr/>
            <p:nvPr/>
          </p:nvSpPr>
          <p:spPr bwMode="auto">
            <a:xfrm>
              <a:off x="2448" y="864"/>
              <a:ext cx="192" cy="1542"/>
            </a:xfrm>
            <a:prstGeom prst="leftBrace">
              <a:avLst>
                <a:gd name="adj1" fmla="val 54167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sp>
        <p:nvSpPr>
          <p:cNvPr id="295948" name="Text Box 12"/>
          <p:cNvSpPr txBox="1">
            <a:spLocks noChangeArrowheads="1"/>
          </p:cNvSpPr>
          <p:nvPr/>
        </p:nvSpPr>
        <p:spPr bwMode="auto">
          <a:xfrm>
            <a:off x="430213" y="4548188"/>
            <a:ext cx="3070225" cy="523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⑤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影响下渗的因素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571875" y="3716338"/>
            <a:ext cx="3690938" cy="2284412"/>
            <a:chOff x="3643306" y="3857628"/>
            <a:chExt cx="3690942" cy="2284921"/>
          </a:xfrm>
        </p:grpSpPr>
        <p:sp>
          <p:nvSpPr>
            <p:cNvPr id="295950" name="Text Box 14"/>
            <p:cNvSpPr txBox="1">
              <a:spLocks noChangeArrowheads="1"/>
            </p:cNvSpPr>
            <p:nvPr/>
          </p:nvSpPr>
          <p:spPr bwMode="auto">
            <a:xfrm>
              <a:off x="3929058" y="3857628"/>
              <a:ext cx="3405190" cy="228492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地面</a:t>
              </a: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性质</a:t>
              </a:r>
              <a:endPara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坡度</a:t>
              </a:r>
              <a:endPara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植被</a:t>
              </a:r>
              <a:endPara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降水强度</a:t>
              </a:r>
              <a:endPara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降水</a:t>
              </a: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持续时间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" name="左大括号 7"/>
            <p:cNvSpPr/>
            <p:nvPr/>
          </p:nvSpPr>
          <p:spPr>
            <a:xfrm>
              <a:off x="3643306" y="3857628"/>
              <a:ext cx="357190" cy="2268000"/>
            </a:xfrm>
            <a:prstGeom prst="leftBrace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5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5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95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5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5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295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5944" grpId="0" bldLvl="0" animBg="1"/>
      <p:bldP spid="295948" grpId="0" bldLvl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500063" y="919163"/>
            <a:ext cx="2357438" cy="1438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5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⑥目前人类能够影响的水循环环节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86063" y="571500"/>
            <a:ext cx="5857875" cy="2117725"/>
            <a:chOff x="3143240" y="571480"/>
            <a:chExt cx="5857916" cy="2118529"/>
          </a:xfrm>
        </p:grpSpPr>
        <p:sp>
          <p:nvSpPr>
            <p:cNvPr id="5" name="矩形 4"/>
            <p:cNvSpPr/>
            <p:nvPr/>
          </p:nvSpPr>
          <p:spPr>
            <a:xfrm>
              <a:off x="3286116" y="571480"/>
              <a:ext cx="5715040" cy="21185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地表径流</a:t>
              </a:r>
              <a:r>
                <a:rPr kumimoji="0" lang="en-US" alt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(</a:t>
              </a: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建水库，跨流域调水</a:t>
              </a:r>
              <a:r>
                <a:rPr kumimoji="0" lang="en-US" alt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)</a:t>
              </a: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；</a:t>
              </a:r>
              <a:endPara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降水</a:t>
              </a:r>
              <a:r>
                <a:rPr kumimoji="0" lang="en-US" alt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(</a:t>
              </a: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人工降水</a:t>
              </a:r>
              <a:r>
                <a:rPr kumimoji="0" lang="en-US" alt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)</a:t>
              </a: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；</a:t>
              </a:r>
              <a:endPara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下渗</a:t>
              </a:r>
              <a:r>
                <a:rPr kumimoji="0" lang="en-US" alt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(</a:t>
              </a: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破坏植被、硬化地面等</a:t>
              </a:r>
              <a:r>
                <a:rPr kumimoji="0" lang="en-US" alt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)</a:t>
              </a: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；</a:t>
              </a:r>
              <a:endPara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ts val="35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陆地水的蒸发</a:t>
              </a:r>
              <a:r>
                <a:rPr kumimoji="0" lang="en-US" alt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(</a:t>
              </a: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围湖造田等</a:t>
              </a:r>
              <a:r>
                <a:rPr kumimoji="0" lang="en-US" alt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)</a:t>
              </a: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。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6" name="左大括号 5"/>
            <p:cNvSpPr/>
            <p:nvPr/>
          </p:nvSpPr>
          <p:spPr>
            <a:xfrm>
              <a:off x="3143240" y="571480"/>
              <a:ext cx="285752" cy="2052000"/>
            </a:xfrm>
            <a:prstGeom prst="lef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5" name="矩形 359425"/>
          <p:cNvSpPr/>
          <p:nvPr/>
        </p:nvSpPr>
        <p:spPr>
          <a:xfrm>
            <a:off x="1116013" y="0"/>
            <a:ext cx="69405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zh-CN" altLang="en-US" sz="28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知识拓展：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人类活动对河流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水文特征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的影响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59466" name="内容占位符 359465"/>
          <p:cNvGraphicFramePr/>
          <p:nvPr>
            <p:ph sz="half" idx="1"/>
          </p:nvPr>
        </p:nvGraphicFramePr>
        <p:xfrm>
          <a:off x="250825" y="620713"/>
          <a:ext cx="8642350" cy="5883275"/>
        </p:xfrm>
        <a:graphic>
          <a:graphicData uri="http://schemas.openxmlformats.org/drawingml/2006/table">
            <a:tbl>
              <a:tblPr/>
              <a:tblGrid>
                <a:gridCol w="1465263"/>
                <a:gridCol w="5346700"/>
                <a:gridCol w="1830387"/>
              </a:tblGrid>
              <a:tr h="944563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 fontAlgn="t">
                        <a:buNone/>
                      </a:pPr>
                      <a:r>
                        <a:rPr lang="zh-CN" altLang="en-US" sz="2800" b="1" dirty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流量和水位变化</a:t>
                      </a:r>
                      <a:endParaRPr lang="zh-CN" altLang="en-US" sz="2800" b="1" dirty="0">
                        <a:solidFill>
                          <a:srgbClr val="FF33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800" b="1" dirty="0">
                          <a:solidFill>
                            <a:srgbClr val="FF33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含沙量变化</a:t>
                      </a:r>
                      <a:endParaRPr lang="zh-CN" altLang="en-US" sz="2800" b="1" dirty="0">
                        <a:solidFill>
                          <a:srgbClr val="FF3300"/>
                        </a:solidFill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0737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破坏植被</a:t>
                      </a: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fontAlgn="t">
                        <a:buNone/>
                      </a:pPr>
                      <a:r>
                        <a:rPr lang="zh-CN" altLang="en-US" sz="24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地表径流量</a:t>
                      </a: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增加，使河流水位陡涨陡落</a:t>
                      </a: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增加</a:t>
                      </a: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0738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植树种草</a:t>
                      </a: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fontAlgn="t">
                        <a:buNone/>
                      </a:pPr>
                      <a:r>
                        <a:rPr lang="zh-CN" altLang="en-US" sz="24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地表径流量</a:t>
                      </a: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减少，使河流水位升降缓慢</a:t>
                      </a: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减少</a:t>
                      </a: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0737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硬化城市路面</a:t>
                      </a:r>
                      <a:endParaRPr lang="zh-CN" altLang="en-US" sz="2400" dirty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fontAlgn="t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增加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地面径流</a:t>
                      </a: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，使河流水位陡涨陡落</a:t>
                      </a: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rnd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</a:tr>
              <a:tr h="820738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铺设渗水砖</a:t>
                      </a: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fontAlgn="t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减少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地面径流</a:t>
                      </a: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，增加地下径流，河流水位平缓</a:t>
                      </a: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rnd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</a:tr>
              <a:tr h="820737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修建水库</a:t>
                      </a: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fontAlgn="t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对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流量</a:t>
                      </a: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有调节作用，使河流水位平稳</a:t>
                      </a: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以下河流含沙量</a:t>
                      </a:r>
                      <a:endParaRPr lang="zh-CN" altLang="en-US" sz="2400" dirty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0738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围湖造田</a:t>
                      </a: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fontAlgn="t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对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河流径流</a:t>
                      </a:r>
                      <a:r>
                        <a:rPr lang="zh-CN" altLang="en-US" sz="24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的调节作用减弱，水位陡涨陡落</a:t>
                      </a: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/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 w="12700" cap="rnd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1" name="文本占位符 261122"/>
          <p:cNvSpPr>
            <a:spLocks noGrp="1"/>
          </p:cNvSpPr>
          <p:nvPr>
            <p:ph idx="1"/>
          </p:nvPr>
        </p:nvSpPr>
        <p:spPr/>
        <p:txBody>
          <a:bodyPr anchor="t"/>
          <a:p>
            <a:r>
              <a:rPr lang="zh-CN" altLang="en-US" b="1" dirty="0"/>
              <a:t>例</a:t>
            </a:r>
            <a:r>
              <a:rPr lang="en-US" altLang="zh-CN" b="1"/>
              <a:t>.(2009·</a:t>
            </a:r>
            <a:r>
              <a:rPr lang="zh-CN" altLang="en-US" b="1" dirty="0"/>
              <a:t>广东题</a:t>
            </a:r>
            <a:r>
              <a:rPr lang="en-US" altLang="zh-CN" b="1"/>
              <a:t>)</a:t>
            </a:r>
            <a:r>
              <a:rPr lang="zh-CN" altLang="en-US" b="1" dirty="0"/>
              <a:t>我国河流的枯水期一般出现在冬季，河水流量和水位变化都很小。</a:t>
            </a:r>
            <a:endParaRPr lang="zh-CN" altLang="en-US" b="1" dirty="0"/>
          </a:p>
          <a:p>
            <a:r>
              <a:rPr lang="zh-CN" altLang="en-US" b="1" dirty="0"/>
              <a:t>该时期河流水量最稳定的补给来源是                                 </a:t>
            </a:r>
            <a:r>
              <a:rPr lang="en-US" altLang="zh-CN" b="1"/>
              <a:t>(</a:t>
            </a:r>
            <a:r>
              <a:rPr lang="zh-CN" altLang="en-US" b="1" dirty="0"/>
              <a:t>　　</a:t>
            </a:r>
            <a:r>
              <a:rPr lang="en-US" altLang="zh-CN" b="1"/>
              <a:t>) </a:t>
            </a:r>
            <a:endParaRPr lang="en-US" altLang="zh-CN" b="1"/>
          </a:p>
          <a:p>
            <a:r>
              <a:rPr lang="en-US" altLang="zh-CN" b="1"/>
              <a:t>A.</a:t>
            </a:r>
            <a:r>
              <a:rPr lang="zh-CN" altLang="en-US" b="1" dirty="0"/>
              <a:t>大气降水              </a:t>
            </a:r>
            <a:r>
              <a:rPr lang="en-US" altLang="zh-CN" b="1"/>
              <a:t>B.</a:t>
            </a:r>
            <a:r>
              <a:rPr lang="zh-CN" altLang="en-US" b="1" dirty="0"/>
              <a:t>地下水</a:t>
            </a:r>
            <a:endParaRPr lang="zh-CN" altLang="en-US" b="1" dirty="0"/>
          </a:p>
          <a:p>
            <a:r>
              <a:rPr lang="en-US" altLang="zh-CN" b="1"/>
              <a:t>C.</a:t>
            </a:r>
            <a:r>
              <a:rPr lang="zh-CN" altLang="en-US" b="1" dirty="0"/>
              <a:t>湖泊水                </a:t>
            </a:r>
            <a:r>
              <a:rPr lang="en-US" altLang="zh-CN" b="1"/>
              <a:t>D.</a:t>
            </a:r>
            <a:r>
              <a:rPr lang="zh-CN" altLang="en-US" b="1" dirty="0"/>
              <a:t>高山冰川融水</a:t>
            </a:r>
            <a:endParaRPr lang="zh-CN" altLang="en-US" b="1" dirty="0"/>
          </a:p>
        </p:txBody>
      </p:sp>
      <p:sp>
        <p:nvSpPr>
          <p:cNvPr id="261124" name="文本框 261123"/>
          <p:cNvSpPr txBox="1"/>
          <p:nvPr/>
        </p:nvSpPr>
        <p:spPr>
          <a:xfrm>
            <a:off x="1403350" y="3284538"/>
            <a:ext cx="71913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40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B</a:t>
            </a:r>
            <a:endParaRPr lang="en-US" altLang="zh-CN" sz="240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1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112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5" name="矩形 203777"/>
          <p:cNvSpPr/>
          <p:nvPr/>
        </p:nvSpPr>
        <p:spPr>
          <a:xfrm>
            <a:off x="0" y="0"/>
            <a:ext cx="8001000" cy="2654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200025" algn="just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相同状态下，最有利于地表水下渗的条件是（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08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广东）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200025" algn="just" eaLnBrk="0" hangingPunct="0"/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A.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降水强度大，植被稀少            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200025" algn="just" eaLnBrk="0" hangingPunc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降水强度大，植被丰富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200025" algn="just" eaLnBrk="0" hangingPunc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C. 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降水强度小，植被稀少            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200025" algn="just" eaLnBrk="0" hangingPunc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降水强度小，植被丰富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3779" name="文本框 203778"/>
          <p:cNvSpPr txBox="1"/>
          <p:nvPr/>
        </p:nvSpPr>
        <p:spPr>
          <a:xfrm>
            <a:off x="8077200" y="0"/>
            <a:ext cx="4572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8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3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3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3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7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69" name="矩形 227329"/>
          <p:cNvSpPr/>
          <p:nvPr/>
        </p:nvSpPr>
        <p:spPr>
          <a:xfrm>
            <a:off x="0" y="0"/>
            <a:ext cx="9144000" cy="3081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133350" algn="just">
              <a:buClr>
                <a:srgbClr val="000000"/>
              </a:buClr>
            </a:pPr>
            <a:r>
              <a:rPr lang="zh-CN" altLang="x-none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2008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年</a:t>
            </a:r>
            <a:r>
              <a:rPr lang="zh-CN" altLang="x-none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北京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题</a:t>
            </a:r>
            <a:r>
              <a:rPr lang="zh-CN" altLang="x-none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）构建模式图，探究地理基本原理、过程、成因及规律，是学习地理的方法之一。</a:t>
            </a:r>
            <a:endParaRPr lang="zh-CN" altLang="x-none" sz="2800" b="1" dirty="0">
              <a:latin typeface="宋体" panose="02010600030101010101" pitchFamily="2" charset="-122"/>
              <a:ea typeface="Times New Roman" panose="02020603050405020304" pitchFamily="18" charset="0"/>
            </a:endParaRPr>
          </a:p>
          <a:p>
            <a:pPr lvl="0" indent="133350" algn="just">
              <a:buClr>
                <a:srgbClr val="000000"/>
              </a:buClr>
            </a:pPr>
            <a:r>
              <a:rPr lang="en-US" altLang="zh-CN" sz="2800" b="1">
                <a:latin typeface="宋体" panose="02010600030101010101" pitchFamily="2" charset="-122"/>
                <a:ea typeface="Times New Roman" panose="02020603050405020304" pitchFamily="18" charset="0"/>
              </a:rPr>
              <a:t>2.</a:t>
            </a:r>
            <a:r>
              <a:rPr lang="zh-CN" altLang="x-none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如果该图为海陆间水循环模式，</a:t>
            </a:r>
            <a:r>
              <a:rPr lang="en-US" altLang="zh-CN" sz="2800" b="1">
                <a:latin typeface="宋体" panose="02010600030101010101" pitchFamily="2" charset="-122"/>
                <a:ea typeface="Times New Roman" panose="02020603050405020304" pitchFamily="18" charset="0"/>
              </a:rPr>
              <a:t>S</a:t>
            </a:r>
            <a:r>
              <a:rPr lang="zh-CN" altLang="x-none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线代表地球表面，则</a:t>
            </a:r>
            <a:endParaRPr lang="zh-CN" altLang="x-none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133350" algn="just" eaLnBrk="0" hangingPunct="0">
              <a:buClr>
                <a:srgbClr val="000000"/>
              </a:buClr>
            </a:pPr>
            <a:r>
              <a:rPr lang="zh-CN" altLang="x-none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  </a:t>
            </a:r>
            <a:r>
              <a:rPr lang="en-US" altLang="zh-CN" sz="2800" b="1">
                <a:latin typeface="宋体" panose="02010600030101010101" pitchFamily="2" charset="-122"/>
                <a:ea typeface="Times New Roman" panose="02020603050405020304" pitchFamily="18" charset="0"/>
              </a:rPr>
              <a:t>A..</a:t>
            </a:r>
            <a:r>
              <a:rPr lang="zh-CN" altLang="x-none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环节①参与地表淡水资源的补给</a:t>
            </a:r>
            <a:endParaRPr lang="zh-CN" altLang="x-none" sz="2800" b="1" dirty="0">
              <a:latin typeface="宋体" panose="02010600030101010101" pitchFamily="2" charset="-122"/>
              <a:ea typeface="Times New Roman" panose="02020603050405020304" pitchFamily="18" charset="0"/>
            </a:endParaRPr>
          </a:p>
          <a:p>
            <a:pPr lvl="0" indent="133350" algn="just" eaLnBrk="0" hangingPunct="0">
              <a:buClr>
                <a:srgbClr val="000000"/>
              </a:buClr>
            </a:pPr>
            <a:r>
              <a:rPr lang="zh-CN" altLang="x-none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  </a:t>
            </a:r>
            <a:r>
              <a:rPr lang="en-US" altLang="zh-CN" sz="2800" b="1">
                <a:latin typeface="宋体" panose="02010600030101010101" pitchFamily="2" charset="-122"/>
                <a:ea typeface="Times New Roman" panose="02020603050405020304" pitchFamily="18" charset="0"/>
              </a:rPr>
              <a:t>B.</a:t>
            </a:r>
            <a:r>
              <a:rPr lang="zh-CN" altLang="x-none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环节②是陆地自然带形成的基础</a:t>
            </a:r>
            <a:endParaRPr lang="zh-CN" altLang="x-none" sz="2800" b="1" dirty="0">
              <a:latin typeface="宋体" panose="02010600030101010101" pitchFamily="2" charset="-122"/>
              <a:ea typeface="Times New Roman" panose="02020603050405020304" pitchFamily="18" charset="0"/>
            </a:endParaRPr>
          </a:p>
          <a:p>
            <a:pPr lvl="0" indent="133350" algn="just" eaLnBrk="0" hangingPunct="0">
              <a:buClr>
                <a:srgbClr val="000000"/>
              </a:buClr>
            </a:pPr>
            <a:r>
              <a:rPr lang="zh-CN" altLang="x-none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  </a:t>
            </a:r>
            <a:r>
              <a:rPr lang="en-US" altLang="zh-CN" sz="2800" b="1">
                <a:latin typeface="宋体" panose="02010600030101010101" pitchFamily="2" charset="-122"/>
                <a:ea typeface="Times New Roman" panose="02020603050405020304" pitchFamily="18" charset="0"/>
              </a:rPr>
              <a:t>C.</a:t>
            </a:r>
            <a:r>
              <a:rPr lang="zh-CN" altLang="x-none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环节③使大洋表面海水的盐度降低</a:t>
            </a:r>
            <a:endParaRPr lang="zh-CN" altLang="x-none" sz="2800" b="1" dirty="0">
              <a:latin typeface="宋体" panose="02010600030101010101" pitchFamily="2" charset="-122"/>
              <a:ea typeface="Times New Roman" panose="02020603050405020304" pitchFamily="18" charset="0"/>
            </a:endParaRPr>
          </a:p>
          <a:p>
            <a:pPr lvl="0" indent="133350" algn="just" eaLnBrk="0" hangingPunct="0">
              <a:buClr>
                <a:srgbClr val="000000"/>
              </a:buClr>
            </a:pPr>
            <a:r>
              <a:rPr lang="zh-CN" altLang="x-none" sz="2800" b="1" dirty="0">
                <a:latin typeface="宋体" panose="02010600030101010101" pitchFamily="2" charset="-122"/>
                <a:ea typeface="Times New Roman" panose="02020603050405020304" pitchFamily="18" charset="0"/>
              </a:rPr>
              <a:t>  </a:t>
            </a:r>
            <a:r>
              <a:rPr lang="en-US" altLang="zh-CN" sz="2800" b="1">
                <a:latin typeface="宋体" panose="02010600030101010101" pitchFamily="2" charset="-122"/>
                <a:ea typeface="Times New Roman" panose="02020603050405020304" pitchFamily="18" charset="0"/>
              </a:rPr>
              <a:t>D.</a:t>
            </a:r>
            <a:r>
              <a:rPr lang="zh-CN" altLang="x-none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环节④的运动距离与下垫面无关</a:t>
            </a:r>
            <a:endParaRPr lang="zh-CN" altLang="x-none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58370" name="图片 2273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0200" y="3505200"/>
            <a:ext cx="5676900" cy="2797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7332" name="文本框 227331"/>
          <p:cNvSpPr txBox="1"/>
          <p:nvPr/>
        </p:nvSpPr>
        <p:spPr>
          <a:xfrm>
            <a:off x="6858000" y="1524000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8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3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3" name="文本占位符 382978"/>
          <p:cNvSpPr>
            <a:spLocks noGrp="1"/>
          </p:cNvSpPr>
          <p:nvPr>
            <p:ph idx="1"/>
          </p:nvPr>
        </p:nvSpPr>
        <p:spPr>
          <a:xfrm>
            <a:off x="250825" y="0"/>
            <a:ext cx="8001000" cy="4267200"/>
          </a:xfrm>
        </p:spPr>
        <p:txBody>
          <a:bodyPr anchor="t"/>
          <a:p>
            <a:r>
              <a:rPr lang="en-US" altLang="zh-CN" sz="2800" b="1">
                <a:solidFill>
                  <a:srgbClr val="FF0066"/>
                </a:solidFill>
              </a:rPr>
              <a:t>(2013</a:t>
            </a:r>
            <a:r>
              <a:rPr lang="zh-CN" altLang="en-US" sz="2800" b="1" dirty="0">
                <a:solidFill>
                  <a:srgbClr val="FF0066"/>
                </a:solidFill>
              </a:rPr>
              <a:t>高考题四川卷</a:t>
            </a:r>
            <a:r>
              <a:rPr lang="en-US" altLang="zh-CN" sz="2800" b="1">
                <a:solidFill>
                  <a:srgbClr val="FF0066"/>
                </a:solidFill>
              </a:rPr>
              <a:t>)</a:t>
            </a:r>
            <a:r>
              <a:rPr lang="zh-CN" altLang="en-US" sz="2800" b="1" dirty="0"/>
              <a:t>图</a:t>
            </a:r>
            <a:r>
              <a:rPr lang="en-US" altLang="zh-CN" sz="2800" b="1"/>
              <a:t>3</a:t>
            </a:r>
            <a:r>
              <a:rPr lang="zh-CN" altLang="en-US" sz="2800" b="1" dirty="0"/>
              <a:t>是北半球亚热带某地降水量逐月累计曲线图。读图回答</a:t>
            </a:r>
            <a:r>
              <a:rPr lang="en-US" altLang="zh-CN" sz="2800" b="1"/>
              <a:t>5</a:t>
            </a:r>
            <a:r>
              <a:rPr lang="zh-CN" altLang="en-US" sz="2800" b="1" dirty="0"/>
              <a:t>～</a:t>
            </a:r>
            <a:r>
              <a:rPr lang="en-US" altLang="zh-CN" sz="2800" b="1"/>
              <a:t>6</a:t>
            </a:r>
            <a:r>
              <a:rPr lang="zh-CN" altLang="en-US" sz="2800" b="1" dirty="0"/>
              <a:t>题。</a:t>
            </a:r>
            <a:endParaRPr lang="zh-CN" altLang="en-US" sz="2800" b="1" dirty="0"/>
          </a:p>
          <a:p>
            <a:r>
              <a:rPr lang="zh-CN" altLang="en-US" sz="2800" b="1" dirty="0"/>
              <a:t>图</a:t>
            </a:r>
            <a:r>
              <a:rPr lang="en-US" altLang="zh-CN" sz="2800" b="1"/>
              <a:t>3</a:t>
            </a:r>
            <a:endParaRPr lang="en-US" altLang="zh-CN" sz="2800" b="1"/>
          </a:p>
          <a:p>
            <a:r>
              <a:rPr lang="en-US" altLang="zh-CN" sz="2800" b="1"/>
              <a:t>1</a:t>
            </a:r>
            <a:r>
              <a:rPr lang="zh-CN" altLang="en-US" sz="2800" b="1" dirty="0"/>
              <a:t>． 该地水循环最活跃的季节是</a:t>
            </a:r>
            <a:endParaRPr lang="zh-CN" altLang="en-US" sz="2800" b="1" dirty="0"/>
          </a:p>
          <a:p>
            <a:r>
              <a:rPr lang="en-US" altLang="zh-CN" sz="2800" b="1"/>
              <a:t>A</a:t>
            </a:r>
            <a:r>
              <a:rPr lang="zh-CN" altLang="en-US" sz="2800" b="1" dirty="0"/>
              <a:t>． 春季	</a:t>
            </a:r>
            <a:endParaRPr lang="zh-CN" altLang="en-US" sz="2800" b="1" dirty="0"/>
          </a:p>
          <a:p>
            <a:r>
              <a:rPr lang="en-US" altLang="zh-CN" sz="2800" b="1"/>
              <a:t>B</a:t>
            </a:r>
            <a:r>
              <a:rPr lang="zh-CN" altLang="en-US" sz="2800" b="1" dirty="0"/>
              <a:t>． 夏季	</a:t>
            </a:r>
            <a:endParaRPr lang="zh-CN" altLang="en-US" sz="2800" b="1" dirty="0"/>
          </a:p>
          <a:p>
            <a:r>
              <a:rPr lang="en-US" altLang="zh-CN" sz="2800" b="1"/>
              <a:t>C</a:t>
            </a:r>
            <a:r>
              <a:rPr lang="zh-CN" altLang="en-US" sz="2800" b="1" dirty="0"/>
              <a:t>． 秋季	</a:t>
            </a:r>
            <a:endParaRPr lang="zh-CN" altLang="en-US" sz="2800" b="1" dirty="0"/>
          </a:p>
          <a:p>
            <a:r>
              <a:rPr lang="en-US" altLang="zh-CN" sz="2800" b="1"/>
              <a:t>D</a:t>
            </a:r>
            <a:r>
              <a:rPr lang="zh-CN" altLang="en-US" sz="2800" b="1" dirty="0"/>
              <a:t>． 冬季</a:t>
            </a:r>
            <a:endParaRPr lang="zh-CN" altLang="en-US" sz="2800" b="1" dirty="0"/>
          </a:p>
          <a:p>
            <a:endParaRPr lang="en-US" altLang="zh-CN" sz="2800" b="1"/>
          </a:p>
          <a:p>
            <a:endParaRPr lang="en-US" altLang="zh-CN" sz="2800" b="1"/>
          </a:p>
          <a:p>
            <a:r>
              <a:rPr lang="en-US" altLang="zh-CN" sz="2800" b="1"/>
              <a:t>2</a:t>
            </a:r>
            <a:r>
              <a:rPr lang="zh-CN" altLang="en-US" sz="2800" b="1" dirty="0"/>
              <a:t>． 利用该地的典型农产品，可发展的工业是</a:t>
            </a:r>
            <a:endParaRPr lang="zh-CN" altLang="en-US" sz="2800" b="1" dirty="0"/>
          </a:p>
          <a:p>
            <a:r>
              <a:rPr lang="en-US" altLang="zh-CN" sz="2800" b="1"/>
              <a:t>A</a:t>
            </a:r>
            <a:r>
              <a:rPr lang="zh-CN" altLang="en-US" sz="2800" b="1" dirty="0"/>
              <a:t>． 棉花纺织	</a:t>
            </a:r>
            <a:r>
              <a:rPr lang="en-US" altLang="zh-CN" sz="2800" b="1"/>
              <a:t>B</a:t>
            </a:r>
            <a:r>
              <a:rPr lang="zh-CN" altLang="en-US" sz="2800" b="1" dirty="0"/>
              <a:t>． 甘蔗制糖	</a:t>
            </a:r>
            <a:endParaRPr lang="zh-CN" altLang="en-US" sz="2800" b="1" dirty="0"/>
          </a:p>
          <a:p>
            <a:r>
              <a:rPr lang="en-US" altLang="zh-CN" sz="2800" b="1"/>
              <a:t>C</a:t>
            </a:r>
            <a:r>
              <a:rPr lang="zh-CN" altLang="en-US" sz="2800" b="1" dirty="0"/>
              <a:t>． 葡萄酿酒	</a:t>
            </a:r>
            <a:r>
              <a:rPr lang="en-US" altLang="zh-CN" sz="2800" b="1"/>
              <a:t>D</a:t>
            </a:r>
            <a:r>
              <a:rPr lang="zh-CN" altLang="en-US" sz="2800" b="1" dirty="0"/>
              <a:t>． 大豆加工</a:t>
            </a:r>
            <a:endParaRPr lang="zh-CN" altLang="en-US" sz="2800" b="1" dirty="0"/>
          </a:p>
        </p:txBody>
      </p:sp>
      <p:pic>
        <p:nvPicPr>
          <p:cNvPr id="59394" name="图片 382979" descr="高考资源网(ks5u.com),中国最大的高考网站,您身边的高考专家。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71775" y="2060575"/>
            <a:ext cx="6119813" cy="2822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2981" name="文本框 382980"/>
          <p:cNvSpPr txBox="1"/>
          <p:nvPr/>
        </p:nvSpPr>
        <p:spPr>
          <a:xfrm>
            <a:off x="6443663" y="1557338"/>
            <a:ext cx="4572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8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82982" name="文本框 382981"/>
          <p:cNvSpPr txBox="1"/>
          <p:nvPr/>
        </p:nvSpPr>
        <p:spPr>
          <a:xfrm>
            <a:off x="7667625" y="5734050"/>
            <a:ext cx="4572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8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2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2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2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2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2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2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2981" grpId="0"/>
      <p:bldP spid="38298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7" name="文本占位符 231426"/>
          <p:cNvSpPr>
            <a:spLocks noGrp="1"/>
          </p:cNvSpPr>
          <p:nvPr>
            <p:ph idx="1"/>
          </p:nvPr>
        </p:nvSpPr>
        <p:spPr>
          <a:xfrm>
            <a:off x="539750" y="2590800"/>
            <a:ext cx="8001000" cy="2998788"/>
          </a:xfrm>
        </p:spPr>
        <p:txBody>
          <a:bodyPr anchor="t"/>
          <a:p>
            <a:pPr>
              <a:lnSpc>
                <a:spcPct val="80000"/>
              </a:lnSpc>
            </a:pPr>
            <a:r>
              <a:rPr lang="en-US" altLang="zh-CN" sz="2100"/>
              <a:t>(1)</a:t>
            </a:r>
            <a:r>
              <a:rPr lang="zh-CN" altLang="en-US" sz="2100" dirty="0"/>
              <a:t>根据水循环过程，给图中未标明箭头的直线标出箭头。</a:t>
            </a:r>
            <a:endParaRPr lang="zh-CN" altLang="en-US" sz="2100" dirty="0"/>
          </a:p>
          <a:p>
            <a:pPr>
              <a:lnSpc>
                <a:spcPct val="80000"/>
              </a:lnSpc>
            </a:pPr>
            <a:r>
              <a:rPr lang="en-US" altLang="zh-CN" sz="2100"/>
              <a:t>(2)</a:t>
            </a:r>
            <a:r>
              <a:rPr lang="zh-CN" altLang="en-US" sz="2100" dirty="0"/>
              <a:t>填出水循环各环节的名称。</a:t>
            </a:r>
            <a:endParaRPr lang="zh-CN" altLang="en-US" sz="2100" dirty="0"/>
          </a:p>
          <a:p>
            <a:pPr>
              <a:lnSpc>
                <a:spcPct val="80000"/>
              </a:lnSpc>
            </a:pPr>
            <a:r>
              <a:rPr lang="zh-CN" altLang="en-US" sz="2100" dirty="0"/>
              <a:t>    </a:t>
            </a:r>
            <a:r>
              <a:rPr lang="en-US" altLang="zh-CN" sz="2100"/>
              <a:t>A</a:t>
            </a:r>
            <a:r>
              <a:rPr lang="en-US" altLang="zh-CN" sz="2100" u="sng"/>
              <a:t>             </a:t>
            </a:r>
            <a:r>
              <a:rPr lang="zh-CN" altLang="en-US" sz="2100" dirty="0"/>
              <a:t>，</a:t>
            </a:r>
            <a:r>
              <a:rPr lang="en-US" altLang="zh-CN" sz="2100"/>
              <a:t>C</a:t>
            </a:r>
            <a:r>
              <a:rPr lang="en-US" altLang="zh-CN" sz="2100" u="sng"/>
              <a:t>          </a:t>
            </a:r>
            <a:r>
              <a:rPr lang="zh-CN" altLang="en-US" sz="2100" dirty="0"/>
              <a:t>， </a:t>
            </a:r>
            <a:r>
              <a:rPr lang="en-US" altLang="zh-CN" sz="2100"/>
              <a:t>E</a:t>
            </a:r>
            <a:r>
              <a:rPr lang="en-US" altLang="zh-CN" sz="2100" u="sng"/>
              <a:t>           </a:t>
            </a:r>
            <a:r>
              <a:rPr lang="zh-CN" altLang="en-US" sz="2100" dirty="0"/>
              <a:t>，</a:t>
            </a:r>
            <a:r>
              <a:rPr lang="en-US" altLang="zh-CN" sz="2100"/>
              <a:t>F</a:t>
            </a:r>
            <a:r>
              <a:rPr lang="en-US" altLang="zh-CN" sz="2100" u="sng"/>
              <a:t>            </a:t>
            </a:r>
            <a:r>
              <a:rPr lang="zh-CN" altLang="en-US" sz="2100" dirty="0"/>
              <a:t>。</a:t>
            </a:r>
            <a:endParaRPr lang="zh-CN" altLang="en-US" sz="2100" dirty="0"/>
          </a:p>
          <a:p>
            <a:pPr>
              <a:lnSpc>
                <a:spcPct val="80000"/>
              </a:lnSpc>
            </a:pPr>
            <a:r>
              <a:rPr lang="en-US" altLang="zh-CN" sz="2100"/>
              <a:t>(3)</a:t>
            </a:r>
            <a:r>
              <a:rPr lang="zh-CN" altLang="en-US" sz="2100" dirty="0"/>
              <a:t>由</a:t>
            </a:r>
            <a:r>
              <a:rPr lang="en-US" altLang="zh-CN" sz="2100"/>
              <a:t>A</a:t>
            </a:r>
            <a:r>
              <a:rPr lang="zh-CN" altLang="en-US" sz="2100" dirty="0"/>
              <a:t>与</a:t>
            </a:r>
            <a:r>
              <a:rPr lang="en-US" altLang="zh-CN" sz="2100"/>
              <a:t>B</a:t>
            </a:r>
            <a:r>
              <a:rPr lang="zh-CN" altLang="en-US" sz="2100" dirty="0"/>
              <a:t>组成的水循环叫</a:t>
            </a:r>
            <a:r>
              <a:rPr lang="zh-CN" altLang="en-US" sz="2100" u="sng" dirty="0"/>
              <a:t>         </a:t>
            </a:r>
            <a:r>
              <a:rPr lang="zh-CN" altLang="en-US" sz="2100" dirty="0"/>
              <a:t>；由</a:t>
            </a:r>
            <a:r>
              <a:rPr lang="en-US" altLang="zh-CN" sz="2100"/>
              <a:t>D</a:t>
            </a:r>
            <a:r>
              <a:rPr lang="zh-CN" altLang="en-US" sz="2100" dirty="0"/>
              <a:t>与</a:t>
            </a:r>
            <a:r>
              <a:rPr lang="en-US" altLang="zh-CN" sz="2100"/>
              <a:t>E</a:t>
            </a:r>
            <a:r>
              <a:rPr lang="zh-CN" altLang="en-US" sz="2100" dirty="0"/>
              <a:t>组成的水循环叫</a:t>
            </a:r>
            <a:r>
              <a:rPr lang="zh-CN" altLang="en-US" sz="2100" u="sng" dirty="0"/>
              <a:t>         </a:t>
            </a:r>
            <a:r>
              <a:rPr lang="zh-CN" altLang="en-US" sz="2100" dirty="0"/>
              <a:t>。</a:t>
            </a:r>
            <a:endParaRPr lang="zh-CN" altLang="en-US" sz="2100" dirty="0"/>
          </a:p>
          <a:p>
            <a:pPr>
              <a:lnSpc>
                <a:spcPct val="80000"/>
              </a:lnSpc>
            </a:pPr>
            <a:r>
              <a:rPr lang="en-US" altLang="zh-CN" sz="2100"/>
              <a:t>(4)</a:t>
            </a:r>
            <a:r>
              <a:rPr lang="zh-CN" altLang="en-US" sz="2100" dirty="0"/>
              <a:t>目前我国正在进行的南水北调工程与哪一个环节关系最密切</a:t>
            </a:r>
            <a:r>
              <a:rPr lang="en-US" altLang="zh-CN" sz="2100"/>
              <a:t>?</a:t>
            </a:r>
            <a:r>
              <a:rPr lang="en-US" altLang="zh-CN" sz="2100" u="sng"/>
              <a:t>          </a:t>
            </a:r>
            <a:r>
              <a:rPr lang="en-US" altLang="zh-CN" sz="2100"/>
              <a:t>(</a:t>
            </a:r>
            <a:r>
              <a:rPr lang="zh-CN" altLang="en-US" sz="2100" dirty="0"/>
              <a:t>填字母</a:t>
            </a:r>
            <a:r>
              <a:rPr lang="en-US" altLang="zh-CN" sz="2100"/>
              <a:t>)</a:t>
            </a:r>
            <a:r>
              <a:rPr lang="zh-CN" altLang="en-US" sz="2100" dirty="0"/>
              <a:t>。</a:t>
            </a:r>
            <a:endParaRPr lang="zh-CN" altLang="en-US" sz="2100" dirty="0"/>
          </a:p>
          <a:p>
            <a:pPr>
              <a:lnSpc>
                <a:spcPct val="80000"/>
              </a:lnSpc>
            </a:pPr>
            <a:r>
              <a:rPr lang="en-US" altLang="zh-CN" sz="2100"/>
              <a:t>(5)</a:t>
            </a:r>
            <a:r>
              <a:rPr lang="zh-CN" altLang="en-US" sz="2100" dirty="0"/>
              <a:t>最能代表我国夏季东南风的环节是</a:t>
            </a:r>
            <a:r>
              <a:rPr lang="zh-CN" altLang="en-US" sz="2100" u="sng" dirty="0"/>
              <a:t>                 </a:t>
            </a:r>
            <a:r>
              <a:rPr lang="zh-CN" altLang="en-US" sz="2100" dirty="0"/>
              <a:t>。</a:t>
            </a:r>
            <a:endParaRPr lang="zh-CN" altLang="en-US" sz="2100" dirty="0"/>
          </a:p>
          <a:p>
            <a:pPr>
              <a:lnSpc>
                <a:spcPct val="80000"/>
              </a:lnSpc>
            </a:pPr>
            <a:r>
              <a:rPr lang="zh-CN" altLang="en-US" sz="2100" dirty="0"/>
              <a:t>（</a:t>
            </a:r>
            <a:r>
              <a:rPr lang="en-US" altLang="zh-CN" sz="2100"/>
              <a:t>6)</a:t>
            </a:r>
            <a:r>
              <a:rPr lang="zh-CN" altLang="en-US" sz="2100" dirty="0"/>
              <a:t>环节</a:t>
            </a:r>
            <a:r>
              <a:rPr lang="en-US" altLang="zh-CN" sz="2100"/>
              <a:t>B</a:t>
            </a:r>
            <a:r>
              <a:rPr lang="zh-CN" altLang="en-US" sz="2100" dirty="0"/>
              <a:t>与</a:t>
            </a:r>
            <a:r>
              <a:rPr lang="en-US" altLang="zh-CN" sz="2100"/>
              <a:t>E</a:t>
            </a:r>
            <a:r>
              <a:rPr lang="zh-CN" altLang="en-US" sz="2100" dirty="0"/>
              <a:t>水量较大的是</a:t>
            </a:r>
            <a:r>
              <a:rPr lang="zh-CN" altLang="en-US" sz="2100" u="sng" dirty="0"/>
              <a:t>                </a:t>
            </a:r>
            <a:r>
              <a:rPr lang="zh-CN" altLang="en-US" sz="2100" dirty="0"/>
              <a:t>。</a:t>
            </a:r>
            <a:endParaRPr lang="zh-CN" altLang="en-US" sz="2100" dirty="0"/>
          </a:p>
          <a:p>
            <a:pPr>
              <a:lnSpc>
                <a:spcPct val="80000"/>
              </a:lnSpc>
            </a:pPr>
            <a:endParaRPr lang="zh-CN" altLang="en-US" sz="2100" dirty="0"/>
          </a:p>
        </p:txBody>
      </p:sp>
      <p:pic>
        <p:nvPicPr>
          <p:cNvPr id="60418" name="图片 3" descr="高考资源网(ks5u.com),中国最大的高考网站,您身边的高考专家。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95513" y="333375"/>
            <a:ext cx="3529012" cy="2058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19" name="文本框 231428"/>
          <p:cNvSpPr txBox="1"/>
          <p:nvPr/>
        </p:nvSpPr>
        <p:spPr>
          <a:xfrm>
            <a:off x="395288" y="549275"/>
            <a:ext cx="792162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3200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例</a:t>
            </a:r>
            <a:endParaRPr lang="zh-CN" altLang="en-US" sz="3200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31430" name="文本框 231429"/>
          <p:cNvSpPr txBox="1"/>
          <p:nvPr/>
        </p:nvSpPr>
        <p:spPr>
          <a:xfrm>
            <a:off x="827088" y="5734050"/>
            <a:ext cx="6840537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【</a:t>
            </a:r>
            <a:r>
              <a:rPr lang="zh-CN" altLang="en-US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答案</a:t>
            </a:r>
            <a:r>
              <a:rPr lang="en-US" altLang="zh-CN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】 (1)A↑  C←  D↑  (2)</a:t>
            </a:r>
            <a:r>
              <a:rPr lang="zh-CN" altLang="en-US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蒸发  水汽输送  降水  地表径流  </a:t>
            </a:r>
            <a:r>
              <a:rPr lang="en-US" altLang="zh-CN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(3)</a:t>
            </a:r>
            <a:r>
              <a:rPr lang="zh-CN" altLang="en-US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陆地内循环  海上内循环     </a:t>
            </a:r>
            <a:r>
              <a:rPr lang="en-US" altLang="zh-CN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(4)F     (5)C     (6)E</a:t>
            </a:r>
            <a:endParaRPr lang="zh-CN" altLang="en-US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0">
                                            <p:txEl>
                                              <p:charRg st="0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1430">
                                            <p:txEl>
                                              <p:charRg st="0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1179513" y="1752600"/>
            <a:ext cx="171608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淡水湖泊水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41713" y="1752600"/>
            <a:ext cx="171608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浅层地下水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0484" name="Text Box 7"/>
          <p:cNvSpPr txBox="1"/>
          <p:nvPr/>
        </p:nvSpPr>
        <p:spPr>
          <a:xfrm>
            <a:off x="527050" y="76200"/>
            <a:ext cx="1087438" cy="508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>
              <a:lnSpc>
                <a:spcPct val="11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考点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485" name="Rectangle 8"/>
          <p:cNvSpPr/>
          <p:nvPr/>
        </p:nvSpPr>
        <p:spPr>
          <a:xfrm>
            <a:off x="1828800" y="76200"/>
            <a:ext cx="4508500" cy="56673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eaLnBrk="1" hangingPunct="1">
              <a:lnSpc>
                <a:spcPct val="11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自然资源的合理利用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6" name="Text Box 9"/>
          <p:cNvSpPr txBox="1"/>
          <p:nvPr/>
        </p:nvSpPr>
        <p:spPr>
          <a:xfrm>
            <a:off x="381000" y="609600"/>
            <a:ext cx="8382000" cy="1631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 eaLnBrk="1" hangingPunct="1"/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、水资源的合理利用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/>
            <a:r>
              <a:rPr lang="en-US" altLang="zh-CN" sz="2400" b="1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(1)</a:t>
            </a:r>
            <a:r>
              <a:rPr lang="zh-CN" altLang="en-US" sz="24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水资源及其分布</a:t>
            </a:r>
            <a:endParaRPr lang="zh-CN" altLang="en-US" sz="2400" b="1" dirty="0">
              <a:solidFill>
                <a:srgbClr val="3333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/>
            <a:r>
              <a:rPr lang="en-US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水资源概况：人类比较容易利用的淡水资源主要是河流水、</a:t>
            </a:r>
            <a:r>
              <a:rPr lang="zh-CN" altLang="en-US" sz="24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     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sz="24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       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4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     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487" name="Text Box 10"/>
          <p:cNvSpPr txBox="1"/>
          <p:nvPr/>
        </p:nvSpPr>
        <p:spPr>
          <a:xfrm>
            <a:off x="381000" y="2209800"/>
            <a:ext cx="5486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②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水资源的分布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50225" name="Group 49"/>
          <p:cNvGraphicFramePr>
            <a:graphicFrameLocks noGrp="1"/>
          </p:cNvGraphicFramePr>
          <p:nvPr/>
        </p:nvGraphicFramePr>
        <p:xfrm>
          <a:off x="457200" y="2743200"/>
          <a:ext cx="8253413" cy="3733800"/>
        </p:xfrm>
        <a:graphic>
          <a:graphicData uri="http://schemas.openxmlformats.org/drawingml/2006/table">
            <a:tbl>
              <a:tblPr/>
              <a:tblGrid>
                <a:gridCol w="457200"/>
                <a:gridCol w="838200"/>
                <a:gridCol w="6958013"/>
              </a:tblGrid>
              <a:tr h="45085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衡量指标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2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特点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具有明显的地区差异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36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表现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大洲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 </a:t>
                      </a:r>
                      <a:r>
                        <a:rPr kumimoji="0" lang="en-US" altLang="zh-CN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多年平均径流量最多，其次是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kumimoji="0" lang="en-US" altLang="zh-CN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，而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kumimoji="0" lang="en-US" altLang="zh-CN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最少</a:t>
                      </a:r>
                      <a:endParaRPr kumimoji="0" 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6125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国家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多年平均径流总量前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位的国家：</a:t>
                      </a:r>
                      <a:r>
                        <a:rPr kumimoji="0" lang="zh-CN" alt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kumimoji="0" lang="zh-CN" alt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、加拿大、美国、印尼、</a:t>
                      </a:r>
                      <a:r>
                        <a:rPr kumimoji="0" lang="zh-CN" alt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。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3800475" y="2803525"/>
            <a:ext cx="28575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0"/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Times New Roman" panose="02020603050405020304" pitchFamily="18" charset="0"/>
              </a:rPr>
              <a:t>多年平均径流总量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  <a:ea typeface="Courier New" panose="02070309020205020404" pitchFamily="49" charset="0"/>
            </a:endParaRPr>
          </a:p>
        </p:txBody>
      </p:sp>
      <p:pic>
        <p:nvPicPr>
          <p:cNvPr id="20508" name="Picture 1" descr="F:\地理人教版\地理人教版\RJ3-2.TIF"/>
          <p:cNvPicPr>
            <a:picLocks noChangeAspect="1"/>
          </p:cNvPicPr>
          <p:nvPr/>
        </p:nvPicPr>
        <p:blipFill>
          <a:blip r:embed="rId1" r:link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27438" y="3665538"/>
            <a:ext cx="3444875" cy="1668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38" name="矩形 11"/>
          <p:cNvSpPr/>
          <p:nvPr/>
        </p:nvSpPr>
        <p:spPr>
          <a:xfrm>
            <a:off x="2057400" y="5272088"/>
            <a:ext cx="644525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亚洲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方正黑体_GBK" pitchFamily="65" charset="-122"/>
            </a:endParaRPr>
          </a:p>
        </p:txBody>
      </p:sp>
      <p:sp>
        <p:nvSpPr>
          <p:cNvPr id="13339" name="矩形 12"/>
          <p:cNvSpPr/>
          <p:nvPr/>
        </p:nvSpPr>
        <p:spPr>
          <a:xfrm>
            <a:off x="5830888" y="5272088"/>
            <a:ext cx="874712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南美洲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方正黑体_GBK" pitchFamily="65" charset="-122"/>
            </a:endParaRPr>
          </a:p>
        </p:txBody>
      </p:sp>
      <p:sp>
        <p:nvSpPr>
          <p:cNvPr id="13340" name="矩形 13"/>
          <p:cNvSpPr/>
          <p:nvPr/>
        </p:nvSpPr>
        <p:spPr>
          <a:xfrm>
            <a:off x="7202488" y="5257800"/>
            <a:ext cx="874712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大洋洲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41" name="矩形 14"/>
          <p:cNvSpPr/>
          <p:nvPr/>
        </p:nvSpPr>
        <p:spPr>
          <a:xfrm>
            <a:off x="5410200" y="5729288"/>
            <a:ext cx="644525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巴西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3342" name="矩形 15"/>
          <p:cNvSpPr/>
          <p:nvPr/>
        </p:nvSpPr>
        <p:spPr>
          <a:xfrm>
            <a:off x="6211888" y="5729288"/>
            <a:ext cx="874712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俄罗斯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3344" name="矩形 22"/>
          <p:cNvSpPr/>
          <p:nvPr/>
        </p:nvSpPr>
        <p:spPr>
          <a:xfrm>
            <a:off x="3089275" y="6034088"/>
            <a:ext cx="644525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中国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3338" grpId="0"/>
      <p:bldP spid="13339" grpId="0"/>
      <p:bldP spid="13340" grpId="0"/>
      <p:bldP spid="13341" grpId="0"/>
      <p:bldP spid="13342" grpId="0"/>
      <p:bldP spid="1334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占位符 2"/>
          <p:cNvSpPr>
            <a:spLocks noGrp="1"/>
          </p:cNvSpPr>
          <p:nvPr>
            <p:ph type="body" sz="quarter"/>
          </p:nvPr>
        </p:nvSpPr>
        <p:spPr>
          <a:xfrm>
            <a:off x="381000" y="228600"/>
            <a:ext cx="8305800" cy="4187825"/>
          </a:xfrm>
        </p:spPr>
        <p:txBody>
          <a:bodyPr vert="horz" wrap="square" lIns="91440" tIns="45720" rIns="91440" bIns="45720" anchor="t">
            <a:spAutoFit/>
          </a:bodyPr>
          <a:lstStyle>
            <a:lvl1pPr lvl="0">
              <a:defRPr sz="2400" kern="1200"/>
            </a:lvl1pPr>
            <a:lvl2pPr lvl="1">
              <a:defRPr sz="2000" kern="1200"/>
            </a:lvl2pPr>
            <a:lvl3pPr lvl="2">
              <a:defRPr sz="1800" kern="1200"/>
            </a:lvl3pPr>
            <a:lvl4pPr lvl="3">
              <a:defRPr sz="1600" kern="1200"/>
            </a:lvl4pPr>
            <a:lvl5pPr lvl="4">
              <a:defRPr sz="1600" kern="1200"/>
            </a:lvl5pPr>
          </a:lstStyle>
          <a:p>
            <a:pPr marL="0" lvl="0" indent="0" eaLnBrk="1">
              <a:lnSpc>
                <a:spcPct val="125000"/>
              </a:lnSpc>
              <a:buNone/>
            </a:pPr>
            <a:r>
              <a:rPr lang="en-US" altLang="en-US" b="1"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我国水资源的现状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lvl="0" indent="0" eaLnBrk="1">
              <a:lnSpc>
                <a:spcPct val="125000"/>
              </a:lnSpc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总量丰富，人均不足。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lvl="0" indent="0" eaLnBrk="1">
              <a:lnSpc>
                <a:spcPct val="125000"/>
              </a:lnSpc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时空分布不均：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多，北方少，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en-US" altLang="zh-CN" b="1" u="sng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多，西部少；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lvl="0" indent="0" eaLnBrk="1">
              <a:lnSpc>
                <a:spcPct val="125000"/>
              </a:lnSpc>
              <a:buNone/>
            </a:pP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两季多，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两季少。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lvl="1" indent="0" eaLnBrk="1">
              <a:lnSpc>
                <a:spcPct val="125000"/>
              </a:lnSpc>
              <a:buNone/>
            </a:pPr>
            <a:r>
              <a:rPr lang="en-US" altLang="zh-CN" sz="2400" b="1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(2)</a:t>
            </a:r>
            <a:r>
              <a:rPr lang="zh-CN" altLang="en-US" sz="2400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水资源与人类社会</a:t>
            </a:r>
            <a:endParaRPr lang="zh-CN" altLang="en-US" sz="2400" b="1" dirty="0">
              <a:solidFill>
                <a:srgbClr val="3333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lvl="0" indent="0" eaLnBrk="1">
              <a:lnSpc>
                <a:spcPct val="125000"/>
              </a:lnSpc>
              <a:buNone/>
            </a:pPr>
            <a:r>
              <a:rPr lang="en-US" altLang="en-US" b="1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水资源的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影响经济活动规模的大小；</a:t>
            </a:r>
            <a:r>
              <a:rPr lang="zh-CN" altLang="en-US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影响地区经济活动的效益。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lvl="0" indent="0" eaLnBrk="1">
              <a:lnSpc>
                <a:spcPct val="125000"/>
              </a:lnSpc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②不同生产力条件下，人类对水资源的开发程度不同。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67000" y="1295400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南方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222875" y="1295400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东部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33400" y="1828800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夏秋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67000" y="1828800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冬春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990090" y="3080385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数量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407150" y="3080385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质量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5363" name="文本占位符 2"/>
          <p:cNvSpPr/>
          <p:nvPr/>
        </p:nvSpPr>
        <p:spPr>
          <a:xfrm>
            <a:off x="228600" y="4483100"/>
            <a:ext cx="8534400" cy="210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0" lvl="4" indent="719455" eaLnBrk="1" hangingPunct="0">
              <a:lnSpc>
                <a:spcPct val="110000"/>
              </a:lnSpc>
              <a:spcBef>
                <a:spcPct val="2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提示：</a:t>
            </a:r>
            <a:r>
              <a: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造成我国水资源时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空分布不均</a:t>
            </a:r>
            <a:r>
              <a: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的原因主要是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受冬、夏季风</a:t>
            </a:r>
            <a:r>
              <a: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的影响。夏季风首先在东南沿海登陆，越靠近东南部的地区，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降水时间越长、强度越大，水资源越丰富</a:t>
            </a:r>
            <a:r>
              <a: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，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造成水资源东多西少、南多北少的分布格局</a:t>
            </a:r>
            <a:r>
              <a: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，而冬春季我国主要受来自内陆的冬季风影响，寒冷干燥，降水量较少。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536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2" name="标题 61441"/>
          <p:cNvSpPr>
            <a:spLocks noGrp="1"/>
          </p:cNvSpPr>
          <p:nvPr>
            <p:ph type="title"/>
          </p:nvPr>
        </p:nvSpPr>
        <p:spPr>
          <a:xfrm>
            <a:off x="1981200" y="792163"/>
            <a:ext cx="5830888" cy="609600"/>
          </a:xfrm>
        </p:spPr>
        <p:txBody>
          <a:bodyPr anchor="ctr"/>
          <a:p>
            <a:pPr fontAlgn="base"/>
            <a:r>
              <a:rPr lang="zh-CN" altLang="en-US" sz="3600" b="1" strike="noStrike" noProof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我国降水的时间变化总结</a:t>
            </a:r>
            <a:endParaRPr lang="zh-CN" altLang="en-US" sz="3600" b="1" strike="noStrike" noProof="1" dirty="0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61443" name="椭圆形标注 61442"/>
          <p:cNvSpPr/>
          <p:nvPr/>
        </p:nvSpPr>
        <p:spPr>
          <a:xfrm>
            <a:off x="76200" y="5219700"/>
            <a:ext cx="1687513" cy="585788"/>
          </a:xfrm>
          <a:prstGeom prst="wedgeEllipseCallout">
            <a:avLst>
              <a:gd name="adj1" fmla="val -11620"/>
              <a:gd name="adj2" fmla="val 96343"/>
            </a:avLst>
          </a:prstGeom>
          <a:solidFill>
            <a:srgbClr val="FFFFFF">
              <a:alpha val="50000"/>
            </a:srgbClr>
          </a:solidFill>
          <a:ln w="317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 fontAlgn="base">
              <a:spcBef>
                <a:spcPct val="50000"/>
              </a:spcBef>
            </a:pPr>
            <a:r>
              <a:rPr lang="zh-CN" altLang="en-US" sz="2800" b="1" strike="noStrike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ea"/>
              </a:rPr>
              <a:t>结  论</a:t>
            </a:r>
            <a:endParaRPr lang="zh-CN" altLang="en-US" sz="2800" b="1" strike="noStrike" noProof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29699" name="矩形 61443"/>
          <p:cNvSpPr/>
          <p:nvPr/>
        </p:nvSpPr>
        <p:spPr>
          <a:xfrm>
            <a:off x="2438400" y="5562600"/>
            <a:ext cx="4267200" cy="533400"/>
          </a:xfrm>
          <a:prstGeom prst="rect">
            <a:avLst/>
          </a:prstGeom>
          <a:solidFill>
            <a:srgbClr val="FFCC00"/>
          </a:solidFill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 algn="ctr">
              <a:buClr>
                <a:srgbClr val="000000"/>
              </a:buClr>
            </a:pPr>
            <a:r>
              <a:rPr lang="zh-CN" altLang="en-US" sz="2400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我国东部地区主要雨带图</a:t>
            </a:r>
            <a:endParaRPr lang="zh-CN" altLang="en-US" sz="240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9700" name="图片 61444" descr="雨带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66900" y="1352550"/>
            <a:ext cx="5524500" cy="4103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46" name="文本框 61445"/>
          <p:cNvSpPr txBox="1"/>
          <p:nvPr/>
        </p:nvSpPr>
        <p:spPr>
          <a:xfrm>
            <a:off x="4830763" y="4556125"/>
            <a:ext cx="1727200" cy="406400"/>
          </a:xfrm>
          <a:prstGeom prst="rect">
            <a:avLst/>
          </a:prstGeom>
          <a:solidFill>
            <a:srgbClr val="00FFFF">
              <a:alpha val="50000"/>
            </a:srgbClr>
          </a:solidFill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pPr lvl="0" algn="ctr" fontAlgn="base">
              <a:spcBef>
                <a:spcPct val="50000"/>
              </a:spcBef>
            </a:pPr>
            <a:r>
              <a:rPr lang="zh-CN" altLang="en-US" sz="2000" b="1" strike="noStrike" noProof="1" dirty="0">
                <a:solidFill>
                  <a:srgbClr val="008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南部沿海地区</a:t>
            </a:r>
            <a:endParaRPr lang="zh-CN" altLang="en-US" sz="2000" b="1" strike="noStrike" noProof="1" dirty="0">
              <a:solidFill>
                <a:srgbClr val="008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7" name="文本框 61446"/>
          <p:cNvSpPr txBox="1"/>
          <p:nvPr/>
        </p:nvSpPr>
        <p:spPr>
          <a:xfrm>
            <a:off x="4795838" y="3717925"/>
            <a:ext cx="1982788" cy="406400"/>
          </a:xfrm>
          <a:prstGeom prst="rect">
            <a:avLst/>
          </a:prstGeom>
          <a:solidFill>
            <a:srgbClr val="00FFFF">
              <a:alpha val="50000"/>
            </a:srgbClr>
          </a:solidFill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pPr lvl="0" algn="ctr" fontAlgn="base">
              <a:spcBef>
                <a:spcPct val="50000"/>
              </a:spcBef>
            </a:pPr>
            <a:r>
              <a:rPr lang="zh-CN" altLang="en-US" sz="2000" b="1" strike="noStrike" noProof="1" dirty="0">
                <a:solidFill>
                  <a:srgbClr val="008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长江中下游地区</a:t>
            </a:r>
            <a:endParaRPr lang="zh-CN" altLang="en-US" sz="2000" b="1" strike="noStrike" noProof="1" dirty="0">
              <a:solidFill>
                <a:srgbClr val="008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8" name="文本框 61447"/>
          <p:cNvSpPr txBox="1"/>
          <p:nvPr/>
        </p:nvSpPr>
        <p:spPr>
          <a:xfrm>
            <a:off x="5010150" y="2514600"/>
            <a:ext cx="1471613" cy="406400"/>
          </a:xfrm>
          <a:prstGeom prst="rect">
            <a:avLst/>
          </a:prstGeom>
          <a:solidFill>
            <a:srgbClr val="00FFFF">
              <a:alpha val="50000"/>
            </a:srgbClr>
          </a:solidFill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pPr lvl="0" algn="ctr" fontAlgn="base">
              <a:spcBef>
                <a:spcPct val="50000"/>
              </a:spcBef>
            </a:pPr>
            <a:r>
              <a:rPr lang="zh-CN" altLang="en-US" sz="2000" b="1" strike="noStrike" noProof="1" dirty="0">
                <a:solidFill>
                  <a:srgbClr val="008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华北、东北</a:t>
            </a:r>
            <a:endParaRPr lang="zh-CN" altLang="en-US" sz="2000" b="1" strike="noStrike" noProof="1" dirty="0">
              <a:solidFill>
                <a:srgbClr val="008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61449" name="组合 61448"/>
          <p:cNvGrpSpPr/>
          <p:nvPr/>
        </p:nvGrpSpPr>
        <p:grpSpPr>
          <a:xfrm>
            <a:off x="5224463" y="4937125"/>
            <a:ext cx="811212" cy="473075"/>
            <a:chOff x="3291" y="3110"/>
            <a:chExt cx="511" cy="298"/>
          </a:xfrm>
        </p:grpSpPr>
        <p:sp>
          <p:nvSpPr>
            <p:cNvPr id="29705" name="任意多边形 61449"/>
            <p:cNvSpPr/>
            <p:nvPr/>
          </p:nvSpPr>
          <p:spPr>
            <a:xfrm rot="-5400000">
              <a:off x="3533" y="3139"/>
              <a:ext cx="288" cy="250"/>
            </a:xfrm>
            <a:custGeom>
              <a:avLst/>
              <a:gdLst/>
              <a:ahLst/>
              <a:cxnLst>
                <a:cxn ang="270">
                  <a:pos x="16200" y="0"/>
                </a:cxn>
                <a:cxn ang="180">
                  <a:pos x="0" y="10800"/>
                </a:cxn>
                <a:cxn ang="90">
                  <a:pos x="16200" y="21600"/>
                </a:cxn>
                <a:cxn ang="0">
                  <a:pos x="21600" y="10800"/>
                </a:cxn>
              </a:cxnLst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33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451" name="文本框 61450"/>
            <p:cNvSpPr txBox="1"/>
            <p:nvPr/>
          </p:nvSpPr>
          <p:spPr>
            <a:xfrm>
              <a:off x="3291" y="3110"/>
              <a:ext cx="35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fontAlgn="base">
                <a:spcBef>
                  <a:spcPct val="50000"/>
                </a:spcBef>
              </a:pPr>
              <a:r>
                <a:rPr lang="en-US" altLang="zh-CN" sz="2000" b="1" strike="noStrike" noProof="1" dirty="0">
                  <a:solidFill>
                    <a:srgbClr val="8862F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5</a:t>
              </a:r>
              <a:r>
                <a:rPr lang="zh-CN" altLang="en-US" sz="2000" b="1" strike="noStrike" noProof="1" dirty="0">
                  <a:solidFill>
                    <a:srgbClr val="8862F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月</a:t>
              </a:r>
              <a:endParaRPr lang="zh-CN" altLang="en-US" sz="2000" b="1" strike="noStrike" noProof="1" dirty="0">
                <a:solidFill>
                  <a:srgbClr val="8862F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1452" name="组合 61451"/>
          <p:cNvGrpSpPr/>
          <p:nvPr/>
        </p:nvGrpSpPr>
        <p:grpSpPr>
          <a:xfrm>
            <a:off x="5224463" y="4114800"/>
            <a:ext cx="811212" cy="473075"/>
            <a:chOff x="3291" y="2592"/>
            <a:chExt cx="511" cy="298"/>
          </a:xfrm>
        </p:grpSpPr>
        <p:sp>
          <p:nvSpPr>
            <p:cNvPr id="29708" name="任意多边形 61452"/>
            <p:cNvSpPr/>
            <p:nvPr/>
          </p:nvSpPr>
          <p:spPr>
            <a:xfrm rot="-5400000">
              <a:off x="3552" y="2592"/>
              <a:ext cx="250" cy="250"/>
            </a:xfrm>
            <a:custGeom>
              <a:avLst/>
              <a:gdLst/>
              <a:ahLst/>
              <a:cxnLst>
                <a:cxn ang="270">
                  <a:pos x="16200" y="0"/>
                </a:cxn>
                <a:cxn ang="180">
                  <a:pos x="0" y="10800"/>
                </a:cxn>
                <a:cxn ang="90">
                  <a:pos x="16200" y="21600"/>
                </a:cxn>
                <a:cxn ang="0">
                  <a:pos x="21600" y="10800"/>
                </a:cxn>
              </a:cxnLst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33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454" name="文本框 61453"/>
            <p:cNvSpPr txBox="1"/>
            <p:nvPr/>
          </p:nvSpPr>
          <p:spPr>
            <a:xfrm>
              <a:off x="3291" y="2640"/>
              <a:ext cx="35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fontAlgn="base">
                <a:spcBef>
                  <a:spcPct val="50000"/>
                </a:spcBef>
              </a:pPr>
              <a:r>
                <a:rPr lang="en-US" altLang="zh-CN" sz="2000" b="1" strike="noStrike" noProof="1" dirty="0">
                  <a:solidFill>
                    <a:srgbClr val="8862F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6</a:t>
              </a:r>
              <a:r>
                <a:rPr lang="zh-CN" altLang="en-US" sz="2000" b="1" strike="noStrike" noProof="1" dirty="0">
                  <a:solidFill>
                    <a:srgbClr val="8862F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月</a:t>
              </a:r>
              <a:endParaRPr lang="zh-CN" altLang="en-US" sz="2000" b="1" strike="noStrike" noProof="1" dirty="0">
                <a:solidFill>
                  <a:srgbClr val="8862F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1455" name="组合 61454"/>
          <p:cNvGrpSpPr/>
          <p:nvPr/>
        </p:nvGrpSpPr>
        <p:grpSpPr>
          <a:xfrm>
            <a:off x="4841875" y="2987675"/>
            <a:ext cx="1193800" cy="746125"/>
            <a:chOff x="3050" y="1882"/>
            <a:chExt cx="752" cy="470"/>
          </a:xfrm>
        </p:grpSpPr>
        <p:sp>
          <p:nvSpPr>
            <p:cNvPr id="29711" name="任意多边形 61455"/>
            <p:cNvSpPr/>
            <p:nvPr/>
          </p:nvSpPr>
          <p:spPr>
            <a:xfrm rot="-5400000">
              <a:off x="3442" y="1992"/>
              <a:ext cx="470" cy="250"/>
            </a:xfrm>
            <a:custGeom>
              <a:avLst/>
              <a:gdLst/>
              <a:ahLst/>
              <a:cxnLst>
                <a:cxn ang="270">
                  <a:pos x="16200" y="0"/>
                </a:cxn>
                <a:cxn ang="180">
                  <a:pos x="0" y="10800"/>
                </a:cxn>
                <a:cxn ang="90">
                  <a:pos x="16200" y="21600"/>
                </a:cxn>
                <a:cxn ang="0">
                  <a:pos x="21600" y="10800"/>
                </a:cxn>
              </a:cxnLst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33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457" name="文本框 61456"/>
            <p:cNvSpPr txBox="1"/>
            <p:nvPr/>
          </p:nvSpPr>
          <p:spPr>
            <a:xfrm>
              <a:off x="3050" y="2016"/>
              <a:ext cx="59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fontAlgn="base">
                <a:spcBef>
                  <a:spcPct val="50000"/>
                </a:spcBef>
              </a:pPr>
              <a:r>
                <a:rPr lang="en-US" altLang="zh-CN" sz="2000" b="1" strike="noStrike" noProof="1" dirty="0">
                  <a:solidFill>
                    <a:srgbClr val="8862F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7</a:t>
              </a:r>
              <a:r>
                <a:rPr lang="zh-CN" altLang="en-US" sz="2000" b="1" strike="noStrike" noProof="1" dirty="0">
                  <a:solidFill>
                    <a:srgbClr val="8862F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、</a:t>
              </a:r>
              <a:r>
                <a:rPr lang="en-US" altLang="zh-CN" sz="2000" b="1" strike="noStrike" noProof="1" dirty="0">
                  <a:solidFill>
                    <a:srgbClr val="8862F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8</a:t>
              </a:r>
              <a:r>
                <a:rPr lang="zh-CN" altLang="en-US" sz="2000" b="1" strike="noStrike" noProof="1" dirty="0">
                  <a:solidFill>
                    <a:srgbClr val="8862F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月</a:t>
              </a:r>
              <a:endParaRPr lang="zh-CN" altLang="en-US" sz="2000" b="1" strike="noStrike" noProof="1" dirty="0">
                <a:solidFill>
                  <a:srgbClr val="8862F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1458" name="组合 61457"/>
          <p:cNvGrpSpPr/>
          <p:nvPr/>
        </p:nvGrpSpPr>
        <p:grpSpPr>
          <a:xfrm>
            <a:off x="6553200" y="2743200"/>
            <a:ext cx="909638" cy="2209800"/>
            <a:chOff x="4128" y="1728"/>
            <a:chExt cx="573" cy="1392"/>
          </a:xfrm>
        </p:grpSpPr>
        <p:sp>
          <p:nvSpPr>
            <p:cNvPr id="29714" name="右弧形箭头 61458"/>
            <p:cNvSpPr/>
            <p:nvPr/>
          </p:nvSpPr>
          <p:spPr>
            <a:xfrm>
              <a:off x="4128" y="1728"/>
              <a:ext cx="192" cy="1392"/>
            </a:xfrm>
            <a:prstGeom prst="curvedLeftArrow">
              <a:avLst>
                <a:gd name="adj1" fmla="val 145000"/>
                <a:gd name="adj2" fmla="val 290000"/>
                <a:gd name="adj3" fmla="val 33324"/>
              </a:avLst>
            </a:prstGeom>
            <a:solidFill>
              <a:schemeClr val="accent2"/>
            </a:solidFill>
            <a:ln w="9525">
              <a:noFill/>
            </a:ln>
          </p:spPr>
          <p:txBody>
            <a:bodyPr anchor="t"/>
            <a:p>
              <a:pPr lvl="0" indent="0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1460" name="文本框 61459"/>
            <p:cNvSpPr txBox="1"/>
            <p:nvPr/>
          </p:nvSpPr>
          <p:spPr>
            <a:xfrm>
              <a:off x="4344" y="2294"/>
              <a:ext cx="35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fontAlgn="base">
                <a:spcBef>
                  <a:spcPct val="50000"/>
                </a:spcBef>
              </a:pPr>
              <a:r>
                <a:rPr lang="en-US" altLang="zh-CN" sz="2000" b="1" strike="noStrike" noProof="1" dirty="0">
                  <a:solidFill>
                    <a:srgbClr val="8862F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9</a:t>
              </a:r>
              <a:r>
                <a:rPr lang="zh-CN" altLang="en-US" sz="2000" b="1" strike="noStrike" noProof="1" dirty="0">
                  <a:solidFill>
                    <a:srgbClr val="8862F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月</a:t>
              </a:r>
              <a:endParaRPr lang="zh-CN" altLang="en-US" sz="2000" b="1" strike="noStrike" noProof="1" dirty="0">
                <a:solidFill>
                  <a:srgbClr val="8862F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1461" name="组合 61460"/>
          <p:cNvGrpSpPr/>
          <p:nvPr/>
        </p:nvGrpSpPr>
        <p:grpSpPr>
          <a:xfrm>
            <a:off x="6080125" y="4937125"/>
            <a:ext cx="938213" cy="473075"/>
            <a:chOff x="3830" y="3110"/>
            <a:chExt cx="591" cy="298"/>
          </a:xfrm>
        </p:grpSpPr>
        <p:sp>
          <p:nvSpPr>
            <p:cNvPr id="29717" name="任意多边形 61461"/>
            <p:cNvSpPr/>
            <p:nvPr/>
          </p:nvSpPr>
          <p:spPr>
            <a:xfrm rot="5400000">
              <a:off x="3813" y="3138"/>
              <a:ext cx="282" cy="253"/>
            </a:xfrm>
            <a:custGeom>
              <a:avLst/>
              <a:gdLst/>
              <a:ahLst/>
              <a:cxnLst>
                <a:cxn ang="270">
                  <a:pos x="16200" y="0"/>
                </a:cxn>
                <a:cxn ang="180">
                  <a:pos x="0" y="10800"/>
                </a:cxn>
                <a:cxn ang="90">
                  <a:pos x="16200" y="21600"/>
                </a:cxn>
                <a:cxn ang="0">
                  <a:pos x="21600" y="10800"/>
                </a:cxn>
              </a:cxnLst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463" name="文本框 61462"/>
            <p:cNvSpPr txBox="1"/>
            <p:nvPr/>
          </p:nvSpPr>
          <p:spPr>
            <a:xfrm>
              <a:off x="3984" y="3110"/>
              <a:ext cx="43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fontAlgn="base">
                <a:spcBef>
                  <a:spcPct val="50000"/>
                </a:spcBef>
              </a:pPr>
              <a:r>
                <a:rPr lang="en-US" altLang="zh-CN" sz="2000" b="1" strike="noStrike" noProof="1" dirty="0">
                  <a:solidFill>
                    <a:srgbClr val="8862F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10</a:t>
              </a:r>
              <a:r>
                <a:rPr lang="zh-CN" altLang="en-US" sz="2000" b="1" strike="noStrike" noProof="1" dirty="0">
                  <a:solidFill>
                    <a:srgbClr val="8862F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月</a:t>
              </a:r>
              <a:endParaRPr lang="zh-CN" altLang="en-US" sz="2000" b="1" strike="noStrike" noProof="1" dirty="0">
                <a:solidFill>
                  <a:srgbClr val="8862F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61464" name="直接连接符 61463"/>
          <p:cNvSpPr/>
          <p:nvPr/>
        </p:nvSpPr>
        <p:spPr>
          <a:xfrm flipH="1">
            <a:off x="4800600" y="2346325"/>
            <a:ext cx="0" cy="3063875"/>
          </a:xfrm>
          <a:prstGeom prst="line">
            <a:avLst/>
          </a:prstGeom>
          <a:ln w="127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65" name="直接连接符 61464"/>
          <p:cNvSpPr/>
          <p:nvPr/>
        </p:nvSpPr>
        <p:spPr>
          <a:xfrm>
            <a:off x="4800600" y="2346325"/>
            <a:ext cx="2590800" cy="0"/>
          </a:xfrm>
          <a:prstGeom prst="line">
            <a:avLst/>
          </a:prstGeom>
          <a:ln w="127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66" name="直接连接符 61465"/>
          <p:cNvSpPr/>
          <p:nvPr/>
        </p:nvSpPr>
        <p:spPr>
          <a:xfrm>
            <a:off x="7391400" y="2346325"/>
            <a:ext cx="0" cy="3063875"/>
          </a:xfrm>
          <a:prstGeom prst="line">
            <a:avLst/>
          </a:prstGeom>
          <a:ln w="127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67" name="直接连接符 61466"/>
          <p:cNvSpPr/>
          <p:nvPr/>
        </p:nvSpPr>
        <p:spPr>
          <a:xfrm flipH="1">
            <a:off x="4800600" y="5410200"/>
            <a:ext cx="2590800" cy="0"/>
          </a:xfrm>
          <a:prstGeom prst="line">
            <a:avLst/>
          </a:prstGeom>
          <a:ln w="127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69" name="文本框 61468"/>
          <p:cNvSpPr txBox="1"/>
          <p:nvPr/>
        </p:nvSpPr>
        <p:spPr>
          <a:xfrm>
            <a:off x="8001000" y="2498725"/>
            <a:ext cx="990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fontAlgn="base">
              <a:spcBef>
                <a:spcPct val="50000"/>
              </a:spcBef>
            </a:pPr>
            <a:r>
              <a:rPr lang="zh-CN" altLang="en-US" sz="2000" b="1" strike="noStrike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开始</a:t>
            </a:r>
            <a:r>
              <a:rPr lang="zh-CN" altLang="en-US" sz="2000" b="1" strike="noStrike" noProof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迟</a:t>
            </a:r>
            <a:r>
              <a:rPr lang="zh-CN" altLang="en-US" sz="2000" b="1" strike="noStrike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结束</a:t>
            </a:r>
            <a:r>
              <a:rPr lang="zh-CN" altLang="en-US" sz="2000" b="1" strike="noStrike" noProof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早</a:t>
            </a:r>
            <a:r>
              <a:rPr lang="zh-CN" altLang="en-US" sz="2000" b="1" strike="noStrike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雨季</a:t>
            </a:r>
            <a:r>
              <a:rPr lang="zh-CN" altLang="en-US" sz="2000" b="1" strike="noStrike" noProof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短</a:t>
            </a:r>
            <a:endParaRPr lang="zh-CN" altLang="en-US" sz="2000" b="1" strike="noStrike" noProof="1" dirty="0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70" name="文本框 61469"/>
          <p:cNvSpPr txBox="1"/>
          <p:nvPr/>
        </p:nvSpPr>
        <p:spPr>
          <a:xfrm>
            <a:off x="7386638" y="2663825"/>
            <a:ext cx="717550" cy="711200"/>
          </a:xfrm>
          <a:prstGeom prst="rect">
            <a:avLst/>
          </a:prstGeom>
          <a:solidFill>
            <a:srgbClr val="00FFFF">
              <a:alpha val="50000"/>
            </a:srgbClr>
          </a:solidFill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ctr" fontAlgn="base">
              <a:spcBef>
                <a:spcPct val="50000"/>
              </a:spcBef>
            </a:pPr>
            <a:r>
              <a:rPr lang="zh-CN" altLang="en-US" sz="2000" b="1" strike="noStrike" noProof="1" dirty="0">
                <a:solidFill>
                  <a:srgbClr val="008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北方雨季</a:t>
            </a:r>
            <a:endParaRPr lang="zh-CN" altLang="en-US" sz="2000" b="1" strike="noStrike" noProof="1" dirty="0">
              <a:solidFill>
                <a:srgbClr val="008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72" name="文本框 61471"/>
          <p:cNvSpPr txBox="1"/>
          <p:nvPr/>
        </p:nvSpPr>
        <p:spPr>
          <a:xfrm>
            <a:off x="7386638" y="4251325"/>
            <a:ext cx="717550" cy="711200"/>
          </a:xfrm>
          <a:prstGeom prst="rect">
            <a:avLst/>
          </a:prstGeom>
          <a:solidFill>
            <a:srgbClr val="00FFFF">
              <a:alpha val="50000"/>
            </a:srgbClr>
          </a:solidFill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ctr" fontAlgn="base">
              <a:spcBef>
                <a:spcPct val="50000"/>
              </a:spcBef>
            </a:pPr>
            <a:r>
              <a:rPr lang="zh-CN" altLang="en-US" sz="2000" b="1" strike="noStrike" noProof="1" dirty="0">
                <a:solidFill>
                  <a:srgbClr val="008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南方雨季</a:t>
            </a:r>
            <a:endParaRPr lang="zh-CN" altLang="en-US" sz="2000" b="1" strike="noStrike" noProof="1" dirty="0">
              <a:solidFill>
                <a:srgbClr val="008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73" name="文本框 61472"/>
          <p:cNvSpPr txBox="1"/>
          <p:nvPr/>
        </p:nvSpPr>
        <p:spPr>
          <a:xfrm>
            <a:off x="8001000" y="4098925"/>
            <a:ext cx="10668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fontAlgn="base">
              <a:spcBef>
                <a:spcPct val="50000"/>
              </a:spcBef>
            </a:pPr>
            <a:r>
              <a:rPr lang="zh-CN" altLang="en-US" sz="2000" b="1" strike="noStrike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开始</a:t>
            </a:r>
            <a:r>
              <a:rPr lang="zh-CN" altLang="en-US" sz="2000" b="1" strike="noStrike" noProof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早</a:t>
            </a:r>
            <a:r>
              <a:rPr lang="zh-CN" altLang="en-US" sz="2000" b="1" strike="noStrike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结束</a:t>
            </a:r>
            <a:r>
              <a:rPr lang="zh-CN" altLang="en-US" sz="2000" b="1" strike="noStrike" noProof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迟</a:t>
            </a:r>
            <a:r>
              <a:rPr lang="zh-CN" altLang="en-US" sz="2000" b="1" strike="noStrike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雨季</a:t>
            </a:r>
            <a:r>
              <a:rPr lang="zh-CN" altLang="en-US" sz="2000" b="1" strike="noStrike" noProof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长</a:t>
            </a:r>
            <a:endParaRPr lang="zh-CN" altLang="en-US" sz="2000" b="1" strike="noStrike" noProof="1" dirty="0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74" name="矩形 61473"/>
          <p:cNvSpPr/>
          <p:nvPr/>
        </p:nvSpPr>
        <p:spPr>
          <a:xfrm>
            <a:off x="533400" y="1800225"/>
            <a:ext cx="609600" cy="3076575"/>
          </a:xfrm>
          <a:prstGeom prst="rect">
            <a:avLst/>
          </a:prstGeom>
          <a:gradFill rotWithShape="0">
            <a:gsLst>
              <a:gs pos="0">
                <a:srgbClr val="FFF200">
                  <a:alpha val="100000"/>
                </a:srgbClr>
              </a:gs>
              <a:gs pos="45000">
                <a:srgbClr val="FF7A00">
                  <a:alpha val="100000"/>
                </a:srgbClr>
              </a:gs>
              <a:gs pos="70000">
                <a:srgbClr val="FF0300">
                  <a:alpha val="100000"/>
                </a:srgbClr>
              </a:gs>
              <a:gs pos="100000">
                <a:srgbClr val="4D0808">
                  <a:alpha val="10000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/>
          <a:p>
            <a:pPr lvl="0" indent="0" algn="ctr">
              <a:buClr>
                <a:srgbClr val="000000"/>
              </a:buClr>
            </a:pPr>
            <a:r>
              <a:rPr lang="zh-CN" altLang="en-US" sz="3200" i="1" dirty="0">
                <a:solidFill>
                  <a:schemeClr val="bg1"/>
                </a:solidFill>
                <a:latin typeface="Times New Roman" panose="02020603050405020304" pitchFamily="18" charset="0"/>
                <a:ea typeface="楷体_GB2312" pitchFamily="49" charset="-122"/>
              </a:rPr>
              <a:t>夏季风的进退</a:t>
            </a:r>
            <a:endParaRPr lang="zh-CN" altLang="en-US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75" name="燕尾形箭头 61474"/>
          <p:cNvSpPr/>
          <p:nvPr/>
        </p:nvSpPr>
        <p:spPr>
          <a:xfrm>
            <a:off x="1295400" y="3048000"/>
            <a:ext cx="762000" cy="288925"/>
          </a:xfrm>
          <a:prstGeom prst="notchedRightArrow">
            <a:avLst>
              <a:gd name="adj1" fmla="val 50000"/>
              <a:gd name="adj2" fmla="val 65909"/>
            </a:avLst>
          </a:prstGeom>
          <a:solidFill>
            <a:srgbClr val="FF99FF"/>
          </a:solidFill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76" name="直接连接符 61475"/>
          <p:cNvSpPr/>
          <p:nvPr/>
        </p:nvSpPr>
        <p:spPr>
          <a:xfrm>
            <a:off x="7391400" y="2346325"/>
            <a:ext cx="1524000" cy="0"/>
          </a:xfrm>
          <a:prstGeom prst="line">
            <a:avLst/>
          </a:prstGeom>
          <a:ln w="127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77" name="直接连接符 61476"/>
          <p:cNvSpPr/>
          <p:nvPr/>
        </p:nvSpPr>
        <p:spPr>
          <a:xfrm>
            <a:off x="8915400" y="2346325"/>
            <a:ext cx="0" cy="3063875"/>
          </a:xfrm>
          <a:prstGeom prst="line">
            <a:avLst/>
          </a:prstGeom>
          <a:ln w="127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78" name="直接连接符 61477"/>
          <p:cNvSpPr/>
          <p:nvPr/>
        </p:nvSpPr>
        <p:spPr>
          <a:xfrm flipH="1">
            <a:off x="7391400" y="5410200"/>
            <a:ext cx="1524000" cy="0"/>
          </a:xfrm>
          <a:prstGeom prst="line">
            <a:avLst/>
          </a:prstGeom>
          <a:ln w="127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79" name="文本框 61478"/>
          <p:cNvSpPr txBox="1"/>
          <p:nvPr/>
        </p:nvSpPr>
        <p:spPr>
          <a:xfrm>
            <a:off x="2133600" y="2806700"/>
            <a:ext cx="1524000" cy="835025"/>
          </a:xfrm>
          <a:prstGeom prst="rect">
            <a:avLst/>
          </a:prstGeom>
          <a:solidFill>
            <a:srgbClr val="00FFFF">
              <a:alpha val="50000"/>
            </a:srgbClr>
          </a:solidFill>
          <a:ln w="12700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ctr" fontAlgn="base">
              <a:spcBef>
                <a:spcPct val="50000"/>
              </a:spcBef>
            </a:pPr>
            <a:r>
              <a:rPr lang="zh-CN" altLang="en-US" sz="2400" b="1" strike="noStrike" noProof="1" dirty="0">
                <a:solidFill>
                  <a:srgbClr val="008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东部地区雨带推移</a:t>
            </a:r>
            <a:endParaRPr lang="zh-CN" altLang="en-US" sz="2400" b="1" strike="noStrike" noProof="1" dirty="0">
              <a:solidFill>
                <a:srgbClr val="008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80" name="燕尾形箭头 61479"/>
          <p:cNvSpPr/>
          <p:nvPr/>
        </p:nvSpPr>
        <p:spPr>
          <a:xfrm>
            <a:off x="3810000" y="3048000"/>
            <a:ext cx="762000" cy="288925"/>
          </a:xfrm>
          <a:prstGeom prst="notchedRightArrow">
            <a:avLst>
              <a:gd name="adj1" fmla="val 50000"/>
              <a:gd name="adj2" fmla="val 65909"/>
            </a:avLst>
          </a:prstGeom>
          <a:solidFill>
            <a:srgbClr val="FF99FF"/>
          </a:solidFill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 algn="ctr">
              <a:spcBef>
                <a:spcPct val="50000"/>
              </a:spcBef>
            </a:pPr>
            <a:endParaRPr lang="zh-CN" altLang="en-US" sz="2400" dirty="0">
              <a:solidFill>
                <a:srgbClr val="FF99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1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1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1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61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61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1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1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61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1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1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1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61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1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61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1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1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61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1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1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61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61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bldLvl="0" animBg="1"/>
      <p:bldP spid="61446" grpId="0" bldLvl="0" animBg="1"/>
      <p:bldP spid="61447" grpId="0" bldLvl="0" animBg="1"/>
      <p:bldP spid="61448" grpId="0" bldLvl="0" animBg="1"/>
      <p:bldP spid="61469" grpId="0"/>
      <p:bldP spid="61470" grpId="0" bldLvl="0" animBg="1"/>
      <p:bldP spid="61472" grpId="0" bldLvl="0" animBg="1"/>
      <p:bldP spid="61473" grpId="0"/>
      <p:bldP spid="61474" grpId="0" bldLvl="0" animBg="1"/>
      <p:bldP spid="61479" grpId="0" bldLvl="0" animBg="1"/>
      <p:bldP spid="61480" grpId="0" bldLvl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1403985" y="3738880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减少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2531" name="Text Box 5"/>
          <p:cNvSpPr txBox="1"/>
          <p:nvPr/>
        </p:nvSpPr>
        <p:spPr>
          <a:xfrm>
            <a:off x="169545" y="1818005"/>
            <a:ext cx="8305800" cy="2378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179705" lvl="1" indent="0" eaLnBrk="1" hangingPunct="1">
              <a:lnSpc>
                <a:spcPct val="125000"/>
              </a:lnSpc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(3)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合理利用水资源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25000"/>
              </a:lnSpc>
            </a:pPr>
            <a:r>
              <a:rPr lang="en-US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水资源短缺的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原因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25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人类对水资源的需求量越来越大。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25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人类活动排放的废弃物不断增多，导致水体污染，可用的水资源</a:t>
            </a:r>
            <a:r>
              <a:rPr lang="zh-CN" altLang="en-US" sz="2400" b="1" u="sng" dirty="0">
                <a:latin typeface="宋体" panose="02010600030101010101" pitchFamily="2" charset="-122"/>
                <a:ea typeface="宋体" panose="02010600030101010101" pitchFamily="2" charset="-122"/>
              </a:rPr>
              <a:t>      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5" name="Rectangle 1"/>
          <p:cNvSpPr/>
          <p:nvPr/>
        </p:nvSpPr>
        <p:spPr>
          <a:xfrm>
            <a:off x="717550" y="1881188"/>
            <a:ext cx="3908425" cy="3416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indent="268605">
              <a:lnSpc>
                <a:spcPct val="150000"/>
              </a:lnSpc>
              <a:buClr>
                <a:srgbClr val="000000"/>
              </a:buClr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(2)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水资源持续利用的措施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268605" eaLnBrk="0" hangingPunct="0">
              <a:lnSpc>
                <a:spcPct val="150000"/>
              </a:lnSpc>
              <a:buClr>
                <a:srgbClr val="000000"/>
              </a:buClr>
            </a:pPr>
            <a:endParaRPr lang="en-US" altLang="zh-CN" sz="24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indent="268605" eaLnBrk="0" hangingPunct="0">
              <a:lnSpc>
                <a:spcPct val="150000"/>
              </a:lnSpc>
              <a:buClr>
                <a:srgbClr val="000000"/>
              </a:buClr>
            </a:pPr>
            <a:r>
              <a: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①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开源措施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268605" eaLnBrk="0" hangingPunct="0">
              <a:lnSpc>
                <a:spcPct val="150000"/>
              </a:lnSpc>
              <a:buClr>
                <a:srgbClr val="000000"/>
              </a:buClr>
            </a:pPr>
            <a:endParaRPr lang="en-US" altLang="zh-CN" sz="24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indent="268605" eaLnBrk="0" hangingPunct="0">
              <a:lnSpc>
                <a:spcPct val="150000"/>
              </a:lnSpc>
              <a:buClr>
                <a:srgbClr val="000000"/>
              </a:buClr>
            </a:pPr>
            <a:endParaRPr lang="en-US" altLang="zh-CN" sz="24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indent="268605" eaLnBrk="0" hangingPunct="0">
              <a:lnSpc>
                <a:spcPct val="150000"/>
              </a:lnSpc>
              <a:buClr>
                <a:srgbClr val="000000"/>
              </a:buClr>
            </a:pPr>
            <a:r>
              <a: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②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节流措施</a:t>
            </a:r>
            <a:r>
              <a:rPr lang="zh-CN" altLang="en-US" sz="24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9830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97163" y="2505075"/>
            <a:ext cx="188912" cy="2976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2857500" y="2424113"/>
            <a:ext cx="6215063" cy="18653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lnSpc>
                <a:spcPct val="120000"/>
              </a:lnSpc>
              <a:buClr>
                <a:srgbClr val="000000"/>
              </a:buClr>
            </a:pPr>
            <a:r>
              <a:rPr lang="zh-CN" altLang="en-US" sz="2400" b="1" dirty="0">
                <a:latin typeface="Calibri" panose="020F0502020204030204" charset="0"/>
                <a:ea typeface="宋体" panose="02010600030101010101" pitchFamily="2" charset="-122"/>
              </a:rPr>
              <a:t>合理开发和提取</a:t>
            </a:r>
            <a:endParaRPr lang="zh-CN" altLang="en-US" sz="2400" dirty="0">
              <a:latin typeface="Calibri" panose="020F0502020204030204" charset="0"/>
              <a:ea typeface="宋体" panose="02010600030101010101" pitchFamily="2" charset="-122"/>
            </a:endParaRPr>
          </a:p>
          <a:p>
            <a:pPr lvl="0">
              <a:lnSpc>
                <a:spcPct val="120000"/>
              </a:lnSpc>
              <a:buClr>
                <a:srgbClr val="000000"/>
              </a:buClr>
            </a:pPr>
            <a:r>
              <a:rPr lang="zh-CN" altLang="en-US" sz="2400" b="1" dirty="0">
                <a:latin typeface="Calibri" panose="020F0502020204030204" charset="0"/>
                <a:ea typeface="宋体" panose="02010600030101010101" pitchFamily="2" charset="-122"/>
              </a:rPr>
              <a:t>修筑</a:t>
            </a:r>
            <a:r>
              <a:rPr lang="zh-CN" altLang="en-US" sz="2400" b="1" u="sng" dirty="0">
                <a:latin typeface="Calibri" panose="020F0502020204030204" charset="0"/>
                <a:ea typeface="宋体" panose="02010600030101010101" pitchFamily="2" charset="-122"/>
              </a:rPr>
              <a:t>          </a:t>
            </a:r>
            <a:r>
              <a:rPr lang="zh-CN" altLang="en-US" sz="2400" b="1" dirty="0">
                <a:latin typeface="Calibri" panose="020F0502020204030204" charset="0"/>
                <a:ea typeface="宋体" panose="02010600030101010101" pitchFamily="2" charset="-122"/>
              </a:rPr>
              <a:t>，调节水资源的时间分配</a:t>
            </a:r>
            <a:endParaRPr lang="zh-CN" altLang="en-US" sz="2400" dirty="0">
              <a:latin typeface="Calibri" panose="020F0502020204030204" charset="0"/>
              <a:ea typeface="宋体" panose="02010600030101010101" pitchFamily="2" charset="-122"/>
            </a:endParaRPr>
          </a:p>
          <a:p>
            <a:pPr lvl="0">
              <a:lnSpc>
                <a:spcPct val="120000"/>
              </a:lnSpc>
              <a:buClr>
                <a:srgbClr val="000000"/>
              </a:buClr>
            </a:pPr>
            <a:r>
              <a:rPr lang="zh-CN" altLang="en-US" sz="2400" b="1" dirty="0">
                <a:latin typeface="Calibri" panose="020F0502020204030204" charset="0"/>
                <a:ea typeface="宋体" panose="02010600030101010101" pitchFamily="2" charset="-122"/>
              </a:rPr>
              <a:t>开渠引水，调节水资源的</a:t>
            </a:r>
            <a:r>
              <a:rPr lang="zh-CN" altLang="en-US" sz="2400" b="1" u="sng" dirty="0">
                <a:latin typeface="Calibri" panose="020F0502020204030204" charset="0"/>
                <a:ea typeface="宋体" panose="02010600030101010101" pitchFamily="2" charset="-122"/>
              </a:rPr>
              <a:t>           </a:t>
            </a:r>
            <a:r>
              <a:rPr lang="zh-CN" altLang="en-US" sz="2400" b="1" dirty="0">
                <a:latin typeface="Calibri" panose="020F0502020204030204" charset="0"/>
                <a:ea typeface="宋体" panose="02010600030101010101" pitchFamily="2" charset="-122"/>
              </a:rPr>
              <a:t>分配</a:t>
            </a:r>
            <a:endParaRPr lang="zh-CN" altLang="en-US" sz="2400" dirty="0">
              <a:latin typeface="Calibri" panose="020F0502020204030204" charset="0"/>
              <a:ea typeface="宋体" panose="02010600030101010101" pitchFamily="2" charset="-122"/>
            </a:endParaRPr>
          </a:p>
          <a:p>
            <a:pPr lvl="0">
              <a:lnSpc>
                <a:spcPct val="120000"/>
              </a:lnSpc>
              <a:buClr>
                <a:srgbClr val="000000"/>
              </a:buClr>
            </a:pPr>
            <a:r>
              <a:rPr lang="zh-CN" altLang="en-US" sz="2400" b="1" dirty="0">
                <a:latin typeface="Calibri" panose="020F0502020204030204" charset="0"/>
                <a:ea typeface="宋体" panose="02010600030101010101" pitchFamily="2" charset="-122"/>
              </a:rPr>
              <a:t>海水淡化、人工增雨</a:t>
            </a:r>
            <a:endParaRPr lang="zh-CN" altLang="en-US" sz="2400" dirty="0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40038" y="4248150"/>
            <a:ext cx="5857875" cy="1422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lnSpc>
                <a:spcPct val="120000"/>
              </a:lnSpc>
              <a:buClr>
                <a:srgbClr val="000000"/>
              </a:buClr>
            </a:pPr>
            <a:r>
              <a:rPr lang="zh-CN" altLang="en-US" sz="2400" b="1" dirty="0">
                <a:latin typeface="Calibri" panose="020F0502020204030204" charset="0"/>
                <a:ea typeface="宋体" panose="02010600030101010101" pitchFamily="2" charset="-122"/>
              </a:rPr>
              <a:t>加强宣传教育，提高公民</a:t>
            </a:r>
            <a:endParaRPr lang="zh-CN" altLang="en-US" sz="2400" dirty="0">
              <a:latin typeface="Calibri" panose="020F0502020204030204" charset="0"/>
              <a:ea typeface="宋体" panose="02010600030101010101" pitchFamily="2" charset="-122"/>
            </a:endParaRPr>
          </a:p>
          <a:p>
            <a:pPr lvl="0">
              <a:lnSpc>
                <a:spcPct val="120000"/>
              </a:lnSpc>
              <a:buClr>
                <a:srgbClr val="000000"/>
              </a:buClr>
            </a:pPr>
            <a:r>
              <a:rPr lang="zh-CN" altLang="en-US" sz="2400" b="1" dirty="0">
                <a:latin typeface="Calibri" panose="020F0502020204030204" charset="0"/>
                <a:ea typeface="宋体" panose="02010600030101010101" pitchFamily="2" charset="-122"/>
              </a:rPr>
              <a:t>改进农业</a:t>
            </a:r>
            <a:endParaRPr lang="zh-CN" altLang="en-US" sz="2400" dirty="0">
              <a:latin typeface="Calibri" panose="020F0502020204030204" charset="0"/>
              <a:ea typeface="宋体" panose="02010600030101010101" pitchFamily="2" charset="-122"/>
            </a:endParaRPr>
          </a:p>
          <a:p>
            <a:pPr lvl="0">
              <a:lnSpc>
                <a:spcPct val="120000"/>
              </a:lnSpc>
              <a:buClr>
                <a:srgbClr val="000000"/>
              </a:buClr>
            </a:pPr>
            <a:r>
              <a:rPr lang="zh-CN" altLang="en-US" sz="2400" b="1" dirty="0">
                <a:latin typeface="Calibri" panose="020F0502020204030204" charset="0"/>
                <a:ea typeface="宋体" panose="02010600030101010101" pitchFamily="2" charset="-122"/>
              </a:rPr>
              <a:t>提高工业用水的</a:t>
            </a:r>
            <a:endParaRPr lang="zh-CN" altLang="en-US" sz="2400" dirty="0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064125" y="2452688"/>
            <a:ext cx="1111250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地下水</a:t>
            </a:r>
            <a:endParaRPr lang="zh-CN" altLang="en-US" sz="2400" dirty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00438" y="2881313"/>
            <a:ext cx="803275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水库</a:t>
            </a:r>
            <a:endParaRPr lang="zh-CN" altLang="en-US" sz="2400" dirty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86500" y="3302000"/>
            <a:ext cx="803275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空间</a:t>
            </a:r>
            <a:endParaRPr lang="zh-CN" altLang="en-US" sz="2400" dirty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262688" y="4273550"/>
            <a:ext cx="1422400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节水意识</a:t>
            </a:r>
            <a:endParaRPr lang="zh-CN" altLang="en-US" sz="2400" dirty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135438" y="4667250"/>
            <a:ext cx="1420812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灌溉技术</a:t>
            </a:r>
            <a:endParaRPr lang="zh-CN" altLang="en-US" sz="2400" dirty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0625" y="5095875"/>
            <a:ext cx="1731963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重复利用率</a:t>
            </a:r>
            <a:endParaRPr lang="zh-CN" altLang="en-US" sz="2400" dirty="0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5207000" y="2862263"/>
            <a:ext cx="85725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6411913" y="4667250"/>
            <a:ext cx="121443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4222750" y="5078413"/>
            <a:ext cx="1285875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5135563" y="5524500"/>
            <a:ext cx="150018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8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5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1" name="标题 1"/>
          <p:cNvSpPr>
            <a:spLocks noGrp="1"/>
          </p:cNvSpPr>
          <p:nvPr>
            <p:ph type="title"/>
          </p:nvPr>
        </p:nvSpPr>
        <p:spPr>
          <a:xfrm>
            <a:off x="1258888" y="0"/>
            <a:ext cx="7489825" cy="785813"/>
          </a:xfrm>
        </p:spPr>
        <p:txBody>
          <a:bodyPr anchor="ctr"/>
          <a:p>
            <a:pPr lvl="0" algn="ctr"/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小结：</a:t>
            </a:r>
            <a:r>
              <a:rPr lang="en-US" altLang="zh-CN" sz="2500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500" dirty="0">
                <a:latin typeface="Times New Roman" panose="02020603050405020304" pitchFamily="18" charset="0"/>
                <a:ea typeface="黑体" panose="02010609060101010101" pitchFamily="49" charset="-122"/>
              </a:rPr>
              <a:t>水资源紧张问题及其解决措施</a:t>
            </a:r>
            <a:endParaRPr lang="zh-CN" altLang="en-US" sz="25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1922" name="文本占位符 2"/>
          <p:cNvSpPr>
            <a:spLocks noGrp="1"/>
          </p:cNvSpPr>
          <p:nvPr>
            <p:ph type="body" sz="quarter"/>
          </p:nvPr>
        </p:nvSpPr>
        <p:spPr>
          <a:xfrm>
            <a:off x="684213" y="981075"/>
            <a:ext cx="8135937" cy="822325"/>
          </a:xfrm>
        </p:spPr>
        <p:txBody>
          <a:bodyPr anchor="t">
            <a:spAutoFit/>
          </a:bodyPr>
          <a:lstStyle>
            <a:lvl1pPr lvl="0">
              <a:defRPr sz="2400" kern="1200"/>
            </a:lvl1pPr>
            <a:lvl2pPr lvl="1">
              <a:defRPr sz="2000" kern="1200"/>
            </a:lvl2pPr>
            <a:lvl3pPr lvl="2">
              <a:defRPr sz="1800" kern="1200"/>
            </a:lvl3pPr>
            <a:lvl4pPr lvl="3">
              <a:defRPr sz="1600" kern="1200"/>
            </a:lvl4pPr>
            <a:lvl5pPr lvl="4">
              <a:defRPr sz="1600" kern="1200"/>
            </a:lvl5pPr>
          </a:lstStyle>
          <a:p>
            <a:pPr marL="0" lvl="0" indent="719455"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供水紧张问题的产生既有自然原因，也有人为原因，针对各原因采取相应措施，具体分析如下表所示：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363550" name="表格 363549"/>
          <p:cNvGraphicFramePr/>
          <p:nvPr/>
        </p:nvGraphicFramePr>
        <p:xfrm>
          <a:off x="611188" y="1989138"/>
          <a:ext cx="7920038" cy="4535488"/>
        </p:xfrm>
        <a:graphic>
          <a:graphicData uri="http://schemas.openxmlformats.org/drawingml/2006/table">
            <a:tbl>
              <a:tblPr/>
              <a:tblGrid>
                <a:gridCol w="1144588"/>
                <a:gridCol w="4008437"/>
                <a:gridCol w="2767013"/>
              </a:tblGrid>
              <a:tr h="495300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endParaRPr lang="en-US" altLang="zh-CN" sz="3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原因</a:t>
                      </a:r>
                      <a:endParaRPr lang="zh-CN" altLang="x-none" sz="30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措施</a:t>
                      </a:r>
                      <a:endParaRPr lang="zh-CN" altLang="x-none" sz="30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511175">
                <a:tc rowSpan="5"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30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自然</a:t>
                      </a:r>
                      <a:endParaRPr lang="zh-CN" altLang="en-US" sz="30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空间分布不均</a:t>
                      </a:r>
                      <a:endParaRPr lang="zh-CN" altLang="x-none" sz="3000" dirty="0">
                        <a:latin typeface="宋体" panose="02010600030101010101" pitchFamily="2" charset="-122"/>
                        <a:ea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跨流域调水</a:t>
                      </a:r>
                      <a:endParaRPr lang="zh-CN" altLang="x-none" sz="3000" dirty="0">
                        <a:latin typeface="宋体" panose="02010600030101010101" pitchFamily="2" charset="-122"/>
                        <a:ea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560388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时间分布不均</a:t>
                      </a:r>
                      <a:endParaRPr lang="zh-CN" altLang="x-none" sz="3000" dirty="0">
                        <a:latin typeface="宋体" panose="02010600030101010101" pitchFamily="2" charset="-122"/>
                        <a:ea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修建水库</a:t>
                      </a:r>
                      <a:endParaRPr lang="zh-CN" altLang="x-none" sz="3000" dirty="0">
                        <a:latin typeface="宋体" panose="02010600030101010101" pitchFamily="2" charset="-122"/>
                        <a:ea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89012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气候干旱，水资源总量少</a:t>
                      </a:r>
                      <a:endParaRPr lang="zh-CN" altLang="x-none" sz="3000" dirty="0">
                        <a:latin typeface="宋体" panose="02010600030101010101" pitchFamily="2" charset="-122"/>
                        <a:ea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节约用水</a:t>
                      </a:r>
                      <a:endParaRPr lang="zh-CN" altLang="x-none" sz="3000" dirty="0">
                        <a:latin typeface="宋体" panose="02010600030101010101" pitchFamily="2" charset="-122"/>
                        <a:ea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90600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3000" dirty="0">
                          <a:latin typeface="宋体" panose="02010600030101010101" pitchFamily="2" charset="-122"/>
                          <a:ea typeface="Courier New" panose="02070309020205020404" pitchFamily="49" charset="0"/>
                        </a:rPr>
                        <a:t>陆地面积小，大气降水迅速汇入海洋</a:t>
                      </a:r>
                      <a:endParaRPr lang="zh-CN" altLang="x-none" sz="3000" dirty="0">
                        <a:latin typeface="宋体" panose="02010600030101010101" pitchFamily="2" charset="-122"/>
                        <a:ea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x-none" sz="30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节约用水</a:t>
                      </a:r>
                      <a:endParaRPr lang="zh-CN" altLang="en-US" sz="3000" dirty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989013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3000" dirty="0">
                          <a:latin typeface="宋体" panose="02010600030101010101" pitchFamily="2" charset="-122"/>
                          <a:ea typeface="Courier New" panose="02070309020205020404" pitchFamily="49" charset="0"/>
                        </a:rPr>
                        <a:t>石灰岩地区，地表水易下渗，导致地表水缺乏</a:t>
                      </a:r>
                      <a:endParaRPr lang="zh-CN" altLang="x-none" sz="3000" dirty="0">
                        <a:latin typeface="宋体" panose="02010600030101010101" pitchFamily="2" charset="-122"/>
                        <a:ea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x-none" sz="30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节约用水</a:t>
                      </a:r>
                      <a:endParaRPr lang="zh-CN" altLang="en-US" sz="3000" dirty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randomBar dir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5" name="标题 1"/>
          <p:cNvSpPr>
            <a:spLocks noGrp="1"/>
          </p:cNvSpPr>
          <p:nvPr>
            <p:ph type="title"/>
          </p:nvPr>
        </p:nvSpPr>
        <p:spPr>
          <a:xfrm>
            <a:off x="1187450" y="0"/>
            <a:ext cx="7705725" cy="785813"/>
          </a:xfrm>
        </p:spPr>
        <p:txBody>
          <a:bodyPr anchor="ctr"/>
          <a:p>
            <a:pPr lvl="0" algn="ctr"/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小结：</a:t>
            </a:r>
            <a:r>
              <a:rPr lang="en-US" altLang="zh-CN" sz="2500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500" dirty="0">
                <a:latin typeface="Times New Roman" panose="02020603050405020304" pitchFamily="18" charset="0"/>
                <a:ea typeface="黑体" panose="02010609060101010101" pitchFamily="49" charset="-122"/>
              </a:rPr>
              <a:t>水资源紧张问题及其解决措施</a:t>
            </a:r>
            <a:endParaRPr lang="zh-CN" altLang="en-US" sz="25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364567" name="表格 364566"/>
          <p:cNvGraphicFramePr/>
          <p:nvPr/>
        </p:nvGraphicFramePr>
        <p:xfrm>
          <a:off x="395288" y="1196975"/>
          <a:ext cx="7920038" cy="4881563"/>
        </p:xfrm>
        <a:graphic>
          <a:graphicData uri="http://schemas.openxmlformats.org/drawingml/2006/table">
            <a:tbl>
              <a:tblPr/>
              <a:tblGrid>
                <a:gridCol w="1104900"/>
                <a:gridCol w="3316288"/>
                <a:gridCol w="3498850"/>
              </a:tblGrid>
              <a:tr h="488950"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endParaRPr lang="en-US" altLang="zh-CN" sz="30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原因</a:t>
                      </a:r>
                      <a:endParaRPr lang="zh-CN" altLang="x-none" sz="30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措施</a:t>
                      </a:r>
                      <a:endParaRPr lang="zh-CN" altLang="x-none" sz="30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1463675">
                <a:tc rowSpan="3"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 algn="ctr">
                        <a:buClr>
                          <a:srgbClr val="000000"/>
                        </a:buClr>
                        <a:buNone/>
                      </a:pPr>
                      <a:r>
                        <a:rPr lang="zh-CN" altLang="en-US" sz="30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人为</a:t>
                      </a:r>
                      <a:endParaRPr lang="zh-CN" altLang="en-US" sz="30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人口剧增，工农业生产规模扩大，水资源需求量增大</a:t>
                      </a:r>
                      <a:endParaRPr lang="zh-CN" altLang="x-none" sz="3000" dirty="0">
                        <a:latin typeface="宋体" panose="02010600030101010101" pitchFamily="2" charset="-122"/>
                        <a:ea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控制人口增长，节约用水，提高水资源利用率</a:t>
                      </a:r>
                      <a:endParaRPr lang="zh-CN" altLang="x-none" sz="3000" dirty="0">
                        <a:latin typeface="宋体" panose="02010600030101010101" pitchFamily="2" charset="-122"/>
                        <a:ea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1465263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水资源浪费严重</a:t>
                      </a:r>
                      <a:endParaRPr lang="zh-CN" altLang="x-none" sz="3000" dirty="0">
                        <a:latin typeface="宋体" panose="02010600030101010101" pitchFamily="2" charset="-122"/>
                        <a:ea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节约、合理使用，水资源市场化，加强管理</a:t>
                      </a:r>
                      <a:endParaRPr lang="zh-CN" altLang="x-none" sz="3000" dirty="0">
                        <a:latin typeface="宋体" panose="02010600030101010101" pitchFamily="2" charset="-122"/>
                        <a:ea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146367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水资源污染严重</a:t>
                      </a:r>
                      <a:endParaRPr lang="zh-CN" altLang="x-none" sz="3000" dirty="0">
                        <a:latin typeface="宋体" panose="02010600030101010101" pitchFamily="2" charset="-122"/>
                        <a:ea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buChar char="o"/>
                        <a:defRPr sz="2600" b="0" i="0" u="none" kern="1200" baseline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908050" lvl="1" indent="-436245">
                        <a:defRPr sz="2200" kern="1200"/>
                      </a:lvl2pPr>
                      <a:lvl3pPr marL="1304925" lvl="2" indent="-394970">
                        <a:defRPr sz="2100" kern="1200"/>
                      </a:lvl3pPr>
                      <a:lvl4pPr marL="1694180" lvl="3" indent="-387350">
                        <a:defRPr sz="1800" kern="1200"/>
                      </a:lvl4pPr>
                      <a:lvl5pPr marL="2094230" lvl="4" indent="-398780">
                        <a:spcBef>
                          <a:spcPct val="25000"/>
                        </a:spcBef>
                        <a:defRPr sz="1800" kern="1200"/>
                      </a:lvl5pPr>
                    </a:lstStyle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r>
                        <a:rPr lang="zh-CN" altLang="x-none" sz="3000" dirty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保护水源、防治污染、净化污水、立法保护</a:t>
                      </a:r>
                      <a:endParaRPr lang="zh-CN" altLang="x-none" sz="3000" dirty="0">
                        <a:latin typeface="宋体" panose="02010600030101010101" pitchFamily="2" charset="-122"/>
                        <a:ea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randomBar dir="vert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3969" name="图片 22531" descr="05"/>
          <p:cNvPicPr>
            <a:picLocks noChangeAspect="1"/>
          </p:cNvPicPr>
          <p:nvPr/>
        </p:nvPicPr>
        <p:blipFill>
          <a:blip r:embed="rId1">
            <a:lum bright="-23999" contrast="35999"/>
          </a:blip>
          <a:stretch>
            <a:fillRect/>
          </a:stretch>
        </p:blipFill>
        <p:spPr>
          <a:xfrm>
            <a:off x="2339975" y="836613"/>
            <a:ext cx="4662488" cy="53292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4578" name="Group 8"/>
          <p:cNvGrpSpPr/>
          <p:nvPr/>
        </p:nvGrpSpPr>
        <p:grpSpPr>
          <a:xfrm>
            <a:off x="457200" y="1447800"/>
            <a:ext cx="7924800" cy="3429000"/>
            <a:chOff x="624" y="810"/>
            <a:chExt cx="4752" cy="2187"/>
          </a:xfrm>
        </p:grpSpPr>
        <p:pic>
          <p:nvPicPr>
            <p:cNvPr id="24582" name="图片 13" descr="【安徽卷】2012年普通高等学校招生考试文综解析"/>
            <p:cNvPicPr>
              <a:picLocks noChangeAspect="1"/>
            </p:cNvPicPr>
            <p:nvPr/>
          </p:nvPicPr>
          <p:blipFill>
            <a:blip r:embed="rId1">
              <a:lum bright="-23999" contrast="36000"/>
            </a:blip>
            <a:srcRect l="48936" t="3468" b="16893"/>
            <a:stretch>
              <a:fillRect/>
            </a:stretch>
          </p:blipFill>
          <p:spPr>
            <a:xfrm>
              <a:off x="2400" y="810"/>
              <a:ext cx="2976" cy="204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4583" name="图片 13" descr="【安徽卷】2012年普通高等学校招生考试文综解析"/>
            <p:cNvPicPr>
              <a:picLocks noChangeAspect="1"/>
            </p:cNvPicPr>
            <p:nvPr/>
          </p:nvPicPr>
          <p:blipFill>
            <a:blip r:embed="rId1">
              <a:lum bright="-23999" contrast="36000"/>
            </a:blip>
            <a:srcRect r="58511"/>
            <a:stretch>
              <a:fillRect/>
            </a:stretch>
          </p:blipFill>
          <p:spPr>
            <a:xfrm>
              <a:off x="624" y="1008"/>
              <a:ext cx="1872" cy="198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4579" name="Rectangle 5"/>
          <p:cNvSpPr/>
          <p:nvPr/>
        </p:nvSpPr>
        <p:spPr>
          <a:xfrm>
            <a:off x="304800" y="76200"/>
            <a:ext cx="8534400" cy="14319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eaLnBrk="0" hangingPunct="0">
              <a:lnSpc>
                <a:spcPct val="11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真题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4】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2012·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安徽文综）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美国某州盛产蔬菜和水果，该州通过“北水南调”工程和“水银行”（调剂州内水资源余缺的管理机构）动作，较好地解决了州内水资源供需矛盾。图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为该州“北水南调”工程示意图，表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为该州“水银行”交易统计表。完成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(22)—(23)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题。</a:t>
            </a:r>
            <a:endParaRPr lang="zh-CN" altLang="en-US" sz="2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80" name="Rectangle 6"/>
          <p:cNvSpPr/>
          <p:nvPr/>
        </p:nvSpPr>
        <p:spPr>
          <a:xfrm>
            <a:off x="304800" y="4800600"/>
            <a:ext cx="8534400" cy="16160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eaLnBrk="0" hangingPunct="0">
              <a:lnSpc>
                <a:spcPct val="125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(22)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该州实施“北水南调”的地理背景是                    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(    )</a:t>
            </a:r>
            <a:endParaRPr lang="en-US" altLang="zh-CN" sz="20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0" hangingPunct="0">
              <a:lnSpc>
                <a:spcPct val="125000"/>
              </a:lnSpc>
            </a:pP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自北向南地势逐渐升高             ②北部地区湿润多雨 </a:t>
            </a:r>
            <a:endParaRPr lang="zh-CN" altLang="en-US" sz="2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0" hangingPunct="0">
              <a:lnSpc>
                <a:spcPct val="125000"/>
              </a:lnSpc>
            </a:pP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③农业用地多集中在中部和南部       ④中部和南部聚落较密集</a:t>
            </a:r>
            <a:b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 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A.①②③</a:t>
            </a:r>
            <a:r>
              <a:rPr lang="en-US" altLang="zh-CN" sz="2000" b="1">
                <a:latin typeface="宋体" panose="02010600030101010101" pitchFamily="2" charset="-122"/>
                <a:ea typeface="Times New Roman" panose="02020603050405020304" pitchFamily="18" charset="0"/>
              </a:rPr>
              <a:t>       B. 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②③④</a:t>
            </a:r>
            <a:r>
              <a:rPr lang="en-US" altLang="zh-CN" sz="2000" b="1">
                <a:latin typeface="宋体" panose="02010600030101010101" pitchFamily="2" charset="-122"/>
                <a:ea typeface="Times New Roman" panose="02020603050405020304" pitchFamily="18" charset="0"/>
              </a:rPr>
              <a:t>       C. 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①②④</a:t>
            </a:r>
            <a:r>
              <a:rPr lang="en-US" altLang="zh-CN" sz="2000" b="1">
                <a:latin typeface="宋体" panose="02010600030101010101" pitchFamily="2" charset="-122"/>
                <a:ea typeface="Times New Roman" panose="02020603050405020304" pitchFamily="18" charset="0"/>
              </a:rPr>
              <a:t>       D. 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①③④</a:t>
            </a:r>
            <a:r>
              <a:rPr lang="en-US" altLang="zh-CN" sz="2000" b="1">
                <a:latin typeface="宋体" panose="02010600030101010101" pitchFamily="2" charset="-122"/>
                <a:ea typeface="Times New Roman" panose="02020603050405020304" pitchFamily="18" charset="0"/>
              </a:rPr>
              <a:t>  </a:t>
            </a:r>
            <a:endParaRPr lang="en-US" altLang="zh-CN" sz="20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473" name="Text Box 9"/>
          <p:cNvSpPr txBox="1"/>
          <p:nvPr/>
        </p:nvSpPr>
        <p:spPr>
          <a:xfrm>
            <a:off x="7849870" y="4655820"/>
            <a:ext cx="457200" cy="518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B</a:t>
            </a:r>
            <a:endParaRPr lang="en-US" altLang="zh-CN" sz="2800" b="1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602" name="Group 2"/>
          <p:cNvGrpSpPr/>
          <p:nvPr/>
        </p:nvGrpSpPr>
        <p:grpSpPr>
          <a:xfrm>
            <a:off x="457200" y="1447800"/>
            <a:ext cx="7924800" cy="3429000"/>
            <a:chOff x="624" y="810"/>
            <a:chExt cx="4752" cy="2187"/>
          </a:xfrm>
        </p:grpSpPr>
        <p:pic>
          <p:nvPicPr>
            <p:cNvPr id="25606" name="图片 13" descr="【安徽卷】2012年普通高等学校招生考试文综解析"/>
            <p:cNvPicPr>
              <a:picLocks noChangeAspect="1"/>
            </p:cNvPicPr>
            <p:nvPr/>
          </p:nvPicPr>
          <p:blipFill>
            <a:blip r:embed="rId1">
              <a:lum bright="-23999" contrast="36000"/>
            </a:blip>
            <a:srcRect l="48936" t="3468" b="16893"/>
            <a:stretch>
              <a:fillRect/>
            </a:stretch>
          </p:blipFill>
          <p:spPr>
            <a:xfrm>
              <a:off x="2400" y="810"/>
              <a:ext cx="2976" cy="204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5607" name="图片 13" descr="【安徽卷】2012年普通高等学校招生考试文综解析"/>
            <p:cNvPicPr>
              <a:picLocks noChangeAspect="1"/>
            </p:cNvPicPr>
            <p:nvPr/>
          </p:nvPicPr>
          <p:blipFill>
            <a:blip r:embed="rId1">
              <a:lum bright="-23999" contrast="36000"/>
            </a:blip>
            <a:srcRect r="58511"/>
            <a:stretch>
              <a:fillRect/>
            </a:stretch>
          </p:blipFill>
          <p:spPr>
            <a:xfrm>
              <a:off x="624" y="1008"/>
              <a:ext cx="1872" cy="198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5603" name="Rectangle 5"/>
          <p:cNvSpPr/>
          <p:nvPr/>
        </p:nvSpPr>
        <p:spPr>
          <a:xfrm>
            <a:off x="304800" y="168275"/>
            <a:ext cx="8534400" cy="14319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eaLnBrk="0" hangingPunct="0">
              <a:lnSpc>
                <a:spcPct val="110000"/>
              </a:lnSpc>
            </a:pP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2012·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安徽文综）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美国某州盛产蔬菜和水果，该州通过“北水南调”工程和“水银行”（调剂州内水资源余缺的管理机构）动作，较好地解决了州内水资源供需矛盾。图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为该州“北水南调”工程示意图，表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为该州“水银行”交易统计表。完成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(22)—(23)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题。</a:t>
            </a:r>
            <a:endParaRPr lang="zh-CN" altLang="en-US" sz="2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3495" name="Text Box 7"/>
          <p:cNvSpPr txBox="1"/>
          <p:nvPr/>
        </p:nvSpPr>
        <p:spPr>
          <a:xfrm>
            <a:off x="8001000" y="4891088"/>
            <a:ext cx="457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D</a:t>
            </a:r>
            <a:endParaRPr lang="en-US" altLang="zh-CN" sz="2800" b="1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5605" name="Rectangle 8"/>
          <p:cNvSpPr/>
          <p:nvPr/>
        </p:nvSpPr>
        <p:spPr>
          <a:xfrm>
            <a:off x="304800" y="4937125"/>
            <a:ext cx="8610600" cy="12350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eaLnBrk="1" hangingPunct="1">
              <a:lnSpc>
                <a:spcPct val="125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(23)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1993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年该州“水银行”没有运作，是因为当年中南部地区    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(    )</a:t>
            </a:r>
            <a:endParaRPr lang="en-US" altLang="zh-CN" sz="20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25000"/>
              </a:lnSpc>
            </a:pP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 A.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节水技术改进，用水效率提高     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B. 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产业结构调整，用水量减少</a:t>
            </a:r>
            <a:b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 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水价过高，需水方难以承受       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D. 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降水量增加，水资源充足</a:t>
            </a:r>
            <a:endParaRPr lang="zh-CN" altLang="en-US" sz="2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5" name="标题 1"/>
          <p:cNvSpPr>
            <a:spLocks noGrp="1"/>
          </p:cNvSpPr>
          <p:nvPr>
            <p:ph type="title"/>
          </p:nvPr>
        </p:nvSpPr>
        <p:spPr>
          <a:xfrm>
            <a:off x="2857500" y="0"/>
            <a:ext cx="4357688" cy="785813"/>
          </a:xfrm>
        </p:spPr>
        <p:txBody>
          <a:bodyPr anchor="ctr"/>
          <a:p>
            <a:pPr lvl="0" algn="ctr"/>
            <a:r>
              <a:rPr lang="zh-CN" altLang="en-US" sz="3400" dirty="0">
                <a:latin typeface="Times New Roman" panose="02020603050405020304" pitchFamily="18" charset="0"/>
                <a:ea typeface="黑体" panose="02010609060101010101" pitchFamily="49" charset="-122"/>
              </a:rPr>
              <a:t>课堂练习</a:t>
            </a:r>
            <a:endParaRPr lang="zh-CN" altLang="en-US" sz="3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8066" name="文本占位符 2"/>
          <p:cNvSpPr>
            <a:spLocks noGrp="1"/>
          </p:cNvSpPr>
          <p:nvPr>
            <p:ph type="body" sz="quarter"/>
          </p:nvPr>
        </p:nvSpPr>
        <p:spPr>
          <a:xfrm>
            <a:off x="250825" y="1006475"/>
            <a:ext cx="8642350" cy="5303838"/>
          </a:xfrm>
        </p:spPr>
        <p:txBody>
          <a:bodyPr anchor="t">
            <a:spAutoFit/>
          </a:bodyPr>
          <a:lstStyle>
            <a:lvl1pPr lvl="0">
              <a:defRPr sz="2400" kern="1200"/>
            </a:lvl1pPr>
            <a:lvl2pPr lvl="1">
              <a:defRPr sz="2000" kern="1200"/>
            </a:lvl2pPr>
            <a:lvl3pPr lvl="2">
              <a:defRPr sz="1800" kern="1200"/>
            </a:lvl3pPr>
            <a:lvl4pPr lvl="3">
              <a:defRPr sz="1600" kern="1200"/>
            </a:lvl4pPr>
            <a:lvl5pPr lvl="4">
              <a:defRPr sz="1600" kern="1200"/>
            </a:lvl5pPr>
          </a:lstStyle>
          <a:p>
            <a:pPr marL="0" lvl="0" indent="352425"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(2008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年高考江苏卷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某面积较小的岛国为改变淡水供给不足的状况，规划在填海地段建地下水库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将收集的雨水和地表径流，通过灌注井储存于地下含水层，需要时回抽补充地面供水。据此回答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～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题。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352425"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提出此项规划，是因为该国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　　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352425"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．用水量大  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．降水丰富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352425"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．干旱少雨  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．污染严重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352425"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为解决淡水供给不足问题，现阶段该国可以采取的措施有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　　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352425"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．节约用水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．国内跨流域调水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352425"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．人工降水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．循环用水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8067" name="文本框 365571"/>
          <p:cNvSpPr txBox="1"/>
          <p:nvPr/>
        </p:nvSpPr>
        <p:spPr>
          <a:xfrm>
            <a:off x="5580063" y="2781300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8068" name="文本框 365572"/>
          <p:cNvSpPr txBox="1"/>
          <p:nvPr/>
        </p:nvSpPr>
        <p:spPr>
          <a:xfrm>
            <a:off x="6948488" y="4941888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Bar dir="vert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92161" name="标题 385025"/>
          <p:cNvSpPr>
            <a:spLocks noGrp="1"/>
          </p:cNvSpPr>
          <p:nvPr>
            <p:ph type="title"/>
          </p:nvPr>
        </p:nvSpPr>
        <p:spPr>
          <a:xfrm>
            <a:off x="395288" y="0"/>
            <a:ext cx="8001000" cy="2386013"/>
          </a:xfrm>
        </p:spPr>
        <p:txBody>
          <a:bodyPr anchor="b"/>
          <a:p>
            <a:r>
              <a:rPr lang="en-US" altLang="zh-CN" sz="2800">
                <a:solidFill>
                  <a:srgbClr val="FF0066"/>
                </a:solidFill>
              </a:rPr>
              <a:t>(2013</a:t>
            </a:r>
            <a:r>
              <a:rPr lang="zh-CN" altLang="en-US" sz="2800" dirty="0">
                <a:solidFill>
                  <a:srgbClr val="FF0066"/>
                </a:solidFill>
              </a:rPr>
              <a:t>高考题海南卷</a:t>
            </a:r>
            <a:r>
              <a:rPr lang="en-US" altLang="zh-CN" sz="2800">
                <a:solidFill>
                  <a:srgbClr val="FF0066"/>
                </a:solidFill>
              </a:rPr>
              <a:t>)</a:t>
            </a:r>
            <a:r>
              <a:rPr lang="zh-CN" altLang="en-US" sz="2800" dirty="0"/>
              <a:t>地处干旱区的宁夏银川市，其周边地区曾广布湖泊，明清时有“七十二连湖”的说法。</a:t>
            </a:r>
            <a:r>
              <a:rPr lang="en-US" altLang="zh-CN" sz="2800"/>
              <a:t>20</a:t>
            </a:r>
            <a:r>
              <a:rPr lang="zh-CN" altLang="en-US" sz="2800" dirty="0"/>
              <a:t>世纪</a:t>
            </a:r>
            <a:r>
              <a:rPr lang="en-US" altLang="zh-CN" sz="2800"/>
              <a:t>80</a:t>
            </a:r>
            <a:r>
              <a:rPr lang="zh-CN" altLang="en-US" sz="2800" dirty="0"/>
              <a:t>年代银川周边湖泊所剩无几。</a:t>
            </a:r>
            <a:r>
              <a:rPr lang="en-US" altLang="zh-CN" sz="2800"/>
              <a:t>1999</a:t>
            </a:r>
            <a:r>
              <a:rPr lang="zh-CN" altLang="en-US" sz="2800" dirty="0"/>
              <a:t>年开始，银川实施恢复湿地的计划。图</a:t>
            </a:r>
            <a:r>
              <a:rPr lang="en-US" altLang="zh-CN" sz="2800"/>
              <a:t>4</a:t>
            </a:r>
            <a:r>
              <a:rPr lang="zh-CN" altLang="en-US" sz="2800" dirty="0"/>
              <a:t>示意银川周围目前的湖泊分布。据此完成</a:t>
            </a:r>
            <a:r>
              <a:rPr lang="en-US" altLang="zh-CN" sz="2800"/>
              <a:t>13</a:t>
            </a:r>
            <a:r>
              <a:rPr lang="zh-CN" altLang="en-US" sz="2800" dirty="0"/>
              <a:t>～</a:t>
            </a:r>
            <a:r>
              <a:rPr lang="en-US" altLang="zh-CN" sz="2800"/>
              <a:t>14</a:t>
            </a:r>
            <a:r>
              <a:rPr lang="zh-CN" altLang="en-US" sz="2800" dirty="0"/>
              <a:t>题。</a:t>
            </a:r>
            <a:endParaRPr lang="zh-CN" altLang="en-US" sz="2800" dirty="0"/>
          </a:p>
        </p:txBody>
      </p:sp>
      <p:grpSp>
        <p:nvGrpSpPr>
          <p:cNvPr id="92162" name="组合 17" descr="高考资源网(ks5u.com),中国最大的高考网站,您身边的高考专家。"/>
          <p:cNvGrpSpPr/>
          <p:nvPr/>
        </p:nvGrpSpPr>
        <p:grpSpPr>
          <a:xfrm>
            <a:off x="1187450" y="2420938"/>
            <a:ext cx="6264275" cy="4027487"/>
            <a:chOff x="0" y="0"/>
            <a:chExt cx="7965" cy="6255"/>
          </a:xfrm>
        </p:grpSpPr>
        <p:sp>
          <p:nvSpPr>
            <p:cNvPr id="92163" name="Rectangle 17"/>
            <p:cNvSpPr/>
            <p:nvPr/>
          </p:nvSpPr>
          <p:spPr>
            <a:xfrm>
              <a:off x="0" y="16"/>
              <a:ext cx="7830" cy="5685"/>
            </a:xfrm>
            <a:prstGeom prst="rect">
              <a:avLst/>
            </a:prstGeom>
            <a:noFill/>
            <a:ln w="158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pPr lvl="0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2164" name="未知"/>
            <p:cNvSpPr/>
            <p:nvPr/>
          </p:nvSpPr>
          <p:spPr>
            <a:xfrm>
              <a:off x="1282" y="16"/>
              <a:ext cx="1088" cy="5685"/>
            </a:xfrm>
            <a:custGeom>
              <a:avLst/>
              <a:gdLst/>
              <a:ahLst/>
              <a:cxnLst>
                <a:cxn ang="0">
                  <a:pos x="908" y="0"/>
                </a:cxn>
                <a:cxn ang="0">
                  <a:pos x="844" y="225"/>
                </a:cxn>
                <a:cxn ang="0">
                  <a:pos x="743" y="735"/>
                </a:cxn>
                <a:cxn ang="0">
                  <a:pos x="682" y="968"/>
                </a:cxn>
                <a:cxn ang="0">
                  <a:pos x="648" y="1146"/>
                </a:cxn>
                <a:cxn ang="0">
                  <a:pos x="619" y="1302"/>
                </a:cxn>
                <a:cxn ang="0">
                  <a:pos x="623" y="1365"/>
                </a:cxn>
                <a:cxn ang="0">
                  <a:pos x="389" y="1907"/>
                </a:cxn>
                <a:cxn ang="0">
                  <a:pos x="250" y="2298"/>
                </a:cxn>
                <a:cxn ang="0">
                  <a:pos x="233" y="2661"/>
                </a:cxn>
                <a:cxn ang="0">
                  <a:pos x="83" y="3030"/>
                </a:cxn>
                <a:cxn ang="0">
                  <a:pos x="8" y="3435"/>
                </a:cxn>
                <a:cxn ang="0">
                  <a:pos x="32" y="3692"/>
                </a:cxn>
                <a:cxn ang="0">
                  <a:pos x="68" y="3840"/>
                </a:cxn>
                <a:cxn ang="0">
                  <a:pos x="239" y="4055"/>
                </a:cxn>
                <a:cxn ang="0">
                  <a:pos x="400" y="4234"/>
                </a:cxn>
                <a:cxn ang="0">
                  <a:pos x="510" y="4729"/>
                </a:cxn>
                <a:cxn ang="0">
                  <a:pos x="734" y="4925"/>
                </a:cxn>
                <a:cxn ang="0">
                  <a:pos x="1088" y="5685"/>
                </a:cxn>
              </a:cxnLst>
              <a:pathLst>
                <a:path w="1088" h="5685">
                  <a:moveTo>
                    <a:pt x="908" y="0"/>
                  </a:moveTo>
                  <a:cubicBezTo>
                    <a:pt x="897" y="37"/>
                    <a:pt x="871" y="103"/>
                    <a:pt x="844" y="225"/>
                  </a:cubicBezTo>
                  <a:cubicBezTo>
                    <a:pt x="817" y="347"/>
                    <a:pt x="770" y="611"/>
                    <a:pt x="743" y="735"/>
                  </a:cubicBezTo>
                  <a:cubicBezTo>
                    <a:pt x="716" y="859"/>
                    <a:pt x="698" y="900"/>
                    <a:pt x="682" y="968"/>
                  </a:cubicBezTo>
                  <a:cubicBezTo>
                    <a:pt x="666" y="1036"/>
                    <a:pt x="659" y="1090"/>
                    <a:pt x="648" y="1146"/>
                  </a:cubicBezTo>
                  <a:cubicBezTo>
                    <a:pt x="637" y="1202"/>
                    <a:pt x="623" y="1266"/>
                    <a:pt x="619" y="1302"/>
                  </a:cubicBezTo>
                  <a:cubicBezTo>
                    <a:pt x="615" y="1338"/>
                    <a:pt x="661" y="1264"/>
                    <a:pt x="623" y="1365"/>
                  </a:cubicBezTo>
                  <a:cubicBezTo>
                    <a:pt x="585" y="1466"/>
                    <a:pt x="451" y="1752"/>
                    <a:pt x="389" y="1907"/>
                  </a:cubicBezTo>
                  <a:cubicBezTo>
                    <a:pt x="327" y="2062"/>
                    <a:pt x="276" y="2172"/>
                    <a:pt x="250" y="2298"/>
                  </a:cubicBezTo>
                  <a:cubicBezTo>
                    <a:pt x="224" y="2424"/>
                    <a:pt x="261" y="2539"/>
                    <a:pt x="233" y="2661"/>
                  </a:cubicBezTo>
                  <a:cubicBezTo>
                    <a:pt x="205" y="2783"/>
                    <a:pt x="120" y="2901"/>
                    <a:pt x="83" y="3030"/>
                  </a:cubicBezTo>
                  <a:cubicBezTo>
                    <a:pt x="46" y="3159"/>
                    <a:pt x="16" y="3325"/>
                    <a:pt x="8" y="3435"/>
                  </a:cubicBezTo>
                  <a:cubicBezTo>
                    <a:pt x="0" y="3545"/>
                    <a:pt x="22" y="3625"/>
                    <a:pt x="32" y="3692"/>
                  </a:cubicBezTo>
                  <a:cubicBezTo>
                    <a:pt x="42" y="3759"/>
                    <a:pt x="34" y="3780"/>
                    <a:pt x="68" y="3840"/>
                  </a:cubicBezTo>
                  <a:cubicBezTo>
                    <a:pt x="102" y="3900"/>
                    <a:pt x="184" y="3989"/>
                    <a:pt x="239" y="4055"/>
                  </a:cubicBezTo>
                  <a:cubicBezTo>
                    <a:pt x="294" y="4121"/>
                    <a:pt x="355" y="4122"/>
                    <a:pt x="400" y="4234"/>
                  </a:cubicBezTo>
                  <a:cubicBezTo>
                    <a:pt x="445" y="4346"/>
                    <a:pt x="454" y="4614"/>
                    <a:pt x="510" y="4729"/>
                  </a:cubicBezTo>
                  <a:cubicBezTo>
                    <a:pt x="566" y="4844"/>
                    <a:pt x="638" y="4766"/>
                    <a:pt x="734" y="4925"/>
                  </a:cubicBezTo>
                  <a:cubicBezTo>
                    <a:pt x="830" y="5084"/>
                    <a:pt x="1014" y="5527"/>
                    <a:pt x="1088" y="5685"/>
                  </a:cubicBezTo>
                </a:path>
              </a:pathLst>
            </a:custGeom>
            <a:noFill/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65" name="未知"/>
            <p:cNvSpPr/>
            <p:nvPr/>
          </p:nvSpPr>
          <p:spPr>
            <a:xfrm>
              <a:off x="1530" y="16"/>
              <a:ext cx="3480" cy="2355"/>
            </a:xfrm>
            <a:custGeom>
              <a:avLst/>
              <a:gdLst/>
              <a:ahLst/>
              <a:cxnLst>
                <a:cxn ang="0">
                  <a:pos x="3480" y="0"/>
                </a:cxn>
                <a:cxn ang="0">
                  <a:pos x="3286" y="138"/>
                </a:cxn>
                <a:cxn ang="0">
                  <a:pos x="2877" y="133"/>
                </a:cxn>
                <a:cxn ang="0">
                  <a:pos x="2583" y="208"/>
                </a:cxn>
                <a:cxn ang="0">
                  <a:pos x="2335" y="570"/>
                </a:cxn>
                <a:cxn ang="0">
                  <a:pos x="2145" y="780"/>
                </a:cxn>
                <a:cxn ang="0">
                  <a:pos x="1932" y="1325"/>
                </a:cxn>
                <a:cxn ang="0">
                  <a:pos x="2047" y="1786"/>
                </a:cxn>
                <a:cxn ang="0">
                  <a:pos x="1840" y="1786"/>
                </a:cxn>
                <a:cxn ang="0">
                  <a:pos x="1586" y="2166"/>
                </a:cxn>
                <a:cxn ang="0">
                  <a:pos x="840" y="2265"/>
                </a:cxn>
                <a:cxn ang="0">
                  <a:pos x="0" y="2355"/>
                </a:cxn>
              </a:cxnLst>
              <a:pathLst>
                <a:path w="3480" h="2355">
                  <a:moveTo>
                    <a:pt x="3480" y="0"/>
                  </a:moveTo>
                  <a:cubicBezTo>
                    <a:pt x="3448" y="23"/>
                    <a:pt x="3386" y="116"/>
                    <a:pt x="3286" y="138"/>
                  </a:cubicBezTo>
                  <a:cubicBezTo>
                    <a:pt x="3186" y="160"/>
                    <a:pt x="2994" y="121"/>
                    <a:pt x="2877" y="133"/>
                  </a:cubicBezTo>
                  <a:cubicBezTo>
                    <a:pt x="2760" y="145"/>
                    <a:pt x="2673" y="135"/>
                    <a:pt x="2583" y="208"/>
                  </a:cubicBezTo>
                  <a:cubicBezTo>
                    <a:pt x="2493" y="281"/>
                    <a:pt x="2408" y="475"/>
                    <a:pt x="2335" y="570"/>
                  </a:cubicBezTo>
                  <a:cubicBezTo>
                    <a:pt x="2262" y="665"/>
                    <a:pt x="2212" y="654"/>
                    <a:pt x="2145" y="780"/>
                  </a:cubicBezTo>
                  <a:cubicBezTo>
                    <a:pt x="2078" y="906"/>
                    <a:pt x="1948" y="1157"/>
                    <a:pt x="1932" y="1325"/>
                  </a:cubicBezTo>
                  <a:cubicBezTo>
                    <a:pt x="1916" y="1493"/>
                    <a:pt x="2062" y="1709"/>
                    <a:pt x="2047" y="1786"/>
                  </a:cubicBezTo>
                  <a:cubicBezTo>
                    <a:pt x="2032" y="1863"/>
                    <a:pt x="1917" y="1723"/>
                    <a:pt x="1840" y="1786"/>
                  </a:cubicBezTo>
                  <a:cubicBezTo>
                    <a:pt x="1763" y="1849"/>
                    <a:pt x="1753" y="2086"/>
                    <a:pt x="1586" y="2166"/>
                  </a:cubicBezTo>
                  <a:cubicBezTo>
                    <a:pt x="1419" y="2246"/>
                    <a:pt x="1104" y="2234"/>
                    <a:pt x="840" y="2265"/>
                  </a:cubicBezTo>
                  <a:cubicBezTo>
                    <a:pt x="576" y="2296"/>
                    <a:pt x="285" y="2322"/>
                    <a:pt x="0" y="2355"/>
                  </a:cubicBezTo>
                </a:path>
              </a:pathLst>
            </a:custGeom>
            <a:noFill/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66" name="未知"/>
            <p:cNvSpPr/>
            <p:nvPr/>
          </p:nvSpPr>
          <p:spPr>
            <a:xfrm>
              <a:off x="2445" y="16"/>
              <a:ext cx="1871" cy="5685"/>
            </a:xfrm>
            <a:custGeom>
              <a:avLst/>
              <a:gdLst/>
              <a:ahLst/>
              <a:cxnLst>
                <a:cxn ang="0">
                  <a:pos x="1290" y="0"/>
                </a:cxn>
                <a:cxn ang="0">
                  <a:pos x="1665" y="315"/>
                </a:cxn>
                <a:cxn ang="0">
                  <a:pos x="1766" y="547"/>
                </a:cxn>
                <a:cxn ang="0">
                  <a:pos x="1852" y="778"/>
                </a:cxn>
                <a:cxn ang="0">
                  <a:pos x="1815" y="1125"/>
                </a:cxn>
                <a:cxn ang="0">
                  <a:pos x="1518" y="1613"/>
                </a:cxn>
                <a:cxn ang="0">
                  <a:pos x="1391" y="1976"/>
                </a:cxn>
                <a:cxn ang="0">
                  <a:pos x="1501" y="2442"/>
                </a:cxn>
                <a:cxn ang="0">
                  <a:pos x="1575" y="2775"/>
                </a:cxn>
                <a:cxn ang="0">
                  <a:pos x="1639" y="3047"/>
                </a:cxn>
                <a:cxn ang="0">
                  <a:pos x="1547" y="3393"/>
                </a:cxn>
                <a:cxn ang="0">
                  <a:pos x="1420" y="3692"/>
                </a:cxn>
                <a:cxn ang="0">
                  <a:pos x="1305" y="4005"/>
                </a:cxn>
                <a:cxn ang="0">
                  <a:pos x="1245" y="4365"/>
                </a:cxn>
                <a:cxn ang="0">
                  <a:pos x="1095" y="4680"/>
                </a:cxn>
                <a:cxn ang="0">
                  <a:pos x="936" y="4971"/>
                </a:cxn>
                <a:cxn ang="0">
                  <a:pos x="648" y="5173"/>
                </a:cxn>
                <a:cxn ang="0">
                  <a:pos x="447" y="5392"/>
                </a:cxn>
                <a:cxn ang="0">
                  <a:pos x="406" y="5415"/>
                </a:cxn>
                <a:cxn ang="0">
                  <a:pos x="225" y="5535"/>
                </a:cxn>
                <a:cxn ang="0">
                  <a:pos x="0" y="5685"/>
                </a:cxn>
              </a:cxnLst>
              <a:pathLst>
                <a:path w="1871" h="5685">
                  <a:moveTo>
                    <a:pt x="1290" y="0"/>
                  </a:moveTo>
                  <a:cubicBezTo>
                    <a:pt x="1444" y="112"/>
                    <a:pt x="1586" y="224"/>
                    <a:pt x="1665" y="315"/>
                  </a:cubicBezTo>
                  <a:cubicBezTo>
                    <a:pt x="1744" y="406"/>
                    <a:pt x="1735" y="470"/>
                    <a:pt x="1766" y="547"/>
                  </a:cubicBezTo>
                  <a:cubicBezTo>
                    <a:pt x="1797" y="624"/>
                    <a:pt x="1844" y="682"/>
                    <a:pt x="1852" y="778"/>
                  </a:cubicBezTo>
                  <a:cubicBezTo>
                    <a:pt x="1860" y="874"/>
                    <a:pt x="1871" y="986"/>
                    <a:pt x="1815" y="1125"/>
                  </a:cubicBezTo>
                  <a:cubicBezTo>
                    <a:pt x="1759" y="1264"/>
                    <a:pt x="1589" y="1471"/>
                    <a:pt x="1518" y="1613"/>
                  </a:cubicBezTo>
                  <a:cubicBezTo>
                    <a:pt x="1447" y="1755"/>
                    <a:pt x="1394" y="1838"/>
                    <a:pt x="1391" y="1976"/>
                  </a:cubicBezTo>
                  <a:cubicBezTo>
                    <a:pt x="1388" y="2114"/>
                    <a:pt x="1470" y="2309"/>
                    <a:pt x="1501" y="2442"/>
                  </a:cubicBezTo>
                  <a:cubicBezTo>
                    <a:pt x="1532" y="2575"/>
                    <a:pt x="1552" y="2674"/>
                    <a:pt x="1575" y="2775"/>
                  </a:cubicBezTo>
                  <a:cubicBezTo>
                    <a:pt x="1598" y="2876"/>
                    <a:pt x="1644" y="2944"/>
                    <a:pt x="1639" y="3047"/>
                  </a:cubicBezTo>
                  <a:cubicBezTo>
                    <a:pt x="1634" y="3150"/>
                    <a:pt x="1583" y="3286"/>
                    <a:pt x="1547" y="3393"/>
                  </a:cubicBezTo>
                  <a:cubicBezTo>
                    <a:pt x="1511" y="3500"/>
                    <a:pt x="1460" y="3590"/>
                    <a:pt x="1420" y="3692"/>
                  </a:cubicBezTo>
                  <a:cubicBezTo>
                    <a:pt x="1380" y="3794"/>
                    <a:pt x="1334" y="3893"/>
                    <a:pt x="1305" y="4005"/>
                  </a:cubicBezTo>
                  <a:cubicBezTo>
                    <a:pt x="1276" y="4117"/>
                    <a:pt x="1280" y="4253"/>
                    <a:pt x="1245" y="4365"/>
                  </a:cubicBezTo>
                  <a:cubicBezTo>
                    <a:pt x="1210" y="4477"/>
                    <a:pt x="1146" y="4579"/>
                    <a:pt x="1095" y="4680"/>
                  </a:cubicBezTo>
                  <a:cubicBezTo>
                    <a:pt x="1044" y="4781"/>
                    <a:pt x="1011" y="4889"/>
                    <a:pt x="936" y="4971"/>
                  </a:cubicBezTo>
                  <a:cubicBezTo>
                    <a:pt x="861" y="5053"/>
                    <a:pt x="729" y="5103"/>
                    <a:pt x="648" y="5173"/>
                  </a:cubicBezTo>
                  <a:cubicBezTo>
                    <a:pt x="567" y="5243"/>
                    <a:pt x="487" y="5352"/>
                    <a:pt x="447" y="5392"/>
                  </a:cubicBezTo>
                  <a:cubicBezTo>
                    <a:pt x="407" y="5432"/>
                    <a:pt x="443" y="5391"/>
                    <a:pt x="406" y="5415"/>
                  </a:cubicBezTo>
                  <a:cubicBezTo>
                    <a:pt x="369" y="5439"/>
                    <a:pt x="293" y="5490"/>
                    <a:pt x="225" y="5535"/>
                  </a:cubicBezTo>
                  <a:cubicBezTo>
                    <a:pt x="157" y="5580"/>
                    <a:pt x="50" y="5660"/>
                    <a:pt x="0" y="5685"/>
                  </a:cubicBezTo>
                </a:path>
              </a:pathLst>
            </a:custGeom>
            <a:noFill/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67" name="未知"/>
            <p:cNvSpPr/>
            <p:nvPr/>
          </p:nvSpPr>
          <p:spPr>
            <a:xfrm>
              <a:off x="4309" y="16"/>
              <a:ext cx="389" cy="714"/>
            </a:xfrm>
            <a:custGeom>
              <a:avLst/>
              <a:gdLst/>
              <a:ahLst/>
              <a:cxnLst>
                <a:cxn ang="0">
                  <a:pos x="356" y="0"/>
                </a:cxn>
                <a:cxn ang="0">
                  <a:pos x="386" y="225"/>
                </a:cxn>
                <a:cxn ang="0">
                  <a:pos x="340" y="334"/>
                </a:cxn>
                <a:cxn ang="0">
                  <a:pos x="296" y="465"/>
                </a:cxn>
                <a:cxn ang="0">
                  <a:pos x="126" y="640"/>
                </a:cxn>
                <a:cxn ang="0">
                  <a:pos x="0" y="714"/>
                </a:cxn>
              </a:cxnLst>
              <a:pathLst>
                <a:path w="389" h="714">
                  <a:moveTo>
                    <a:pt x="356" y="0"/>
                  </a:moveTo>
                  <a:cubicBezTo>
                    <a:pt x="361" y="37"/>
                    <a:pt x="389" y="169"/>
                    <a:pt x="386" y="225"/>
                  </a:cubicBezTo>
                  <a:cubicBezTo>
                    <a:pt x="383" y="281"/>
                    <a:pt x="355" y="294"/>
                    <a:pt x="340" y="334"/>
                  </a:cubicBezTo>
                  <a:cubicBezTo>
                    <a:pt x="325" y="374"/>
                    <a:pt x="332" y="414"/>
                    <a:pt x="296" y="465"/>
                  </a:cubicBezTo>
                  <a:cubicBezTo>
                    <a:pt x="260" y="516"/>
                    <a:pt x="175" y="599"/>
                    <a:pt x="126" y="640"/>
                  </a:cubicBezTo>
                  <a:cubicBezTo>
                    <a:pt x="77" y="681"/>
                    <a:pt x="26" y="699"/>
                    <a:pt x="0" y="714"/>
                  </a:cubicBezTo>
                </a:path>
              </a:pathLst>
            </a:custGeom>
            <a:noFill/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68" name="未知"/>
            <p:cNvSpPr/>
            <p:nvPr/>
          </p:nvSpPr>
          <p:spPr>
            <a:xfrm>
              <a:off x="4653" y="16"/>
              <a:ext cx="717" cy="4162"/>
            </a:xfrm>
            <a:custGeom>
              <a:avLst/>
              <a:gdLst/>
              <a:ahLst/>
              <a:cxnLst>
                <a:cxn ang="0">
                  <a:pos x="702" y="0"/>
                </a:cxn>
                <a:cxn ang="0">
                  <a:pos x="702" y="225"/>
                </a:cxn>
                <a:cxn ang="0">
                  <a:pos x="612" y="405"/>
                </a:cxn>
                <a:cxn ang="0">
                  <a:pos x="612" y="675"/>
                </a:cxn>
                <a:cxn ang="0">
                  <a:pos x="492" y="840"/>
                </a:cxn>
                <a:cxn ang="0">
                  <a:pos x="477" y="1140"/>
                </a:cxn>
                <a:cxn ang="0">
                  <a:pos x="514" y="1826"/>
                </a:cxn>
                <a:cxn ang="0">
                  <a:pos x="567" y="2100"/>
                </a:cxn>
                <a:cxn ang="0">
                  <a:pos x="439" y="2298"/>
                </a:cxn>
                <a:cxn ang="0">
                  <a:pos x="445" y="2667"/>
                </a:cxn>
                <a:cxn ang="0">
                  <a:pos x="267" y="3075"/>
                </a:cxn>
                <a:cxn ang="0">
                  <a:pos x="42" y="3992"/>
                </a:cxn>
                <a:cxn ang="0">
                  <a:pos x="12" y="4095"/>
                </a:cxn>
              </a:cxnLst>
              <a:pathLst>
                <a:path w="717" h="4162">
                  <a:moveTo>
                    <a:pt x="702" y="0"/>
                  </a:moveTo>
                  <a:cubicBezTo>
                    <a:pt x="709" y="79"/>
                    <a:pt x="717" y="158"/>
                    <a:pt x="702" y="225"/>
                  </a:cubicBezTo>
                  <a:cubicBezTo>
                    <a:pt x="687" y="292"/>
                    <a:pt x="627" y="330"/>
                    <a:pt x="612" y="405"/>
                  </a:cubicBezTo>
                  <a:cubicBezTo>
                    <a:pt x="597" y="480"/>
                    <a:pt x="632" y="602"/>
                    <a:pt x="612" y="675"/>
                  </a:cubicBezTo>
                  <a:cubicBezTo>
                    <a:pt x="592" y="748"/>
                    <a:pt x="515" y="762"/>
                    <a:pt x="492" y="840"/>
                  </a:cubicBezTo>
                  <a:cubicBezTo>
                    <a:pt x="469" y="918"/>
                    <a:pt x="473" y="976"/>
                    <a:pt x="477" y="1140"/>
                  </a:cubicBezTo>
                  <a:cubicBezTo>
                    <a:pt x="481" y="1304"/>
                    <a:pt x="499" y="1666"/>
                    <a:pt x="514" y="1826"/>
                  </a:cubicBezTo>
                  <a:cubicBezTo>
                    <a:pt x="529" y="1986"/>
                    <a:pt x="579" y="2021"/>
                    <a:pt x="567" y="2100"/>
                  </a:cubicBezTo>
                  <a:cubicBezTo>
                    <a:pt x="555" y="2179"/>
                    <a:pt x="459" y="2204"/>
                    <a:pt x="439" y="2298"/>
                  </a:cubicBezTo>
                  <a:cubicBezTo>
                    <a:pt x="419" y="2392"/>
                    <a:pt x="474" y="2538"/>
                    <a:pt x="445" y="2667"/>
                  </a:cubicBezTo>
                  <a:cubicBezTo>
                    <a:pt x="416" y="2796"/>
                    <a:pt x="334" y="2854"/>
                    <a:pt x="267" y="3075"/>
                  </a:cubicBezTo>
                  <a:cubicBezTo>
                    <a:pt x="200" y="3296"/>
                    <a:pt x="84" y="3822"/>
                    <a:pt x="42" y="3992"/>
                  </a:cubicBezTo>
                  <a:cubicBezTo>
                    <a:pt x="0" y="4162"/>
                    <a:pt x="18" y="4074"/>
                    <a:pt x="12" y="4095"/>
                  </a:cubicBezTo>
                </a:path>
              </a:pathLst>
            </a:custGeom>
            <a:noFill/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69" name="未知"/>
            <p:cNvSpPr/>
            <p:nvPr/>
          </p:nvSpPr>
          <p:spPr>
            <a:xfrm>
              <a:off x="3704" y="16"/>
              <a:ext cx="2431" cy="5645"/>
            </a:xfrm>
            <a:custGeom>
              <a:avLst/>
              <a:gdLst/>
              <a:ahLst/>
              <a:cxnLst>
                <a:cxn ang="0">
                  <a:pos x="2431" y="0"/>
                </a:cxn>
                <a:cxn ang="0">
                  <a:pos x="2425" y="565"/>
                </a:cxn>
                <a:cxn ang="0">
                  <a:pos x="2413" y="1072"/>
                </a:cxn>
                <a:cxn ang="0">
                  <a:pos x="2385" y="1388"/>
                </a:cxn>
                <a:cxn ang="0">
                  <a:pos x="2281" y="2022"/>
                </a:cxn>
                <a:cxn ang="0">
                  <a:pos x="1921" y="2820"/>
                </a:cxn>
                <a:cxn ang="0">
                  <a:pos x="1561" y="3495"/>
                </a:cxn>
                <a:cxn ang="0">
                  <a:pos x="1231" y="3945"/>
                </a:cxn>
                <a:cxn ang="0">
                  <a:pos x="996" y="4090"/>
                </a:cxn>
                <a:cxn ang="0">
                  <a:pos x="714" y="4090"/>
                </a:cxn>
                <a:cxn ang="0">
                  <a:pos x="587" y="4136"/>
                </a:cxn>
                <a:cxn ang="0">
                  <a:pos x="536" y="4395"/>
                </a:cxn>
                <a:cxn ang="0">
                  <a:pos x="415" y="4602"/>
                </a:cxn>
                <a:cxn ang="0">
                  <a:pos x="282" y="4775"/>
                </a:cxn>
                <a:cxn ang="0">
                  <a:pos x="202" y="5109"/>
                </a:cxn>
                <a:cxn ang="0">
                  <a:pos x="202" y="5346"/>
                </a:cxn>
                <a:cxn ang="0">
                  <a:pos x="0" y="5645"/>
                </a:cxn>
              </a:cxnLst>
              <a:pathLst>
                <a:path w="2431" h="5645">
                  <a:moveTo>
                    <a:pt x="2431" y="0"/>
                  </a:moveTo>
                  <a:cubicBezTo>
                    <a:pt x="2430" y="94"/>
                    <a:pt x="2428" y="386"/>
                    <a:pt x="2425" y="565"/>
                  </a:cubicBezTo>
                  <a:cubicBezTo>
                    <a:pt x="2422" y="744"/>
                    <a:pt x="2420" y="935"/>
                    <a:pt x="2413" y="1072"/>
                  </a:cubicBezTo>
                  <a:cubicBezTo>
                    <a:pt x="2406" y="1209"/>
                    <a:pt x="2407" y="1230"/>
                    <a:pt x="2385" y="1388"/>
                  </a:cubicBezTo>
                  <a:cubicBezTo>
                    <a:pt x="2363" y="1546"/>
                    <a:pt x="2358" y="1783"/>
                    <a:pt x="2281" y="2022"/>
                  </a:cubicBezTo>
                  <a:cubicBezTo>
                    <a:pt x="2204" y="2261"/>
                    <a:pt x="2041" y="2575"/>
                    <a:pt x="1921" y="2820"/>
                  </a:cubicBezTo>
                  <a:cubicBezTo>
                    <a:pt x="1801" y="3065"/>
                    <a:pt x="1676" y="3308"/>
                    <a:pt x="1561" y="3495"/>
                  </a:cubicBezTo>
                  <a:cubicBezTo>
                    <a:pt x="1446" y="3682"/>
                    <a:pt x="1325" y="3846"/>
                    <a:pt x="1231" y="3945"/>
                  </a:cubicBezTo>
                  <a:cubicBezTo>
                    <a:pt x="1137" y="4044"/>
                    <a:pt x="1082" y="4066"/>
                    <a:pt x="996" y="4090"/>
                  </a:cubicBezTo>
                  <a:cubicBezTo>
                    <a:pt x="910" y="4114"/>
                    <a:pt x="782" y="4082"/>
                    <a:pt x="714" y="4090"/>
                  </a:cubicBezTo>
                  <a:cubicBezTo>
                    <a:pt x="646" y="4098"/>
                    <a:pt x="617" y="4085"/>
                    <a:pt x="587" y="4136"/>
                  </a:cubicBezTo>
                  <a:cubicBezTo>
                    <a:pt x="557" y="4187"/>
                    <a:pt x="565" y="4317"/>
                    <a:pt x="536" y="4395"/>
                  </a:cubicBezTo>
                  <a:cubicBezTo>
                    <a:pt x="507" y="4473"/>
                    <a:pt x="457" y="4539"/>
                    <a:pt x="415" y="4602"/>
                  </a:cubicBezTo>
                  <a:cubicBezTo>
                    <a:pt x="373" y="4665"/>
                    <a:pt x="317" y="4691"/>
                    <a:pt x="282" y="4775"/>
                  </a:cubicBezTo>
                  <a:cubicBezTo>
                    <a:pt x="247" y="4859"/>
                    <a:pt x="215" y="5014"/>
                    <a:pt x="202" y="5109"/>
                  </a:cubicBezTo>
                  <a:cubicBezTo>
                    <a:pt x="189" y="5204"/>
                    <a:pt x="236" y="5257"/>
                    <a:pt x="202" y="5346"/>
                  </a:cubicBezTo>
                  <a:cubicBezTo>
                    <a:pt x="168" y="5435"/>
                    <a:pt x="42" y="5583"/>
                    <a:pt x="0" y="5645"/>
                  </a:cubicBezTo>
                </a:path>
              </a:pathLst>
            </a:custGeom>
            <a:noFill/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70" name="未知"/>
            <p:cNvSpPr/>
            <p:nvPr/>
          </p:nvSpPr>
          <p:spPr>
            <a:xfrm>
              <a:off x="3885" y="874"/>
              <a:ext cx="2865" cy="2157"/>
            </a:xfrm>
            <a:custGeom>
              <a:avLst/>
              <a:gdLst/>
              <a:ahLst/>
              <a:cxnLst>
                <a:cxn ang="0">
                  <a:pos x="2865" y="42"/>
                </a:cxn>
                <a:cxn ang="0">
                  <a:pos x="2400" y="42"/>
                </a:cxn>
                <a:cxn ang="0">
                  <a:pos x="1935" y="297"/>
                </a:cxn>
                <a:cxn ang="0">
                  <a:pos x="1553" y="634"/>
                </a:cxn>
                <a:cxn ang="0">
                  <a:pos x="1125" y="942"/>
                </a:cxn>
                <a:cxn ang="0">
                  <a:pos x="780" y="1212"/>
                </a:cxn>
                <a:cxn ang="0">
                  <a:pos x="455" y="1497"/>
                </a:cxn>
                <a:cxn ang="0">
                  <a:pos x="176" y="1993"/>
                </a:cxn>
                <a:cxn ang="0">
                  <a:pos x="0" y="2157"/>
                </a:cxn>
              </a:cxnLst>
              <a:pathLst>
                <a:path w="2865" h="2157">
                  <a:moveTo>
                    <a:pt x="2865" y="42"/>
                  </a:moveTo>
                  <a:cubicBezTo>
                    <a:pt x="2710" y="21"/>
                    <a:pt x="2555" y="0"/>
                    <a:pt x="2400" y="42"/>
                  </a:cubicBezTo>
                  <a:cubicBezTo>
                    <a:pt x="2245" y="84"/>
                    <a:pt x="2076" y="198"/>
                    <a:pt x="1935" y="297"/>
                  </a:cubicBezTo>
                  <a:cubicBezTo>
                    <a:pt x="1794" y="396"/>
                    <a:pt x="1688" y="527"/>
                    <a:pt x="1553" y="634"/>
                  </a:cubicBezTo>
                  <a:cubicBezTo>
                    <a:pt x="1418" y="741"/>
                    <a:pt x="1254" y="846"/>
                    <a:pt x="1125" y="942"/>
                  </a:cubicBezTo>
                  <a:cubicBezTo>
                    <a:pt x="996" y="1038"/>
                    <a:pt x="892" y="1120"/>
                    <a:pt x="780" y="1212"/>
                  </a:cubicBezTo>
                  <a:cubicBezTo>
                    <a:pt x="668" y="1304"/>
                    <a:pt x="556" y="1367"/>
                    <a:pt x="455" y="1497"/>
                  </a:cubicBezTo>
                  <a:cubicBezTo>
                    <a:pt x="354" y="1627"/>
                    <a:pt x="252" y="1883"/>
                    <a:pt x="176" y="1993"/>
                  </a:cubicBezTo>
                  <a:cubicBezTo>
                    <a:pt x="100" y="2103"/>
                    <a:pt x="37" y="2123"/>
                    <a:pt x="0" y="2157"/>
                  </a:cubicBezTo>
                </a:path>
              </a:pathLst>
            </a:custGeom>
            <a:noFill/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71" name="未知"/>
            <p:cNvSpPr/>
            <p:nvPr/>
          </p:nvSpPr>
          <p:spPr>
            <a:xfrm>
              <a:off x="2279" y="827"/>
              <a:ext cx="397" cy="288"/>
            </a:xfrm>
            <a:custGeom>
              <a:avLst/>
              <a:gdLst/>
              <a:ahLst/>
              <a:cxnLst>
                <a:cxn ang="0">
                  <a:pos x="283" y="284"/>
                </a:cxn>
                <a:cxn ang="0">
                  <a:pos x="106" y="205"/>
                </a:cxn>
                <a:cxn ang="0">
                  <a:pos x="1" y="47"/>
                </a:cxn>
                <a:cxn ang="0">
                  <a:pos x="97" y="2"/>
                </a:cxn>
                <a:cxn ang="0">
                  <a:pos x="203" y="37"/>
                </a:cxn>
                <a:cxn ang="0">
                  <a:pos x="384" y="183"/>
                </a:cxn>
                <a:cxn ang="0">
                  <a:pos x="283" y="284"/>
                </a:cxn>
              </a:cxnLst>
              <a:pathLst>
                <a:path w="397" h="288">
                  <a:moveTo>
                    <a:pt x="283" y="284"/>
                  </a:moveTo>
                  <a:cubicBezTo>
                    <a:pt x="237" y="288"/>
                    <a:pt x="153" y="244"/>
                    <a:pt x="106" y="205"/>
                  </a:cubicBezTo>
                  <a:cubicBezTo>
                    <a:pt x="59" y="166"/>
                    <a:pt x="2" y="81"/>
                    <a:pt x="1" y="47"/>
                  </a:cubicBezTo>
                  <a:cubicBezTo>
                    <a:pt x="0" y="13"/>
                    <a:pt x="63" y="4"/>
                    <a:pt x="97" y="2"/>
                  </a:cubicBezTo>
                  <a:cubicBezTo>
                    <a:pt x="131" y="0"/>
                    <a:pt x="155" y="7"/>
                    <a:pt x="203" y="37"/>
                  </a:cubicBezTo>
                  <a:cubicBezTo>
                    <a:pt x="251" y="67"/>
                    <a:pt x="371" y="142"/>
                    <a:pt x="384" y="183"/>
                  </a:cubicBezTo>
                  <a:cubicBezTo>
                    <a:pt x="397" y="224"/>
                    <a:pt x="329" y="280"/>
                    <a:pt x="283" y="284"/>
                  </a:cubicBezTo>
                  <a:close/>
                </a:path>
              </a:pathLst>
            </a:custGeom>
            <a:solidFill>
              <a:srgbClr val="000000"/>
            </a:solidFill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72" name="未知"/>
            <p:cNvSpPr/>
            <p:nvPr/>
          </p:nvSpPr>
          <p:spPr>
            <a:xfrm>
              <a:off x="1890" y="2843"/>
              <a:ext cx="374" cy="602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97" y="312"/>
                </a:cxn>
                <a:cxn ang="0">
                  <a:pos x="150" y="563"/>
                </a:cxn>
                <a:cxn ang="0">
                  <a:pos x="299" y="549"/>
                </a:cxn>
                <a:cxn ang="0">
                  <a:pos x="357" y="497"/>
                </a:cxn>
                <a:cxn ang="0">
                  <a:pos x="351" y="347"/>
                </a:cxn>
                <a:cxn ang="0">
                  <a:pos x="218" y="249"/>
                </a:cxn>
                <a:cxn ang="0">
                  <a:pos x="165" y="68"/>
                </a:cxn>
                <a:cxn ang="0">
                  <a:pos x="80" y="7"/>
                </a:cxn>
                <a:cxn ang="0">
                  <a:pos x="0" y="23"/>
                </a:cxn>
              </a:cxnLst>
              <a:pathLst>
                <a:path w="374" h="602">
                  <a:moveTo>
                    <a:pt x="0" y="23"/>
                  </a:moveTo>
                  <a:cubicBezTo>
                    <a:pt x="3" y="74"/>
                    <a:pt x="72" y="222"/>
                    <a:pt x="97" y="312"/>
                  </a:cubicBezTo>
                  <a:cubicBezTo>
                    <a:pt x="122" y="402"/>
                    <a:pt x="116" y="524"/>
                    <a:pt x="150" y="563"/>
                  </a:cubicBezTo>
                  <a:cubicBezTo>
                    <a:pt x="184" y="602"/>
                    <a:pt x="265" y="560"/>
                    <a:pt x="299" y="549"/>
                  </a:cubicBezTo>
                  <a:cubicBezTo>
                    <a:pt x="333" y="538"/>
                    <a:pt x="348" y="531"/>
                    <a:pt x="357" y="497"/>
                  </a:cubicBezTo>
                  <a:cubicBezTo>
                    <a:pt x="366" y="463"/>
                    <a:pt x="374" y="388"/>
                    <a:pt x="351" y="347"/>
                  </a:cubicBezTo>
                  <a:cubicBezTo>
                    <a:pt x="328" y="306"/>
                    <a:pt x="249" y="295"/>
                    <a:pt x="218" y="249"/>
                  </a:cubicBezTo>
                  <a:cubicBezTo>
                    <a:pt x="187" y="203"/>
                    <a:pt x="188" y="108"/>
                    <a:pt x="165" y="68"/>
                  </a:cubicBezTo>
                  <a:cubicBezTo>
                    <a:pt x="142" y="28"/>
                    <a:pt x="107" y="14"/>
                    <a:pt x="80" y="7"/>
                  </a:cubicBezTo>
                  <a:cubicBezTo>
                    <a:pt x="53" y="0"/>
                    <a:pt x="17" y="20"/>
                    <a:pt x="0" y="23"/>
                  </a:cubicBezTo>
                  <a:close/>
                </a:path>
              </a:pathLst>
            </a:custGeom>
            <a:solidFill>
              <a:srgbClr val="000000"/>
            </a:solidFill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73" name="未知"/>
            <p:cNvSpPr/>
            <p:nvPr/>
          </p:nvSpPr>
          <p:spPr>
            <a:xfrm>
              <a:off x="1226" y="3761"/>
              <a:ext cx="692" cy="438"/>
            </a:xfrm>
            <a:custGeom>
              <a:avLst/>
              <a:gdLst/>
              <a:ahLst/>
              <a:cxnLst>
                <a:cxn ang="0">
                  <a:pos x="664" y="125"/>
                </a:cxn>
                <a:cxn ang="0">
                  <a:pos x="520" y="34"/>
                </a:cxn>
                <a:cxn ang="0">
                  <a:pos x="304" y="5"/>
                </a:cxn>
                <a:cxn ang="0">
                  <a:pos x="128" y="63"/>
                </a:cxn>
                <a:cxn ang="0">
                  <a:pos x="36" y="212"/>
                </a:cxn>
                <a:cxn ang="0">
                  <a:pos x="13" y="402"/>
                </a:cxn>
                <a:cxn ang="0">
                  <a:pos x="116" y="402"/>
                </a:cxn>
                <a:cxn ang="0">
                  <a:pos x="157" y="189"/>
                </a:cxn>
                <a:cxn ang="0">
                  <a:pos x="306" y="114"/>
                </a:cxn>
                <a:cxn ang="0">
                  <a:pos x="499" y="200"/>
                </a:cxn>
                <a:cxn ang="0">
                  <a:pos x="664" y="241"/>
                </a:cxn>
                <a:cxn ang="0">
                  <a:pos x="664" y="125"/>
                </a:cxn>
              </a:cxnLst>
              <a:pathLst>
                <a:path w="692" h="438">
                  <a:moveTo>
                    <a:pt x="664" y="125"/>
                  </a:moveTo>
                  <a:cubicBezTo>
                    <a:pt x="640" y="91"/>
                    <a:pt x="580" y="54"/>
                    <a:pt x="520" y="34"/>
                  </a:cubicBezTo>
                  <a:cubicBezTo>
                    <a:pt x="460" y="14"/>
                    <a:pt x="369" y="0"/>
                    <a:pt x="304" y="5"/>
                  </a:cubicBezTo>
                  <a:cubicBezTo>
                    <a:pt x="239" y="10"/>
                    <a:pt x="173" y="29"/>
                    <a:pt x="128" y="63"/>
                  </a:cubicBezTo>
                  <a:cubicBezTo>
                    <a:pt x="83" y="97"/>
                    <a:pt x="55" y="156"/>
                    <a:pt x="36" y="212"/>
                  </a:cubicBezTo>
                  <a:cubicBezTo>
                    <a:pt x="17" y="268"/>
                    <a:pt x="0" y="370"/>
                    <a:pt x="13" y="402"/>
                  </a:cubicBezTo>
                  <a:cubicBezTo>
                    <a:pt x="26" y="434"/>
                    <a:pt x="92" y="438"/>
                    <a:pt x="116" y="402"/>
                  </a:cubicBezTo>
                  <a:cubicBezTo>
                    <a:pt x="140" y="366"/>
                    <a:pt x="125" y="237"/>
                    <a:pt x="157" y="189"/>
                  </a:cubicBezTo>
                  <a:cubicBezTo>
                    <a:pt x="189" y="141"/>
                    <a:pt x="249" y="112"/>
                    <a:pt x="306" y="114"/>
                  </a:cubicBezTo>
                  <a:cubicBezTo>
                    <a:pt x="363" y="116"/>
                    <a:pt x="439" y="179"/>
                    <a:pt x="499" y="200"/>
                  </a:cubicBezTo>
                  <a:cubicBezTo>
                    <a:pt x="559" y="221"/>
                    <a:pt x="637" y="253"/>
                    <a:pt x="664" y="241"/>
                  </a:cubicBezTo>
                  <a:cubicBezTo>
                    <a:pt x="691" y="229"/>
                    <a:pt x="692" y="156"/>
                    <a:pt x="664" y="125"/>
                  </a:cubicBezTo>
                  <a:close/>
                </a:path>
              </a:pathLst>
            </a:custGeom>
            <a:solidFill>
              <a:srgbClr val="000000"/>
            </a:solidFill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74" name="未知"/>
            <p:cNvSpPr/>
            <p:nvPr/>
          </p:nvSpPr>
          <p:spPr>
            <a:xfrm>
              <a:off x="3079" y="316"/>
              <a:ext cx="519" cy="1498"/>
            </a:xfrm>
            <a:custGeom>
              <a:avLst/>
              <a:gdLst/>
              <a:ahLst/>
              <a:cxnLst>
                <a:cxn ang="0">
                  <a:pos x="461" y="1485"/>
                </a:cxn>
                <a:cxn ang="0">
                  <a:pos x="498" y="1428"/>
                </a:cxn>
                <a:cxn ang="0">
                  <a:pos x="476" y="1215"/>
                </a:cxn>
                <a:cxn ang="0">
                  <a:pos x="325" y="1100"/>
                </a:cxn>
                <a:cxn ang="0">
                  <a:pos x="222" y="967"/>
                </a:cxn>
                <a:cxn ang="0">
                  <a:pos x="141" y="870"/>
                </a:cxn>
                <a:cxn ang="0">
                  <a:pos x="199" y="835"/>
                </a:cxn>
                <a:cxn ang="0">
                  <a:pos x="475" y="726"/>
                </a:cxn>
                <a:cxn ang="0">
                  <a:pos x="461" y="558"/>
                </a:cxn>
                <a:cxn ang="0">
                  <a:pos x="476" y="255"/>
                </a:cxn>
                <a:cxn ang="0">
                  <a:pos x="481" y="40"/>
                </a:cxn>
                <a:cxn ang="0">
                  <a:pos x="343" y="17"/>
                </a:cxn>
                <a:cxn ang="0">
                  <a:pos x="158" y="52"/>
                </a:cxn>
                <a:cxn ang="0">
                  <a:pos x="131" y="270"/>
                </a:cxn>
                <a:cxn ang="0">
                  <a:pos x="124" y="472"/>
                </a:cxn>
                <a:cxn ang="0">
                  <a:pos x="14" y="622"/>
                </a:cxn>
                <a:cxn ang="0">
                  <a:pos x="37" y="783"/>
                </a:cxn>
                <a:cxn ang="0">
                  <a:pos x="14" y="893"/>
                </a:cxn>
                <a:cxn ang="0">
                  <a:pos x="101" y="967"/>
                </a:cxn>
                <a:cxn ang="0">
                  <a:pos x="89" y="1002"/>
                </a:cxn>
                <a:cxn ang="0">
                  <a:pos x="55" y="1054"/>
                </a:cxn>
                <a:cxn ang="0">
                  <a:pos x="20" y="1244"/>
                </a:cxn>
                <a:cxn ang="0">
                  <a:pos x="78" y="1388"/>
                </a:cxn>
                <a:cxn ang="0">
                  <a:pos x="233" y="1451"/>
                </a:cxn>
                <a:cxn ang="0">
                  <a:pos x="446" y="1492"/>
                </a:cxn>
                <a:cxn ang="0">
                  <a:pos x="461" y="1485"/>
                </a:cxn>
              </a:cxnLst>
              <a:pathLst>
                <a:path w="519" h="1498">
                  <a:moveTo>
                    <a:pt x="461" y="1485"/>
                  </a:moveTo>
                  <a:cubicBezTo>
                    <a:pt x="470" y="1474"/>
                    <a:pt x="495" y="1473"/>
                    <a:pt x="498" y="1428"/>
                  </a:cubicBezTo>
                  <a:cubicBezTo>
                    <a:pt x="501" y="1383"/>
                    <a:pt x="505" y="1270"/>
                    <a:pt x="476" y="1215"/>
                  </a:cubicBezTo>
                  <a:cubicBezTo>
                    <a:pt x="447" y="1160"/>
                    <a:pt x="367" y="1141"/>
                    <a:pt x="325" y="1100"/>
                  </a:cubicBezTo>
                  <a:cubicBezTo>
                    <a:pt x="283" y="1059"/>
                    <a:pt x="253" y="1005"/>
                    <a:pt x="222" y="967"/>
                  </a:cubicBezTo>
                  <a:cubicBezTo>
                    <a:pt x="191" y="929"/>
                    <a:pt x="145" y="892"/>
                    <a:pt x="141" y="870"/>
                  </a:cubicBezTo>
                  <a:cubicBezTo>
                    <a:pt x="137" y="848"/>
                    <a:pt x="143" y="859"/>
                    <a:pt x="199" y="835"/>
                  </a:cubicBezTo>
                  <a:cubicBezTo>
                    <a:pt x="255" y="811"/>
                    <a:pt x="431" y="772"/>
                    <a:pt x="475" y="726"/>
                  </a:cubicBezTo>
                  <a:cubicBezTo>
                    <a:pt x="519" y="680"/>
                    <a:pt x="461" y="636"/>
                    <a:pt x="461" y="558"/>
                  </a:cubicBezTo>
                  <a:cubicBezTo>
                    <a:pt x="461" y="480"/>
                    <a:pt x="473" y="341"/>
                    <a:pt x="476" y="255"/>
                  </a:cubicBezTo>
                  <a:cubicBezTo>
                    <a:pt x="479" y="169"/>
                    <a:pt x="503" y="80"/>
                    <a:pt x="481" y="40"/>
                  </a:cubicBezTo>
                  <a:cubicBezTo>
                    <a:pt x="459" y="0"/>
                    <a:pt x="397" y="15"/>
                    <a:pt x="343" y="17"/>
                  </a:cubicBezTo>
                  <a:cubicBezTo>
                    <a:pt x="289" y="19"/>
                    <a:pt x="193" y="10"/>
                    <a:pt x="158" y="52"/>
                  </a:cubicBezTo>
                  <a:cubicBezTo>
                    <a:pt x="123" y="94"/>
                    <a:pt x="137" y="200"/>
                    <a:pt x="131" y="270"/>
                  </a:cubicBezTo>
                  <a:cubicBezTo>
                    <a:pt x="125" y="340"/>
                    <a:pt x="143" y="413"/>
                    <a:pt x="124" y="472"/>
                  </a:cubicBezTo>
                  <a:cubicBezTo>
                    <a:pt x="105" y="531"/>
                    <a:pt x="28" y="570"/>
                    <a:pt x="14" y="622"/>
                  </a:cubicBezTo>
                  <a:cubicBezTo>
                    <a:pt x="0" y="674"/>
                    <a:pt x="37" y="738"/>
                    <a:pt x="37" y="783"/>
                  </a:cubicBezTo>
                  <a:cubicBezTo>
                    <a:pt x="37" y="828"/>
                    <a:pt x="3" y="862"/>
                    <a:pt x="14" y="893"/>
                  </a:cubicBezTo>
                  <a:cubicBezTo>
                    <a:pt x="25" y="924"/>
                    <a:pt x="89" y="949"/>
                    <a:pt x="101" y="967"/>
                  </a:cubicBezTo>
                  <a:cubicBezTo>
                    <a:pt x="113" y="985"/>
                    <a:pt x="97" y="988"/>
                    <a:pt x="89" y="1002"/>
                  </a:cubicBezTo>
                  <a:cubicBezTo>
                    <a:pt x="81" y="1016"/>
                    <a:pt x="66" y="1014"/>
                    <a:pt x="55" y="1054"/>
                  </a:cubicBezTo>
                  <a:cubicBezTo>
                    <a:pt x="44" y="1094"/>
                    <a:pt x="16" y="1188"/>
                    <a:pt x="20" y="1244"/>
                  </a:cubicBezTo>
                  <a:cubicBezTo>
                    <a:pt x="24" y="1300"/>
                    <a:pt x="43" y="1354"/>
                    <a:pt x="78" y="1388"/>
                  </a:cubicBezTo>
                  <a:cubicBezTo>
                    <a:pt x="113" y="1422"/>
                    <a:pt x="172" y="1434"/>
                    <a:pt x="233" y="1451"/>
                  </a:cubicBezTo>
                  <a:cubicBezTo>
                    <a:pt x="294" y="1468"/>
                    <a:pt x="408" y="1486"/>
                    <a:pt x="446" y="1492"/>
                  </a:cubicBezTo>
                  <a:cubicBezTo>
                    <a:pt x="484" y="1498"/>
                    <a:pt x="458" y="1486"/>
                    <a:pt x="461" y="1485"/>
                  </a:cubicBezTo>
                  <a:close/>
                </a:path>
              </a:pathLst>
            </a:custGeom>
            <a:solidFill>
              <a:srgbClr val="000000"/>
            </a:solidFill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75" name="未知"/>
            <p:cNvSpPr/>
            <p:nvPr/>
          </p:nvSpPr>
          <p:spPr>
            <a:xfrm>
              <a:off x="3614" y="631"/>
              <a:ext cx="388" cy="680"/>
            </a:xfrm>
            <a:custGeom>
              <a:avLst/>
              <a:gdLst/>
              <a:ahLst/>
              <a:cxnLst>
                <a:cxn ang="0">
                  <a:pos x="55" y="641"/>
                </a:cxn>
                <a:cxn ang="0">
                  <a:pos x="136" y="531"/>
                </a:cxn>
                <a:cxn ang="0">
                  <a:pos x="159" y="370"/>
                </a:cxn>
                <a:cxn ang="0">
                  <a:pos x="130" y="290"/>
                </a:cxn>
                <a:cxn ang="0">
                  <a:pos x="78" y="215"/>
                </a:cxn>
                <a:cxn ang="0">
                  <a:pos x="4" y="65"/>
                </a:cxn>
                <a:cxn ang="0">
                  <a:pos x="55" y="2"/>
                </a:cxn>
                <a:cxn ang="0">
                  <a:pos x="217" y="76"/>
                </a:cxn>
                <a:cxn ang="0">
                  <a:pos x="315" y="232"/>
                </a:cxn>
                <a:cxn ang="0">
                  <a:pos x="378" y="359"/>
                </a:cxn>
                <a:cxn ang="0">
                  <a:pos x="376" y="470"/>
                </a:cxn>
                <a:cxn ang="0">
                  <a:pos x="320" y="578"/>
                </a:cxn>
                <a:cxn ang="0">
                  <a:pos x="217" y="670"/>
                </a:cxn>
                <a:cxn ang="0">
                  <a:pos x="55" y="641"/>
                </a:cxn>
              </a:cxnLst>
              <a:pathLst>
                <a:path w="388" h="680">
                  <a:moveTo>
                    <a:pt x="55" y="641"/>
                  </a:moveTo>
                  <a:cubicBezTo>
                    <a:pt x="42" y="618"/>
                    <a:pt x="119" y="576"/>
                    <a:pt x="136" y="531"/>
                  </a:cubicBezTo>
                  <a:cubicBezTo>
                    <a:pt x="153" y="486"/>
                    <a:pt x="160" y="410"/>
                    <a:pt x="159" y="370"/>
                  </a:cubicBezTo>
                  <a:cubicBezTo>
                    <a:pt x="158" y="330"/>
                    <a:pt x="143" y="316"/>
                    <a:pt x="130" y="290"/>
                  </a:cubicBezTo>
                  <a:cubicBezTo>
                    <a:pt x="117" y="264"/>
                    <a:pt x="99" y="252"/>
                    <a:pt x="78" y="215"/>
                  </a:cubicBezTo>
                  <a:cubicBezTo>
                    <a:pt x="57" y="178"/>
                    <a:pt x="8" y="100"/>
                    <a:pt x="4" y="65"/>
                  </a:cubicBezTo>
                  <a:cubicBezTo>
                    <a:pt x="0" y="30"/>
                    <a:pt x="20" y="0"/>
                    <a:pt x="55" y="2"/>
                  </a:cubicBezTo>
                  <a:cubicBezTo>
                    <a:pt x="90" y="4"/>
                    <a:pt x="174" y="38"/>
                    <a:pt x="217" y="76"/>
                  </a:cubicBezTo>
                  <a:cubicBezTo>
                    <a:pt x="260" y="114"/>
                    <a:pt x="288" y="185"/>
                    <a:pt x="315" y="232"/>
                  </a:cubicBezTo>
                  <a:cubicBezTo>
                    <a:pt x="342" y="279"/>
                    <a:pt x="368" y="319"/>
                    <a:pt x="378" y="359"/>
                  </a:cubicBezTo>
                  <a:cubicBezTo>
                    <a:pt x="388" y="399"/>
                    <a:pt x="386" y="434"/>
                    <a:pt x="376" y="470"/>
                  </a:cubicBezTo>
                  <a:cubicBezTo>
                    <a:pt x="366" y="506"/>
                    <a:pt x="346" y="545"/>
                    <a:pt x="320" y="578"/>
                  </a:cubicBezTo>
                  <a:cubicBezTo>
                    <a:pt x="294" y="611"/>
                    <a:pt x="261" y="660"/>
                    <a:pt x="217" y="670"/>
                  </a:cubicBezTo>
                  <a:cubicBezTo>
                    <a:pt x="173" y="680"/>
                    <a:pt x="68" y="664"/>
                    <a:pt x="55" y="641"/>
                  </a:cubicBezTo>
                  <a:close/>
                </a:path>
              </a:pathLst>
            </a:custGeom>
            <a:solidFill>
              <a:srgbClr val="000000"/>
            </a:solidFill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76" name="未知"/>
            <p:cNvSpPr/>
            <p:nvPr/>
          </p:nvSpPr>
          <p:spPr>
            <a:xfrm>
              <a:off x="3691" y="1269"/>
              <a:ext cx="375" cy="472"/>
            </a:xfrm>
            <a:custGeom>
              <a:avLst/>
              <a:gdLst/>
              <a:ahLst/>
              <a:cxnLst>
                <a:cxn ang="0">
                  <a:pos x="7" y="400"/>
                </a:cxn>
                <a:cxn ang="0">
                  <a:pos x="30" y="251"/>
                </a:cxn>
                <a:cxn ang="0">
                  <a:pos x="82" y="181"/>
                </a:cxn>
                <a:cxn ang="0">
                  <a:pos x="186" y="37"/>
                </a:cxn>
                <a:cxn ang="0">
                  <a:pos x="330" y="3"/>
                </a:cxn>
                <a:cxn ang="0">
                  <a:pos x="370" y="55"/>
                </a:cxn>
                <a:cxn ang="0">
                  <a:pos x="299" y="202"/>
                </a:cxn>
                <a:cxn ang="0">
                  <a:pos x="194" y="352"/>
                </a:cxn>
                <a:cxn ang="0">
                  <a:pos x="76" y="464"/>
                </a:cxn>
                <a:cxn ang="0">
                  <a:pos x="7" y="400"/>
                </a:cxn>
              </a:cxnLst>
              <a:pathLst>
                <a:path w="375" h="472">
                  <a:moveTo>
                    <a:pt x="7" y="400"/>
                  </a:moveTo>
                  <a:cubicBezTo>
                    <a:pt x="0" y="376"/>
                    <a:pt x="17" y="287"/>
                    <a:pt x="30" y="251"/>
                  </a:cubicBezTo>
                  <a:cubicBezTo>
                    <a:pt x="43" y="215"/>
                    <a:pt x="56" y="217"/>
                    <a:pt x="82" y="181"/>
                  </a:cubicBezTo>
                  <a:cubicBezTo>
                    <a:pt x="108" y="145"/>
                    <a:pt x="145" y="67"/>
                    <a:pt x="186" y="37"/>
                  </a:cubicBezTo>
                  <a:cubicBezTo>
                    <a:pt x="227" y="7"/>
                    <a:pt x="299" y="0"/>
                    <a:pt x="330" y="3"/>
                  </a:cubicBezTo>
                  <a:cubicBezTo>
                    <a:pt x="361" y="6"/>
                    <a:pt x="375" y="22"/>
                    <a:pt x="370" y="55"/>
                  </a:cubicBezTo>
                  <a:cubicBezTo>
                    <a:pt x="365" y="88"/>
                    <a:pt x="328" y="153"/>
                    <a:pt x="299" y="202"/>
                  </a:cubicBezTo>
                  <a:cubicBezTo>
                    <a:pt x="270" y="251"/>
                    <a:pt x="231" y="308"/>
                    <a:pt x="194" y="352"/>
                  </a:cubicBezTo>
                  <a:cubicBezTo>
                    <a:pt x="157" y="396"/>
                    <a:pt x="107" y="456"/>
                    <a:pt x="76" y="464"/>
                  </a:cubicBezTo>
                  <a:cubicBezTo>
                    <a:pt x="45" y="472"/>
                    <a:pt x="21" y="413"/>
                    <a:pt x="7" y="400"/>
                  </a:cubicBezTo>
                  <a:close/>
                </a:path>
              </a:pathLst>
            </a:custGeom>
            <a:solidFill>
              <a:srgbClr val="000000"/>
            </a:solidFill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77" name="未知"/>
            <p:cNvSpPr/>
            <p:nvPr/>
          </p:nvSpPr>
          <p:spPr>
            <a:xfrm>
              <a:off x="3643" y="2372"/>
              <a:ext cx="348" cy="974"/>
            </a:xfrm>
            <a:custGeom>
              <a:avLst/>
              <a:gdLst/>
              <a:ahLst/>
              <a:cxnLst>
                <a:cxn ang="0">
                  <a:pos x="136" y="0"/>
                </a:cxn>
                <a:cxn ang="0">
                  <a:pos x="22" y="254"/>
                </a:cxn>
                <a:cxn ang="0">
                  <a:pos x="113" y="409"/>
                </a:cxn>
                <a:cxn ang="0">
                  <a:pos x="15" y="513"/>
                </a:cxn>
                <a:cxn ang="0">
                  <a:pos x="22" y="659"/>
                </a:cxn>
                <a:cxn ang="0">
                  <a:pos x="101" y="766"/>
                </a:cxn>
                <a:cxn ang="0">
                  <a:pos x="55" y="950"/>
                </a:cxn>
                <a:cxn ang="0">
                  <a:pos x="234" y="910"/>
                </a:cxn>
                <a:cxn ang="0">
                  <a:pos x="320" y="945"/>
                </a:cxn>
                <a:cxn ang="0">
                  <a:pos x="347" y="899"/>
                </a:cxn>
                <a:cxn ang="0">
                  <a:pos x="326" y="737"/>
                </a:cxn>
                <a:cxn ang="0">
                  <a:pos x="242" y="659"/>
                </a:cxn>
                <a:cxn ang="0">
                  <a:pos x="205" y="547"/>
                </a:cxn>
                <a:cxn ang="0">
                  <a:pos x="320" y="415"/>
                </a:cxn>
                <a:cxn ang="0">
                  <a:pos x="242" y="284"/>
                </a:cxn>
                <a:cxn ang="0">
                  <a:pos x="199" y="202"/>
                </a:cxn>
                <a:cxn ang="0">
                  <a:pos x="205" y="69"/>
                </a:cxn>
                <a:cxn ang="0">
                  <a:pos x="136" y="0"/>
                </a:cxn>
              </a:cxnLst>
              <a:pathLst>
                <a:path w="348" h="974">
                  <a:moveTo>
                    <a:pt x="136" y="0"/>
                  </a:moveTo>
                  <a:cubicBezTo>
                    <a:pt x="114" y="20"/>
                    <a:pt x="26" y="186"/>
                    <a:pt x="22" y="254"/>
                  </a:cubicBezTo>
                  <a:cubicBezTo>
                    <a:pt x="18" y="322"/>
                    <a:pt x="114" y="366"/>
                    <a:pt x="113" y="409"/>
                  </a:cubicBezTo>
                  <a:cubicBezTo>
                    <a:pt x="112" y="452"/>
                    <a:pt x="30" y="471"/>
                    <a:pt x="15" y="513"/>
                  </a:cubicBezTo>
                  <a:cubicBezTo>
                    <a:pt x="0" y="555"/>
                    <a:pt x="8" y="617"/>
                    <a:pt x="22" y="659"/>
                  </a:cubicBezTo>
                  <a:cubicBezTo>
                    <a:pt x="36" y="701"/>
                    <a:pt x="95" y="718"/>
                    <a:pt x="101" y="766"/>
                  </a:cubicBezTo>
                  <a:cubicBezTo>
                    <a:pt x="107" y="814"/>
                    <a:pt x="33" y="926"/>
                    <a:pt x="55" y="950"/>
                  </a:cubicBezTo>
                  <a:cubicBezTo>
                    <a:pt x="77" y="974"/>
                    <a:pt x="190" y="911"/>
                    <a:pt x="234" y="910"/>
                  </a:cubicBezTo>
                  <a:cubicBezTo>
                    <a:pt x="278" y="909"/>
                    <a:pt x="301" y="947"/>
                    <a:pt x="320" y="945"/>
                  </a:cubicBezTo>
                  <a:cubicBezTo>
                    <a:pt x="339" y="943"/>
                    <a:pt x="346" y="934"/>
                    <a:pt x="347" y="899"/>
                  </a:cubicBezTo>
                  <a:cubicBezTo>
                    <a:pt x="348" y="864"/>
                    <a:pt x="343" y="777"/>
                    <a:pt x="326" y="737"/>
                  </a:cubicBezTo>
                  <a:cubicBezTo>
                    <a:pt x="309" y="697"/>
                    <a:pt x="262" y="691"/>
                    <a:pt x="242" y="659"/>
                  </a:cubicBezTo>
                  <a:cubicBezTo>
                    <a:pt x="222" y="627"/>
                    <a:pt x="192" y="588"/>
                    <a:pt x="205" y="547"/>
                  </a:cubicBezTo>
                  <a:cubicBezTo>
                    <a:pt x="218" y="506"/>
                    <a:pt x="314" y="459"/>
                    <a:pt x="320" y="415"/>
                  </a:cubicBezTo>
                  <a:cubicBezTo>
                    <a:pt x="326" y="371"/>
                    <a:pt x="262" y="320"/>
                    <a:pt x="242" y="284"/>
                  </a:cubicBezTo>
                  <a:cubicBezTo>
                    <a:pt x="222" y="248"/>
                    <a:pt x="205" y="238"/>
                    <a:pt x="199" y="202"/>
                  </a:cubicBezTo>
                  <a:cubicBezTo>
                    <a:pt x="193" y="166"/>
                    <a:pt x="215" y="103"/>
                    <a:pt x="205" y="69"/>
                  </a:cubicBezTo>
                  <a:cubicBezTo>
                    <a:pt x="195" y="35"/>
                    <a:pt x="150" y="14"/>
                    <a:pt x="136" y="0"/>
                  </a:cubicBezTo>
                  <a:close/>
                </a:path>
              </a:pathLst>
            </a:custGeom>
            <a:solidFill>
              <a:srgbClr val="000000"/>
            </a:solidFill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78" name="未知"/>
            <p:cNvSpPr/>
            <p:nvPr/>
          </p:nvSpPr>
          <p:spPr>
            <a:xfrm>
              <a:off x="3338" y="3631"/>
              <a:ext cx="478" cy="691"/>
            </a:xfrm>
            <a:custGeom>
              <a:avLst/>
              <a:gdLst/>
              <a:ahLst/>
              <a:cxnLst>
                <a:cxn ang="0">
                  <a:pos x="342" y="0"/>
                </a:cxn>
                <a:cxn ang="0">
                  <a:pos x="198" y="118"/>
                </a:cxn>
                <a:cxn ang="0">
                  <a:pos x="198" y="300"/>
                </a:cxn>
                <a:cxn ang="0">
                  <a:pos x="141" y="486"/>
                </a:cxn>
                <a:cxn ang="0">
                  <a:pos x="55" y="509"/>
                </a:cxn>
                <a:cxn ang="0">
                  <a:pos x="9" y="550"/>
                </a:cxn>
                <a:cxn ang="0">
                  <a:pos x="32" y="671"/>
                </a:cxn>
                <a:cxn ang="0">
                  <a:pos x="205" y="671"/>
                </a:cxn>
                <a:cxn ang="0">
                  <a:pos x="308" y="619"/>
                </a:cxn>
                <a:cxn ang="0">
                  <a:pos x="377" y="579"/>
                </a:cxn>
                <a:cxn ang="0">
                  <a:pos x="382" y="420"/>
                </a:cxn>
                <a:cxn ang="0">
                  <a:pos x="418" y="302"/>
                </a:cxn>
                <a:cxn ang="0">
                  <a:pos x="382" y="225"/>
                </a:cxn>
                <a:cxn ang="0">
                  <a:pos x="429" y="118"/>
                </a:cxn>
                <a:cxn ang="0">
                  <a:pos x="464" y="20"/>
                </a:cxn>
                <a:cxn ang="0">
                  <a:pos x="342" y="0"/>
                </a:cxn>
              </a:cxnLst>
              <a:pathLst>
                <a:path w="478" h="691">
                  <a:moveTo>
                    <a:pt x="342" y="0"/>
                  </a:moveTo>
                  <a:cubicBezTo>
                    <a:pt x="296" y="20"/>
                    <a:pt x="222" y="68"/>
                    <a:pt x="198" y="118"/>
                  </a:cubicBezTo>
                  <a:cubicBezTo>
                    <a:pt x="174" y="168"/>
                    <a:pt x="208" y="239"/>
                    <a:pt x="198" y="300"/>
                  </a:cubicBezTo>
                  <a:cubicBezTo>
                    <a:pt x="188" y="361"/>
                    <a:pt x="165" y="451"/>
                    <a:pt x="141" y="486"/>
                  </a:cubicBezTo>
                  <a:cubicBezTo>
                    <a:pt x="117" y="521"/>
                    <a:pt x="77" y="498"/>
                    <a:pt x="55" y="509"/>
                  </a:cubicBezTo>
                  <a:cubicBezTo>
                    <a:pt x="33" y="520"/>
                    <a:pt x="13" y="523"/>
                    <a:pt x="9" y="550"/>
                  </a:cubicBezTo>
                  <a:cubicBezTo>
                    <a:pt x="5" y="577"/>
                    <a:pt x="0" y="651"/>
                    <a:pt x="32" y="671"/>
                  </a:cubicBezTo>
                  <a:cubicBezTo>
                    <a:pt x="64" y="691"/>
                    <a:pt x="159" y="680"/>
                    <a:pt x="205" y="671"/>
                  </a:cubicBezTo>
                  <a:cubicBezTo>
                    <a:pt x="251" y="662"/>
                    <a:pt x="279" y="634"/>
                    <a:pt x="308" y="619"/>
                  </a:cubicBezTo>
                  <a:cubicBezTo>
                    <a:pt x="337" y="604"/>
                    <a:pt x="365" y="612"/>
                    <a:pt x="377" y="579"/>
                  </a:cubicBezTo>
                  <a:cubicBezTo>
                    <a:pt x="389" y="546"/>
                    <a:pt x="375" y="466"/>
                    <a:pt x="382" y="420"/>
                  </a:cubicBezTo>
                  <a:cubicBezTo>
                    <a:pt x="389" y="374"/>
                    <a:pt x="418" y="334"/>
                    <a:pt x="418" y="302"/>
                  </a:cubicBezTo>
                  <a:cubicBezTo>
                    <a:pt x="418" y="270"/>
                    <a:pt x="380" y="256"/>
                    <a:pt x="382" y="225"/>
                  </a:cubicBezTo>
                  <a:cubicBezTo>
                    <a:pt x="384" y="194"/>
                    <a:pt x="415" y="152"/>
                    <a:pt x="429" y="118"/>
                  </a:cubicBezTo>
                  <a:cubicBezTo>
                    <a:pt x="443" y="84"/>
                    <a:pt x="478" y="40"/>
                    <a:pt x="464" y="20"/>
                  </a:cubicBezTo>
                  <a:cubicBezTo>
                    <a:pt x="450" y="0"/>
                    <a:pt x="367" y="4"/>
                    <a:pt x="342" y="0"/>
                  </a:cubicBezTo>
                  <a:close/>
                </a:path>
              </a:pathLst>
            </a:custGeom>
            <a:solidFill>
              <a:srgbClr val="000000"/>
            </a:solidFill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79" name="未知"/>
            <p:cNvSpPr/>
            <p:nvPr/>
          </p:nvSpPr>
          <p:spPr>
            <a:xfrm>
              <a:off x="4934" y="2268"/>
              <a:ext cx="899" cy="1299"/>
            </a:xfrm>
            <a:custGeom>
              <a:avLst/>
              <a:gdLst/>
              <a:ahLst/>
              <a:cxnLst>
                <a:cxn ang="0">
                  <a:pos x="867" y="23"/>
                </a:cxn>
                <a:cxn ang="0">
                  <a:pos x="630" y="52"/>
                </a:cxn>
                <a:cxn ang="0">
                  <a:pos x="602" y="104"/>
                </a:cxn>
                <a:cxn ang="0">
                  <a:pos x="590" y="260"/>
                </a:cxn>
                <a:cxn ang="0">
                  <a:pos x="653" y="306"/>
                </a:cxn>
                <a:cxn ang="0">
                  <a:pos x="636" y="415"/>
                </a:cxn>
                <a:cxn ang="0">
                  <a:pos x="571" y="433"/>
                </a:cxn>
                <a:cxn ang="0">
                  <a:pos x="481" y="473"/>
                </a:cxn>
                <a:cxn ang="0">
                  <a:pos x="435" y="622"/>
                </a:cxn>
                <a:cxn ang="0">
                  <a:pos x="346" y="643"/>
                </a:cxn>
                <a:cxn ang="0">
                  <a:pos x="291" y="692"/>
                </a:cxn>
                <a:cxn ang="0">
                  <a:pos x="296" y="807"/>
                </a:cxn>
                <a:cxn ang="0">
                  <a:pos x="256" y="928"/>
                </a:cxn>
                <a:cxn ang="0">
                  <a:pos x="241" y="1046"/>
                </a:cxn>
                <a:cxn ang="0">
                  <a:pos x="250" y="1141"/>
                </a:cxn>
                <a:cxn ang="0">
                  <a:pos x="14" y="1187"/>
                </a:cxn>
                <a:cxn ang="0">
                  <a:pos x="164" y="1296"/>
                </a:cxn>
                <a:cxn ang="0">
                  <a:pos x="360" y="1204"/>
                </a:cxn>
                <a:cxn ang="0">
                  <a:pos x="550" y="853"/>
                </a:cxn>
                <a:cxn ang="0">
                  <a:pos x="676" y="530"/>
                </a:cxn>
                <a:cxn ang="0">
                  <a:pos x="763" y="317"/>
                </a:cxn>
                <a:cxn ang="0">
                  <a:pos x="871" y="193"/>
                </a:cxn>
                <a:cxn ang="0">
                  <a:pos x="867" y="23"/>
                </a:cxn>
              </a:cxnLst>
              <a:pathLst>
                <a:path w="899" h="1299">
                  <a:moveTo>
                    <a:pt x="867" y="23"/>
                  </a:moveTo>
                  <a:cubicBezTo>
                    <a:pt x="827" y="0"/>
                    <a:pt x="674" y="38"/>
                    <a:pt x="630" y="52"/>
                  </a:cubicBezTo>
                  <a:cubicBezTo>
                    <a:pt x="586" y="66"/>
                    <a:pt x="609" y="69"/>
                    <a:pt x="602" y="104"/>
                  </a:cubicBezTo>
                  <a:cubicBezTo>
                    <a:pt x="595" y="139"/>
                    <a:pt x="581" y="226"/>
                    <a:pt x="590" y="260"/>
                  </a:cubicBezTo>
                  <a:cubicBezTo>
                    <a:pt x="599" y="294"/>
                    <a:pt x="645" y="280"/>
                    <a:pt x="653" y="306"/>
                  </a:cubicBezTo>
                  <a:cubicBezTo>
                    <a:pt x="661" y="332"/>
                    <a:pt x="650" y="394"/>
                    <a:pt x="636" y="415"/>
                  </a:cubicBezTo>
                  <a:cubicBezTo>
                    <a:pt x="622" y="436"/>
                    <a:pt x="597" y="423"/>
                    <a:pt x="571" y="433"/>
                  </a:cubicBezTo>
                  <a:cubicBezTo>
                    <a:pt x="545" y="443"/>
                    <a:pt x="504" y="442"/>
                    <a:pt x="481" y="473"/>
                  </a:cubicBezTo>
                  <a:cubicBezTo>
                    <a:pt x="458" y="504"/>
                    <a:pt x="458" y="594"/>
                    <a:pt x="435" y="622"/>
                  </a:cubicBezTo>
                  <a:cubicBezTo>
                    <a:pt x="412" y="650"/>
                    <a:pt x="370" y="631"/>
                    <a:pt x="346" y="643"/>
                  </a:cubicBezTo>
                  <a:cubicBezTo>
                    <a:pt x="322" y="655"/>
                    <a:pt x="299" y="665"/>
                    <a:pt x="291" y="692"/>
                  </a:cubicBezTo>
                  <a:cubicBezTo>
                    <a:pt x="283" y="719"/>
                    <a:pt x="302" y="768"/>
                    <a:pt x="296" y="807"/>
                  </a:cubicBezTo>
                  <a:cubicBezTo>
                    <a:pt x="290" y="846"/>
                    <a:pt x="265" y="888"/>
                    <a:pt x="256" y="928"/>
                  </a:cubicBezTo>
                  <a:cubicBezTo>
                    <a:pt x="247" y="968"/>
                    <a:pt x="242" y="1011"/>
                    <a:pt x="241" y="1046"/>
                  </a:cubicBezTo>
                  <a:cubicBezTo>
                    <a:pt x="240" y="1081"/>
                    <a:pt x="288" y="1117"/>
                    <a:pt x="250" y="1141"/>
                  </a:cubicBezTo>
                  <a:cubicBezTo>
                    <a:pt x="212" y="1165"/>
                    <a:pt x="28" y="1161"/>
                    <a:pt x="14" y="1187"/>
                  </a:cubicBezTo>
                  <a:cubicBezTo>
                    <a:pt x="0" y="1213"/>
                    <a:pt x="106" y="1293"/>
                    <a:pt x="164" y="1296"/>
                  </a:cubicBezTo>
                  <a:cubicBezTo>
                    <a:pt x="222" y="1299"/>
                    <a:pt x="296" y="1278"/>
                    <a:pt x="360" y="1204"/>
                  </a:cubicBezTo>
                  <a:cubicBezTo>
                    <a:pt x="424" y="1130"/>
                    <a:pt x="497" y="965"/>
                    <a:pt x="550" y="853"/>
                  </a:cubicBezTo>
                  <a:cubicBezTo>
                    <a:pt x="603" y="741"/>
                    <a:pt x="641" y="619"/>
                    <a:pt x="676" y="530"/>
                  </a:cubicBezTo>
                  <a:cubicBezTo>
                    <a:pt x="711" y="441"/>
                    <a:pt x="730" y="373"/>
                    <a:pt x="763" y="317"/>
                  </a:cubicBezTo>
                  <a:cubicBezTo>
                    <a:pt x="796" y="261"/>
                    <a:pt x="854" y="242"/>
                    <a:pt x="871" y="193"/>
                  </a:cubicBezTo>
                  <a:cubicBezTo>
                    <a:pt x="888" y="144"/>
                    <a:pt x="899" y="41"/>
                    <a:pt x="867" y="23"/>
                  </a:cubicBezTo>
                  <a:close/>
                </a:path>
              </a:pathLst>
            </a:custGeom>
            <a:solidFill>
              <a:srgbClr val="000000"/>
            </a:solidFill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80" name="未知"/>
            <p:cNvSpPr/>
            <p:nvPr/>
          </p:nvSpPr>
          <p:spPr>
            <a:xfrm>
              <a:off x="2634" y="4902"/>
              <a:ext cx="341" cy="345"/>
            </a:xfrm>
            <a:custGeom>
              <a:avLst/>
              <a:gdLst/>
              <a:ahLst/>
              <a:cxnLst>
                <a:cxn ang="0">
                  <a:pos x="292" y="85"/>
                </a:cxn>
                <a:cxn ang="0">
                  <a:pos x="194" y="16"/>
                </a:cxn>
                <a:cxn ang="0">
                  <a:pos x="31" y="19"/>
                </a:cxn>
                <a:cxn ang="0">
                  <a:pos x="10" y="131"/>
                </a:cxn>
                <a:cxn ang="0">
                  <a:pos x="31" y="214"/>
                </a:cxn>
                <a:cxn ang="0">
                  <a:pos x="85" y="310"/>
                </a:cxn>
                <a:cxn ang="0">
                  <a:pos x="177" y="344"/>
                </a:cxn>
                <a:cxn ang="0">
                  <a:pos x="310" y="304"/>
                </a:cxn>
                <a:cxn ang="0">
                  <a:pos x="338" y="189"/>
                </a:cxn>
                <a:cxn ang="0">
                  <a:pos x="292" y="85"/>
                </a:cxn>
              </a:cxnLst>
              <a:pathLst>
                <a:path w="341" h="345">
                  <a:moveTo>
                    <a:pt x="292" y="85"/>
                  </a:moveTo>
                  <a:cubicBezTo>
                    <a:pt x="268" y="56"/>
                    <a:pt x="237" y="27"/>
                    <a:pt x="194" y="16"/>
                  </a:cubicBezTo>
                  <a:cubicBezTo>
                    <a:pt x="151" y="5"/>
                    <a:pt x="62" y="0"/>
                    <a:pt x="31" y="19"/>
                  </a:cubicBezTo>
                  <a:cubicBezTo>
                    <a:pt x="0" y="38"/>
                    <a:pt x="10" y="99"/>
                    <a:pt x="10" y="131"/>
                  </a:cubicBezTo>
                  <a:cubicBezTo>
                    <a:pt x="10" y="163"/>
                    <a:pt x="19" y="184"/>
                    <a:pt x="31" y="214"/>
                  </a:cubicBezTo>
                  <a:cubicBezTo>
                    <a:pt x="43" y="244"/>
                    <a:pt x="61" y="288"/>
                    <a:pt x="85" y="310"/>
                  </a:cubicBezTo>
                  <a:cubicBezTo>
                    <a:pt x="109" y="332"/>
                    <a:pt x="140" y="345"/>
                    <a:pt x="177" y="344"/>
                  </a:cubicBezTo>
                  <a:cubicBezTo>
                    <a:pt x="214" y="343"/>
                    <a:pt x="283" y="330"/>
                    <a:pt x="310" y="304"/>
                  </a:cubicBezTo>
                  <a:cubicBezTo>
                    <a:pt x="337" y="278"/>
                    <a:pt x="341" y="225"/>
                    <a:pt x="338" y="189"/>
                  </a:cubicBezTo>
                  <a:cubicBezTo>
                    <a:pt x="335" y="153"/>
                    <a:pt x="319" y="110"/>
                    <a:pt x="292" y="85"/>
                  </a:cubicBezTo>
                  <a:close/>
                </a:path>
              </a:pathLst>
            </a:custGeom>
            <a:solidFill>
              <a:srgbClr val="000000"/>
            </a:solidFill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81" name="未知"/>
            <p:cNvSpPr/>
            <p:nvPr/>
          </p:nvSpPr>
          <p:spPr>
            <a:xfrm>
              <a:off x="4147" y="4469"/>
              <a:ext cx="443" cy="547"/>
            </a:xfrm>
            <a:custGeom>
              <a:avLst/>
              <a:gdLst/>
              <a:ahLst/>
              <a:cxnLst>
                <a:cxn ang="0">
                  <a:pos x="265" y="29"/>
                </a:cxn>
                <a:cxn ang="0">
                  <a:pos x="219" y="213"/>
                </a:cxn>
                <a:cxn ang="0">
                  <a:pos x="75" y="276"/>
                </a:cxn>
                <a:cxn ang="0">
                  <a:pos x="6" y="351"/>
                </a:cxn>
                <a:cxn ang="0">
                  <a:pos x="41" y="478"/>
                </a:cxn>
                <a:cxn ang="0">
                  <a:pos x="139" y="541"/>
                </a:cxn>
                <a:cxn ang="0">
                  <a:pos x="231" y="512"/>
                </a:cxn>
                <a:cxn ang="0">
                  <a:pos x="278" y="332"/>
                </a:cxn>
                <a:cxn ang="0">
                  <a:pos x="421" y="167"/>
                </a:cxn>
                <a:cxn ang="0">
                  <a:pos x="409" y="40"/>
                </a:cxn>
                <a:cxn ang="0">
                  <a:pos x="265" y="29"/>
                </a:cxn>
              </a:cxnLst>
              <a:pathLst>
                <a:path w="443" h="547">
                  <a:moveTo>
                    <a:pt x="265" y="29"/>
                  </a:moveTo>
                  <a:cubicBezTo>
                    <a:pt x="233" y="58"/>
                    <a:pt x="251" y="172"/>
                    <a:pt x="219" y="213"/>
                  </a:cubicBezTo>
                  <a:cubicBezTo>
                    <a:pt x="187" y="254"/>
                    <a:pt x="110" y="253"/>
                    <a:pt x="75" y="276"/>
                  </a:cubicBezTo>
                  <a:cubicBezTo>
                    <a:pt x="40" y="299"/>
                    <a:pt x="12" y="317"/>
                    <a:pt x="6" y="351"/>
                  </a:cubicBezTo>
                  <a:cubicBezTo>
                    <a:pt x="0" y="385"/>
                    <a:pt x="19" y="446"/>
                    <a:pt x="41" y="478"/>
                  </a:cubicBezTo>
                  <a:cubicBezTo>
                    <a:pt x="63" y="510"/>
                    <a:pt x="107" y="535"/>
                    <a:pt x="139" y="541"/>
                  </a:cubicBezTo>
                  <a:cubicBezTo>
                    <a:pt x="171" y="547"/>
                    <a:pt x="208" y="547"/>
                    <a:pt x="231" y="512"/>
                  </a:cubicBezTo>
                  <a:cubicBezTo>
                    <a:pt x="254" y="477"/>
                    <a:pt x="246" y="389"/>
                    <a:pt x="278" y="332"/>
                  </a:cubicBezTo>
                  <a:cubicBezTo>
                    <a:pt x="310" y="275"/>
                    <a:pt x="399" y="216"/>
                    <a:pt x="421" y="167"/>
                  </a:cubicBezTo>
                  <a:cubicBezTo>
                    <a:pt x="443" y="118"/>
                    <a:pt x="435" y="63"/>
                    <a:pt x="409" y="40"/>
                  </a:cubicBezTo>
                  <a:cubicBezTo>
                    <a:pt x="383" y="17"/>
                    <a:pt x="297" y="0"/>
                    <a:pt x="265" y="29"/>
                  </a:cubicBezTo>
                  <a:close/>
                </a:path>
              </a:pathLst>
            </a:custGeom>
            <a:solidFill>
              <a:srgbClr val="000000"/>
            </a:solidFill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82" name="未知" descr="之字形"/>
            <p:cNvSpPr/>
            <p:nvPr/>
          </p:nvSpPr>
          <p:spPr>
            <a:xfrm>
              <a:off x="4387" y="0"/>
              <a:ext cx="2775" cy="5698"/>
            </a:xfrm>
            <a:custGeom>
              <a:avLst/>
              <a:gdLst/>
              <a:ahLst/>
              <a:cxnLst>
                <a:cxn ang="0">
                  <a:pos x="2645" y="33"/>
                </a:cxn>
                <a:cxn ang="0">
                  <a:pos x="2512" y="312"/>
                </a:cxn>
                <a:cxn ang="0">
                  <a:pos x="2446" y="475"/>
                </a:cxn>
                <a:cxn ang="0">
                  <a:pos x="2438" y="730"/>
                </a:cxn>
                <a:cxn ang="0">
                  <a:pos x="2680" y="1072"/>
                </a:cxn>
                <a:cxn ang="0">
                  <a:pos x="2755" y="1372"/>
                </a:cxn>
                <a:cxn ang="0">
                  <a:pos x="2768" y="1741"/>
                </a:cxn>
                <a:cxn ang="0">
                  <a:pos x="2711" y="2127"/>
                </a:cxn>
                <a:cxn ang="0">
                  <a:pos x="2663" y="2476"/>
                </a:cxn>
                <a:cxn ang="0">
                  <a:pos x="2588" y="2740"/>
                </a:cxn>
                <a:cxn ang="0">
                  <a:pos x="2363" y="3031"/>
                </a:cxn>
                <a:cxn ang="0">
                  <a:pos x="2228" y="3111"/>
                </a:cxn>
                <a:cxn ang="0">
                  <a:pos x="1925" y="3360"/>
                </a:cxn>
                <a:cxn ang="0">
                  <a:pos x="1770" y="3466"/>
                </a:cxn>
                <a:cxn ang="0">
                  <a:pos x="1413" y="3801"/>
                </a:cxn>
                <a:cxn ang="0">
                  <a:pos x="1187" y="4035"/>
                </a:cxn>
                <a:cxn ang="0">
                  <a:pos x="1088" y="4178"/>
                </a:cxn>
                <a:cxn ang="0">
                  <a:pos x="971" y="4362"/>
                </a:cxn>
                <a:cxn ang="0">
                  <a:pos x="887" y="4473"/>
                </a:cxn>
                <a:cxn ang="0">
                  <a:pos x="860" y="4588"/>
                </a:cxn>
                <a:cxn ang="0">
                  <a:pos x="679" y="4791"/>
                </a:cxn>
                <a:cxn ang="0">
                  <a:pos x="458" y="4902"/>
                </a:cxn>
                <a:cxn ang="0">
                  <a:pos x="370" y="4954"/>
                </a:cxn>
                <a:cxn ang="0">
                  <a:pos x="375" y="5193"/>
                </a:cxn>
                <a:cxn ang="0">
                  <a:pos x="397" y="5325"/>
                </a:cxn>
                <a:cxn ang="0">
                  <a:pos x="361" y="5431"/>
                </a:cxn>
                <a:cxn ang="0">
                  <a:pos x="242" y="5590"/>
                </a:cxn>
                <a:cxn ang="0">
                  <a:pos x="202" y="5683"/>
                </a:cxn>
                <a:cxn ang="0">
                  <a:pos x="17" y="5679"/>
                </a:cxn>
                <a:cxn ang="0">
                  <a:pos x="101" y="5573"/>
                </a:cxn>
                <a:cxn ang="0">
                  <a:pos x="193" y="5453"/>
                </a:cxn>
                <a:cxn ang="0">
                  <a:pos x="203" y="5247"/>
                </a:cxn>
                <a:cxn ang="0">
                  <a:pos x="203" y="5016"/>
                </a:cxn>
                <a:cxn ang="0">
                  <a:pos x="295" y="4813"/>
                </a:cxn>
                <a:cxn ang="0">
                  <a:pos x="578" y="4548"/>
                </a:cxn>
                <a:cxn ang="0">
                  <a:pos x="812" y="4314"/>
                </a:cxn>
                <a:cxn ang="0">
                  <a:pos x="1019" y="4097"/>
                </a:cxn>
                <a:cxn ang="0">
                  <a:pos x="1163" y="3946"/>
                </a:cxn>
                <a:cxn ang="0">
                  <a:pos x="1368" y="3766"/>
                </a:cxn>
                <a:cxn ang="0">
                  <a:pos x="1446" y="3631"/>
                </a:cxn>
                <a:cxn ang="0">
                  <a:pos x="1536" y="3329"/>
                </a:cxn>
                <a:cxn ang="0">
                  <a:pos x="1709" y="3139"/>
                </a:cxn>
                <a:cxn ang="0">
                  <a:pos x="2057" y="3068"/>
                </a:cxn>
                <a:cxn ang="0">
                  <a:pos x="2429" y="2728"/>
                </a:cxn>
                <a:cxn ang="0">
                  <a:pos x="2508" y="2450"/>
                </a:cxn>
                <a:cxn ang="0">
                  <a:pos x="2420" y="2242"/>
                </a:cxn>
                <a:cxn ang="0">
                  <a:pos x="2433" y="2110"/>
                </a:cxn>
                <a:cxn ang="0">
                  <a:pos x="2517" y="1818"/>
                </a:cxn>
                <a:cxn ang="0">
                  <a:pos x="2654" y="1487"/>
                </a:cxn>
                <a:cxn ang="0">
                  <a:pos x="2614" y="1257"/>
                </a:cxn>
                <a:cxn ang="0">
                  <a:pos x="2453" y="1006"/>
                </a:cxn>
                <a:cxn ang="0">
                  <a:pos x="2363" y="874"/>
                </a:cxn>
                <a:cxn ang="0">
                  <a:pos x="2288" y="556"/>
                </a:cxn>
                <a:cxn ang="0">
                  <a:pos x="2288" y="316"/>
                </a:cxn>
                <a:cxn ang="0">
                  <a:pos x="2323" y="126"/>
                </a:cxn>
                <a:cxn ang="0">
                  <a:pos x="2406" y="16"/>
                </a:cxn>
                <a:cxn ang="0">
                  <a:pos x="2645" y="33"/>
                </a:cxn>
              </a:cxnLst>
              <a:pathLst>
                <a:path w="2775" h="5698">
                  <a:moveTo>
                    <a:pt x="2645" y="33"/>
                  </a:moveTo>
                  <a:cubicBezTo>
                    <a:pt x="2663" y="82"/>
                    <a:pt x="2545" y="238"/>
                    <a:pt x="2512" y="312"/>
                  </a:cubicBezTo>
                  <a:cubicBezTo>
                    <a:pt x="2479" y="386"/>
                    <a:pt x="2458" y="405"/>
                    <a:pt x="2446" y="475"/>
                  </a:cubicBezTo>
                  <a:cubicBezTo>
                    <a:pt x="2434" y="545"/>
                    <a:pt x="2399" y="631"/>
                    <a:pt x="2438" y="730"/>
                  </a:cubicBezTo>
                  <a:cubicBezTo>
                    <a:pt x="2477" y="829"/>
                    <a:pt x="2627" y="965"/>
                    <a:pt x="2680" y="1072"/>
                  </a:cubicBezTo>
                  <a:cubicBezTo>
                    <a:pt x="2733" y="1179"/>
                    <a:pt x="2740" y="1260"/>
                    <a:pt x="2755" y="1372"/>
                  </a:cubicBezTo>
                  <a:cubicBezTo>
                    <a:pt x="2770" y="1484"/>
                    <a:pt x="2775" y="1615"/>
                    <a:pt x="2768" y="1741"/>
                  </a:cubicBezTo>
                  <a:cubicBezTo>
                    <a:pt x="2761" y="1867"/>
                    <a:pt x="2728" y="2005"/>
                    <a:pt x="2711" y="2127"/>
                  </a:cubicBezTo>
                  <a:cubicBezTo>
                    <a:pt x="2694" y="2249"/>
                    <a:pt x="2683" y="2374"/>
                    <a:pt x="2663" y="2476"/>
                  </a:cubicBezTo>
                  <a:cubicBezTo>
                    <a:pt x="2643" y="2578"/>
                    <a:pt x="2638" y="2648"/>
                    <a:pt x="2588" y="2740"/>
                  </a:cubicBezTo>
                  <a:cubicBezTo>
                    <a:pt x="2538" y="2832"/>
                    <a:pt x="2423" y="2969"/>
                    <a:pt x="2363" y="3031"/>
                  </a:cubicBezTo>
                  <a:cubicBezTo>
                    <a:pt x="2303" y="3093"/>
                    <a:pt x="2301" y="3056"/>
                    <a:pt x="2228" y="3111"/>
                  </a:cubicBezTo>
                  <a:cubicBezTo>
                    <a:pt x="2155" y="3166"/>
                    <a:pt x="2001" y="3301"/>
                    <a:pt x="1925" y="3360"/>
                  </a:cubicBezTo>
                  <a:cubicBezTo>
                    <a:pt x="1849" y="3419"/>
                    <a:pt x="1855" y="3393"/>
                    <a:pt x="1770" y="3466"/>
                  </a:cubicBezTo>
                  <a:cubicBezTo>
                    <a:pt x="1685" y="3539"/>
                    <a:pt x="1510" y="3706"/>
                    <a:pt x="1413" y="3801"/>
                  </a:cubicBezTo>
                  <a:cubicBezTo>
                    <a:pt x="1316" y="3896"/>
                    <a:pt x="1241" y="3972"/>
                    <a:pt x="1187" y="4035"/>
                  </a:cubicBezTo>
                  <a:cubicBezTo>
                    <a:pt x="1133" y="4098"/>
                    <a:pt x="1124" y="4124"/>
                    <a:pt x="1088" y="4178"/>
                  </a:cubicBezTo>
                  <a:cubicBezTo>
                    <a:pt x="1052" y="4232"/>
                    <a:pt x="1005" y="4313"/>
                    <a:pt x="971" y="4362"/>
                  </a:cubicBezTo>
                  <a:cubicBezTo>
                    <a:pt x="937" y="4411"/>
                    <a:pt x="905" y="4435"/>
                    <a:pt x="887" y="4473"/>
                  </a:cubicBezTo>
                  <a:cubicBezTo>
                    <a:pt x="869" y="4511"/>
                    <a:pt x="895" y="4535"/>
                    <a:pt x="860" y="4588"/>
                  </a:cubicBezTo>
                  <a:cubicBezTo>
                    <a:pt x="825" y="4641"/>
                    <a:pt x="746" y="4739"/>
                    <a:pt x="679" y="4791"/>
                  </a:cubicBezTo>
                  <a:cubicBezTo>
                    <a:pt x="612" y="4843"/>
                    <a:pt x="509" y="4875"/>
                    <a:pt x="458" y="4902"/>
                  </a:cubicBezTo>
                  <a:cubicBezTo>
                    <a:pt x="407" y="4929"/>
                    <a:pt x="384" y="4906"/>
                    <a:pt x="370" y="4954"/>
                  </a:cubicBezTo>
                  <a:cubicBezTo>
                    <a:pt x="356" y="5002"/>
                    <a:pt x="371" y="5131"/>
                    <a:pt x="375" y="5193"/>
                  </a:cubicBezTo>
                  <a:cubicBezTo>
                    <a:pt x="379" y="5255"/>
                    <a:pt x="399" y="5285"/>
                    <a:pt x="397" y="5325"/>
                  </a:cubicBezTo>
                  <a:cubicBezTo>
                    <a:pt x="395" y="5365"/>
                    <a:pt x="387" y="5387"/>
                    <a:pt x="361" y="5431"/>
                  </a:cubicBezTo>
                  <a:cubicBezTo>
                    <a:pt x="335" y="5475"/>
                    <a:pt x="269" y="5548"/>
                    <a:pt x="242" y="5590"/>
                  </a:cubicBezTo>
                  <a:cubicBezTo>
                    <a:pt x="215" y="5632"/>
                    <a:pt x="239" y="5668"/>
                    <a:pt x="202" y="5683"/>
                  </a:cubicBezTo>
                  <a:cubicBezTo>
                    <a:pt x="165" y="5698"/>
                    <a:pt x="34" y="5697"/>
                    <a:pt x="17" y="5679"/>
                  </a:cubicBezTo>
                  <a:cubicBezTo>
                    <a:pt x="0" y="5661"/>
                    <a:pt x="72" y="5611"/>
                    <a:pt x="101" y="5573"/>
                  </a:cubicBezTo>
                  <a:cubicBezTo>
                    <a:pt x="130" y="5535"/>
                    <a:pt x="176" y="5507"/>
                    <a:pt x="193" y="5453"/>
                  </a:cubicBezTo>
                  <a:cubicBezTo>
                    <a:pt x="210" y="5399"/>
                    <a:pt x="201" y="5320"/>
                    <a:pt x="203" y="5247"/>
                  </a:cubicBezTo>
                  <a:cubicBezTo>
                    <a:pt x="205" y="5174"/>
                    <a:pt x="188" y="5088"/>
                    <a:pt x="203" y="5016"/>
                  </a:cubicBezTo>
                  <a:cubicBezTo>
                    <a:pt x="218" y="4944"/>
                    <a:pt x="232" y="4891"/>
                    <a:pt x="295" y="4813"/>
                  </a:cubicBezTo>
                  <a:cubicBezTo>
                    <a:pt x="358" y="4735"/>
                    <a:pt x="492" y="4631"/>
                    <a:pt x="578" y="4548"/>
                  </a:cubicBezTo>
                  <a:cubicBezTo>
                    <a:pt x="664" y="4465"/>
                    <a:pt x="739" y="4389"/>
                    <a:pt x="812" y="4314"/>
                  </a:cubicBezTo>
                  <a:cubicBezTo>
                    <a:pt x="885" y="4239"/>
                    <a:pt x="961" y="4158"/>
                    <a:pt x="1019" y="4097"/>
                  </a:cubicBezTo>
                  <a:cubicBezTo>
                    <a:pt x="1077" y="4036"/>
                    <a:pt x="1105" y="4001"/>
                    <a:pt x="1163" y="3946"/>
                  </a:cubicBezTo>
                  <a:cubicBezTo>
                    <a:pt x="1221" y="3891"/>
                    <a:pt x="1321" y="3818"/>
                    <a:pt x="1368" y="3766"/>
                  </a:cubicBezTo>
                  <a:cubicBezTo>
                    <a:pt x="1415" y="3714"/>
                    <a:pt x="1418" y="3704"/>
                    <a:pt x="1446" y="3631"/>
                  </a:cubicBezTo>
                  <a:cubicBezTo>
                    <a:pt x="1474" y="3558"/>
                    <a:pt x="1492" y="3411"/>
                    <a:pt x="1536" y="3329"/>
                  </a:cubicBezTo>
                  <a:cubicBezTo>
                    <a:pt x="1580" y="3247"/>
                    <a:pt x="1622" y="3182"/>
                    <a:pt x="1709" y="3139"/>
                  </a:cubicBezTo>
                  <a:cubicBezTo>
                    <a:pt x="1796" y="3096"/>
                    <a:pt x="1937" y="3136"/>
                    <a:pt x="2057" y="3068"/>
                  </a:cubicBezTo>
                  <a:cubicBezTo>
                    <a:pt x="2177" y="3000"/>
                    <a:pt x="2354" y="2831"/>
                    <a:pt x="2429" y="2728"/>
                  </a:cubicBezTo>
                  <a:cubicBezTo>
                    <a:pt x="2504" y="2625"/>
                    <a:pt x="2509" y="2531"/>
                    <a:pt x="2508" y="2450"/>
                  </a:cubicBezTo>
                  <a:cubicBezTo>
                    <a:pt x="2507" y="2369"/>
                    <a:pt x="2433" y="2299"/>
                    <a:pt x="2420" y="2242"/>
                  </a:cubicBezTo>
                  <a:cubicBezTo>
                    <a:pt x="2407" y="2185"/>
                    <a:pt x="2417" y="2181"/>
                    <a:pt x="2433" y="2110"/>
                  </a:cubicBezTo>
                  <a:cubicBezTo>
                    <a:pt x="2449" y="2039"/>
                    <a:pt x="2480" y="1922"/>
                    <a:pt x="2517" y="1818"/>
                  </a:cubicBezTo>
                  <a:cubicBezTo>
                    <a:pt x="2554" y="1714"/>
                    <a:pt x="2638" y="1580"/>
                    <a:pt x="2654" y="1487"/>
                  </a:cubicBezTo>
                  <a:cubicBezTo>
                    <a:pt x="2670" y="1394"/>
                    <a:pt x="2647" y="1337"/>
                    <a:pt x="2614" y="1257"/>
                  </a:cubicBezTo>
                  <a:cubicBezTo>
                    <a:pt x="2581" y="1177"/>
                    <a:pt x="2495" y="1070"/>
                    <a:pt x="2453" y="1006"/>
                  </a:cubicBezTo>
                  <a:cubicBezTo>
                    <a:pt x="2411" y="942"/>
                    <a:pt x="2391" y="949"/>
                    <a:pt x="2363" y="874"/>
                  </a:cubicBezTo>
                  <a:cubicBezTo>
                    <a:pt x="2335" y="799"/>
                    <a:pt x="2300" y="649"/>
                    <a:pt x="2288" y="556"/>
                  </a:cubicBezTo>
                  <a:cubicBezTo>
                    <a:pt x="2276" y="463"/>
                    <a:pt x="2282" y="388"/>
                    <a:pt x="2288" y="316"/>
                  </a:cubicBezTo>
                  <a:cubicBezTo>
                    <a:pt x="2294" y="244"/>
                    <a:pt x="2303" y="176"/>
                    <a:pt x="2323" y="126"/>
                  </a:cubicBezTo>
                  <a:cubicBezTo>
                    <a:pt x="2343" y="76"/>
                    <a:pt x="2352" y="32"/>
                    <a:pt x="2406" y="16"/>
                  </a:cubicBezTo>
                  <a:cubicBezTo>
                    <a:pt x="2460" y="0"/>
                    <a:pt x="2595" y="30"/>
                    <a:pt x="2645" y="33"/>
                  </a:cubicBezTo>
                  <a:close/>
                </a:path>
              </a:pathLst>
            </a:custGeom>
            <a:blipFill rotWithShape="0">
              <a:blip r:embed="rId1"/>
            </a:blipFill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83" name="未知"/>
            <p:cNvSpPr/>
            <p:nvPr/>
          </p:nvSpPr>
          <p:spPr>
            <a:xfrm rot="-2017288">
              <a:off x="6180" y="4773"/>
              <a:ext cx="397" cy="288"/>
            </a:xfrm>
            <a:custGeom>
              <a:avLst/>
              <a:gdLst/>
              <a:ahLst/>
              <a:cxnLst>
                <a:cxn ang="0">
                  <a:pos x="283" y="284"/>
                </a:cxn>
                <a:cxn ang="0">
                  <a:pos x="106" y="205"/>
                </a:cxn>
                <a:cxn ang="0">
                  <a:pos x="1" y="47"/>
                </a:cxn>
                <a:cxn ang="0">
                  <a:pos x="97" y="2"/>
                </a:cxn>
                <a:cxn ang="0">
                  <a:pos x="203" y="37"/>
                </a:cxn>
                <a:cxn ang="0">
                  <a:pos x="384" y="183"/>
                </a:cxn>
                <a:cxn ang="0">
                  <a:pos x="283" y="284"/>
                </a:cxn>
              </a:cxnLst>
              <a:pathLst>
                <a:path w="397" h="288">
                  <a:moveTo>
                    <a:pt x="283" y="284"/>
                  </a:moveTo>
                  <a:cubicBezTo>
                    <a:pt x="237" y="288"/>
                    <a:pt x="153" y="244"/>
                    <a:pt x="106" y="205"/>
                  </a:cubicBezTo>
                  <a:cubicBezTo>
                    <a:pt x="59" y="166"/>
                    <a:pt x="2" y="81"/>
                    <a:pt x="1" y="47"/>
                  </a:cubicBezTo>
                  <a:cubicBezTo>
                    <a:pt x="0" y="13"/>
                    <a:pt x="63" y="4"/>
                    <a:pt x="97" y="2"/>
                  </a:cubicBezTo>
                  <a:cubicBezTo>
                    <a:pt x="131" y="0"/>
                    <a:pt x="155" y="7"/>
                    <a:pt x="203" y="37"/>
                  </a:cubicBezTo>
                  <a:cubicBezTo>
                    <a:pt x="251" y="67"/>
                    <a:pt x="371" y="142"/>
                    <a:pt x="384" y="183"/>
                  </a:cubicBezTo>
                  <a:cubicBezTo>
                    <a:pt x="397" y="224"/>
                    <a:pt x="329" y="280"/>
                    <a:pt x="283" y="284"/>
                  </a:cubicBezTo>
                  <a:close/>
                </a:path>
              </a:pathLst>
            </a:custGeom>
            <a:solidFill>
              <a:srgbClr val="000000"/>
            </a:solidFill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184" name="AutoShape 38"/>
            <p:cNvSpPr/>
            <p:nvPr/>
          </p:nvSpPr>
          <p:spPr>
            <a:xfrm>
              <a:off x="6135" y="5341"/>
              <a:ext cx="525" cy="0"/>
            </a:xfrm>
            <a:prstGeom prst="straightConnector1">
              <a:avLst/>
            </a:prstGeom>
            <a:ln w="158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pPr lvl="0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2185" name="Text Box 39"/>
            <p:cNvSpPr txBox="1"/>
            <p:nvPr/>
          </p:nvSpPr>
          <p:spPr>
            <a:xfrm>
              <a:off x="6750" y="4682"/>
              <a:ext cx="902" cy="38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algn="just">
                <a:buClr>
                  <a:srgbClr val="000000"/>
                </a:buClr>
              </a:pPr>
              <a:r>
                <a:rPr lang="zh-CN" altLang="en-US" sz="10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湖泊</a:t>
              </a:r>
              <a:endParaRPr lang="zh-CN" altLang="en-US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186" name="Text Box 40"/>
            <p:cNvSpPr txBox="1"/>
            <p:nvPr/>
          </p:nvSpPr>
          <p:spPr>
            <a:xfrm>
              <a:off x="6854" y="5138"/>
              <a:ext cx="902" cy="38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algn="just">
                <a:buClr>
                  <a:srgbClr val="000000"/>
                </a:buClr>
              </a:pPr>
              <a:r>
                <a:rPr lang="zh-CN" altLang="en-US" sz="10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灌渠</a:t>
              </a:r>
              <a:endParaRPr lang="zh-CN" altLang="en-US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187" name="Text Box 41"/>
            <p:cNvSpPr txBox="1"/>
            <p:nvPr/>
          </p:nvSpPr>
          <p:spPr>
            <a:xfrm>
              <a:off x="3993" y="1270"/>
              <a:ext cx="902" cy="4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algn="just">
                <a:buClr>
                  <a:srgbClr val="000000"/>
                </a:buClr>
              </a:pPr>
              <a:r>
                <a:rPr lang="zh-CN" altLang="en-US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银川</a:t>
              </a:r>
              <a:endParaRPr lang="zh-CN" altLang="en-US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188" name="Text Box 42"/>
            <p:cNvSpPr txBox="1"/>
            <p:nvPr/>
          </p:nvSpPr>
          <p:spPr>
            <a:xfrm>
              <a:off x="7063" y="1785"/>
              <a:ext cx="902" cy="4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algn="just">
                <a:buClr>
                  <a:srgbClr val="000000"/>
                </a:buClr>
              </a:pPr>
              <a:r>
                <a:rPr lang="zh-CN" altLang="en-US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黄</a:t>
              </a:r>
              <a:endParaRPr lang="zh-CN" altLang="en-US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189" name="Text Box 43"/>
            <p:cNvSpPr txBox="1"/>
            <p:nvPr/>
          </p:nvSpPr>
          <p:spPr>
            <a:xfrm>
              <a:off x="5535" y="3913"/>
              <a:ext cx="902" cy="4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algn="just">
                <a:buClr>
                  <a:srgbClr val="000000"/>
                </a:buClr>
              </a:pPr>
              <a:r>
                <a:rPr lang="zh-CN" altLang="en-US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河</a:t>
              </a:r>
              <a:endParaRPr lang="zh-CN" altLang="en-US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190" name="Text Box 44"/>
            <p:cNvSpPr txBox="1"/>
            <p:nvPr/>
          </p:nvSpPr>
          <p:spPr>
            <a:xfrm>
              <a:off x="777" y="631"/>
              <a:ext cx="902" cy="47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algn="just">
                <a:buClr>
                  <a:srgbClr val="000000"/>
                </a:buClr>
              </a:pPr>
              <a:r>
                <a:rPr lang="zh-CN" altLang="en-US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贺</a:t>
              </a:r>
              <a:endParaRPr lang="zh-CN" altLang="en-US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191" name="Text Box 45"/>
            <p:cNvSpPr txBox="1"/>
            <p:nvPr/>
          </p:nvSpPr>
          <p:spPr>
            <a:xfrm>
              <a:off x="777" y="2559"/>
              <a:ext cx="902" cy="47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algn="just">
                <a:buClr>
                  <a:srgbClr val="000000"/>
                </a:buClr>
              </a:pPr>
              <a:r>
                <a:rPr lang="zh-CN" altLang="en-US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兰</a:t>
              </a:r>
              <a:endParaRPr lang="zh-CN" altLang="en-US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192" name="Text Box 46"/>
            <p:cNvSpPr txBox="1"/>
            <p:nvPr/>
          </p:nvSpPr>
          <p:spPr>
            <a:xfrm>
              <a:off x="777" y="4480"/>
              <a:ext cx="902" cy="4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algn="just">
                <a:buClr>
                  <a:srgbClr val="000000"/>
                </a:buClr>
              </a:pPr>
              <a:r>
                <a:rPr lang="zh-CN" altLang="en-US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山</a:t>
              </a:r>
              <a:endParaRPr lang="zh-CN" altLang="en-US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92193" name="Group 47"/>
            <p:cNvGrpSpPr/>
            <p:nvPr/>
          </p:nvGrpSpPr>
          <p:grpSpPr>
            <a:xfrm>
              <a:off x="4066" y="1894"/>
              <a:ext cx="225" cy="225"/>
              <a:chOff x="0" y="0"/>
              <a:chExt cx="225" cy="225"/>
            </a:xfrm>
          </p:grpSpPr>
          <p:sp>
            <p:nvSpPr>
              <p:cNvPr id="92194" name="Oval 48"/>
              <p:cNvSpPr/>
              <p:nvPr/>
            </p:nvSpPr>
            <p:spPr>
              <a:xfrm>
                <a:off x="0" y="0"/>
                <a:ext cx="225" cy="225"/>
              </a:xfrm>
              <a:prstGeom prst="ellipse">
                <a:avLst/>
              </a:pr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2195" name="Oval 49"/>
              <p:cNvSpPr/>
              <p:nvPr/>
            </p:nvSpPr>
            <p:spPr>
              <a:xfrm>
                <a:off x="37" y="42"/>
                <a:ext cx="143" cy="143"/>
              </a:xfrm>
              <a:prstGeom prst="ellipse">
                <a:avLst/>
              </a:prstGeom>
              <a:solidFill>
                <a:srgbClr val="000000"/>
              </a:solidFill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/>
                <a:endParaRPr lang="zh-CN" altLang="en-US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92196" name="Text Box 50"/>
            <p:cNvSpPr txBox="1"/>
            <p:nvPr/>
          </p:nvSpPr>
          <p:spPr>
            <a:xfrm>
              <a:off x="3486" y="5781"/>
              <a:ext cx="902" cy="47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algn="just">
                <a:buClr>
                  <a:srgbClr val="000000"/>
                </a:buClr>
              </a:pPr>
              <a:r>
                <a:rPr lang="zh-CN" altLang="en-US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图</a:t>
              </a:r>
              <a:r>
                <a:rPr lang="en-US" altLang="zh-CN" sz="1400" b="1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92197" name="Group 51"/>
            <p:cNvGrpSpPr/>
            <p:nvPr/>
          </p:nvGrpSpPr>
          <p:grpSpPr>
            <a:xfrm>
              <a:off x="380" y="396"/>
              <a:ext cx="624" cy="725"/>
              <a:chOff x="0" y="0"/>
              <a:chExt cx="624" cy="725"/>
            </a:xfrm>
          </p:grpSpPr>
          <p:sp>
            <p:nvSpPr>
              <p:cNvPr id="92198" name="未知"/>
              <p:cNvSpPr/>
              <p:nvPr/>
            </p:nvSpPr>
            <p:spPr>
              <a:xfrm>
                <a:off x="0" y="110"/>
                <a:ext cx="116" cy="63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52" y="57"/>
                  </a:cxn>
                  <a:cxn ang="0">
                    <a:pos x="81" y="17"/>
                  </a:cxn>
                  <a:cxn ang="0">
                    <a:pos x="116" y="0"/>
                  </a:cxn>
                </a:cxnLst>
                <a:pathLst>
                  <a:path w="116" h="63">
                    <a:moveTo>
                      <a:pt x="0" y="52"/>
                    </a:moveTo>
                    <a:cubicBezTo>
                      <a:pt x="19" y="57"/>
                      <a:pt x="39" y="63"/>
                      <a:pt x="52" y="57"/>
                    </a:cubicBezTo>
                    <a:cubicBezTo>
                      <a:pt x="65" y="51"/>
                      <a:pt x="70" y="26"/>
                      <a:pt x="81" y="17"/>
                    </a:cubicBezTo>
                    <a:cubicBezTo>
                      <a:pt x="92" y="8"/>
                      <a:pt x="104" y="4"/>
                      <a:pt x="11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199" name="未知"/>
              <p:cNvSpPr/>
              <p:nvPr/>
            </p:nvSpPr>
            <p:spPr>
              <a:xfrm>
                <a:off x="151" y="0"/>
                <a:ext cx="157" cy="57"/>
              </a:xfrm>
              <a:custGeom>
                <a:avLst/>
                <a:gdLst/>
                <a:ahLst/>
                <a:cxnLst>
                  <a:cxn ang="0">
                    <a:pos x="0" y="57"/>
                  </a:cxn>
                  <a:cxn ang="0">
                    <a:pos x="26" y="11"/>
                  </a:cxn>
                  <a:cxn ang="0">
                    <a:pos x="63" y="0"/>
                  </a:cxn>
                  <a:cxn ang="0">
                    <a:pos x="97" y="12"/>
                  </a:cxn>
                  <a:cxn ang="0">
                    <a:pos x="157" y="5"/>
                  </a:cxn>
                </a:cxnLst>
                <a:pathLst>
                  <a:path w="157" h="57">
                    <a:moveTo>
                      <a:pt x="0" y="57"/>
                    </a:moveTo>
                    <a:cubicBezTo>
                      <a:pt x="4" y="49"/>
                      <a:pt x="16" y="20"/>
                      <a:pt x="26" y="11"/>
                    </a:cubicBezTo>
                    <a:cubicBezTo>
                      <a:pt x="36" y="2"/>
                      <a:pt x="51" y="0"/>
                      <a:pt x="63" y="0"/>
                    </a:cubicBezTo>
                    <a:cubicBezTo>
                      <a:pt x="75" y="0"/>
                      <a:pt x="81" y="11"/>
                      <a:pt x="97" y="12"/>
                    </a:cubicBezTo>
                    <a:cubicBezTo>
                      <a:pt x="113" y="13"/>
                      <a:pt x="145" y="6"/>
                      <a:pt x="157" y="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00" name="未知"/>
              <p:cNvSpPr/>
              <p:nvPr/>
            </p:nvSpPr>
            <p:spPr>
              <a:xfrm>
                <a:off x="116" y="97"/>
                <a:ext cx="316" cy="138"/>
              </a:xfrm>
              <a:custGeom>
                <a:avLst/>
                <a:gdLst/>
                <a:ahLst/>
                <a:cxnLst>
                  <a:cxn ang="0">
                    <a:pos x="0" y="138"/>
                  </a:cxn>
                  <a:cxn ang="0">
                    <a:pos x="38" y="113"/>
                  </a:cxn>
                  <a:cxn ang="0">
                    <a:pos x="80" y="111"/>
                  </a:cxn>
                  <a:cxn ang="0">
                    <a:pos x="91" y="83"/>
                  </a:cxn>
                  <a:cxn ang="0">
                    <a:pos x="120" y="12"/>
                  </a:cxn>
                  <a:cxn ang="0">
                    <a:pos x="172" y="13"/>
                  </a:cxn>
                  <a:cxn ang="0">
                    <a:pos x="218" y="13"/>
                  </a:cxn>
                  <a:cxn ang="0">
                    <a:pos x="281" y="13"/>
                  </a:cxn>
                  <a:cxn ang="0">
                    <a:pos x="316" y="13"/>
                  </a:cxn>
                </a:cxnLst>
                <a:pathLst>
                  <a:path w="316" h="138">
                    <a:moveTo>
                      <a:pt x="0" y="138"/>
                    </a:moveTo>
                    <a:cubicBezTo>
                      <a:pt x="6" y="134"/>
                      <a:pt x="25" y="118"/>
                      <a:pt x="38" y="113"/>
                    </a:cubicBezTo>
                    <a:cubicBezTo>
                      <a:pt x="51" y="108"/>
                      <a:pt x="71" y="116"/>
                      <a:pt x="80" y="111"/>
                    </a:cubicBezTo>
                    <a:cubicBezTo>
                      <a:pt x="89" y="106"/>
                      <a:pt x="84" y="99"/>
                      <a:pt x="91" y="83"/>
                    </a:cubicBezTo>
                    <a:cubicBezTo>
                      <a:pt x="98" y="67"/>
                      <a:pt x="106" y="24"/>
                      <a:pt x="120" y="12"/>
                    </a:cubicBezTo>
                    <a:cubicBezTo>
                      <a:pt x="134" y="0"/>
                      <a:pt x="156" y="13"/>
                      <a:pt x="172" y="13"/>
                    </a:cubicBezTo>
                    <a:cubicBezTo>
                      <a:pt x="188" y="13"/>
                      <a:pt x="200" y="13"/>
                      <a:pt x="218" y="13"/>
                    </a:cubicBezTo>
                    <a:cubicBezTo>
                      <a:pt x="236" y="13"/>
                      <a:pt x="265" y="13"/>
                      <a:pt x="281" y="13"/>
                    </a:cubicBezTo>
                    <a:cubicBezTo>
                      <a:pt x="297" y="13"/>
                      <a:pt x="306" y="13"/>
                      <a:pt x="316" y="1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01" name="未知"/>
              <p:cNvSpPr/>
              <p:nvPr/>
            </p:nvSpPr>
            <p:spPr>
              <a:xfrm>
                <a:off x="432" y="166"/>
                <a:ext cx="192" cy="6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6" y="7"/>
                  </a:cxn>
                  <a:cxn ang="0">
                    <a:pos x="81" y="7"/>
                  </a:cxn>
                  <a:cxn ang="0">
                    <a:pos x="152" y="50"/>
                  </a:cxn>
                  <a:cxn ang="0">
                    <a:pos x="192" y="60"/>
                  </a:cxn>
                </a:cxnLst>
                <a:pathLst>
                  <a:path w="192" h="60">
                    <a:moveTo>
                      <a:pt x="0" y="7"/>
                    </a:moveTo>
                    <a:cubicBezTo>
                      <a:pt x="16" y="7"/>
                      <a:pt x="33" y="7"/>
                      <a:pt x="46" y="7"/>
                    </a:cubicBezTo>
                    <a:cubicBezTo>
                      <a:pt x="59" y="7"/>
                      <a:pt x="63" y="0"/>
                      <a:pt x="81" y="7"/>
                    </a:cubicBezTo>
                    <a:cubicBezTo>
                      <a:pt x="99" y="14"/>
                      <a:pt x="134" y="41"/>
                      <a:pt x="152" y="50"/>
                    </a:cubicBezTo>
                    <a:cubicBezTo>
                      <a:pt x="170" y="59"/>
                      <a:pt x="184" y="58"/>
                      <a:pt x="192" y="6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02" name="未知"/>
              <p:cNvSpPr/>
              <p:nvPr/>
            </p:nvSpPr>
            <p:spPr>
              <a:xfrm>
                <a:off x="288" y="163"/>
                <a:ext cx="52" cy="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10"/>
                  </a:cxn>
                </a:cxnLst>
                <a:pathLst>
                  <a:path w="52" h="10">
                    <a:moveTo>
                      <a:pt x="0" y="0"/>
                    </a:moveTo>
                    <a:cubicBezTo>
                      <a:pt x="20" y="4"/>
                      <a:pt x="41" y="8"/>
                      <a:pt x="52" y="1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03" name="未知"/>
              <p:cNvSpPr/>
              <p:nvPr/>
            </p:nvSpPr>
            <p:spPr>
              <a:xfrm>
                <a:off x="116" y="173"/>
                <a:ext cx="5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1" y="0"/>
                  </a:cxn>
                </a:cxnLst>
                <a:pathLst>
                  <a:path w="51" h="1">
                    <a:moveTo>
                      <a:pt x="0" y="0"/>
                    </a:moveTo>
                    <a:cubicBezTo>
                      <a:pt x="0" y="0"/>
                      <a:pt x="25" y="0"/>
                      <a:pt x="51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04" name="未知"/>
              <p:cNvSpPr/>
              <p:nvPr/>
            </p:nvSpPr>
            <p:spPr>
              <a:xfrm>
                <a:off x="167" y="66"/>
                <a:ext cx="40" cy="34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40" y="0"/>
                  </a:cxn>
                </a:cxnLst>
                <a:pathLst>
                  <a:path w="40" h="34">
                    <a:moveTo>
                      <a:pt x="0" y="34"/>
                    </a:moveTo>
                    <a:cubicBezTo>
                      <a:pt x="7" y="28"/>
                      <a:pt x="32" y="7"/>
                      <a:pt x="4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05" name="未知"/>
              <p:cNvSpPr/>
              <p:nvPr/>
            </p:nvSpPr>
            <p:spPr>
              <a:xfrm>
                <a:off x="29" y="334"/>
                <a:ext cx="87" cy="97"/>
              </a:xfrm>
              <a:custGeom>
                <a:avLst/>
                <a:gdLst/>
                <a:ahLst/>
                <a:cxnLst>
                  <a:cxn ang="0">
                    <a:pos x="0" y="97"/>
                  </a:cxn>
                  <a:cxn ang="0">
                    <a:pos x="54" y="55"/>
                  </a:cxn>
                  <a:cxn ang="0">
                    <a:pos x="87" y="0"/>
                  </a:cxn>
                </a:cxnLst>
                <a:pathLst>
                  <a:path w="87" h="97">
                    <a:moveTo>
                      <a:pt x="0" y="97"/>
                    </a:moveTo>
                    <a:cubicBezTo>
                      <a:pt x="9" y="90"/>
                      <a:pt x="39" y="71"/>
                      <a:pt x="54" y="55"/>
                    </a:cubicBezTo>
                    <a:cubicBezTo>
                      <a:pt x="69" y="39"/>
                      <a:pt x="80" y="11"/>
                      <a:pt x="87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06" name="未知"/>
              <p:cNvSpPr/>
              <p:nvPr/>
            </p:nvSpPr>
            <p:spPr>
              <a:xfrm>
                <a:off x="130" y="252"/>
                <a:ext cx="155" cy="48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44" y="20"/>
                  </a:cxn>
                  <a:cxn ang="0">
                    <a:pos x="109" y="23"/>
                  </a:cxn>
                  <a:cxn ang="0">
                    <a:pos x="155" y="0"/>
                  </a:cxn>
                </a:cxnLst>
                <a:pathLst>
                  <a:path w="155" h="48">
                    <a:moveTo>
                      <a:pt x="0" y="48"/>
                    </a:moveTo>
                    <a:cubicBezTo>
                      <a:pt x="7" y="43"/>
                      <a:pt x="26" y="24"/>
                      <a:pt x="44" y="20"/>
                    </a:cubicBezTo>
                    <a:cubicBezTo>
                      <a:pt x="62" y="16"/>
                      <a:pt x="90" y="26"/>
                      <a:pt x="109" y="23"/>
                    </a:cubicBezTo>
                    <a:cubicBezTo>
                      <a:pt x="128" y="20"/>
                      <a:pt x="146" y="5"/>
                      <a:pt x="15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07" name="未知"/>
              <p:cNvSpPr/>
              <p:nvPr/>
            </p:nvSpPr>
            <p:spPr>
              <a:xfrm>
                <a:off x="340" y="245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08" name="未知"/>
              <p:cNvSpPr/>
              <p:nvPr/>
            </p:nvSpPr>
            <p:spPr>
              <a:xfrm>
                <a:off x="167" y="386"/>
                <a:ext cx="58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58" y="0"/>
                  </a:cxn>
                </a:cxnLst>
                <a:pathLst>
                  <a:path w="58" h="45">
                    <a:moveTo>
                      <a:pt x="0" y="45"/>
                    </a:moveTo>
                    <a:cubicBezTo>
                      <a:pt x="23" y="26"/>
                      <a:pt x="46" y="8"/>
                      <a:pt x="58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09" name="未知"/>
              <p:cNvSpPr/>
              <p:nvPr/>
            </p:nvSpPr>
            <p:spPr>
              <a:xfrm>
                <a:off x="262" y="363"/>
                <a:ext cx="349" cy="14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8" y="16"/>
                  </a:cxn>
                  <a:cxn ang="0">
                    <a:pos x="137" y="46"/>
                  </a:cxn>
                  <a:cxn ang="0">
                    <a:pos x="199" y="84"/>
                  </a:cxn>
                  <a:cxn ang="0">
                    <a:pos x="251" y="68"/>
                  </a:cxn>
                  <a:cxn ang="0">
                    <a:pos x="309" y="115"/>
                  </a:cxn>
                  <a:cxn ang="0">
                    <a:pos x="349" y="144"/>
                  </a:cxn>
                </a:cxnLst>
                <a:pathLst>
                  <a:path w="349" h="144">
                    <a:moveTo>
                      <a:pt x="0" y="0"/>
                    </a:moveTo>
                    <a:cubicBezTo>
                      <a:pt x="15" y="3"/>
                      <a:pt x="65" y="8"/>
                      <a:pt x="88" y="16"/>
                    </a:cubicBezTo>
                    <a:cubicBezTo>
                      <a:pt x="111" y="24"/>
                      <a:pt x="119" y="35"/>
                      <a:pt x="137" y="46"/>
                    </a:cubicBezTo>
                    <a:cubicBezTo>
                      <a:pt x="155" y="57"/>
                      <a:pt x="180" y="80"/>
                      <a:pt x="199" y="84"/>
                    </a:cubicBezTo>
                    <a:cubicBezTo>
                      <a:pt x="218" y="88"/>
                      <a:pt x="233" y="63"/>
                      <a:pt x="251" y="68"/>
                    </a:cubicBezTo>
                    <a:cubicBezTo>
                      <a:pt x="269" y="73"/>
                      <a:pt x="293" y="102"/>
                      <a:pt x="309" y="115"/>
                    </a:cubicBezTo>
                    <a:cubicBezTo>
                      <a:pt x="325" y="128"/>
                      <a:pt x="337" y="136"/>
                      <a:pt x="349" y="144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10" name="未知"/>
              <p:cNvSpPr/>
              <p:nvPr/>
            </p:nvSpPr>
            <p:spPr>
              <a:xfrm>
                <a:off x="3" y="594"/>
                <a:ext cx="106" cy="85"/>
              </a:xfrm>
              <a:custGeom>
                <a:avLst/>
                <a:gdLst/>
                <a:ahLst/>
                <a:cxnLst>
                  <a:cxn ang="0">
                    <a:pos x="5" y="82"/>
                  </a:cxn>
                  <a:cxn ang="0">
                    <a:pos x="11" y="59"/>
                  </a:cxn>
                  <a:cxn ang="0">
                    <a:pos x="72" y="75"/>
                  </a:cxn>
                  <a:cxn ang="0">
                    <a:pos x="106" y="0"/>
                  </a:cxn>
                </a:cxnLst>
                <a:pathLst>
                  <a:path w="106" h="85">
                    <a:moveTo>
                      <a:pt x="5" y="82"/>
                    </a:moveTo>
                    <a:cubicBezTo>
                      <a:pt x="6" y="78"/>
                      <a:pt x="0" y="60"/>
                      <a:pt x="11" y="59"/>
                    </a:cubicBezTo>
                    <a:cubicBezTo>
                      <a:pt x="22" y="58"/>
                      <a:pt x="56" y="85"/>
                      <a:pt x="72" y="75"/>
                    </a:cubicBezTo>
                    <a:cubicBezTo>
                      <a:pt x="88" y="65"/>
                      <a:pt x="99" y="16"/>
                      <a:pt x="10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11" name="未知"/>
              <p:cNvSpPr/>
              <p:nvPr/>
            </p:nvSpPr>
            <p:spPr>
              <a:xfrm>
                <a:off x="116" y="480"/>
                <a:ext cx="172" cy="68"/>
              </a:xfrm>
              <a:custGeom>
                <a:avLst/>
                <a:gdLst/>
                <a:ahLst/>
                <a:cxnLst>
                  <a:cxn ang="0">
                    <a:pos x="0" y="68"/>
                  </a:cxn>
                  <a:cxn ang="0">
                    <a:pos x="68" y="7"/>
                  </a:cxn>
                  <a:cxn ang="0">
                    <a:pos x="109" y="27"/>
                  </a:cxn>
                  <a:cxn ang="0">
                    <a:pos x="172" y="27"/>
                  </a:cxn>
                </a:cxnLst>
                <a:pathLst>
                  <a:path w="172" h="68">
                    <a:moveTo>
                      <a:pt x="0" y="68"/>
                    </a:moveTo>
                    <a:cubicBezTo>
                      <a:pt x="11" y="58"/>
                      <a:pt x="50" y="14"/>
                      <a:pt x="68" y="7"/>
                    </a:cubicBezTo>
                    <a:cubicBezTo>
                      <a:pt x="86" y="0"/>
                      <a:pt x="92" y="24"/>
                      <a:pt x="109" y="27"/>
                    </a:cubicBezTo>
                    <a:cubicBezTo>
                      <a:pt x="126" y="30"/>
                      <a:pt x="150" y="29"/>
                      <a:pt x="172" y="27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12" name="未知"/>
              <p:cNvSpPr/>
              <p:nvPr/>
            </p:nvSpPr>
            <p:spPr>
              <a:xfrm>
                <a:off x="291" y="428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13" name="未知"/>
              <p:cNvSpPr/>
              <p:nvPr/>
            </p:nvSpPr>
            <p:spPr>
              <a:xfrm>
                <a:off x="167" y="334"/>
                <a:ext cx="29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29" y="0"/>
                  </a:cxn>
                </a:cxnLst>
                <a:pathLst>
                  <a:path w="29" h="45">
                    <a:moveTo>
                      <a:pt x="0" y="45"/>
                    </a:moveTo>
                    <a:cubicBezTo>
                      <a:pt x="0" y="45"/>
                      <a:pt x="14" y="22"/>
                      <a:pt x="29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14" name="未知"/>
              <p:cNvSpPr/>
              <p:nvPr/>
            </p:nvSpPr>
            <p:spPr>
              <a:xfrm>
                <a:off x="116" y="663"/>
                <a:ext cx="14" cy="56"/>
              </a:xfrm>
              <a:custGeom>
                <a:avLst/>
                <a:gdLst/>
                <a:ahLst/>
                <a:cxnLst>
                  <a:cxn ang="0">
                    <a:pos x="14" y="56"/>
                  </a:cxn>
                  <a:cxn ang="0">
                    <a:pos x="0" y="0"/>
                  </a:cxn>
                </a:cxnLst>
                <a:pathLst>
                  <a:path w="14" h="56">
                    <a:moveTo>
                      <a:pt x="14" y="56"/>
                    </a:moveTo>
                    <a:cubicBezTo>
                      <a:pt x="14" y="56"/>
                      <a:pt x="7" y="28"/>
                      <a:pt x="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15" name="未知"/>
              <p:cNvSpPr/>
              <p:nvPr/>
            </p:nvSpPr>
            <p:spPr>
              <a:xfrm>
                <a:off x="162" y="548"/>
                <a:ext cx="5" cy="74"/>
              </a:xfrm>
              <a:custGeom>
                <a:avLst/>
                <a:gdLst/>
                <a:ahLst/>
                <a:cxnLst>
                  <a:cxn ang="0">
                    <a:pos x="5" y="74"/>
                  </a:cxn>
                  <a:cxn ang="0">
                    <a:pos x="5" y="0"/>
                  </a:cxn>
                </a:cxnLst>
                <a:pathLst>
                  <a:path w="5" h="74">
                    <a:moveTo>
                      <a:pt x="5" y="74"/>
                    </a:moveTo>
                    <a:cubicBezTo>
                      <a:pt x="2" y="43"/>
                      <a:pt x="0" y="12"/>
                      <a:pt x="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16" name="未知"/>
              <p:cNvSpPr/>
              <p:nvPr/>
            </p:nvSpPr>
            <p:spPr>
              <a:xfrm>
                <a:off x="167" y="593"/>
                <a:ext cx="269" cy="109"/>
              </a:xfrm>
              <a:custGeom>
                <a:avLst/>
                <a:gdLst/>
                <a:ahLst/>
                <a:cxnLst>
                  <a:cxn ang="0">
                    <a:pos x="0" y="109"/>
                  </a:cxn>
                  <a:cxn ang="0">
                    <a:pos x="23" y="86"/>
                  </a:cxn>
                  <a:cxn ang="0">
                    <a:pos x="30" y="44"/>
                  </a:cxn>
                  <a:cxn ang="0">
                    <a:pos x="50" y="7"/>
                  </a:cxn>
                  <a:cxn ang="0">
                    <a:pos x="116" y="3"/>
                  </a:cxn>
                  <a:cxn ang="0">
                    <a:pos x="188" y="7"/>
                  </a:cxn>
                  <a:cxn ang="0">
                    <a:pos x="269" y="23"/>
                  </a:cxn>
                </a:cxnLst>
                <a:pathLst>
                  <a:path w="269" h="109">
                    <a:moveTo>
                      <a:pt x="0" y="109"/>
                    </a:moveTo>
                    <a:cubicBezTo>
                      <a:pt x="4" y="105"/>
                      <a:pt x="18" y="97"/>
                      <a:pt x="23" y="86"/>
                    </a:cubicBezTo>
                    <a:cubicBezTo>
                      <a:pt x="28" y="75"/>
                      <a:pt x="26" y="57"/>
                      <a:pt x="30" y="44"/>
                    </a:cubicBezTo>
                    <a:cubicBezTo>
                      <a:pt x="34" y="31"/>
                      <a:pt x="36" y="14"/>
                      <a:pt x="50" y="7"/>
                    </a:cubicBezTo>
                    <a:cubicBezTo>
                      <a:pt x="64" y="0"/>
                      <a:pt x="93" y="3"/>
                      <a:pt x="116" y="3"/>
                    </a:cubicBezTo>
                    <a:cubicBezTo>
                      <a:pt x="139" y="3"/>
                      <a:pt x="163" y="4"/>
                      <a:pt x="188" y="7"/>
                    </a:cubicBezTo>
                    <a:cubicBezTo>
                      <a:pt x="213" y="10"/>
                      <a:pt x="252" y="20"/>
                      <a:pt x="269" y="2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17" name="未知"/>
              <p:cNvSpPr/>
              <p:nvPr/>
            </p:nvSpPr>
            <p:spPr>
              <a:xfrm>
                <a:off x="405" y="656"/>
                <a:ext cx="206" cy="6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7"/>
                  </a:cxn>
                  <a:cxn ang="0">
                    <a:pos x="101" y="10"/>
                  </a:cxn>
                  <a:cxn ang="0">
                    <a:pos x="137" y="49"/>
                  </a:cxn>
                  <a:cxn ang="0">
                    <a:pos x="206" y="69"/>
                  </a:cxn>
                </a:cxnLst>
                <a:pathLst>
                  <a:path w="206" h="69">
                    <a:moveTo>
                      <a:pt x="0" y="0"/>
                    </a:moveTo>
                    <a:cubicBezTo>
                      <a:pt x="5" y="2"/>
                      <a:pt x="10" y="5"/>
                      <a:pt x="27" y="7"/>
                    </a:cubicBezTo>
                    <a:cubicBezTo>
                      <a:pt x="44" y="9"/>
                      <a:pt x="83" y="3"/>
                      <a:pt x="101" y="10"/>
                    </a:cubicBezTo>
                    <a:cubicBezTo>
                      <a:pt x="119" y="17"/>
                      <a:pt x="119" y="39"/>
                      <a:pt x="137" y="49"/>
                    </a:cubicBezTo>
                    <a:cubicBezTo>
                      <a:pt x="155" y="59"/>
                      <a:pt x="192" y="65"/>
                      <a:pt x="206" y="69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18" name="未知"/>
              <p:cNvSpPr/>
              <p:nvPr/>
            </p:nvSpPr>
            <p:spPr>
              <a:xfrm>
                <a:off x="288" y="663"/>
                <a:ext cx="52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0"/>
                  </a:cxn>
                </a:cxnLst>
                <a:pathLst>
                  <a:path w="52" h="1">
                    <a:moveTo>
                      <a:pt x="0" y="0"/>
                    </a:moveTo>
                    <a:cubicBezTo>
                      <a:pt x="0" y="0"/>
                      <a:pt x="26" y="0"/>
                      <a:pt x="52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19" name="未知"/>
              <p:cNvSpPr/>
              <p:nvPr/>
            </p:nvSpPr>
            <p:spPr>
              <a:xfrm>
                <a:off x="432" y="334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20" name="未知"/>
              <p:cNvSpPr/>
              <p:nvPr/>
            </p:nvSpPr>
            <p:spPr>
              <a:xfrm>
                <a:off x="301" y="56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21" name="未知"/>
              <p:cNvSpPr/>
              <p:nvPr/>
            </p:nvSpPr>
            <p:spPr>
              <a:xfrm>
                <a:off x="113" y="41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92222" name="Group 76"/>
            <p:cNvGrpSpPr/>
            <p:nvPr/>
          </p:nvGrpSpPr>
          <p:grpSpPr>
            <a:xfrm>
              <a:off x="409" y="1067"/>
              <a:ext cx="624" cy="725"/>
              <a:chOff x="0" y="0"/>
              <a:chExt cx="624" cy="725"/>
            </a:xfrm>
          </p:grpSpPr>
          <p:sp>
            <p:nvSpPr>
              <p:cNvPr id="92223" name="未知"/>
              <p:cNvSpPr/>
              <p:nvPr/>
            </p:nvSpPr>
            <p:spPr>
              <a:xfrm>
                <a:off x="0" y="110"/>
                <a:ext cx="116" cy="63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52" y="57"/>
                  </a:cxn>
                  <a:cxn ang="0">
                    <a:pos x="81" y="17"/>
                  </a:cxn>
                  <a:cxn ang="0">
                    <a:pos x="116" y="0"/>
                  </a:cxn>
                </a:cxnLst>
                <a:pathLst>
                  <a:path w="116" h="63">
                    <a:moveTo>
                      <a:pt x="0" y="52"/>
                    </a:moveTo>
                    <a:cubicBezTo>
                      <a:pt x="19" y="57"/>
                      <a:pt x="39" y="63"/>
                      <a:pt x="52" y="57"/>
                    </a:cubicBezTo>
                    <a:cubicBezTo>
                      <a:pt x="65" y="51"/>
                      <a:pt x="70" y="26"/>
                      <a:pt x="81" y="17"/>
                    </a:cubicBezTo>
                    <a:cubicBezTo>
                      <a:pt x="92" y="8"/>
                      <a:pt x="104" y="4"/>
                      <a:pt x="11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24" name="未知"/>
              <p:cNvSpPr/>
              <p:nvPr/>
            </p:nvSpPr>
            <p:spPr>
              <a:xfrm>
                <a:off x="151" y="0"/>
                <a:ext cx="157" cy="57"/>
              </a:xfrm>
              <a:custGeom>
                <a:avLst/>
                <a:gdLst/>
                <a:ahLst/>
                <a:cxnLst>
                  <a:cxn ang="0">
                    <a:pos x="0" y="57"/>
                  </a:cxn>
                  <a:cxn ang="0">
                    <a:pos x="26" y="11"/>
                  </a:cxn>
                  <a:cxn ang="0">
                    <a:pos x="63" y="0"/>
                  </a:cxn>
                  <a:cxn ang="0">
                    <a:pos x="97" y="12"/>
                  </a:cxn>
                  <a:cxn ang="0">
                    <a:pos x="157" y="5"/>
                  </a:cxn>
                </a:cxnLst>
                <a:pathLst>
                  <a:path w="157" h="57">
                    <a:moveTo>
                      <a:pt x="0" y="57"/>
                    </a:moveTo>
                    <a:cubicBezTo>
                      <a:pt x="4" y="49"/>
                      <a:pt x="16" y="20"/>
                      <a:pt x="26" y="11"/>
                    </a:cubicBezTo>
                    <a:cubicBezTo>
                      <a:pt x="36" y="2"/>
                      <a:pt x="51" y="0"/>
                      <a:pt x="63" y="0"/>
                    </a:cubicBezTo>
                    <a:cubicBezTo>
                      <a:pt x="75" y="0"/>
                      <a:pt x="81" y="11"/>
                      <a:pt x="97" y="12"/>
                    </a:cubicBezTo>
                    <a:cubicBezTo>
                      <a:pt x="113" y="13"/>
                      <a:pt x="145" y="6"/>
                      <a:pt x="157" y="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25" name="未知"/>
              <p:cNvSpPr/>
              <p:nvPr/>
            </p:nvSpPr>
            <p:spPr>
              <a:xfrm>
                <a:off x="116" y="97"/>
                <a:ext cx="316" cy="138"/>
              </a:xfrm>
              <a:custGeom>
                <a:avLst/>
                <a:gdLst/>
                <a:ahLst/>
                <a:cxnLst>
                  <a:cxn ang="0">
                    <a:pos x="0" y="138"/>
                  </a:cxn>
                  <a:cxn ang="0">
                    <a:pos x="38" y="113"/>
                  </a:cxn>
                  <a:cxn ang="0">
                    <a:pos x="80" y="111"/>
                  </a:cxn>
                  <a:cxn ang="0">
                    <a:pos x="91" y="83"/>
                  </a:cxn>
                  <a:cxn ang="0">
                    <a:pos x="120" y="12"/>
                  </a:cxn>
                  <a:cxn ang="0">
                    <a:pos x="172" y="13"/>
                  </a:cxn>
                  <a:cxn ang="0">
                    <a:pos x="218" y="13"/>
                  </a:cxn>
                  <a:cxn ang="0">
                    <a:pos x="281" y="13"/>
                  </a:cxn>
                  <a:cxn ang="0">
                    <a:pos x="316" y="13"/>
                  </a:cxn>
                </a:cxnLst>
                <a:pathLst>
                  <a:path w="316" h="138">
                    <a:moveTo>
                      <a:pt x="0" y="138"/>
                    </a:moveTo>
                    <a:cubicBezTo>
                      <a:pt x="6" y="134"/>
                      <a:pt x="25" y="118"/>
                      <a:pt x="38" y="113"/>
                    </a:cubicBezTo>
                    <a:cubicBezTo>
                      <a:pt x="51" y="108"/>
                      <a:pt x="71" y="116"/>
                      <a:pt x="80" y="111"/>
                    </a:cubicBezTo>
                    <a:cubicBezTo>
                      <a:pt x="89" y="106"/>
                      <a:pt x="84" y="99"/>
                      <a:pt x="91" y="83"/>
                    </a:cubicBezTo>
                    <a:cubicBezTo>
                      <a:pt x="98" y="67"/>
                      <a:pt x="106" y="24"/>
                      <a:pt x="120" y="12"/>
                    </a:cubicBezTo>
                    <a:cubicBezTo>
                      <a:pt x="134" y="0"/>
                      <a:pt x="156" y="13"/>
                      <a:pt x="172" y="13"/>
                    </a:cubicBezTo>
                    <a:cubicBezTo>
                      <a:pt x="188" y="13"/>
                      <a:pt x="200" y="13"/>
                      <a:pt x="218" y="13"/>
                    </a:cubicBezTo>
                    <a:cubicBezTo>
                      <a:pt x="236" y="13"/>
                      <a:pt x="265" y="13"/>
                      <a:pt x="281" y="13"/>
                    </a:cubicBezTo>
                    <a:cubicBezTo>
                      <a:pt x="297" y="13"/>
                      <a:pt x="306" y="13"/>
                      <a:pt x="316" y="1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26" name="未知"/>
              <p:cNvSpPr/>
              <p:nvPr/>
            </p:nvSpPr>
            <p:spPr>
              <a:xfrm>
                <a:off x="432" y="166"/>
                <a:ext cx="192" cy="6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6" y="7"/>
                  </a:cxn>
                  <a:cxn ang="0">
                    <a:pos x="81" y="7"/>
                  </a:cxn>
                  <a:cxn ang="0">
                    <a:pos x="152" y="50"/>
                  </a:cxn>
                  <a:cxn ang="0">
                    <a:pos x="192" y="60"/>
                  </a:cxn>
                </a:cxnLst>
                <a:pathLst>
                  <a:path w="192" h="60">
                    <a:moveTo>
                      <a:pt x="0" y="7"/>
                    </a:moveTo>
                    <a:cubicBezTo>
                      <a:pt x="16" y="7"/>
                      <a:pt x="33" y="7"/>
                      <a:pt x="46" y="7"/>
                    </a:cubicBezTo>
                    <a:cubicBezTo>
                      <a:pt x="59" y="7"/>
                      <a:pt x="63" y="0"/>
                      <a:pt x="81" y="7"/>
                    </a:cubicBezTo>
                    <a:cubicBezTo>
                      <a:pt x="99" y="14"/>
                      <a:pt x="134" y="41"/>
                      <a:pt x="152" y="50"/>
                    </a:cubicBezTo>
                    <a:cubicBezTo>
                      <a:pt x="170" y="59"/>
                      <a:pt x="184" y="58"/>
                      <a:pt x="192" y="6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27" name="未知"/>
              <p:cNvSpPr/>
              <p:nvPr/>
            </p:nvSpPr>
            <p:spPr>
              <a:xfrm>
                <a:off x="288" y="163"/>
                <a:ext cx="52" cy="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10"/>
                  </a:cxn>
                </a:cxnLst>
                <a:pathLst>
                  <a:path w="52" h="10">
                    <a:moveTo>
                      <a:pt x="0" y="0"/>
                    </a:moveTo>
                    <a:cubicBezTo>
                      <a:pt x="20" y="4"/>
                      <a:pt x="41" y="8"/>
                      <a:pt x="52" y="1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28" name="未知"/>
              <p:cNvSpPr/>
              <p:nvPr/>
            </p:nvSpPr>
            <p:spPr>
              <a:xfrm>
                <a:off x="116" y="173"/>
                <a:ext cx="5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1" y="0"/>
                  </a:cxn>
                </a:cxnLst>
                <a:pathLst>
                  <a:path w="51" h="1">
                    <a:moveTo>
                      <a:pt x="0" y="0"/>
                    </a:moveTo>
                    <a:cubicBezTo>
                      <a:pt x="0" y="0"/>
                      <a:pt x="25" y="0"/>
                      <a:pt x="51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29" name="未知"/>
              <p:cNvSpPr/>
              <p:nvPr/>
            </p:nvSpPr>
            <p:spPr>
              <a:xfrm>
                <a:off x="167" y="66"/>
                <a:ext cx="40" cy="34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40" y="0"/>
                  </a:cxn>
                </a:cxnLst>
                <a:pathLst>
                  <a:path w="40" h="34">
                    <a:moveTo>
                      <a:pt x="0" y="34"/>
                    </a:moveTo>
                    <a:cubicBezTo>
                      <a:pt x="7" y="28"/>
                      <a:pt x="32" y="7"/>
                      <a:pt x="4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30" name="未知"/>
              <p:cNvSpPr/>
              <p:nvPr/>
            </p:nvSpPr>
            <p:spPr>
              <a:xfrm>
                <a:off x="29" y="334"/>
                <a:ext cx="87" cy="97"/>
              </a:xfrm>
              <a:custGeom>
                <a:avLst/>
                <a:gdLst/>
                <a:ahLst/>
                <a:cxnLst>
                  <a:cxn ang="0">
                    <a:pos x="0" y="97"/>
                  </a:cxn>
                  <a:cxn ang="0">
                    <a:pos x="54" y="55"/>
                  </a:cxn>
                  <a:cxn ang="0">
                    <a:pos x="87" y="0"/>
                  </a:cxn>
                </a:cxnLst>
                <a:pathLst>
                  <a:path w="87" h="97">
                    <a:moveTo>
                      <a:pt x="0" y="97"/>
                    </a:moveTo>
                    <a:cubicBezTo>
                      <a:pt x="9" y="90"/>
                      <a:pt x="39" y="71"/>
                      <a:pt x="54" y="55"/>
                    </a:cubicBezTo>
                    <a:cubicBezTo>
                      <a:pt x="69" y="39"/>
                      <a:pt x="80" y="11"/>
                      <a:pt x="87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31" name="未知"/>
              <p:cNvSpPr/>
              <p:nvPr/>
            </p:nvSpPr>
            <p:spPr>
              <a:xfrm>
                <a:off x="130" y="252"/>
                <a:ext cx="155" cy="48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44" y="20"/>
                  </a:cxn>
                  <a:cxn ang="0">
                    <a:pos x="109" y="23"/>
                  </a:cxn>
                  <a:cxn ang="0">
                    <a:pos x="155" y="0"/>
                  </a:cxn>
                </a:cxnLst>
                <a:pathLst>
                  <a:path w="155" h="48">
                    <a:moveTo>
                      <a:pt x="0" y="48"/>
                    </a:moveTo>
                    <a:cubicBezTo>
                      <a:pt x="7" y="43"/>
                      <a:pt x="26" y="24"/>
                      <a:pt x="44" y="20"/>
                    </a:cubicBezTo>
                    <a:cubicBezTo>
                      <a:pt x="62" y="16"/>
                      <a:pt x="90" y="26"/>
                      <a:pt x="109" y="23"/>
                    </a:cubicBezTo>
                    <a:cubicBezTo>
                      <a:pt x="128" y="20"/>
                      <a:pt x="146" y="5"/>
                      <a:pt x="15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32" name="未知"/>
              <p:cNvSpPr/>
              <p:nvPr/>
            </p:nvSpPr>
            <p:spPr>
              <a:xfrm>
                <a:off x="340" y="245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33" name="未知"/>
              <p:cNvSpPr/>
              <p:nvPr/>
            </p:nvSpPr>
            <p:spPr>
              <a:xfrm>
                <a:off x="167" y="386"/>
                <a:ext cx="58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58" y="0"/>
                  </a:cxn>
                </a:cxnLst>
                <a:pathLst>
                  <a:path w="58" h="45">
                    <a:moveTo>
                      <a:pt x="0" y="45"/>
                    </a:moveTo>
                    <a:cubicBezTo>
                      <a:pt x="23" y="26"/>
                      <a:pt x="46" y="8"/>
                      <a:pt x="58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34" name="未知"/>
              <p:cNvSpPr/>
              <p:nvPr/>
            </p:nvSpPr>
            <p:spPr>
              <a:xfrm>
                <a:off x="262" y="363"/>
                <a:ext cx="349" cy="14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8" y="16"/>
                  </a:cxn>
                  <a:cxn ang="0">
                    <a:pos x="137" y="46"/>
                  </a:cxn>
                  <a:cxn ang="0">
                    <a:pos x="199" y="84"/>
                  </a:cxn>
                  <a:cxn ang="0">
                    <a:pos x="251" y="68"/>
                  </a:cxn>
                  <a:cxn ang="0">
                    <a:pos x="309" y="115"/>
                  </a:cxn>
                  <a:cxn ang="0">
                    <a:pos x="349" y="144"/>
                  </a:cxn>
                </a:cxnLst>
                <a:pathLst>
                  <a:path w="349" h="144">
                    <a:moveTo>
                      <a:pt x="0" y="0"/>
                    </a:moveTo>
                    <a:cubicBezTo>
                      <a:pt x="15" y="3"/>
                      <a:pt x="65" y="8"/>
                      <a:pt x="88" y="16"/>
                    </a:cubicBezTo>
                    <a:cubicBezTo>
                      <a:pt x="111" y="24"/>
                      <a:pt x="119" y="35"/>
                      <a:pt x="137" y="46"/>
                    </a:cubicBezTo>
                    <a:cubicBezTo>
                      <a:pt x="155" y="57"/>
                      <a:pt x="180" y="80"/>
                      <a:pt x="199" y="84"/>
                    </a:cubicBezTo>
                    <a:cubicBezTo>
                      <a:pt x="218" y="88"/>
                      <a:pt x="233" y="63"/>
                      <a:pt x="251" y="68"/>
                    </a:cubicBezTo>
                    <a:cubicBezTo>
                      <a:pt x="269" y="73"/>
                      <a:pt x="293" y="102"/>
                      <a:pt x="309" y="115"/>
                    </a:cubicBezTo>
                    <a:cubicBezTo>
                      <a:pt x="325" y="128"/>
                      <a:pt x="337" y="136"/>
                      <a:pt x="349" y="144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35" name="未知"/>
              <p:cNvSpPr/>
              <p:nvPr/>
            </p:nvSpPr>
            <p:spPr>
              <a:xfrm>
                <a:off x="3" y="594"/>
                <a:ext cx="106" cy="85"/>
              </a:xfrm>
              <a:custGeom>
                <a:avLst/>
                <a:gdLst/>
                <a:ahLst/>
                <a:cxnLst>
                  <a:cxn ang="0">
                    <a:pos x="5" y="82"/>
                  </a:cxn>
                  <a:cxn ang="0">
                    <a:pos x="11" y="59"/>
                  </a:cxn>
                  <a:cxn ang="0">
                    <a:pos x="72" y="75"/>
                  </a:cxn>
                  <a:cxn ang="0">
                    <a:pos x="106" y="0"/>
                  </a:cxn>
                </a:cxnLst>
                <a:pathLst>
                  <a:path w="106" h="85">
                    <a:moveTo>
                      <a:pt x="5" y="82"/>
                    </a:moveTo>
                    <a:cubicBezTo>
                      <a:pt x="6" y="78"/>
                      <a:pt x="0" y="60"/>
                      <a:pt x="11" y="59"/>
                    </a:cubicBezTo>
                    <a:cubicBezTo>
                      <a:pt x="22" y="58"/>
                      <a:pt x="56" y="85"/>
                      <a:pt x="72" y="75"/>
                    </a:cubicBezTo>
                    <a:cubicBezTo>
                      <a:pt x="88" y="65"/>
                      <a:pt x="99" y="16"/>
                      <a:pt x="10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36" name="未知"/>
              <p:cNvSpPr/>
              <p:nvPr/>
            </p:nvSpPr>
            <p:spPr>
              <a:xfrm>
                <a:off x="116" y="480"/>
                <a:ext cx="172" cy="68"/>
              </a:xfrm>
              <a:custGeom>
                <a:avLst/>
                <a:gdLst/>
                <a:ahLst/>
                <a:cxnLst>
                  <a:cxn ang="0">
                    <a:pos x="0" y="68"/>
                  </a:cxn>
                  <a:cxn ang="0">
                    <a:pos x="68" y="7"/>
                  </a:cxn>
                  <a:cxn ang="0">
                    <a:pos x="109" y="27"/>
                  </a:cxn>
                  <a:cxn ang="0">
                    <a:pos x="172" y="27"/>
                  </a:cxn>
                </a:cxnLst>
                <a:pathLst>
                  <a:path w="172" h="68">
                    <a:moveTo>
                      <a:pt x="0" y="68"/>
                    </a:moveTo>
                    <a:cubicBezTo>
                      <a:pt x="11" y="58"/>
                      <a:pt x="50" y="14"/>
                      <a:pt x="68" y="7"/>
                    </a:cubicBezTo>
                    <a:cubicBezTo>
                      <a:pt x="86" y="0"/>
                      <a:pt x="92" y="24"/>
                      <a:pt x="109" y="27"/>
                    </a:cubicBezTo>
                    <a:cubicBezTo>
                      <a:pt x="126" y="30"/>
                      <a:pt x="150" y="29"/>
                      <a:pt x="172" y="27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37" name="未知"/>
              <p:cNvSpPr/>
              <p:nvPr/>
            </p:nvSpPr>
            <p:spPr>
              <a:xfrm>
                <a:off x="291" y="428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38" name="未知"/>
              <p:cNvSpPr/>
              <p:nvPr/>
            </p:nvSpPr>
            <p:spPr>
              <a:xfrm>
                <a:off x="167" y="334"/>
                <a:ext cx="29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29" y="0"/>
                  </a:cxn>
                </a:cxnLst>
                <a:pathLst>
                  <a:path w="29" h="45">
                    <a:moveTo>
                      <a:pt x="0" y="45"/>
                    </a:moveTo>
                    <a:cubicBezTo>
                      <a:pt x="0" y="45"/>
                      <a:pt x="14" y="22"/>
                      <a:pt x="29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39" name="未知"/>
              <p:cNvSpPr/>
              <p:nvPr/>
            </p:nvSpPr>
            <p:spPr>
              <a:xfrm>
                <a:off x="116" y="663"/>
                <a:ext cx="14" cy="56"/>
              </a:xfrm>
              <a:custGeom>
                <a:avLst/>
                <a:gdLst/>
                <a:ahLst/>
                <a:cxnLst>
                  <a:cxn ang="0">
                    <a:pos x="14" y="56"/>
                  </a:cxn>
                  <a:cxn ang="0">
                    <a:pos x="0" y="0"/>
                  </a:cxn>
                </a:cxnLst>
                <a:pathLst>
                  <a:path w="14" h="56">
                    <a:moveTo>
                      <a:pt x="14" y="56"/>
                    </a:moveTo>
                    <a:cubicBezTo>
                      <a:pt x="14" y="56"/>
                      <a:pt x="7" y="28"/>
                      <a:pt x="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40" name="未知"/>
              <p:cNvSpPr/>
              <p:nvPr/>
            </p:nvSpPr>
            <p:spPr>
              <a:xfrm>
                <a:off x="162" y="548"/>
                <a:ext cx="5" cy="74"/>
              </a:xfrm>
              <a:custGeom>
                <a:avLst/>
                <a:gdLst/>
                <a:ahLst/>
                <a:cxnLst>
                  <a:cxn ang="0">
                    <a:pos x="5" y="74"/>
                  </a:cxn>
                  <a:cxn ang="0">
                    <a:pos x="5" y="0"/>
                  </a:cxn>
                </a:cxnLst>
                <a:pathLst>
                  <a:path w="5" h="74">
                    <a:moveTo>
                      <a:pt x="5" y="74"/>
                    </a:moveTo>
                    <a:cubicBezTo>
                      <a:pt x="2" y="43"/>
                      <a:pt x="0" y="12"/>
                      <a:pt x="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41" name="未知"/>
              <p:cNvSpPr/>
              <p:nvPr/>
            </p:nvSpPr>
            <p:spPr>
              <a:xfrm>
                <a:off x="167" y="593"/>
                <a:ext cx="269" cy="109"/>
              </a:xfrm>
              <a:custGeom>
                <a:avLst/>
                <a:gdLst/>
                <a:ahLst/>
                <a:cxnLst>
                  <a:cxn ang="0">
                    <a:pos x="0" y="109"/>
                  </a:cxn>
                  <a:cxn ang="0">
                    <a:pos x="23" y="86"/>
                  </a:cxn>
                  <a:cxn ang="0">
                    <a:pos x="30" y="44"/>
                  </a:cxn>
                  <a:cxn ang="0">
                    <a:pos x="50" y="7"/>
                  </a:cxn>
                  <a:cxn ang="0">
                    <a:pos x="116" y="3"/>
                  </a:cxn>
                  <a:cxn ang="0">
                    <a:pos x="188" y="7"/>
                  </a:cxn>
                  <a:cxn ang="0">
                    <a:pos x="269" y="23"/>
                  </a:cxn>
                </a:cxnLst>
                <a:pathLst>
                  <a:path w="269" h="109">
                    <a:moveTo>
                      <a:pt x="0" y="109"/>
                    </a:moveTo>
                    <a:cubicBezTo>
                      <a:pt x="4" y="105"/>
                      <a:pt x="18" y="97"/>
                      <a:pt x="23" y="86"/>
                    </a:cubicBezTo>
                    <a:cubicBezTo>
                      <a:pt x="28" y="75"/>
                      <a:pt x="26" y="57"/>
                      <a:pt x="30" y="44"/>
                    </a:cubicBezTo>
                    <a:cubicBezTo>
                      <a:pt x="34" y="31"/>
                      <a:pt x="36" y="14"/>
                      <a:pt x="50" y="7"/>
                    </a:cubicBezTo>
                    <a:cubicBezTo>
                      <a:pt x="64" y="0"/>
                      <a:pt x="93" y="3"/>
                      <a:pt x="116" y="3"/>
                    </a:cubicBezTo>
                    <a:cubicBezTo>
                      <a:pt x="139" y="3"/>
                      <a:pt x="163" y="4"/>
                      <a:pt x="188" y="7"/>
                    </a:cubicBezTo>
                    <a:cubicBezTo>
                      <a:pt x="213" y="10"/>
                      <a:pt x="252" y="20"/>
                      <a:pt x="269" y="2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42" name="未知"/>
              <p:cNvSpPr/>
              <p:nvPr/>
            </p:nvSpPr>
            <p:spPr>
              <a:xfrm>
                <a:off x="405" y="656"/>
                <a:ext cx="206" cy="6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7"/>
                  </a:cxn>
                  <a:cxn ang="0">
                    <a:pos x="101" y="10"/>
                  </a:cxn>
                  <a:cxn ang="0">
                    <a:pos x="137" y="49"/>
                  </a:cxn>
                  <a:cxn ang="0">
                    <a:pos x="206" y="69"/>
                  </a:cxn>
                </a:cxnLst>
                <a:pathLst>
                  <a:path w="206" h="69">
                    <a:moveTo>
                      <a:pt x="0" y="0"/>
                    </a:moveTo>
                    <a:cubicBezTo>
                      <a:pt x="5" y="2"/>
                      <a:pt x="10" y="5"/>
                      <a:pt x="27" y="7"/>
                    </a:cubicBezTo>
                    <a:cubicBezTo>
                      <a:pt x="44" y="9"/>
                      <a:pt x="83" y="3"/>
                      <a:pt x="101" y="10"/>
                    </a:cubicBezTo>
                    <a:cubicBezTo>
                      <a:pt x="119" y="17"/>
                      <a:pt x="119" y="39"/>
                      <a:pt x="137" y="49"/>
                    </a:cubicBezTo>
                    <a:cubicBezTo>
                      <a:pt x="155" y="59"/>
                      <a:pt x="192" y="65"/>
                      <a:pt x="206" y="69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43" name="未知"/>
              <p:cNvSpPr/>
              <p:nvPr/>
            </p:nvSpPr>
            <p:spPr>
              <a:xfrm>
                <a:off x="288" y="663"/>
                <a:ext cx="52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0"/>
                  </a:cxn>
                </a:cxnLst>
                <a:pathLst>
                  <a:path w="52" h="1">
                    <a:moveTo>
                      <a:pt x="0" y="0"/>
                    </a:moveTo>
                    <a:cubicBezTo>
                      <a:pt x="0" y="0"/>
                      <a:pt x="26" y="0"/>
                      <a:pt x="52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44" name="未知"/>
              <p:cNvSpPr/>
              <p:nvPr/>
            </p:nvSpPr>
            <p:spPr>
              <a:xfrm>
                <a:off x="432" y="334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45" name="未知"/>
              <p:cNvSpPr/>
              <p:nvPr/>
            </p:nvSpPr>
            <p:spPr>
              <a:xfrm>
                <a:off x="301" y="56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46" name="未知"/>
              <p:cNvSpPr/>
              <p:nvPr/>
            </p:nvSpPr>
            <p:spPr>
              <a:xfrm>
                <a:off x="113" y="41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92247" name="Group 101"/>
            <p:cNvGrpSpPr/>
            <p:nvPr/>
          </p:nvGrpSpPr>
          <p:grpSpPr>
            <a:xfrm>
              <a:off x="367" y="1661"/>
              <a:ext cx="624" cy="725"/>
              <a:chOff x="0" y="0"/>
              <a:chExt cx="624" cy="725"/>
            </a:xfrm>
          </p:grpSpPr>
          <p:sp>
            <p:nvSpPr>
              <p:cNvPr id="92248" name="未知"/>
              <p:cNvSpPr/>
              <p:nvPr/>
            </p:nvSpPr>
            <p:spPr>
              <a:xfrm>
                <a:off x="0" y="110"/>
                <a:ext cx="116" cy="63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52" y="57"/>
                  </a:cxn>
                  <a:cxn ang="0">
                    <a:pos x="81" y="17"/>
                  </a:cxn>
                  <a:cxn ang="0">
                    <a:pos x="116" y="0"/>
                  </a:cxn>
                </a:cxnLst>
                <a:pathLst>
                  <a:path w="116" h="63">
                    <a:moveTo>
                      <a:pt x="0" y="52"/>
                    </a:moveTo>
                    <a:cubicBezTo>
                      <a:pt x="19" y="57"/>
                      <a:pt x="39" y="63"/>
                      <a:pt x="52" y="57"/>
                    </a:cubicBezTo>
                    <a:cubicBezTo>
                      <a:pt x="65" y="51"/>
                      <a:pt x="70" y="26"/>
                      <a:pt x="81" y="17"/>
                    </a:cubicBezTo>
                    <a:cubicBezTo>
                      <a:pt x="92" y="8"/>
                      <a:pt x="104" y="4"/>
                      <a:pt x="11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49" name="未知"/>
              <p:cNvSpPr/>
              <p:nvPr/>
            </p:nvSpPr>
            <p:spPr>
              <a:xfrm>
                <a:off x="151" y="0"/>
                <a:ext cx="157" cy="57"/>
              </a:xfrm>
              <a:custGeom>
                <a:avLst/>
                <a:gdLst/>
                <a:ahLst/>
                <a:cxnLst>
                  <a:cxn ang="0">
                    <a:pos x="0" y="57"/>
                  </a:cxn>
                  <a:cxn ang="0">
                    <a:pos x="26" y="11"/>
                  </a:cxn>
                  <a:cxn ang="0">
                    <a:pos x="63" y="0"/>
                  </a:cxn>
                  <a:cxn ang="0">
                    <a:pos x="97" y="12"/>
                  </a:cxn>
                  <a:cxn ang="0">
                    <a:pos x="157" y="5"/>
                  </a:cxn>
                </a:cxnLst>
                <a:pathLst>
                  <a:path w="157" h="57">
                    <a:moveTo>
                      <a:pt x="0" y="57"/>
                    </a:moveTo>
                    <a:cubicBezTo>
                      <a:pt x="4" y="49"/>
                      <a:pt x="16" y="20"/>
                      <a:pt x="26" y="11"/>
                    </a:cubicBezTo>
                    <a:cubicBezTo>
                      <a:pt x="36" y="2"/>
                      <a:pt x="51" y="0"/>
                      <a:pt x="63" y="0"/>
                    </a:cubicBezTo>
                    <a:cubicBezTo>
                      <a:pt x="75" y="0"/>
                      <a:pt x="81" y="11"/>
                      <a:pt x="97" y="12"/>
                    </a:cubicBezTo>
                    <a:cubicBezTo>
                      <a:pt x="113" y="13"/>
                      <a:pt x="145" y="6"/>
                      <a:pt x="157" y="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50" name="未知"/>
              <p:cNvSpPr/>
              <p:nvPr/>
            </p:nvSpPr>
            <p:spPr>
              <a:xfrm>
                <a:off x="116" y="97"/>
                <a:ext cx="316" cy="138"/>
              </a:xfrm>
              <a:custGeom>
                <a:avLst/>
                <a:gdLst/>
                <a:ahLst/>
                <a:cxnLst>
                  <a:cxn ang="0">
                    <a:pos x="0" y="138"/>
                  </a:cxn>
                  <a:cxn ang="0">
                    <a:pos x="38" y="113"/>
                  </a:cxn>
                  <a:cxn ang="0">
                    <a:pos x="80" y="111"/>
                  </a:cxn>
                  <a:cxn ang="0">
                    <a:pos x="91" y="83"/>
                  </a:cxn>
                  <a:cxn ang="0">
                    <a:pos x="120" y="12"/>
                  </a:cxn>
                  <a:cxn ang="0">
                    <a:pos x="172" y="13"/>
                  </a:cxn>
                  <a:cxn ang="0">
                    <a:pos x="218" y="13"/>
                  </a:cxn>
                  <a:cxn ang="0">
                    <a:pos x="281" y="13"/>
                  </a:cxn>
                  <a:cxn ang="0">
                    <a:pos x="316" y="13"/>
                  </a:cxn>
                </a:cxnLst>
                <a:pathLst>
                  <a:path w="316" h="138">
                    <a:moveTo>
                      <a:pt x="0" y="138"/>
                    </a:moveTo>
                    <a:cubicBezTo>
                      <a:pt x="6" y="134"/>
                      <a:pt x="25" y="118"/>
                      <a:pt x="38" y="113"/>
                    </a:cubicBezTo>
                    <a:cubicBezTo>
                      <a:pt x="51" y="108"/>
                      <a:pt x="71" y="116"/>
                      <a:pt x="80" y="111"/>
                    </a:cubicBezTo>
                    <a:cubicBezTo>
                      <a:pt x="89" y="106"/>
                      <a:pt x="84" y="99"/>
                      <a:pt x="91" y="83"/>
                    </a:cubicBezTo>
                    <a:cubicBezTo>
                      <a:pt x="98" y="67"/>
                      <a:pt x="106" y="24"/>
                      <a:pt x="120" y="12"/>
                    </a:cubicBezTo>
                    <a:cubicBezTo>
                      <a:pt x="134" y="0"/>
                      <a:pt x="156" y="13"/>
                      <a:pt x="172" y="13"/>
                    </a:cubicBezTo>
                    <a:cubicBezTo>
                      <a:pt x="188" y="13"/>
                      <a:pt x="200" y="13"/>
                      <a:pt x="218" y="13"/>
                    </a:cubicBezTo>
                    <a:cubicBezTo>
                      <a:pt x="236" y="13"/>
                      <a:pt x="265" y="13"/>
                      <a:pt x="281" y="13"/>
                    </a:cubicBezTo>
                    <a:cubicBezTo>
                      <a:pt x="297" y="13"/>
                      <a:pt x="306" y="13"/>
                      <a:pt x="316" y="1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51" name="未知"/>
              <p:cNvSpPr/>
              <p:nvPr/>
            </p:nvSpPr>
            <p:spPr>
              <a:xfrm>
                <a:off x="432" y="166"/>
                <a:ext cx="192" cy="6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6" y="7"/>
                  </a:cxn>
                  <a:cxn ang="0">
                    <a:pos x="81" y="7"/>
                  </a:cxn>
                  <a:cxn ang="0">
                    <a:pos x="152" y="50"/>
                  </a:cxn>
                  <a:cxn ang="0">
                    <a:pos x="192" y="60"/>
                  </a:cxn>
                </a:cxnLst>
                <a:pathLst>
                  <a:path w="192" h="60">
                    <a:moveTo>
                      <a:pt x="0" y="7"/>
                    </a:moveTo>
                    <a:cubicBezTo>
                      <a:pt x="16" y="7"/>
                      <a:pt x="33" y="7"/>
                      <a:pt x="46" y="7"/>
                    </a:cubicBezTo>
                    <a:cubicBezTo>
                      <a:pt x="59" y="7"/>
                      <a:pt x="63" y="0"/>
                      <a:pt x="81" y="7"/>
                    </a:cubicBezTo>
                    <a:cubicBezTo>
                      <a:pt x="99" y="14"/>
                      <a:pt x="134" y="41"/>
                      <a:pt x="152" y="50"/>
                    </a:cubicBezTo>
                    <a:cubicBezTo>
                      <a:pt x="170" y="59"/>
                      <a:pt x="184" y="58"/>
                      <a:pt x="192" y="6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52" name="未知"/>
              <p:cNvSpPr/>
              <p:nvPr/>
            </p:nvSpPr>
            <p:spPr>
              <a:xfrm>
                <a:off x="288" y="163"/>
                <a:ext cx="52" cy="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10"/>
                  </a:cxn>
                </a:cxnLst>
                <a:pathLst>
                  <a:path w="52" h="10">
                    <a:moveTo>
                      <a:pt x="0" y="0"/>
                    </a:moveTo>
                    <a:cubicBezTo>
                      <a:pt x="20" y="4"/>
                      <a:pt x="41" y="8"/>
                      <a:pt x="52" y="1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53" name="未知"/>
              <p:cNvSpPr/>
              <p:nvPr/>
            </p:nvSpPr>
            <p:spPr>
              <a:xfrm>
                <a:off x="116" y="173"/>
                <a:ext cx="5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1" y="0"/>
                  </a:cxn>
                </a:cxnLst>
                <a:pathLst>
                  <a:path w="51" h="1">
                    <a:moveTo>
                      <a:pt x="0" y="0"/>
                    </a:moveTo>
                    <a:cubicBezTo>
                      <a:pt x="0" y="0"/>
                      <a:pt x="25" y="0"/>
                      <a:pt x="51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54" name="未知"/>
              <p:cNvSpPr/>
              <p:nvPr/>
            </p:nvSpPr>
            <p:spPr>
              <a:xfrm>
                <a:off x="167" y="66"/>
                <a:ext cx="40" cy="34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40" y="0"/>
                  </a:cxn>
                </a:cxnLst>
                <a:pathLst>
                  <a:path w="40" h="34">
                    <a:moveTo>
                      <a:pt x="0" y="34"/>
                    </a:moveTo>
                    <a:cubicBezTo>
                      <a:pt x="7" y="28"/>
                      <a:pt x="32" y="7"/>
                      <a:pt x="4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55" name="未知"/>
              <p:cNvSpPr/>
              <p:nvPr/>
            </p:nvSpPr>
            <p:spPr>
              <a:xfrm>
                <a:off x="29" y="334"/>
                <a:ext cx="87" cy="97"/>
              </a:xfrm>
              <a:custGeom>
                <a:avLst/>
                <a:gdLst/>
                <a:ahLst/>
                <a:cxnLst>
                  <a:cxn ang="0">
                    <a:pos x="0" y="97"/>
                  </a:cxn>
                  <a:cxn ang="0">
                    <a:pos x="54" y="55"/>
                  </a:cxn>
                  <a:cxn ang="0">
                    <a:pos x="87" y="0"/>
                  </a:cxn>
                </a:cxnLst>
                <a:pathLst>
                  <a:path w="87" h="97">
                    <a:moveTo>
                      <a:pt x="0" y="97"/>
                    </a:moveTo>
                    <a:cubicBezTo>
                      <a:pt x="9" y="90"/>
                      <a:pt x="39" y="71"/>
                      <a:pt x="54" y="55"/>
                    </a:cubicBezTo>
                    <a:cubicBezTo>
                      <a:pt x="69" y="39"/>
                      <a:pt x="80" y="11"/>
                      <a:pt x="87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56" name="未知"/>
              <p:cNvSpPr/>
              <p:nvPr/>
            </p:nvSpPr>
            <p:spPr>
              <a:xfrm>
                <a:off x="130" y="252"/>
                <a:ext cx="155" cy="48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44" y="20"/>
                  </a:cxn>
                  <a:cxn ang="0">
                    <a:pos x="109" y="23"/>
                  </a:cxn>
                  <a:cxn ang="0">
                    <a:pos x="155" y="0"/>
                  </a:cxn>
                </a:cxnLst>
                <a:pathLst>
                  <a:path w="155" h="48">
                    <a:moveTo>
                      <a:pt x="0" y="48"/>
                    </a:moveTo>
                    <a:cubicBezTo>
                      <a:pt x="7" y="43"/>
                      <a:pt x="26" y="24"/>
                      <a:pt x="44" y="20"/>
                    </a:cubicBezTo>
                    <a:cubicBezTo>
                      <a:pt x="62" y="16"/>
                      <a:pt x="90" y="26"/>
                      <a:pt x="109" y="23"/>
                    </a:cubicBezTo>
                    <a:cubicBezTo>
                      <a:pt x="128" y="20"/>
                      <a:pt x="146" y="5"/>
                      <a:pt x="15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57" name="未知"/>
              <p:cNvSpPr/>
              <p:nvPr/>
            </p:nvSpPr>
            <p:spPr>
              <a:xfrm>
                <a:off x="340" y="245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58" name="未知"/>
              <p:cNvSpPr/>
              <p:nvPr/>
            </p:nvSpPr>
            <p:spPr>
              <a:xfrm>
                <a:off x="167" y="386"/>
                <a:ext cx="58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58" y="0"/>
                  </a:cxn>
                </a:cxnLst>
                <a:pathLst>
                  <a:path w="58" h="45">
                    <a:moveTo>
                      <a:pt x="0" y="45"/>
                    </a:moveTo>
                    <a:cubicBezTo>
                      <a:pt x="23" y="26"/>
                      <a:pt x="46" y="8"/>
                      <a:pt x="58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59" name="未知"/>
              <p:cNvSpPr/>
              <p:nvPr/>
            </p:nvSpPr>
            <p:spPr>
              <a:xfrm>
                <a:off x="262" y="363"/>
                <a:ext cx="349" cy="14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8" y="16"/>
                  </a:cxn>
                  <a:cxn ang="0">
                    <a:pos x="137" y="46"/>
                  </a:cxn>
                  <a:cxn ang="0">
                    <a:pos x="199" y="84"/>
                  </a:cxn>
                  <a:cxn ang="0">
                    <a:pos x="251" y="68"/>
                  </a:cxn>
                  <a:cxn ang="0">
                    <a:pos x="309" y="115"/>
                  </a:cxn>
                  <a:cxn ang="0">
                    <a:pos x="349" y="144"/>
                  </a:cxn>
                </a:cxnLst>
                <a:pathLst>
                  <a:path w="349" h="144">
                    <a:moveTo>
                      <a:pt x="0" y="0"/>
                    </a:moveTo>
                    <a:cubicBezTo>
                      <a:pt x="15" y="3"/>
                      <a:pt x="65" y="8"/>
                      <a:pt x="88" y="16"/>
                    </a:cubicBezTo>
                    <a:cubicBezTo>
                      <a:pt x="111" y="24"/>
                      <a:pt x="119" y="35"/>
                      <a:pt x="137" y="46"/>
                    </a:cubicBezTo>
                    <a:cubicBezTo>
                      <a:pt x="155" y="57"/>
                      <a:pt x="180" y="80"/>
                      <a:pt x="199" y="84"/>
                    </a:cubicBezTo>
                    <a:cubicBezTo>
                      <a:pt x="218" y="88"/>
                      <a:pt x="233" y="63"/>
                      <a:pt x="251" y="68"/>
                    </a:cubicBezTo>
                    <a:cubicBezTo>
                      <a:pt x="269" y="73"/>
                      <a:pt x="293" y="102"/>
                      <a:pt x="309" y="115"/>
                    </a:cubicBezTo>
                    <a:cubicBezTo>
                      <a:pt x="325" y="128"/>
                      <a:pt x="337" y="136"/>
                      <a:pt x="349" y="144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60" name="未知"/>
              <p:cNvSpPr/>
              <p:nvPr/>
            </p:nvSpPr>
            <p:spPr>
              <a:xfrm>
                <a:off x="3" y="594"/>
                <a:ext cx="106" cy="85"/>
              </a:xfrm>
              <a:custGeom>
                <a:avLst/>
                <a:gdLst/>
                <a:ahLst/>
                <a:cxnLst>
                  <a:cxn ang="0">
                    <a:pos x="5" y="82"/>
                  </a:cxn>
                  <a:cxn ang="0">
                    <a:pos x="11" y="59"/>
                  </a:cxn>
                  <a:cxn ang="0">
                    <a:pos x="72" y="75"/>
                  </a:cxn>
                  <a:cxn ang="0">
                    <a:pos x="106" y="0"/>
                  </a:cxn>
                </a:cxnLst>
                <a:pathLst>
                  <a:path w="106" h="85">
                    <a:moveTo>
                      <a:pt x="5" y="82"/>
                    </a:moveTo>
                    <a:cubicBezTo>
                      <a:pt x="6" y="78"/>
                      <a:pt x="0" y="60"/>
                      <a:pt x="11" y="59"/>
                    </a:cubicBezTo>
                    <a:cubicBezTo>
                      <a:pt x="22" y="58"/>
                      <a:pt x="56" y="85"/>
                      <a:pt x="72" y="75"/>
                    </a:cubicBezTo>
                    <a:cubicBezTo>
                      <a:pt x="88" y="65"/>
                      <a:pt x="99" y="16"/>
                      <a:pt x="10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61" name="未知"/>
              <p:cNvSpPr/>
              <p:nvPr/>
            </p:nvSpPr>
            <p:spPr>
              <a:xfrm>
                <a:off x="116" y="480"/>
                <a:ext cx="172" cy="68"/>
              </a:xfrm>
              <a:custGeom>
                <a:avLst/>
                <a:gdLst/>
                <a:ahLst/>
                <a:cxnLst>
                  <a:cxn ang="0">
                    <a:pos x="0" y="68"/>
                  </a:cxn>
                  <a:cxn ang="0">
                    <a:pos x="68" y="7"/>
                  </a:cxn>
                  <a:cxn ang="0">
                    <a:pos x="109" y="27"/>
                  </a:cxn>
                  <a:cxn ang="0">
                    <a:pos x="172" y="27"/>
                  </a:cxn>
                </a:cxnLst>
                <a:pathLst>
                  <a:path w="172" h="68">
                    <a:moveTo>
                      <a:pt x="0" y="68"/>
                    </a:moveTo>
                    <a:cubicBezTo>
                      <a:pt x="11" y="58"/>
                      <a:pt x="50" y="14"/>
                      <a:pt x="68" y="7"/>
                    </a:cubicBezTo>
                    <a:cubicBezTo>
                      <a:pt x="86" y="0"/>
                      <a:pt x="92" y="24"/>
                      <a:pt x="109" y="27"/>
                    </a:cubicBezTo>
                    <a:cubicBezTo>
                      <a:pt x="126" y="30"/>
                      <a:pt x="150" y="29"/>
                      <a:pt x="172" y="27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62" name="未知"/>
              <p:cNvSpPr/>
              <p:nvPr/>
            </p:nvSpPr>
            <p:spPr>
              <a:xfrm>
                <a:off x="291" y="428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63" name="未知"/>
              <p:cNvSpPr/>
              <p:nvPr/>
            </p:nvSpPr>
            <p:spPr>
              <a:xfrm>
                <a:off x="167" y="334"/>
                <a:ext cx="29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29" y="0"/>
                  </a:cxn>
                </a:cxnLst>
                <a:pathLst>
                  <a:path w="29" h="45">
                    <a:moveTo>
                      <a:pt x="0" y="45"/>
                    </a:moveTo>
                    <a:cubicBezTo>
                      <a:pt x="0" y="45"/>
                      <a:pt x="14" y="22"/>
                      <a:pt x="29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64" name="未知"/>
              <p:cNvSpPr/>
              <p:nvPr/>
            </p:nvSpPr>
            <p:spPr>
              <a:xfrm>
                <a:off x="116" y="663"/>
                <a:ext cx="14" cy="56"/>
              </a:xfrm>
              <a:custGeom>
                <a:avLst/>
                <a:gdLst/>
                <a:ahLst/>
                <a:cxnLst>
                  <a:cxn ang="0">
                    <a:pos x="14" y="56"/>
                  </a:cxn>
                  <a:cxn ang="0">
                    <a:pos x="0" y="0"/>
                  </a:cxn>
                </a:cxnLst>
                <a:pathLst>
                  <a:path w="14" h="56">
                    <a:moveTo>
                      <a:pt x="14" y="56"/>
                    </a:moveTo>
                    <a:cubicBezTo>
                      <a:pt x="14" y="56"/>
                      <a:pt x="7" y="28"/>
                      <a:pt x="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65" name="未知"/>
              <p:cNvSpPr/>
              <p:nvPr/>
            </p:nvSpPr>
            <p:spPr>
              <a:xfrm>
                <a:off x="162" y="548"/>
                <a:ext cx="5" cy="74"/>
              </a:xfrm>
              <a:custGeom>
                <a:avLst/>
                <a:gdLst/>
                <a:ahLst/>
                <a:cxnLst>
                  <a:cxn ang="0">
                    <a:pos x="5" y="74"/>
                  </a:cxn>
                  <a:cxn ang="0">
                    <a:pos x="5" y="0"/>
                  </a:cxn>
                </a:cxnLst>
                <a:pathLst>
                  <a:path w="5" h="74">
                    <a:moveTo>
                      <a:pt x="5" y="74"/>
                    </a:moveTo>
                    <a:cubicBezTo>
                      <a:pt x="2" y="43"/>
                      <a:pt x="0" y="12"/>
                      <a:pt x="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66" name="未知"/>
              <p:cNvSpPr/>
              <p:nvPr/>
            </p:nvSpPr>
            <p:spPr>
              <a:xfrm>
                <a:off x="167" y="593"/>
                <a:ext cx="269" cy="109"/>
              </a:xfrm>
              <a:custGeom>
                <a:avLst/>
                <a:gdLst/>
                <a:ahLst/>
                <a:cxnLst>
                  <a:cxn ang="0">
                    <a:pos x="0" y="109"/>
                  </a:cxn>
                  <a:cxn ang="0">
                    <a:pos x="23" y="86"/>
                  </a:cxn>
                  <a:cxn ang="0">
                    <a:pos x="30" y="44"/>
                  </a:cxn>
                  <a:cxn ang="0">
                    <a:pos x="50" y="7"/>
                  </a:cxn>
                  <a:cxn ang="0">
                    <a:pos x="116" y="3"/>
                  </a:cxn>
                  <a:cxn ang="0">
                    <a:pos x="188" y="7"/>
                  </a:cxn>
                  <a:cxn ang="0">
                    <a:pos x="269" y="23"/>
                  </a:cxn>
                </a:cxnLst>
                <a:pathLst>
                  <a:path w="269" h="109">
                    <a:moveTo>
                      <a:pt x="0" y="109"/>
                    </a:moveTo>
                    <a:cubicBezTo>
                      <a:pt x="4" y="105"/>
                      <a:pt x="18" y="97"/>
                      <a:pt x="23" y="86"/>
                    </a:cubicBezTo>
                    <a:cubicBezTo>
                      <a:pt x="28" y="75"/>
                      <a:pt x="26" y="57"/>
                      <a:pt x="30" y="44"/>
                    </a:cubicBezTo>
                    <a:cubicBezTo>
                      <a:pt x="34" y="31"/>
                      <a:pt x="36" y="14"/>
                      <a:pt x="50" y="7"/>
                    </a:cubicBezTo>
                    <a:cubicBezTo>
                      <a:pt x="64" y="0"/>
                      <a:pt x="93" y="3"/>
                      <a:pt x="116" y="3"/>
                    </a:cubicBezTo>
                    <a:cubicBezTo>
                      <a:pt x="139" y="3"/>
                      <a:pt x="163" y="4"/>
                      <a:pt x="188" y="7"/>
                    </a:cubicBezTo>
                    <a:cubicBezTo>
                      <a:pt x="213" y="10"/>
                      <a:pt x="252" y="20"/>
                      <a:pt x="269" y="2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67" name="未知"/>
              <p:cNvSpPr/>
              <p:nvPr/>
            </p:nvSpPr>
            <p:spPr>
              <a:xfrm>
                <a:off x="405" y="656"/>
                <a:ext cx="206" cy="6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7"/>
                  </a:cxn>
                  <a:cxn ang="0">
                    <a:pos x="101" y="10"/>
                  </a:cxn>
                  <a:cxn ang="0">
                    <a:pos x="137" y="49"/>
                  </a:cxn>
                  <a:cxn ang="0">
                    <a:pos x="206" y="69"/>
                  </a:cxn>
                </a:cxnLst>
                <a:pathLst>
                  <a:path w="206" h="69">
                    <a:moveTo>
                      <a:pt x="0" y="0"/>
                    </a:moveTo>
                    <a:cubicBezTo>
                      <a:pt x="5" y="2"/>
                      <a:pt x="10" y="5"/>
                      <a:pt x="27" y="7"/>
                    </a:cubicBezTo>
                    <a:cubicBezTo>
                      <a:pt x="44" y="9"/>
                      <a:pt x="83" y="3"/>
                      <a:pt x="101" y="10"/>
                    </a:cubicBezTo>
                    <a:cubicBezTo>
                      <a:pt x="119" y="17"/>
                      <a:pt x="119" y="39"/>
                      <a:pt x="137" y="49"/>
                    </a:cubicBezTo>
                    <a:cubicBezTo>
                      <a:pt x="155" y="59"/>
                      <a:pt x="192" y="65"/>
                      <a:pt x="206" y="69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68" name="未知"/>
              <p:cNvSpPr/>
              <p:nvPr/>
            </p:nvSpPr>
            <p:spPr>
              <a:xfrm>
                <a:off x="288" y="663"/>
                <a:ext cx="52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0"/>
                  </a:cxn>
                </a:cxnLst>
                <a:pathLst>
                  <a:path w="52" h="1">
                    <a:moveTo>
                      <a:pt x="0" y="0"/>
                    </a:moveTo>
                    <a:cubicBezTo>
                      <a:pt x="0" y="0"/>
                      <a:pt x="26" y="0"/>
                      <a:pt x="52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69" name="未知"/>
              <p:cNvSpPr/>
              <p:nvPr/>
            </p:nvSpPr>
            <p:spPr>
              <a:xfrm>
                <a:off x="432" y="334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70" name="未知"/>
              <p:cNvSpPr/>
              <p:nvPr/>
            </p:nvSpPr>
            <p:spPr>
              <a:xfrm>
                <a:off x="301" y="56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71" name="未知"/>
              <p:cNvSpPr/>
              <p:nvPr/>
            </p:nvSpPr>
            <p:spPr>
              <a:xfrm>
                <a:off x="113" y="41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92272" name="Group 126"/>
            <p:cNvGrpSpPr/>
            <p:nvPr/>
          </p:nvGrpSpPr>
          <p:grpSpPr>
            <a:xfrm>
              <a:off x="336" y="2306"/>
              <a:ext cx="624" cy="725"/>
              <a:chOff x="0" y="0"/>
              <a:chExt cx="624" cy="725"/>
            </a:xfrm>
          </p:grpSpPr>
          <p:sp>
            <p:nvSpPr>
              <p:cNvPr id="92273" name="未知"/>
              <p:cNvSpPr/>
              <p:nvPr/>
            </p:nvSpPr>
            <p:spPr>
              <a:xfrm>
                <a:off x="0" y="110"/>
                <a:ext cx="116" cy="63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52" y="57"/>
                  </a:cxn>
                  <a:cxn ang="0">
                    <a:pos x="81" y="17"/>
                  </a:cxn>
                  <a:cxn ang="0">
                    <a:pos x="116" y="0"/>
                  </a:cxn>
                </a:cxnLst>
                <a:pathLst>
                  <a:path w="116" h="63">
                    <a:moveTo>
                      <a:pt x="0" y="52"/>
                    </a:moveTo>
                    <a:cubicBezTo>
                      <a:pt x="19" y="57"/>
                      <a:pt x="39" y="63"/>
                      <a:pt x="52" y="57"/>
                    </a:cubicBezTo>
                    <a:cubicBezTo>
                      <a:pt x="65" y="51"/>
                      <a:pt x="70" y="26"/>
                      <a:pt x="81" y="17"/>
                    </a:cubicBezTo>
                    <a:cubicBezTo>
                      <a:pt x="92" y="8"/>
                      <a:pt x="104" y="4"/>
                      <a:pt x="11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74" name="未知"/>
              <p:cNvSpPr/>
              <p:nvPr/>
            </p:nvSpPr>
            <p:spPr>
              <a:xfrm>
                <a:off x="151" y="0"/>
                <a:ext cx="157" cy="57"/>
              </a:xfrm>
              <a:custGeom>
                <a:avLst/>
                <a:gdLst/>
                <a:ahLst/>
                <a:cxnLst>
                  <a:cxn ang="0">
                    <a:pos x="0" y="57"/>
                  </a:cxn>
                  <a:cxn ang="0">
                    <a:pos x="26" y="11"/>
                  </a:cxn>
                  <a:cxn ang="0">
                    <a:pos x="63" y="0"/>
                  </a:cxn>
                  <a:cxn ang="0">
                    <a:pos x="97" y="12"/>
                  </a:cxn>
                  <a:cxn ang="0">
                    <a:pos x="157" y="5"/>
                  </a:cxn>
                </a:cxnLst>
                <a:pathLst>
                  <a:path w="157" h="57">
                    <a:moveTo>
                      <a:pt x="0" y="57"/>
                    </a:moveTo>
                    <a:cubicBezTo>
                      <a:pt x="4" y="49"/>
                      <a:pt x="16" y="20"/>
                      <a:pt x="26" y="11"/>
                    </a:cubicBezTo>
                    <a:cubicBezTo>
                      <a:pt x="36" y="2"/>
                      <a:pt x="51" y="0"/>
                      <a:pt x="63" y="0"/>
                    </a:cubicBezTo>
                    <a:cubicBezTo>
                      <a:pt x="75" y="0"/>
                      <a:pt x="81" y="11"/>
                      <a:pt x="97" y="12"/>
                    </a:cubicBezTo>
                    <a:cubicBezTo>
                      <a:pt x="113" y="13"/>
                      <a:pt x="145" y="6"/>
                      <a:pt x="157" y="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75" name="未知"/>
              <p:cNvSpPr/>
              <p:nvPr/>
            </p:nvSpPr>
            <p:spPr>
              <a:xfrm>
                <a:off x="116" y="97"/>
                <a:ext cx="316" cy="138"/>
              </a:xfrm>
              <a:custGeom>
                <a:avLst/>
                <a:gdLst/>
                <a:ahLst/>
                <a:cxnLst>
                  <a:cxn ang="0">
                    <a:pos x="0" y="138"/>
                  </a:cxn>
                  <a:cxn ang="0">
                    <a:pos x="38" y="113"/>
                  </a:cxn>
                  <a:cxn ang="0">
                    <a:pos x="80" y="111"/>
                  </a:cxn>
                  <a:cxn ang="0">
                    <a:pos x="91" y="83"/>
                  </a:cxn>
                  <a:cxn ang="0">
                    <a:pos x="120" y="12"/>
                  </a:cxn>
                  <a:cxn ang="0">
                    <a:pos x="172" y="13"/>
                  </a:cxn>
                  <a:cxn ang="0">
                    <a:pos x="218" y="13"/>
                  </a:cxn>
                  <a:cxn ang="0">
                    <a:pos x="281" y="13"/>
                  </a:cxn>
                  <a:cxn ang="0">
                    <a:pos x="316" y="13"/>
                  </a:cxn>
                </a:cxnLst>
                <a:pathLst>
                  <a:path w="316" h="138">
                    <a:moveTo>
                      <a:pt x="0" y="138"/>
                    </a:moveTo>
                    <a:cubicBezTo>
                      <a:pt x="6" y="134"/>
                      <a:pt x="25" y="118"/>
                      <a:pt x="38" y="113"/>
                    </a:cubicBezTo>
                    <a:cubicBezTo>
                      <a:pt x="51" y="108"/>
                      <a:pt x="71" y="116"/>
                      <a:pt x="80" y="111"/>
                    </a:cubicBezTo>
                    <a:cubicBezTo>
                      <a:pt x="89" y="106"/>
                      <a:pt x="84" y="99"/>
                      <a:pt x="91" y="83"/>
                    </a:cubicBezTo>
                    <a:cubicBezTo>
                      <a:pt x="98" y="67"/>
                      <a:pt x="106" y="24"/>
                      <a:pt x="120" y="12"/>
                    </a:cubicBezTo>
                    <a:cubicBezTo>
                      <a:pt x="134" y="0"/>
                      <a:pt x="156" y="13"/>
                      <a:pt x="172" y="13"/>
                    </a:cubicBezTo>
                    <a:cubicBezTo>
                      <a:pt x="188" y="13"/>
                      <a:pt x="200" y="13"/>
                      <a:pt x="218" y="13"/>
                    </a:cubicBezTo>
                    <a:cubicBezTo>
                      <a:pt x="236" y="13"/>
                      <a:pt x="265" y="13"/>
                      <a:pt x="281" y="13"/>
                    </a:cubicBezTo>
                    <a:cubicBezTo>
                      <a:pt x="297" y="13"/>
                      <a:pt x="306" y="13"/>
                      <a:pt x="316" y="1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76" name="未知"/>
              <p:cNvSpPr/>
              <p:nvPr/>
            </p:nvSpPr>
            <p:spPr>
              <a:xfrm>
                <a:off x="432" y="166"/>
                <a:ext cx="192" cy="6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6" y="7"/>
                  </a:cxn>
                  <a:cxn ang="0">
                    <a:pos x="81" y="7"/>
                  </a:cxn>
                  <a:cxn ang="0">
                    <a:pos x="152" y="50"/>
                  </a:cxn>
                  <a:cxn ang="0">
                    <a:pos x="192" y="60"/>
                  </a:cxn>
                </a:cxnLst>
                <a:pathLst>
                  <a:path w="192" h="60">
                    <a:moveTo>
                      <a:pt x="0" y="7"/>
                    </a:moveTo>
                    <a:cubicBezTo>
                      <a:pt x="16" y="7"/>
                      <a:pt x="33" y="7"/>
                      <a:pt x="46" y="7"/>
                    </a:cubicBezTo>
                    <a:cubicBezTo>
                      <a:pt x="59" y="7"/>
                      <a:pt x="63" y="0"/>
                      <a:pt x="81" y="7"/>
                    </a:cubicBezTo>
                    <a:cubicBezTo>
                      <a:pt x="99" y="14"/>
                      <a:pt x="134" y="41"/>
                      <a:pt x="152" y="50"/>
                    </a:cubicBezTo>
                    <a:cubicBezTo>
                      <a:pt x="170" y="59"/>
                      <a:pt x="184" y="58"/>
                      <a:pt x="192" y="6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77" name="未知"/>
              <p:cNvSpPr/>
              <p:nvPr/>
            </p:nvSpPr>
            <p:spPr>
              <a:xfrm>
                <a:off x="288" y="163"/>
                <a:ext cx="52" cy="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10"/>
                  </a:cxn>
                </a:cxnLst>
                <a:pathLst>
                  <a:path w="52" h="10">
                    <a:moveTo>
                      <a:pt x="0" y="0"/>
                    </a:moveTo>
                    <a:cubicBezTo>
                      <a:pt x="20" y="4"/>
                      <a:pt x="41" y="8"/>
                      <a:pt x="52" y="1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78" name="未知"/>
              <p:cNvSpPr/>
              <p:nvPr/>
            </p:nvSpPr>
            <p:spPr>
              <a:xfrm>
                <a:off x="116" y="173"/>
                <a:ext cx="5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1" y="0"/>
                  </a:cxn>
                </a:cxnLst>
                <a:pathLst>
                  <a:path w="51" h="1">
                    <a:moveTo>
                      <a:pt x="0" y="0"/>
                    </a:moveTo>
                    <a:cubicBezTo>
                      <a:pt x="0" y="0"/>
                      <a:pt x="25" y="0"/>
                      <a:pt x="51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79" name="未知"/>
              <p:cNvSpPr/>
              <p:nvPr/>
            </p:nvSpPr>
            <p:spPr>
              <a:xfrm>
                <a:off x="167" y="66"/>
                <a:ext cx="40" cy="34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40" y="0"/>
                  </a:cxn>
                </a:cxnLst>
                <a:pathLst>
                  <a:path w="40" h="34">
                    <a:moveTo>
                      <a:pt x="0" y="34"/>
                    </a:moveTo>
                    <a:cubicBezTo>
                      <a:pt x="7" y="28"/>
                      <a:pt x="32" y="7"/>
                      <a:pt x="4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80" name="未知"/>
              <p:cNvSpPr/>
              <p:nvPr/>
            </p:nvSpPr>
            <p:spPr>
              <a:xfrm>
                <a:off x="29" y="334"/>
                <a:ext cx="87" cy="97"/>
              </a:xfrm>
              <a:custGeom>
                <a:avLst/>
                <a:gdLst/>
                <a:ahLst/>
                <a:cxnLst>
                  <a:cxn ang="0">
                    <a:pos x="0" y="97"/>
                  </a:cxn>
                  <a:cxn ang="0">
                    <a:pos x="54" y="55"/>
                  </a:cxn>
                  <a:cxn ang="0">
                    <a:pos x="87" y="0"/>
                  </a:cxn>
                </a:cxnLst>
                <a:pathLst>
                  <a:path w="87" h="97">
                    <a:moveTo>
                      <a:pt x="0" y="97"/>
                    </a:moveTo>
                    <a:cubicBezTo>
                      <a:pt x="9" y="90"/>
                      <a:pt x="39" y="71"/>
                      <a:pt x="54" y="55"/>
                    </a:cubicBezTo>
                    <a:cubicBezTo>
                      <a:pt x="69" y="39"/>
                      <a:pt x="80" y="11"/>
                      <a:pt x="87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81" name="未知"/>
              <p:cNvSpPr/>
              <p:nvPr/>
            </p:nvSpPr>
            <p:spPr>
              <a:xfrm>
                <a:off x="130" y="252"/>
                <a:ext cx="155" cy="48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44" y="20"/>
                  </a:cxn>
                  <a:cxn ang="0">
                    <a:pos x="109" y="23"/>
                  </a:cxn>
                  <a:cxn ang="0">
                    <a:pos x="155" y="0"/>
                  </a:cxn>
                </a:cxnLst>
                <a:pathLst>
                  <a:path w="155" h="48">
                    <a:moveTo>
                      <a:pt x="0" y="48"/>
                    </a:moveTo>
                    <a:cubicBezTo>
                      <a:pt x="7" y="43"/>
                      <a:pt x="26" y="24"/>
                      <a:pt x="44" y="20"/>
                    </a:cubicBezTo>
                    <a:cubicBezTo>
                      <a:pt x="62" y="16"/>
                      <a:pt x="90" y="26"/>
                      <a:pt x="109" y="23"/>
                    </a:cubicBezTo>
                    <a:cubicBezTo>
                      <a:pt x="128" y="20"/>
                      <a:pt x="146" y="5"/>
                      <a:pt x="15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82" name="未知"/>
              <p:cNvSpPr/>
              <p:nvPr/>
            </p:nvSpPr>
            <p:spPr>
              <a:xfrm>
                <a:off x="340" y="245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83" name="未知"/>
              <p:cNvSpPr/>
              <p:nvPr/>
            </p:nvSpPr>
            <p:spPr>
              <a:xfrm>
                <a:off x="167" y="386"/>
                <a:ext cx="58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58" y="0"/>
                  </a:cxn>
                </a:cxnLst>
                <a:pathLst>
                  <a:path w="58" h="45">
                    <a:moveTo>
                      <a:pt x="0" y="45"/>
                    </a:moveTo>
                    <a:cubicBezTo>
                      <a:pt x="23" y="26"/>
                      <a:pt x="46" y="8"/>
                      <a:pt x="58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84" name="未知"/>
              <p:cNvSpPr/>
              <p:nvPr/>
            </p:nvSpPr>
            <p:spPr>
              <a:xfrm>
                <a:off x="262" y="363"/>
                <a:ext cx="349" cy="14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8" y="16"/>
                  </a:cxn>
                  <a:cxn ang="0">
                    <a:pos x="137" y="46"/>
                  </a:cxn>
                  <a:cxn ang="0">
                    <a:pos x="199" y="84"/>
                  </a:cxn>
                  <a:cxn ang="0">
                    <a:pos x="251" y="68"/>
                  </a:cxn>
                  <a:cxn ang="0">
                    <a:pos x="309" y="115"/>
                  </a:cxn>
                  <a:cxn ang="0">
                    <a:pos x="349" y="144"/>
                  </a:cxn>
                </a:cxnLst>
                <a:pathLst>
                  <a:path w="349" h="144">
                    <a:moveTo>
                      <a:pt x="0" y="0"/>
                    </a:moveTo>
                    <a:cubicBezTo>
                      <a:pt x="15" y="3"/>
                      <a:pt x="65" y="8"/>
                      <a:pt x="88" y="16"/>
                    </a:cubicBezTo>
                    <a:cubicBezTo>
                      <a:pt x="111" y="24"/>
                      <a:pt x="119" y="35"/>
                      <a:pt x="137" y="46"/>
                    </a:cubicBezTo>
                    <a:cubicBezTo>
                      <a:pt x="155" y="57"/>
                      <a:pt x="180" y="80"/>
                      <a:pt x="199" y="84"/>
                    </a:cubicBezTo>
                    <a:cubicBezTo>
                      <a:pt x="218" y="88"/>
                      <a:pt x="233" y="63"/>
                      <a:pt x="251" y="68"/>
                    </a:cubicBezTo>
                    <a:cubicBezTo>
                      <a:pt x="269" y="73"/>
                      <a:pt x="293" y="102"/>
                      <a:pt x="309" y="115"/>
                    </a:cubicBezTo>
                    <a:cubicBezTo>
                      <a:pt x="325" y="128"/>
                      <a:pt x="337" y="136"/>
                      <a:pt x="349" y="144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85" name="未知"/>
              <p:cNvSpPr/>
              <p:nvPr/>
            </p:nvSpPr>
            <p:spPr>
              <a:xfrm>
                <a:off x="3" y="594"/>
                <a:ext cx="106" cy="85"/>
              </a:xfrm>
              <a:custGeom>
                <a:avLst/>
                <a:gdLst/>
                <a:ahLst/>
                <a:cxnLst>
                  <a:cxn ang="0">
                    <a:pos x="5" y="82"/>
                  </a:cxn>
                  <a:cxn ang="0">
                    <a:pos x="11" y="59"/>
                  </a:cxn>
                  <a:cxn ang="0">
                    <a:pos x="72" y="75"/>
                  </a:cxn>
                  <a:cxn ang="0">
                    <a:pos x="106" y="0"/>
                  </a:cxn>
                </a:cxnLst>
                <a:pathLst>
                  <a:path w="106" h="85">
                    <a:moveTo>
                      <a:pt x="5" y="82"/>
                    </a:moveTo>
                    <a:cubicBezTo>
                      <a:pt x="6" y="78"/>
                      <a:pt x="0" y="60"/>
                      <a:pt x="11" y="59"/>
                    </a:cubicBezTo>
                    <a:cubicBezTo>
                      <a:pt x="22" y="58"/>
                      <a:pt x="56" y="85"/>
                      <a:pt x="72" y="75"/>
                    </a:cubicBezTo>
                    <a:cubicBezTo>
                      <a:pt x="88" y="65"/>
                      <a:pt x="99" y="16"/>
                      <a:pt x="10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86" name="未知"/>
              <p:cNvSpPr/>
              <p:nvPr/>
            </p:nvSpPr>
            <p:spPr>
              <a:xfrm>
                <a:off x="116" y="480"/>
                <a:ext cx="172" cy="68"/>
              </a:xfrm>
              <a:custGeom>
                <a:avLst/>
                <a:gdLst/>
                <a:ahLst/>
                <a:cxnLst>
                  <a:cxn ang="0">
                    <a:pos x="0" y="68"/>
                  </a:cxn>
                  <a:cxn ang="0">
                    <a:pos x="68" y="7"/>
                  </a:cxn>
                  <a:cxn ang="0">
                    <a:pos x="109" y="27"/>
                  </a:cxn>
                  <a:cxn ang="0">
                    <a:pos x="172" y="27"/>
                  </a:cxn>
                </a:cxnLst>
                <a:pathLst>
                  <a:path w="172" h="68">
                    <a:moveTo>
                      <a:pt x="0" y="68"/>
                    </a:moveTo>
                    <a:cubicBezTo>
                      <a:pt x="11" y="58"/>
                      <a:pt x="50" y="14"/>
                      <a:pt x="68" y="7"/>
                    </a:cubicBezTo>
                    <a:cubicBezTo>
                      <a:pt x="86" y="0"/>
                      <a:pt x="92" y="24"/>
                      <a:pt x="109" y="27"/>
                    </a:cubicBezTo>
                    <a:cubicBezTo>
                      <a:pt x="126" y="30"/>
                      <a:pt x="150" y="29"/>
                      <a:pt x="172" y="27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87" name="未知"/>
              <p:cNvSpPr/>
              <p:nvPr/>
            </p:nvSpPr>
            <p:spPr>
              <a:xfrm>
                <a:off x="291" y="428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88" name="未知"/>
              <p:cNvSpPr/>
              <p:nvPr/>
            </p:nvSpPr>
            <p:spPr>
              <a:xfrm>
                <a:off x="167" y="334"/>
                <a:ext cx="29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29" y="0"/>
                  </a:cxn>
                </a:cxnLst>
                <a:pathLst>
                  <a:path w="29" h="45">
                    <a:moveTo>
                      <a:pt x="0" y="45"/>
                    </a:moveTo>
                    <a:cubicBezTo>
                      <a:pt x="0" y="45"/>
                      <a:pt x="14" y="22"/>
                      <a:pt x="29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89" name="未知"/>
              <p:cNvSpPr/>
              <p:nvPr/>
            </p:nvSpPr>
            <p:spPr>
              <a:xfrm>
                <a:off x="116" y="663"/>
                <a:ext cx="14" cy="56"/>
              </a:xfrm>
              <a:custGeom>
                <a:avLst/>
                <a:gdLst/>
                <a:ahLst/>
                <a:cxnLst>
                  <a:cxn ang="0">
                    <a:pos x="14" y="56"/>
                  </a:cxn>
                  <a:cxn ang="0">
                    <a:pos x="0" y="0"/>
                  </a:cxn>
                </a:cxnLst>
                <a:pathLst>
                  <a:path w="14" h="56">
                    <a:moveTo>
                      <a:pt x="14" y="56"/>
                    </a:moveTo>
                    <a:cubicBezTo>
                      <a:pt x="14" y="56"/>
                      <a:pt x="7" y="28"/>
                      <a:pt x="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90" name="未知"/>
              <p:cNvSpPr/>
              <p:nvPr/>
            </p:nvSpPr>
            <p:spPr>
              <a:xfrm>
                <a:off x="162" y="548"/>
                <a:ext cx="5" cy="74"/>
              </a:xfrm>
              <a:custGeom>
                <a:avLst/>
                <a:gdLst/>
                <a:ahLst/>
                <a:cxnLst>
                  <a:cxn ang="0">
                    <a:pos x="5" y="74"/>
                  </a:cxn>
                  <a:cxn ang="0">
                    <a:pos x="5" y="0"/>
                  </a:cxn>
                </a:cxnLst>
                <a:pathLst>
                  <a:path w="5" h="74">
                    <a:moveTo>
                      <a:pt x="5" y="74"/>
                    </a:moveTo>
                    <a:cubicBezTo>
                      <a:pt x="2" y="43"/>
                      <a:pt x="0" y="12"/>
                      <a:pt x="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91" name="未知"/>
              <p:cNvSpPr/>
              <p:nvPr/>
            </p:nvSpPr>
            <p:spPr>
              <a:xfrm>
                <a:off x="167" y="593"/>
                <a:ext cx="269" cy="109"/>
              </a:xfrm>
              <a:custGeom>
                <a:avLst/>
                <a:gdLst/>
                <a:ahLst/>
                <a:cxnLst>
                  <a:cxn ang="0">
                    <a:pos x="0" y="109"/>
                  </a:cxn>
                  <a:cxn ang="0">
                    <a:pos x="23" y="86"/>
                  </a:cxn>
                  <a:cxn ang="0">
                    <a:pos x="30" y="44"/>
                  </a:cxn>
                  <a:cxn ang="0">
                    <a:pos x="50" y="7"/>
                  </a:cxn>
                  <a:cxn ang="0">
                    <a:pos x="116" y="3"/>
                  </a:cxn>
                  <a:cxn ang="0">
                    <a:pos x="188" y="7"/>
                  </a:cxn>
                  <a:cxn ang="0">
                    <a:pos x="269" y="23"/>
                  </a:cxn>
                </a:cxnLst>
                <a:pathLst>
                  <a:path w="269" h="109">
                    <a:moveTo>
                      <a:pt x="0" y="109"/>
                    </a:moveTo>
                    <a:cubicBezTo>
                      <a:pt x="4" y="105"/>
                      <a:pt x="18" y="97"/>
                      <a:pt x="23" y="86"/>
                    </a:cubicBezTo>
                    <a:cubicBezTo>
                      <a:pt x="28" y="75"/>
                      <a:pt x="26" y="57"/>
                      <a:pt x="30" y="44"/>
                    </a:cubicBezTo>
                    <a:cubicBezTo>
                      <a:pt x="34" y="31"/>
                      <a:pt x="36" y="14"/>
                      <a:pt x="50" y="7"/>
                    </a:cubicBezTo>
                    <a:cubicBezTo>
                      <a:pt x="64" y="0"/>
                      <a:pt x="93" y="3"/>
                      <a:pt x="116" y="3"/>
                    </a:cubicBezTo>
                    <a:cubicBezTo>
                      <a:pt x="139" y="3"/>
                      <a:pt x="163" y="4"/>
                      <a:pt x="188" y="7"/>
                    </a:cubicBezTo>
                    <a:cubicBezTo>
                      <a:pt x="213" y="10"/>
                      <a:pt x="252" y="20"/>
                      <a:pt x="269" y="2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92" name="未知"/>
              <p:cNvSpPr/>
              <p:nvPr/>
            </p:nvSpPr>
            <p:spPr>
              <a:xfrm>
                <a:off x="405" y="656"/>
                <a:ext cx="206" cy="6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7"/>
                  </a:cxn>
                  <a:cxn ang="0">
                    <a:pos x="101" y="10"/>
                  </a:cxn>
                  <a:cxn ang="0">
                    <a:pos x="137" y="49"/>
                  </a:cxn>
                  <a:cxn ang="0">
                    <a:pos x="206" y="69"/>
                  </a:cxn>
                </a:cxnLst>
                <a:pathLst>
                  <a:path w="206" h="69">
                    <a:moveTo>
                      <a:pt x="0" y="0"/>
                    </a:moveTo>
                    <a:cubicBezTo>
                      <a:pt x="5" y="2"/>
                      <a:pt x="10" y="5"/>
                      <a:pt x="27" y="7"/>
                    </a:cubicBezTo>
                    <a:cubicBezTo>
                      <a:pt x="44" y="9"/>
                      <a:pt x="83" y="3"/>
                      <a:pt x="101" y="10"/>
                    </a:cubicBezTo>
                    <a:cubicBezTo>
                      <a:pt x="119" y="17"/>
                      <a:pt x="119" y="39"/>
                      <a:pt x="137" y="49"/>
                    </a:cubicBezTo>
                    <a:cubicBezTo>
                      <a:pt x="155" y="59"/>
                      <a:pt x="192" y="65"/>
                      <a:pt x="206" y="69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93" name="未知"/>
              <p:cNvSpPr/>
              <p:nvPr/>
            </p:nvSpPr>
            <p:spPr>
              <a:xfrm>
                <a:off x="288" y="663"/>
                <a:ext cx="52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0"/>
                  </a:cxn>
                </a:cxnLst>
                <a:pathLst>
                  <a:path w="52" h="1">
                    <a:moveTo>
                      <a:pt x="0" y="0"/>
                    </a:moveTo>
                    <a:cubicBezTo>
                      <a:pt x="0" y="0"/>
                      <a:pt x="26" y="0"/>
                      <a:pt x="52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94" name="未知"/>
              <p:cNvSpPr/>
              <p:nvPr/>
            </p:nvSpPr>
            <p:spPr>
              <a:xfrm>
                <a:off x="432" y="334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95" name="未知"/>
              <p:cNvSpPr/>
              <p:nvPr/>
            </p:nvSpPr>
            <p:spPr>
              <a:xfrm>
                <a:off x="301" y="56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96" name="未知"/>
              <p:cNvSpPr/>
              <p:nvPr/>
            </p:nvSpPr>
            <p:spPr>
              <a:xfrm>
                <a:off x="113" y="41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92297" name="Group 151"/>
            <p:cNvGrpSpPr/>
            <p:nvPr/>
          </p:nvGrpSpPr>
          <p:grpSpPr>
            <a:xfrm>
              <a:off x="336" y="2928"/>
              <a:ext cx="624" cy="725"/>
              <a:chOff x="0" y="0"/>
              <a:chExt cx="624" cy="725"/>
            </a:xfrm>
          </p:grpSpPr>
          <p:sp>
            <p:nvSpPr>
              <p:cNvPr id="92298" name="未知"/>
              <p:cNvSpPr/>
              <p:nvPr/>
            </p:nvSpPr>
            <p:spPr>
              <a:xfrm>
                <a:off x="0" y="110"/>
                <a:ext cx="116" cy="63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52" y="57"/>
                  </a:cxn>
                  <a:cxn ang="0">
                    <a:pos x="81" y="17"/>
                  </a:cxn>
                  <a:cxn ang="0">
                    <a:pos x="116" y="0"/>
                  </a:cxn>
                </a:cxnLst>
                <a:pathLst>
                  <a:path w="116" h="63">
                    <a:moveTo>
                      <a:pt x="0" y="52"/>
                    </a:moveTo>
                    <a:cubicBezTo>
                      <a:pt x="19" y="57"/>
                      <a:pt x="39" y="63"/>
                      <a:pt x="52" y="57"/>
                    </a:cubicBezTo>
                    <a:cubicBezTo>
                      <a:pt x="65" y="51"/>
                      <a:pt x="70" y="26"/>
                      <a:pt x="81" y="17"/>
                    </a:cubicBezTo>
                    <a:cubicBezTo>
                      <a:pt x="92" y="8"/>
                      <a:pt x="104" y="4"/>
                      <a:pt x="11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99" name="未知"/>
              <p:cNvSpPr/>
              <p:nvPr/>
            </p:nvSpPr>
            <p:spPr>
              <a:xfrm>
                <a:off x="151" y="0"/>
                <a:ext cx="157" cy="57"/>
              </a:xfrm>
              <a:custGeom>
                <a:avLst/>
                <a:gdLst/>
                <a:ahLst/>
                <a:cxnLst>
                  <a:cxn ang="0">
                    <a:pos x="0" y="57"/>
                  </a:cxn>
                  <a:cxn ang="0">
                    <a:pos x="26" y="11"/>
                  </a:cxn>
                  <a:cxn ang="0">
                    <a:pos x="63" y="0"/>
                  </a:cxn>
                  <a:cxn ang="0">
                    <a:pos x="97" y="12"/>
                  </a:cxn>
                  <a:cxn ang="0">
                    <a:pos x="157" y="5"/>
                  </a:cxn>
                </a:cxnLst>
                <a:pathLst>
                  <a:path w="157" h="57">
                    <a:moveTo>
                      <a:pt x="0" y="57"/>
                    </a:moveTo>
                    <a:cubicBezTo>
                      <a:pt x="4" y="49"/>
                      <a:pt x="16" y="20"/>
                      <a:pt x="26" y="11"/>
                    </a:cubicBezTo>
                    <a:cubicBezTo>
                      <a:pt x="36" y="2"/>
                      <a:pt x="51" y="0"/>
                      <a:pt x="63" y="0"/>
                    </a:cubicBezTo>
                    <a:cubicBezTo>
                      <a:pt x="75" y="0"/>
                      <a:pt x="81" y="11"/>
                      <a:pt x="97" y="12"/>
                    </a:cubicBezTo>
                    <a:cubicBezTo>
                      <a:pt x="113" y="13"/>
                      <a:pt x="145" y="6"/>
                      <a:pt x="157" y="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00" name="未知"/>
              <p:cNvSpPr/>
              <p:nvPr/>
            </p:nvSpPr>
            <p:spPr>
              <a:xfrm>
                <a:off x="116" y="97"/>
                <a:ext cx="316" cy="138"/>
              </a:xfrm>
              <a:custGeom>
                <a:avLst/>
                <a:gdLst/>
                <a:ahLst/>
                <a:cxnLst>
                  <a:cxn ang="0">
                    <a:pos x="0" y="138"/>
                  </a:cxn>
                  <a:cxn ang="0">
                    <a:pos x="38" y="113"/>
                  </a:cxn>
                  <a:cxn ang="0">
                    <a:pos x="80" y="111"/>
                  </a:cxn>
                  <a:cxn ang="0">
                    <a:pos x="91" y="83"/>
                  </a:cxn>
                  <a:cxn ang="0">
                    <a:pos x="120" y="12"/>
                  </a:cxn>
                  <a:cxn ang="0">
                    <a:pos x="172" y="13"/>
                  </a:cxn>
                  <a:cxn ang="0">
                    <a:pos x="218" y="13"/>
                  </a:cxn>
                  <a:cxn ang="0">
                    <a:pos x="281" y="13"/>
                  </a:cxn>
                  <a:cxn ang="0">
                    <a:pos x="316" y="13"/>
                  </a:cxn>
                </a:cxnLst>
                <a:pathLst>
                  <a:path w="316" h="138">
                    <a:moveTo>
                      <a:pt x="0" y="138"/>
                    </a:moveTo>
                    <a:cubicBezTo>
                      <a:pt x="6" y="134"/>
                      <a:pt x="25" y="118"/>
                      <a:pt x="38" y="113"/>
                    </a:cubicBezTo>
                    <a:cubicBezTo>
                      <a:pt x="51" y="108"/>
                      <a:pt x="71" y="116"/>
                      <a:pt x="80" y="111"/>
                    </a:cubicBezTo>
                    <a:cubicBezTo>
                      <a:pt x="89" y="106"/>
                      <a:pt x="84" y="99"/>
                      <a:pt x="91" y="83"/>
                    </a:cubicBezTo>
                    <a:cubicBezTo>
                      <a:pt x="98" y="67"/>
                      <a:pt x="106" y="24"/>
                      <a:pt x="120" y="12"/>
                    </a:cubicBezTo>
                    <a:cubicBezTo>
                      <a:pt x="134" y="0"/>
                      <a:pt x="156" y="13"/>
                      <a:pt x="172" y="13"/>
                    </a:cubicBezTo>
                    <a:cubicBezTo>
                      <a:pt x="188" y="13"/>
                      <a:pt x="200" y="13"/>
                      <a:pt x="218" y="13"/>
                    </a:cubicBezTo>
                    <a:cubicBezTo>
                      <a:pt x="236" y="13"/>
                      <a:pt x="265" y="13"/>
                      <a:pt x="281" y="13"/>
                    </a:cubicBezTo>
                    <a:cubicBezTo>
                      <a:pt x="297" y="13"/>
                      <a:pt x="306" y="13"/>
                      <a:pt x="316" y="1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01" name="未知"/>
              <p:cNvSpPr/>
              <p:nvPr/>
            </p:nvSpPr>
            <p:spPr>
              <a:xfrm>
                <a:off x="432" y="166"/>
                <a:ext cx="192" cy="6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6" y="7"/>
                  </a:cxn>
                  <a:cxn ang="0">
                    <a:pos x="81" y="7"/>
                  </a:cxn>
                  <a:cxn ang="0">
                    <a:pos x="152" y="50"/>
                  </a:cxn>
                  <a:cxn ang="0">
                    <a:pos x="192" y="60"/>
                  </a:cxn>
                </a:cxnLst>
                <a:pathLst>
                  <a:path w="192" h="60">
                    <a:moveTo>
                      <a:pt x="0" y="7"/>
                    </a:moveTo>
                    <a:cubicBezTo>
                      <a:pt x="16" y="7"/>
                      <a:pt x="33" y="7"/>
                      <a:pt x="46" y="7"/>
                    </a:cubicBezTo>
                    <a:cubicBezTo>
                      <a:pt x="59" y="7"/>
                      <a:pt x="63" y="0"/>
                      <a:pt x="81" y="7"/>
                    </a:cubicBezTo>
                    <a:cubicBezTo>
                      <a:pt x="99" y="14"/>
                      <a:pt x="134" y="41"/>
                      <a:pt x="152" y="50"/>
                    </a:cubicBezTo>
                    <a:cubicBezTo>
                      <a:pt x="170" y="59"/>
                      <a:pt x="184" y="58"/>
                      <a:pt x="192" y="6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02" name="未知"/>
              <p:cNvSpPr/>
              <p:nvPr/>
            </p:nvSpPr>
            <p:spPr>
              <a:xfrm>
                <a:off x="288" y="163"/>
                <a:ext cx="52" cy="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10"/>
                  </a:cxn>
                </a:cxnLst>
                <a:pathLst>
                  <a:path w="52" h="10">
                    <a:moveTo>
                      <a:pt x="0" y="0"/>
                    </a:moveTo>
                    <a:cubicBezTo>
                      <a:pt x="20" y="4"/>
                      <a:pt x="41" y="8"/>
                      <a:pt x="52" y="1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03" name="未知"/>
              <p:cNvSpPr/>
              <p:nvPr/>
            </p:nvSpPr>
            <p:spPr>
              <a:xfrm>
                <a:off x="116" y="173"/>
                <a:ext cx="5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1" y="0"/>
                  </a:cxn>
                </a:cxnLst>
                <a:pathLst>
                  <a:path w="51" h="1">
                    <a:moveTo>
                      <a:pt x="0" y="0"/>
                    </a:moveTo>
                    <a:cubicBezTo>
                      <a:pt x="0" y="0"/>
                      <a:pt x="25" y="0"/>
                      <a:pt x="51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04" name="未知"/>
              <p:cNvSpPr/>
              <p:nvPr/>
            </p:nvSpPr>
            <p:spPr>
              <a:xfrm>
                <a:off x="167" y="66"/>
                <a:ext cx="40" cy="34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40" y="0"/>
                  </a:cxn>
                </a:cxnLst>
                <a:pathLst>
                  <a:path w="40" h="34">
                    <a:moveTo>
                      <a:pt x="0" y="34"/>
                    </a:moveTo>
                    <a:cubicBezTo>
                      <a:pt x="7" y="28"/>
                      <a:pt x="32" y="7"/>
                      <a:pt x="4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05" name="未知"/>
              <p:cNvSpPr/>
              <p:nvPr/>
            </p:nvSpPr>
            <p:spPr>
              <a:xfrm>
                <a:off x="29" y="334"/>
                <a:ext cx="87" cy="97"/>
              </a:xfrm>
              <a:custGeom>
                <a:avLst/>
                <a:gdLst/>
                <a:ahLst/>
                <a:cxnLst>
                  <a:cxn ang="0">
                    <a:pos x="0" y="97"/>
                  </a:cxn>
                  <a:cxn ang="0">
                    <a:pos x="54" y="55"/>
                  </a:cxn>
                  <a:cxn ang="0">
                    <a:pos x="87" y="0"/>
                  </a:cxn>
                </a:cxnLst>
                <a:pathLst>
                  <a:path w="87" h="97">
                    <a:moveTo>
                      <a:pt x="0" y="97"/>
                    </a:moveTo>
                    <a:cubicBezTo>
                      <a:pt x="9" y="90"/>
                      <a:pt x="39" y="71"/>
                      <a:pt x="54" y="55"/>
                    </a:cubicBezTo>
                    <a:cubicBezTo>
                      <a:pt x="69" y="39"/>
                      <a:pt x="80" y="11"/>
                      <a:pt x="87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06" name="未知"/>
              <p:cNvSpPr/>
              <p:nvPr/>
            </p:nvSpPr>
            <p:spPr>
              <a:xfrm>
                <a:off x="130" y="252"/>
                <a:ext cx="155" cy="48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44" y="20"/>
                  </a:cxn>
                  <a:cxn ang="0">
                    <a:pos x="109" y="23"/>
                  </a:cxn>
                  <a:cxn ang="0">
                    <a:pos x="155" y="0"/>
                  </a:cxn>
                </a:cxnLst>
                <a:pathLst>
                  <a:path w="155" h="48">
                    <a:moveTo>
                      <a:pt x="0" y="48"/>
                    </a:moveTo>
                    <a:cubicBezTo>
                      <a:pt x="7" y="43"/>
                      <a:pt x="26" y="24"/>
                      <a:pt x="44" y="20"/>
                    </a:cubicBezTo>
                    <a:cubicBezTo>
                      <a:pt x="62" y="16"/>
                      <a:pt x="90" y="26"/>
                      <a:pt x="109" y="23"/>
                    </a:cubicBezTo>
                    <a:cubicBezTo>
                      <a:pt x="128" y="20"/>
                      <a:pt x="146" y="5"/>
                      <a:pt x="15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07" name="未知"/>
              <p:cNvSpPr/>
              <p:nvPr/>
            </p:nvSpPr>
            <p:spPr>
              <a:xfrm>
                <a:off x="340" y="245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08" name="未知"/>
              <p:cNvSpPr/>
              <p:nvPr/>
            </p:nvSpPr>
            <p:spPr>
              <a:xfrm>
                <a:off x="167" y="386"/>
                <a:ext cx="58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58" y="0"/>
                  </a:cxn>
                </a:cxnLst>
                <a:pathLst>
                  <a:path w="58" h="45">
                    <a:moveTo>
                      <a:pt x="0" y="45"/>
                    </a:moveTo>
                    <a:cubicBezTo>
                      <a:pt x="23" y="26"/>
                      <a:pt x="46" y="8"/>
                      <a:pt x="58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09" name="未知"/>
              <p:cNvSpPr/>
              <p:nvPr/>
            </p:nvSpPr>
            <p:spPr>
              <a:xfrm>
                <a:off x="262" y="363"/>
                <a:ext cx="349" cy="14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8" y="16"/>
                  </a:cxn>
                  <a:cxn ang="0">
                    <a:pos x="137" y="46"/>
                  </a:cxn>
                  <a:cxn ang="0">
                    <a:pos x="199" y="84"/>
                  </a:cxn>
                  <a:cxn ang="0">
                    <a:pos x="251" y="68"/>
                  </a:cxn>
                  <a:cxn ang="0">
                    <a:pos x="309" y="115"/>
                  </a:cxn>
                  <a:cxn ang="0">
                    <a:pos x="349" y="144"/>
                  </a:cxn>
                </a:cxnLst>
                <a:pathLst>
                  <a:path w="349" h="144">
                    <a:moveTo>
                      <a:pt x="0" y="0"/>
                    </a:moveTo>
                    <a:cubicBezTo>
                      <a:pt x="15" y="3"/>
                      <a:pt x="65" y="8"/>
                      <a:pt x="88" y="16"/>
                    </a:cubicBezTo>
                    <a:cubicBezTo>
                      <a:pt x="111" y="24"/>
                      <a:pt x="119" y="35"/>
                      <a:pt x="137" y="46"/>
                    </a:cubicBezTo>
                    <a:cubicBezTo>
                      <a:pt x="155" y="57"/>
                      <a:pt x="180" y="80"/>
                      <a:pt x="199" y="84"/>
                    </a:cubicBezTo>
                    <a:cubicBezTo>
                      <a:pt x="218" y="88"/>
                      <a:pt x="233" y="63"/>
                      <a:pt x="251" y="68"/>
                    </a:cubicBezTo>
                    <a:cubicBezTo>
                      <a:pt x="269" y="73"/>
                      <a:pt x="293" y="102"/>
                      <a:pt x="309" y="115"/>
                    </a:cubicBezTo>
                    <a:cubicBezTo>
                      <a:pt x="325" y="128"/>
                      <a:pt x="337" y="136"/>
                      <a:pt x="349" y="144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10" name="未知"/>
              <p:cNvSpPr/>
              <p:nvPr/>
            </p:nvSpPr>
            <p:spPr>
              <a:xfrm>
                <a:off x="3" y="594"/>
                <a:ext cx="106" cy="85"/>
              </a:xfrm>
              <a:custGeom>
                <a:avLst/>
                <a:gdLst/>
                <a:ahLst/>
                <a:cxnLst>
                  <a:cxn ang="0">
                    <a:pos x="5" y="82"/>
                  </a:cxn>
                  <a:cxn ang="0">
                    <a:pos x="11" y="59"/>
                  </a:cxn>
                  <a:cxn ang="0">
                    <a:pos x="72" y="75"/>
                  </a:cxn>
                  <a:cxn ang="0">
                    <a:pos x="106" y="0"/>
                  </a:cxn>
                </a:cxnLst>
                <a:pathLst>
                  <a:path w="106" h="85">
                    <a:moveTo>
                      <a:pt x="5" y="82"/>
                    </a:moveTo>
                    <a:cubicBezTo>
                      <a:pt x="6" y="78"/>
                      <a:pt x="0" y="60"/>
                      <a:pt x="11" y="59"/>
                    </a:cubicBezTo>
                    <a:cubicBezTo>
                      <a:pt x="22" y="58"/>
                      <a:pt x="56" y="85"/>
                      <a:pt x="72" y="75"/>
                    </a:cubicBezTo>
                    <a:cubicBezTo>
                      <a:pt x="88" y="65"/>
                      <a:pt x="99" y="16"/>
                      <a:pt x="10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11" name="未知"/>
              <p:cNvSpPr/>
              <p:nvPr/>
            </p:nvSpPr>
            <p:spPr>
              <a:xfrm>
                <a:off x="116" y="480"/>
                <a:ext cx="172" cy="68"/>
              </a:xfrm>
              <a:custGeom>
                <a:avLst/>
                <a:gdLst/>
                <a:ahLst/>
                <a:cxnLst>
                  <a:cxn ang="0">
                    <a:pos x="0" y="68"/>
                  </a:cxn>
                  <a:cxn ang="0">
                    <a:pos x="68" y="7"/>
                  </a:cxn>
                  <a:cxn ang="0">
                    <a:pos x="109" y="27"/>
                  </a:cxn>
                  <a:cxn ang="0">
                    <a:pos x="172" y="27"/>
                  </a:cxn>
                </a:cxnLst>
                <a:pathLst>
                  <a:path w="172" h="68">
                    <a:moveTo>
                      <a:pt x="0" y="68"/>
                    </a:moveTo>
                    <a:cubicBezTo>
                      <a:pt x="11" y="58"/>
                      <a:pt x="50" y="14"/>
                      <a:pt x="68" y="7"/>
                    </a:cubicBezTo>
                    <a:cubicBezTo>
                      <a:pt x="86" y="0"/>
                      <a:pt x="92" y="24"/>
                      <a:pt x="109" y="27"/>
                    </a:cubicBezTo>
                    <a:cubicBezTo>
                      <a:pt x="126" y="30"/>
                      <a:pt x="150" y="29"/>
                      <a:pt x="172" y="27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12" name="未知"/>
              <p:cNvSpPr/>
              <p:nvPr/>
            </p:nvSpPr>
            <p:spPr>
              <a:xfrm>
                <a:off x="291" y="428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13" name="未知"/>
              <p:cNvSpPr/>
              <p:nvPr/>
            </p:nvSpPr>
            <p:spPr>
              <a:xfrm>
                <a:off x="167" y="334"/>
                <a:ext cx="29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29" y="0"/>
                  </a:cxn>
                </a:cxnLst>
                <a:pathLst>
                  <a:path w="29" h="45">
                    <a:moveTo>
                      <a:pt x="0" y="45"/>
                    </a:moveTo>
                    <a:cubicBezTo>
                      <a:pt x="0" y="45"/>
                      <a:pt x="14" y="22"/>
                      <a:pt x="29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14" name="未知"/>
              <p:cNvSpPr/>
              <p:nvPr/>
            </p:nvSpPr>
            <p:spPr>
              <a:xfrm>
                <a:off x="116" y="663"/>
                <a:ext cx="14" cy="56"/>
              </a:xfrm>
              <a:custGeom>
                <a:avLst/>
                <a:gdLst/>
                <a:ahLst/>
                <a:cxnLst>
                  <a:cxn ang="0">
                    <a:pos x="14" y="56"/>
                  </a:cxn>
                  <a:cxn ang="0">
                    <a:pos x="0" y="0"/>
                  </a:cxn>
                </a:cxnLst>
                <a:pathLst>
                  <a:path w="14" h="56">
                    <a:moveTo>
                      <a:pt x="14" y="56"/>
                    </a:moveTo>
                    <a:cubicBezTo>
                      <a:pt x="14" y="56"/>
                      <a:pt x="7" y="28"/>
                      <a:pt x="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15" name="未知"/>
              <p:cNvSpPr/>
              <p:nvPr/>
            </p:nvSpPr>
            <p:spPr>
              <a:xfrm>
                <a:off x="162" y="548"/>
                <a:ext cx="5" cy="74"/>
              </a:xfrm>
              <a:custGeom>
                <a:avLst/>
                <a:gdLst/>
                <a:ahLst/>
                <a:cxnLst>
                  <a:cxn ang="0">
                    <a:pos x="5" y="74"/>
                  </a:cxn>
                  <a:cxn ang="0">
                    <a:pos x="5" y="0"/>
                  </a:cxn>
                </a:cxnLst>
                <a:pathLst>
                  <a:path w="5" h="74">
                    <a:moveTo>
                      <a:pt x="5" y="74"/>
                    </a:moveTo>
                    <a:cubicBezTo>
                      <a:pt x="2" y="43"/>
                      <a:pt x="0" y="12"/>
                      <a:pt x="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16" name="未知"/>
              <p:cNvSpPr/>
              <p:nvPr/>
            </p:nvSpPr>
            <p:spPr>
              <a:xfrm>
                <a:off x="167" y="593"/>
                <a:ext cx="269" cy="109"/>
              </a:xfrm>
              <a:custGeom>
                <a:avLst/>
                <a:gdLst/>
                <a:ahLst/>
                <a:cxnLst>
                  <a:cxn ang="0">
                    <a:pos x="0" y="109"/>
                  </a:cxn>
                  <a:cxn ang="0">
                    <a:pos x="23" y="86"/>
                  </a:cxn>
                  <a:cxn ang="0">
                    <a:pos x="30" y="44"/>
                  </a:cxn>
                  <a:cxn ang="0">
                    <a:pos x="50" y="7"/>
                  </a:cxn>
                  <a:cxn ang="0">
                    <a:pos x="116" y="3"/>
                  </a:cxn>
                  <a:cxn ang="0">
                    <a:pos x="188" y="7"/>
                  </a:cxn>
                  <a:cxn ang="0">
                    <a:pos x="269" y="23"/>
                  </a:cxn>
                </a:cxnLst>
                <a:pathLst>
                  <a:path w="269" h="109">
                    <a:moveTo>
                      <a:pt x="0" y="109"/>
                    </a:moveTo>
                    <a:cubicBezTo>
                      <a:pt x="4" y="105"/>
                      <a:pt x="18" y="97"/>
                      <a:pt x="23" y="86"/>
                    </a:cubicBezTo>
                    <a:cubicBezTo>
                      <a:pt x="28" y="75"/>
                      <a:pt x="26" y="57"/>
                      <a:pt x="30" y="44"/>
                    </a:cubicBezTo>
                    <a:cubicBezTo>
                      <a:pt x="34" y="31"/>
                      <a:pt x="36" y="14"/>
                      <a:pt x="50" y="7"/>
                    </a:cubicBezTo>
                    <a:cubicBezTo>
                      <a:pt x="64" y="0"/>
                      <a:pt x="93" y="3"/>
                      <a:pt x="116" y="3"/>
                    </a:cubicBezTo>
                    <a:cubicBezTo>
                      <a:pt x="139" y="3"/>
                      <a:pt x="163" y="4"/>
                      <a:pt x="188" y="7"/>
                    </a:cubicBezTo>
                    <a:cubicBezTo>
                      <a:pt x="213" y="10"/>
                      <a:pt x="252" y="20"/>
                      <a:pt x="269" y="2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17" name="未知"/>
              <p:cNvSpPr/>
              <p:nvPr/>
            </p:nvSpPr>
            <p:spPr>
              <a:xfrm>
                <a:off x="405" y="656"/>
                <a:ext cx="206" cy="6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7"/>
                  </a:cxn>
                  <a:cxn ang="0">
                    <a:pos x="101" y="10"/>
                  </a:cxn>
                  <a:cxn ang="0">
                    <a:pos x="137" y="49"/>
                  </a:cxn>
                  <a:cxn ang="0">
                    <a:pos x="206" y="69"/>
                  </a:cxn>
                </a:cxnLst>
                <a:pathLst>
                  <a:path w="206" h="69">
                    <a:moveTo>
                      <a:pt x="0" y="0"/>
                    </a:moveTo>
                    <a:cubicBezTo>
                      <a:pt x="5" y="2"/>
                      <a:pt x="10" y="5"/>
                      <a:pt x="27" y="7"/>
                    </a:cubicBezTo>
                    <a:cubicBezTo>
                      <a:pt x="44" y="9"/>
                      <a:pt x="83" y="3"/>
                      <a:pt x="101" y="10"/>
                    </a:cubicBezTo>
                    <a:cubicBezTo>
                      <a:pt x="119" y="17"/>
                      <a:pt x="119" y="39"/>
                      <a:pt x="137" y="49"/>
                    </a:cubicBezTo>
                    <a:cubicBezTo>
                      <a:pt x="155" y="59"/>
                      <a:pt x="192" y="65"/>
                      <a:pt x="206" y="69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18" name="未知"/>
              <p:cNvSpPr/>
              <p:nvPr/>
            </p:nvSpPr>
            <p:spPr>
              <a:xfrm>
                <a:off x="288" y="663"/>
                <a:ext cx="52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0"/>
                  </a:cxn>
                </a:cxnLst>
                <a:pathLst>
                  <a:path w="52" h="1">
                    <a:moveTo>
                      <a:pt x="0" y="0"/>
                    </a:moveTo>
                    <a:cubicBezTo>
                      <a:pt x="0" y="0"/>
                      <a:pt x="26" y="0"/>
                      <a:pt x="52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19" name="未知"/>
              <p:cNvSpPr/>
              <p:nvPr/>
            </p:nvSpPr>
            <p:spPr>
              <a:xfrm>
                <a:off x="432" y="334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20" name="未知"/>
              <p:cNvSpPr/>
              <p:nvPr/>
            </p:nvSpPr>
            <p:spPr>
              <a:xfrm>
                <a:off x="301" y="56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21" name="未知"/>
              <p:cNvSpPr/>
              <p:nvPr/>
            </p:nvSpPr>
            <p:spPr>
              <a:xfrm>
                <a:off x="113" y="41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92322" name="Group 176"/>
            <p:cNvGrpSpPr/>
            <p:nvPr/>
          </p:nvGrpSpPr>
          <p:grpSpPr>
            <a:xfrm>
              <a:off x="336" y="3531"/>
              <a:ext cx="624" cy="725"/>
              <a:chOff x="0" y="0"/>
              <a:chExt cx="624" cy="725"/>
            </a:xfrm>
          </p:grpSpPr>
          <p:sp>
            <p:nvSpPr>
              <p:cNvPr id="92323" name="未知"/>
              <p:cNvSpPr/>
              <p:nvPr/>
            </p:nvSpPr>
            <p:spPr>
              <a:xfrm>
                <a:off x="0" y="110"/>
                <a:ext cx="116" cy="63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52" y="57"/>
                  </a:cxn>
                  <a:cxn ang="0">
                    <a:pos x="81" y="17"/>
                  </a:cxn>
                  <a:cxn ang="0">
                    <a:pos x="116" y="0"/>
                  </a:cxn>
                </a:cxnLst>
                <a:pathLst>
                  <a:path w="116" h="63">
                    <a:moveTo>
                      <a:pt x="0" y="52"/>
                    </a:moveTo>
                    <a:cubicBezTo>
                      <a:pt x="19" y="57"/>
                      <a:pt x="39" y="63"/>
                      <a:pt x="52" y="57"/>
                    </a:cubicBezTo>
                    <a:cubicBezTo>
                      <a:pt x="65" y="51"/>
                      <a:pt x="70" y="26"/>
                      <a:pt x="81" y="17"/>
                    </a:cubicBezTo>
                    <a:cubicBezTo>
                      <a:pt x="92" y="8"/>
                      <a:pt x="104" y="4"/>
                      <a:pt x="11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24" name="未知"/>
              <p:cNvSpPr/>
              <p:nvPr/>
            </p:nvSpPr>
            <p:spPr>
              <a:xfrm>
                <a:off x="151" y="0"/>
                <a:ext cx="157" cy="57"/>
              </a:xfrm>
              <a:custGeom>
                <a:avLst/>
                <a:gdLst/>
                <a:ahLst/>
                <a:cxnLst>
                  <a:cxn ang="0">
                    <a:pos x="0" y="57"/>
                  </a:cxn>
                  <a:cxn ang="0">
                    <a:pos x="26" y="11"/>
                  </a:cxn>
                  <a:cxn ang="0">
                    <a:pos x="63" y="0"/>
                  </a:cxn>
                  <a:cxn ang="0">
                    <a:pos x="97" y="12"/>
                  </a:cxn>
                  <a:cxn ang="0">
                    <a:pos x="157" y="5"/>
                  </a:cxn>
                </a:cxnLst>
                <a:pathLst>
                  <a:path w="157" h="57">
                    <a:moveTo>
                      <a:pt x="0" y="57"/>
                    </a:moveTo>
                    <a:cubicBezTo>
                      <a:pt x="4" y="49"/>
                      <a:pt x="16" y="20"/>
                      <a:pt x="26" y="11"/>
                    </a:cubicBezTo>
                    <a:cubicBezTo>
                      <a:pt x="36" y="2"/>
                      <a:pt x="51" y="0"/>
                      <a:pt x="63" y="0"/>
                    </a:cubicBezTo>
                    <a:cubicBezTo>
                      <a:pt x="75" y="0"/>
                      <a:pt x="81" y="11"/>
                      <a:pt x="97" y="12"/>
                    </a:cubicBezTo>
                    <a:cubicBezTo>
                      <a:pt x="113" y="13"/>
                      <a:pt x="145" y="6"/>
                      <a:pt x="157" y="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25" name="未知"/>
              <p:cNvSpPr/>
              <p:nvPr/>
            </p:nvSpPr>
            <p:spPr>
              <a:xfrm>
                <a:off x="116" y="97"/>
                <a:ext cx="316" cy="138"/>
              </a:xfrm>
              <a:custGeom>
                <a:avLst/>
                <a:gdLst/>
                <a:ahLst/>
                <a:cxnLst>
                  <a:cxn ang="0">
                    <a:pos x="0" y="138"/>
                  </a:cxn>
                  <a:cxn ang="0">
                    <a:pos x="38" y="113"/>
                  </a:cxn>
                  <a:cxn ang="0">
                    <a:pos x="80" y="111"/>
                  </a:cxn>
                  <a:cxn ang="0">
                    <a:pos x="91" y="83"/>
                  </a:cxn>
                  <a:cxn ang="0">
                    <a:pos x="120" y="12"/>
                  </a:cxn>
                  <a:cxn ang="0">
                    <a:pos x="172" y="13"/>
                  </a:cxn>
                  <a:cxn ang="0">
                    <a:pos x="218" y="13"/>
                  </a:cxn>
                  <a:cxn ang="0">
                    <a:pos x="281" y="13"/>
                  </a:cxn>
                  <a:cxn ang="0">
                    <a:pos x="316" y="13"/>
                  </a:cxn>
                </a:cxnLst>
                <a:pathLst>
                  <a:path w="316" h="138">
                    <a:moveTo>
                      <a:pt x="0" y="138"/>
                    </a:moveTo>
                    <a:cubicBezTo>
                      <a:pt x="6" y="134"/>
                      <a:pt x="25" y="118"/>
                      <a:pt x="38" y="113"/>
                    </a:cubicBezTo>
                    <a:cubicBezTo>
                      <a:pt x="51" y="108"/>
                      <a:pt x="71" y="116"/>
                      <a:pt x="80" y="111"/>
                    </a:cubicBezTo>
                    <a:cubicBezTo>
                      <a:pt x="89" y="106"/>
                      <a:pt x="84" y="99"/>
                      <a:pt x="91" y="83"/>
                    </a:cubicBezTo>
                    <a:cubicBezTo>
                      <a:pt x="98" y="67"/>
                      <a:pt x="106" y="24"/>
                      <a:pt x="120" y="12"/>
                    </a:cubicBezTo>
                    <a:cubicBezTo>
                      <a:pt x="134" y="0"/>
                      <a:pt x="156" y="13"/>
                      <a:pt x="172" y="13"/>
                    </a:cubicBezTo>
                    <a:cubicBezTo>
                      <a:pt x="188" y="13"/>
                      <a:pt x="200" y="13"/>
                      <a:pt x="218" y="13"/>
                    </a:cubicBezTo>
                    <a:cubicBezTo>
                      <a:pt x="236" y="13"/>
                      <a:pt x="265" y="13"/>
                      <a:pt x="281" y="13"/>
                    </a:cubicBezTo>
                    <a:cubicBezTo>
                      <a:pt x="297" y="13"/>
                      <a:pt x="306" y="13"/>
                      <a:pt x="316" y="1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26" name="未知"/>
              <p:cNvSpPr/>
              <p:nvPr/>
            </p:nvSpPr>
            <p:spPr>
              <a:xfrm>
                <a:off x="432" y="166"/>
                <a:ext cx="192" cy="6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6" y="7"/>
                  </a:cxn>
                  <a:cxn ang="0">
                    <a:pos x="81" y="7"/>
                  </a:cxn>
                  <a:cxn ang="0">
                    <a:pos x="152" y="50"/>
                  </a:cxn>
                  <a:cxn ang="0">
                    <a:pos x="192" y="60"/>
                  </a:cxn>
                </a:cxnLst>
                <a:pathLst>
                  <a:path w="192" h="60">
                    <a:moveTo>
                      <a:pt x="0" y="7"/>
                    </a:moveTo>
                    <a:cubicBezTo>
                      <a:pt x="16" y="7"/>
                      <a:pt x="33" y="7"/>
                      <a:pt x="46" y="7"/>
                    </a:cubicBezTo>
                    <a:cubicBezTo>
                      <a:pt x="59" y="7"/>
                      <a:pt x="63" y="0"/>
                      <a:pt x="81" y="7"/>
                    </a:cubicBezTo>
                    <a:cubicBezTo>
                      <a:pt x="99" y="14"/>
                      <a:pt x="134" y="41"/>
                      <a:pt x="152" y="50"/>
                    </a:cubicBezTo>
                    <a:cubicBezTo>
                      <a:pt x="170" y="59"/>
                      <a:pt x="184" y="58"/>
                      <a:pt x="192" y="6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27" name="未知"/>
              <p:cNvSpPr/>
              <p:nvPr/>
            </p:nvSpPr>
            <p:spPr>
              <a:xfrm>
                <a:off x="288" y="163"/>
                <a:ext cx="52" cy="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10"/>
                  </a:cxn>
                </a:cxnLst>
                <a:pathLst>
                  <a:path w="52" h="10">
                    <a:moveTo>
                      <a:pt x="0" y="0"/>
                    </a:moveTo>
                    <a:cubicBezTo>
                      <a:pt x="20" y="4"/>
                      <a:pt x="41" y="8"/>
                      <a:pt x="52" y="1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28" name="未知"/>
              <p:cNvSpPr/>
              <p:nvPr/>
            </p:nvSpPr>
            <p:spPr>
              <a:xfrm>
                <a:off x="116" y="173"/>
                <a:ext cx="5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1" y="0"/>
                  </a:cxn>
                </a:cxnLst>
                <a:pathLst>
                  <a:path w="51" h="1">
                    <a:moveTo>
                      <a:pt x="0" y="0"/>
                    </a:moveTo>
                    <a:cubicBezTo>
                      <a:pt x="0" y="0"/>
                      <a:pt x="25" y="0"/>
                      <a:pt x="51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29" name="未知"/>
              <p:cNvSpPr/>
              <p:nvPr/>
            </p:nvSpPr>
            <p:spPr>
              <a:xfrm>
                <a:off x="167" y="66"/>
                <a:ext cx="40" cy="34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40" y="0"/>
                  </a:cxn>
                </a:cxnLst>
                <a:pathLst>
                  <a:path w="40" h="34">
                    <a:moveTo>
                      <a:pt x="0" y="34"/>
                    </a:moveTo>
                    <a:cubicBezTo>
                      <a:pt x="7" y="28"/>
                      <a:pt x="32" y="7"/>
                      <a:pt x="4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30" name="未知"/>
              <p:cNvSpPr/>
              <p:nvPr/>
            </p:nvSpPr>
            <p:spPr>
              <a:xfrm>
                <a:off x="29" y="334"/>
                <a:ext cx="87" cy="97"/>
              </a:xfrm>
              <a:custGeom>
                <a:avLst/>
                <a:gdLst/>
                <a:ahLst/>
                <a:cxnLst>
                  <a:cxn ang="0">
                    <a:pos x="0" y="97"/>
                  </a:cxn>
                  <a:cxn ang="0">
                    <a:pos x="54" y="55"/>
                  </a:cxn>
                  <a:cxn ang="0">
                    <a:pos x="87" y="0"/>
                  </a:cxn>
                </a:cxnLst>
                <a:pathLst>
                  <a:path w="87" h="97">
                    <a:moveTo>
                      <a:pt x="0" y="97"/>
                    </a:moveTo>
                    <a:cubicBezTo>
                      <a:pt x="9" y="90"/>
                      <a:pt x="39" y="71"/>
                      <a:pt x="54" y="55"/>
                    </a:cubicBezTo>
                    <a:cubicBezTo>
                      <a:pt x="69" y="39"/>
                      <a:pt x="80" y="11"/>
                      <a:pt x="87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31" name="未知"/>
              <p:cNvSpPr/>
              <p:nvPr/>
            </p:nvSpPr>
            <p:spPr>
              <a:xfrm>
                <a:off x="130" y="252"/>
                <a:ext cx="155" cy="48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44" y="20"/>
                  </a:cxn>
                  <a:cxn ang="0">
                    <a:pos x="109" y="23"/>
                  </a:cxn>
                  <a:cxn ang="0">
                    <a:pos x="155" y="0"/>
                  </a:cxn>
                </a:cxnLst>
                <a:pathLst>
                  <a:path w="155" h="48">
                    <a:moveTo>
                      <a:pt x="0" y="48"/>
                    </a:moveTo>
                    <a:cubicBezTo>
                      <a:pt x="7" y="43"/>
                      <a:pt x="26" y="24"/>
                      <a:pt x="44" y="20"/>
                    </a:cubicBezTo>
                    <a:cubicBezTo>
                      <a:pt x="62" y="16"/>
                      <a:pt x="90" y="26"/>
                      <a:pt x="109" y="23"/>
                    </a:cubicBezTo>
                    <a:cubicBezTo>
                      <a:pt x="128" y="20"/>
                      <a:pt x="146" y="5"/>
                      <a:pt x="15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32" name="未知"/>
              <p:cNvSpPr/>
              <p:nvPr/>
            </p:nvSpPr>
            <p:spPr>
              <a:xfrm>
                <a:off x="340" y="245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33" name="未知"/>
              <p:cNvSpPr/>
              <p:nvPr/>
            </p:nvSpPr>
            <p:spPr>
              <a:xfrm>
                <a:off x="167" y="386"/>
                <a:ext cx="58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58" y="0"/>
                  </a:cxn>
                </a:cxnLst>
                <a:pathLst>
                  <a:path w="58" h="45">
                    <a:moveTo>
                      <a:pt x="0" y="45"/>
                    </a:moveTo>
                    <a:cubicBezTo>
                      <a:pt x="23" y="26"/>
                      <a:pt x="46" y="8"/>
                      <a:pt x="58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34" name="未知"/>
              <p:cNvSpPr/>
              <p:nvPr/>
            </p:nvSpPr>
            <p:spPr>
              <a:xfrm>
                <a:off x="262" y="363"/>
                <a:ext cx="349" cy="14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8" y="16"/>
                  </a:cxn>
                  <a:cxn ang="0">
                    <a:pos x="137" y="46"/>
                  </a:cxn>
                  <a:cxn ang="0">
                    <a:pos x="199" y="84"/>
                  </a:cxn>
                  <a:cxn ang="0">
                    <a:pos x="251" y="68"/>
                  </a:cxn>
                  <a:cxn ang="0">
                    <a:pos x="309" y="115"/>
                  </a:cxn>
                  <a:cxn ang="0">
                    <a:pos x="349" y="144"/>
                  </a:cxn>
                </a:cxnLst>
                <a:pathLst>
                  <a:path w="349" h="144">
                    <a:moveTo>
                      <a:pt x="0" y="0"/>
                    </a:moveTo>
                    <a:cubicBezTo>
                      <a:pt x="15" y="3"/>
                      <a:pt x="65" y="8"/>
                      <a:pt x="88" y="16"/>
                    </a:cubicBezTo>
                    <a:cubicBezTo>
                      <a:pt x="111" y="24"/>
                      <a:pt x="119" y="35"/>
                      <a:pt x="137" y="46"/>
                    </a:cubicBezTo>
                    <a:cubicBezTo>
                      <a:pt x="155" y="57"/>
                      <a:pt x="180" y="80"/>
                      <a:pt x="199" y="84"/>
                    </a:cubicBezTo>
                    <a:cubicBezTo>
                      <a:pt x="218" y="88"/>
                      <a:pt x="233" y="63"/>
                      <a:pt x="251" y="68"/>
                    </a:cubicBezTo>
                    <a:cubicBezTo>
                      <a:pt x="269" y="73"/>
                      <a:pt x="293" y="102"/>
                      <a:pt x="309" y="115"/>
                    </a:cubicBezTo>
                    <a:cubicBezTo>
                      <a:pt x="325" y="128"/>
                      <a:pt x="337" y="136"/>
                      <a:pt x="349" y="144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35" name="未知"/>
              <p:cNvSpPr/>
              <p:nvPr/>
            </p:nvSpPr>
            <p:spPr>
              <a:xfrm>
                <a:off x="3" y="594"/>
                <a:ext cx="106" cy="85"/>
              </a:xfrm>
              <a:custGeom>
                <a:avLst/>
                <a:gdLst/>
                <a:ahLst/>
                <a:cxnLst>
                  <a:cxn ang="0">
                    <a:pos x="5" y="82"/>
                  </a:cxn>
                  <a:cxn ang="0">
                    <a:pos x="11" y="59"/>
                  </a:cxn>
                  <a:cxn ang="0">
                    <a:pos x="72" y="75"/>
                  </a:cxn>
                  <a:cxn ang="0">
                    <a:pos x="106" y="0"/>
                  </a:cxn>
                </a:cxnLst>
                <a:pathLst>
                  <a:path w="106" h="85">
                    <a:moveTo>
                      <a:pt x="5" y="82"/>
                    </a:moveTo>
                    <a:cubicBezTo>
                      <a:pt x="6" y="78"/>
                      <a:pt x="0" y="60"/>
                      <a:pt x="11" y="59"/>
                    </a:cubicBezTo>
                    <a:cubicBezTo>
                      <a:pt x="22" y="58"/>
                      <a:pt x="56" y="85"/>
                      <a:pt x="72" y="75"/>
                    </a:cubicBezTo>
                    <a:cubicBezTo>
                      <a:pt x="88" y="65"/>
                      <a:pt x="99" y="16"/>
                      <a:pt x="10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36" name="未知"/>
              <p:cNvSpPr/>
              <p:nvPr/>
            </p:nvSpPr>
            <p:spPr>
              <a:xfrm>
                <a:off x="116" y="480"/>
                <a:ext cx="172" cy="68"/>
              </a:xfrm>
              <a:custGeom>
                <a:avLst/>
                <a:gdLst/>
                <a:ahLst/>
                <a:cxnLst>
                  <a:cxn ang="0">
                    <a:pos x="0" y="68"/>
                  </a:cxn>
                  <a:cxn ang="0">
                    <a:pos x="68" y="7"/>
                  </a:cxn>
                  <a:cxn ang="0">
                    <a:pos x="109" y="27"/>
                  </a:cxn>
                  <a:cxn ang="0">
                    <a:pos x="172" y="27"/>
                  </a:cxn>
                </a:cxnLst>
                <a:pathLst>
                  <a:path w="172" h="68">
                    <a:moveTo>
                      <a:pt x="0" y="68"/>
                    </a:moveTo>
                    <a:cubicBezTo>
                      <a:pt x="11" y="58"/>
                      <a:pt x="50" y="14"/>
                      <a:pt x="68" y="7"/>
                    </a:cubicBezTo>
                    <a:cubicBezTo>
                      <a:pt x="86" y="0"/>
                      <a:pt x="92" y="24"/>
                      <a:pt x="109" y="27"/>
                    </a:cubicBezTo>
                    <a:cubicBezTo>
                      <a:pt x="126" y="30"/>
                      <a:pt x="150" y="29"/>
                      <a:pt x="172" y="27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37" name="未知"/>
              <p:cNvSpPr/>
              <p:nvPr/>
            </p:nvSpPr>
            <p:spPr>
              <a:xfrm>
                <a:off x="291" y="428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38" name="未知"/>
              <p:cNvSpPr/>
              <p:nvPr/>
            </p:nvSpPr>
            <p:spPr>
              <a:xfrm>
                <a:off x="167" y="334"/>
                <a:ext cx="29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29" y="0"/>
                  </a:cxn>
                </a:cxnLst>
                <a:pathLst>
                  <a:path w="29" h="45">
                    <a:moveTo>
                      <a:pt x="0" y="45"/>
                    </a:moveTo>
                    <a:cubicBezTo>
                      <a:pt x="0" y="45"/>
                      <a:pt x="14" y="22"/>
                      <a:pt x="29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39" name="未知"/>
              <p:cNvSpPr/>
              <p:nvPr/>
            </p:nvSpPr>
            <p:spPr>
              <a:xfrm>
                <a:off x="116" y="663"/>
                <a:ext cx="14" cy="56"/>
              </a:xfrm>
              <a:custGeom>
                <a:avLst/>
                <a:gdLst/>
                <a:ahLst/>
                <a:cxnLst>
                  <a:cxn ang="0">
                    <a:pos x="14" y="56"/>
                  </a:cxn>
                  <a:cxn ang="0">
                    <a:pos x="0" y="0"/>
                  </a:cxn>
                </a:cxnLst>
                <a:pathLst>
                  <a:path w="14" h="56">
                    <a:moveTo>
                      <a:pt x="14" y="56"/>
                    </a:moveTo>
                    <a:cubicBezTo>
                      <a:pt x="14" y="56"/>
                      <a:pt x="7" y="28"/>
                      <a:pt x="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40" name="未知"/>
              <p:cNvSpPr/>
              <p:nvPr/>
            </p:nvSpPr>
            <p:spPr>
              <a:xfrm>
                <a:off x="162" y="548"/>
                <a:ext cx="5" cy="74"/>
              </a:xfrm>
              <a:custGeom>
                <a:avLst/>
                <a:gdLst/>
                <a:ahLst/>
                <a:cxnLst>
                  <a:cxn ang="0">
                    <a:pos x="5" y="74"/>
                  </a:cxn>
                  <a:cxn ang="0">
                    <a:pos x="5" y="0"/>
                  </a:cxn>
                </a:cxnLst>
                <a:pathLst>
                  <a:path w="5" h="74">
                    <a:moveTo>
                      <a:pt x="5" y="74"/>
                    </a:moveTo>
                    <a:cubicBezTo>
                      <a:pt x="2" y="43"/>
                      <a:pt x="0" y="12"/>
                      <a:pt x="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41" name="未知"/>
              <p:cNvSpPr/>
              <p:nvPr/>
            </p:nvSpPr>
            <p:spPr>
              <a:xfrm>
                <a:off x="167" y="593"/>
                <a:ext cx="269" cy="109"/>
              </a:xfrm>
              <a:custGeom>
                <a:avLst/>
                <a:gdLst/>
                <a:ahLst/>
                <a:cxnLst>
                  <a:cxn ang="0">
                    <a:pos x="0" y="109"/>
                  </a:cxn>
                  <a:cxn ang="0">
                    <a:pos x="23" y="86"/>
                  </a:cxn>
                  <a:cxn ang="0">
                    <a:pos x="30" y="44"/>
                  </a:cxn>
                  <a:cxn ang="0">
                    <a:pos x="50" y="7"/>
                  </a:cxn>
                  <a:cxn ang="0">
                    <a:pos x="116" y="3"/>
                  </a:cxn>
                  <a:cxn ang="0">
                    <a:pos x="188" y="7"/>
                  </a:cxn>
                  <a:cxn ang="0">
                    <a:pos x="269" y="23"/>
                  </a:cxn>
                </a:cxnLst>
                <a:pathLst>
                  <a:path w="269" h="109">
                    <a:moveTo>
                      <a:pt x="0" y="109"/>
                    </a:moveTo>
                    <a:cubicBezTo>
                      <a:pt x="4" y="105"/>
                      <a:pt x="18" y="97"/>
                      <a:pt x="23" y="86"/>
                    </a:cubicBezTo>
                    <a:cubicBezTo>
                      <a:pt x="28" y="75"/>
                      <a:pt x="26" y="57"/>
                      <a:pt x="30" y="44"/>
                    </a:cubicBezTo>
                    <a:cubicBezTo>
                      <a:pt x="34" y="31"/>
                      <a:pt x="36" y="14"/>
                      <a:pt x="50" y="7"/>
                    </a:cubicBezTo>
                    <a:cubicBezTo>
                      <a:pt x="64" y="0"/>
                      <a:pt x="93" y="3"/>
                      <a:pt x="116" y="3"/>
                    </a:cubicBezTo>
                    <a:cubicBezTo>
                      <a:pt x="139" y="3"/>
                      <a:pt x="163" y="4"/>
                      <a:pt x="188" y="7"/>
                    </a:cubicBezTo>
                    <a:cubicBezTo>
                      <a:pt x="213" y="10"/>
                      <a:pt x="252" y="20"/>
                      <a:pt x="269" y="2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42" name="未知"/>
              <p:cNvSpPr/>
              <p:nvPr/>
            </p:nvSpPr>
            <p:spPr>
              <a:xfrm>
                <a:off x="405" y="656"/>
                <a:ext cx="206" cy="6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7"/>
                  </a:cxn>
                  <a:cxn ang="0">
                    <a:pos x="101" y="10"/>
                  </a:cxn>
                  <a:cxn ang="0">
                    <a:pos x="137" y="49"/>
                  </a:cxn>
                  <a:cxn ang="0">
                    <a:pos x="206" y="69"/>
                  </a:cxn>
                </a:cxnLst>
                <a:pathLst>
                  <a:path w="206" h="69">
                    <a:moveTo>
                      <a:pt x="0" y="0"/>
                    </a:moveTo>
                    <a:cubicBezTo>
                      <a:pt x="5" y="2"/>
                      <a:pt x="10" y="5"/>
                      <a:pt x="27" y="7"/>
                    </a:cubicBezTo>
                    <a:cubicBezTo>
                      <a:pt x="44" y="9"/>
                      <a:pt x="83" y="3"/>
                      <a:pt x="101" y="10"/>
                    </a:cubicBezTo>
                    <a:cubicBezTo>
                      <a:pt x="119" y="17"/>
                      <a:pt x="119" y="39"/>
                      <a:pt x="137" y="49"/>
                    </a:cubicBezTo>
                    <a:cubicBezTo>
                      <a:pt x="155" y="59"/>
                      <a:pt x="192" y="65"/>
                      <a:pt x="206" y="69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43" name="未知"/>
              <p:cNvSpPr/>
              <p:nvPr/>
            </p:nvSpPr>
            <p:spPr>
              <a:xfrm>
                <a:off x="288" y="663"/>
                <a:ext cx="52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0"/>
                  </a:cxn>
                </a:cxnLst>
                <a:pathLst>
                  <a:path w="52" h="1">
                    <a:moveTo>
                      <a:pt x="0" y="0"/>
                    </a:moveTo>
                    <a:cubicBezTo>
                      <a:pt x="0" y="0"/>
                      <a:pt x="26" y="0"/>
                      <a:pt x="52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44" name="未知"/>
              <p:cNvSpPr/>
              <p:nvPr/>
            </p:nvSpPr>
            <p:spPr>
              <a:xfrm>
                <a:off x="432" y="334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45" name="未知"/>
              <p:cNvSpPr/>
              <p:nvPr/>
            </p:nvSpPr>
            <p:spPr>
              <a:xfrm>
                <a:off x="301" y="56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46" name="未知"/>
              <p:cNvSpPr/>
              <p:nvPr/>
            </p:nvSpPr>
            <p:spPr>
              <a:xfrm>
                <a:off x="113" y="41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92347" name="Group 201"/>
            <p:cNvGrpSpPr/>
            <p:nvPr/>
          </p:nvGrpSpPr>
          <p:grpSpPr>
            <a:xfrm>
              <a:off x="357" y="4187"/>
              <a:ext cx="624" cy="725"/>
              <a:chOff x="0" y="0"/>
              <a:chExt cx="624" cy="725"/>
            </a:xfrm>
          </p:grpSpPr>
          <p:sp>
            <p:nvSpPr>
              <p:cNvPr id="92348" name="未知"/>
              <p:cNvSpPr/>
              <p:nvPr/>
            </p:nvSpPr>
            <p:spPr>
              <a:xfrm>
                <a:off x="0" y="110"/>
                <a:ext cx="116" cy="63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52" y="57"/>
                  </a:cxn>
                  <a:cxn ang="0">
                    <a:pos x="81" y="17"/>
                  </a:cxn>
                  <a:cxn ang="0">
                    <a:pos x="116" y="0"/>
                  </a:cxn>
                </a:cxnLst>
                <a:pathLst>
                  <a:path w="116" h="63">
                    <a:moveTo>
                      <a:pt x="0" y="52"/>
                    </a:moveTo>
                    <a:cubicBezTo>
                      <a:pt x="19" y="57"/>
                      <a:pt x="39" y="63"/>
                      <a:pt x="52" y="57"/>
                    </a:cubicBezTo>
                    <a:cubicBezTo>
                      <a:pt x="65" y="51"/>
                      <a:pt x="70" y="26"/>
                      <a:pt x="81" y="17"/>
                    </a:cubicBezTo>
                    <a:cubicBezTo>
                      <a:pt x="92" y="8"/>
                      <a:pt x="104" y="4"/>
                      <a:pt x="11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49" name="未知"/>
              <p:cNvSpPr/>
              <p:nvPr/>
            </p:nvSpPr>
            <p:spPr>
              <a:xfrm>
                <a:off x="151" y="0"/>
                <a:ext cx="157" cy="57"/>
              </a:xfrm>
              <a:custGeom>
                <a:avLst/>
                <a:gdLst/>
                <a:ahLst/>
                <a:cxnLst>
                  <a:cxn ang="0">
                    <a:pos x="0" y="57"/>
                  </a:cxn>
                  <a:cxn ang="0">
                    <a:pos x="26" y="11"/>
                  </a:cxn>
                  <a:cxn ang="0">
                    <a:pos x="63" y="0"/>
                  </a:cxn>
                  <a:cxn ang="0">
                    <a:pos x="97" y="12"/>
                  </a:cxn>
                  <a:cxn ang="0">
                    <a:pos x="157" y="5"/>
                  </a:cxn>
                </a:cxnLst>
                <a:pathLst>
                  <a:path w="157" h="57">
                    <a:moveTo>
                      <a:pt x="0" y="57"/>
                    </a:moveTo>
                    <a:cubicBezTo>
                      <a:pt x="4" y="49"/>
                      <a:pt x="16" y="20"/>
                      <a:pt x="26" y="11"/>
                    </a:cubicBezTo>
                    <a:cubicBezTo>
                      <a:pt x="36" y="2"/>
                      <a:pt x="51" y="0"/>
                      <a:pt x="63" y="0"/>
                    </a:cubicBezTo>
                    <a:cubicBezTo>
                      <a:pt x="75" y="0"/>
                      <a:pt x="81" y="11"/>
                      <a:pt x="97" y="12"/>
                    </a:cubicBezTo>
                    <a:cubicBezTo>
                      <a:pt x="113" y="13"/>
                      <a:pt x="145" y="6"/>
                      <a:pt x="157" y="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50" name="未知"/>
              <p:cNvSpPr/>
              <p:nvPr/>
            </p:nvSpPr>
            <p:spPr>
              <a:xfrm>
                <a:off x="116" y="97"/>
                <a:ext cx="316" cy="138"/>
              </a:xfrm>
              <a:custGeom>
                <a:avLst/>
                <a:gdLst/>
                <a:ahLst/>
                <a:cxnLst>
                  <a:cxn ang="0">
                    <a:pos x="0" y="138"/>
                  </a:cxn>
                  <a:cxn ang="0">
                    <a:pos x="38" y="113"/>
                  </a:cxn>
                  <a:cxn ang="0">
                    <a:pos x="80" y="111"/>
                  </a:cxn>
                  <a:cxn ang="0">
                    <a:pos x="91" y="83"/>
                  </a:cxn>
                  <a:cxn ang="0">
                    <a:pos x="120" y="12"/>
                  </a:cxn>
                  <a:cxn ang="0">
                    <a:pos x="172" y="13"/>
                  </a:cxn>
                  <a:cxn ang="0">
                    <a:pos x="218" y="13"/>
                  </a:cxn>
                  <a:cxn ang="0">
                    <a:pos x="281" y="13"/>
                  </a:cxn>
                  <a:cxn ang="0">
                    <a:pos x="316" y="13"/>
                  </a:cxn>
                </a:cxnLst>
                <a:pathLst>
                  <a:path w="316" h="138">
                    <a:moveTo>
                      <a:pt x="0" y="138"/>
                    </a:moveTo>
                    <a:cubicBezTo>
                      <a:pt x="6" y="134"/>
                      <a:pt x="25" y="118"/>
                      <a:pt x="38" y="113"/>
                    </a:cubicBezTo>
                    <a:cubicBezTo>
                      <a:pt x="51" y="108"/>
                      <a:pt x="71" y="116"/>
                      <a:pt x="80" y="111"/>
                    </a:cubicBezTo>
                    <a:cubicBezTo>
                      <a:pt x="89" y="106"/>
                      <a:pt x="84" y="99"/>
                      <a:pt x="91" y="83"/>
                    </a:cubicBezTo>
                    <a:cubicBezTo>
                      <a:pt x="98" y="67"/>
                      <a:pt x="106" y="24"/>
                      <a:pt x="120" y="12"/>
                    </a:cubicBezTo>
                    <a:cubicBezTo>
                      <a:pt x="134" y="0"/>
                      <a:pt x="156" y="13"/>
                      <a:pt x="172" y="13"/>
                    </a:cubicBezTo>
                    <a:cubicBezTo>
                      <a:pt x="188" y="13"/>
                      <a:pt x="200" y="13"/>
                      <a:pt x="218" y="13"/>
                    </a:cubicBezTo>
                    <a:cubicBezTo>
                      <a:pt x="236" y="13"/>
                      <a:pt x="265" y="13"/>
                      <a:pt x="281" y="13"/>
                    </a:cubicBezTo>
                    <a:cubicBezTo>
                      <a:pt x="297" y="13"/>
                      <a:pt x="306" y="13"/>
                      <a:pt x="316" y="1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51" name="未知"/>
              <p:cNvSpPr/>
              <p:nvPr/>
            </p:nvSpPr>
            <p:spPr>
              <a:xfrm>
                <a:off x="432" y="166"/>
                <a:ext cx="192" cy="6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6" y="7"/>
                  </a:cxn>
                  <a:cxn ang="0">
                    <a:pos x="81" y="7"/>
                  </a:cxn>
                  <a:cxn ang="0">
                    <a:pos x="152" y="50"/>
                  </a:cxn>
                  <a:cxn ang="0">
                    <a:pos x="192" y="60"/>
                  </a:cxn>
                </a:cxnLst>
                <a:pathLst>
                  <a:path w="192" h="60">
                    <a:moveTo>
                      <a:pt x="0" y="7"/>
                    </a:moveTo>
                    <a:cubicBezTo>
                      <a:pt x="16" y="7"/>
                      <a:pt x="33" y="7"/>
                      <a:pt x="46" y="7"/>
                    </a:cubicBezTo>
                    <a:cubicBezTo>
                      <a:pt x="59" y="7"/>
                      <a:pt x="63" y="0"/>
                      <a:pt x="81" y="7"/>
                    </a:cubicBezTo>
                    <a:cubicBezTo>
                      <a:pt x="99" y="14"/>
                      <a:pt x="134" y="41"/>
                      <a:pt x="152" y="50"/>
                    </a:cubicBezTo>
                    <a:cubicBezTo>
                      <a:pt x="170" y="59"/>
                      <a:pt x="184" y="58"/>
                      <a:pt x="192" y="6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52" name="未知"/>
              <p:cNvSpPr/>
              <p:nvPr/>
            </p:nvSpPr>
            <p:spPr>
              <a:xfrm>
                <a:off x="288" y="163"/>
                <a:ext cx="52" cy="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10"/>
                  </a:cxn>
                </a:cxnLst>
                <a:pathLst>
                  <a:path w="52" h="10">
                    <a:moveTo>
                      <a:pt x="0" y="0"/>
                    </a:moveTo>
                    <a:cubicBezTo>
                      <a:pt x="20" y="4"/>
                      <a:pt x="41" y="8"/>
                      <a:pt x="52" y="1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53" name="未知"/>
              <p:cNvSpPr/>
              <p:nvPr/>
            </p:nvSpPr>
            <p:spPr>
              <a:xfrm>
                <a:off x="116" y="173"/>
                <a:ext cx="5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1" y="0"/>
                  </a:cxn>
                </a:cxnLst>
                <a:pathLst>
                  <a:path w="51" h="1">
                    <a:moveTo>
                      <a:pt x="0" y="0"/>
                    </a:moveTo>
                    <a:cubicBezTo>
                      <a:pt x="0" y="0"/>
                      <a:pt x="25" y="0"/>
                      <a:pt x="51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54" name="未知"/>
              <p:cNvSpPr/>
              <p:nvPr/>
            </p:nvSpPr>
            <p:spPr>
              <a:xfrm>
                <a:off x="167" y="66"/>
                <a:ext cx="40" cy="34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40" y="0"/>
                  </a:cxn>
                </a:cxnLst>
                <a:pathLst>
                  <a:path w="40" h="34">
                    <a:moveTo>
                      <a:pt x="0" y="34"/>
                    </a:moveTo>
                    <a:cubicBezTo>
                      <a:pt x="7" y="28"/>
                      <a:pt x="32" y="7"/>
                      <a:pt x="4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55" name="未知"/>
              <p:cNvSpPr/>
              <p:nvPr/>
            </p:nvSpPr>
            <p:spPr>
              <a:xfrm>
                <a:off x="29" y="334"/>
                <a:ext cx="87" cy="97"/>
              </a:xfrm>
              <a:custGeom>
                <a:avLst/>
                <a:gdLst/>
                <a:ahLst/>
                <a:cxnLst>
                  <a:cxn ang="0">
                    <a:pos x="0" y="97"/>
                  </a:cxn>
                  <a:cxn ang="0">
                    <a:pos x="54" y="55"/>
                  </a:cxn>
                  <a:cxn ang="0">
                    <a:pos x="87" y="0"/>
                  </a:cxn>
                </a:cxnLst>
                <a:pathLst>
                  <a:path w="87" h="97">
                    <a:moveTo>
                      <a:pt x="0" y="97"/>
                    </a:moveTo>
                    <a:cubicBezTo>
                      <a:pt x="9" y="90"/>
                      <a:pt x="39" y="71"/>
                      <a:pt x="54" y="55"/>
                    </a:cubicBezTo>
                    <a:cubicBezTo>
                      <a:pt x="69" y="39"/>
                      <a:pt x="80" y="11"/>
                      <a:pt x="87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56" name="未知"/>
              <p:cNvSpPr/>
              <p:nvPr/>
            </p:nvSpPr>
            <p:spPr>
              <a:xfrm>
                <a:off x="130" y="252"/>
                <a:ext cx="155" cy="48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44" y="20"/>
                  </a:cxn>
                  <a:cxn ang="0">
                    <a:pos x="109" y="23"/>
                  </a:cxn>
                  <a:cxn ang="0">
                    <a:pos x="155" y="0"/>
                  </a:cxn>
                </a:cxnLst>
                <a:pathLst>
                  <a:path w="155" h="48">
                    <a:moveTo>
                      <a:pt x="0" y="48"/>
                    </a:moveTo>
                    <a:cubicBezTo>
                      <a:pt x="7" y="43"/>
                      <a:pt x="26" y="24"/>
                      <a:pt x="44" y="20"/>
                    </a:cubicBezTo>
                    <a:cubicBezTo>
                      <a:pt x="62" y="16"/>
                      <a:pt x="90" y="26"/>
                      <a:pt x="109" y="23"/>
                    </a:cubicBezTo>
                    <a:cubicBezTo>
                      <a:pt x="128" y="20"/>
                      <a:pt x="146" y="5"/>
                      <a:pt x="15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57" name="未知"/>
              <p:cNvSpPr/>
              <p:nvPr/>
            </p:nvSpPr>
            <p:spPr>
              <a:xfrm>
                <a:off x="340" y="245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58" name="未知"/>
              <p:cNvSpPr/>
              <p:nvPr/>
            </p:nvSpPr>
            <p:spPr>
              <a:xfrm>
                <a:off x="167" y="386"/>
                <a:ext cx="58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58" y="0"/>
                  </a:cxn>
                </a:cxnLst>
                <a:pathLst>
                  <a:path w="58" h="45">
                    <a:moveTo>
                      <a:pt x="0" y="45"/>
                    </a:moveTo>
                    <a:cubicBezTo>
                      <a:pt x="23" y="26"/>
                      <a:pt x="46" y="8"/>
                      <a:pt x="58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59" name="未知"/>
              <p:cNvSpPr/>
              <p:nvPr/>
            </p:nvSpPr>
            <p:spPr>
              <a:xfrm>
                <a:off x="262" y="363"/>
                <a:ext cx="349" cy="14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8" y="16"/>
                  </a:cxn>
                  <a:cxn ang="0">
                    <a:pos x="137" y="46"/>
                  </a:cxn>
                  <a:cxn ang="0">
                    <a:pos x="199" y="84"/>
                  </a:cxn>
                  <a:cxn ang="0">
                    <a:pos x="251" y="68"/>
                  </a:cxn>
                  <a:cxn ang="0">
                    <a:pos x="309" y="115"/>
                  </a:cxn>
                  <a:cxn ang="0">
                    <a:pos x="349" y="144"/>
                  </a:cxn>
                </a:cxnLst>
                <a:pathLst>
                  <a:path w="349" h="144">
                    <a:moveTo>
                      <a:pt x="0" y="0"/>
                    </a:moveTo>
                    <a:cubicBezTo>
                      <a:pt x="15" y="3"/>
                      <a:pt x="65" y="8"/>
                      <a:pt x="88" y="16"/>
                    </a:cubicBezTo>
                    <a:cubicBezTo>
                      <a:pt x="111" y="24"/>
                      <a:pt x="119" y="35"/>
                      <a:pt x="137" y="46"/>
                    </a:cubicBezTo>
                    <a:cubicBezTo>
                      <a:pt x="155" y="57"/>
                      <a:pt x="180" y="80"/>
                      <a:pt x="199" y="84"/>
                    </a:cubicBezTo>
                    <a:cubicBezTo>
                      <a:pt x="218" y="88"/>
                      <a:pt x="233" y="63"/>
                      <a:pt x="251" y="68"/>
                    </a:cubicBezTo>
                    <a:cubicBezTo>
                      <a:pt x="269" y="73"/>
                      <a:pt x="293" y="102"/>
                      <a:pt x="309" y="115"/>
                    </a:cubicBezTo>
                    <a:cubicBezTo>
                      <a:pt x="325" y="128"/>
                      <a:pt x="337" y="136"/>
                      <a:pt x="349" y="144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60" name="未知"/>
              <p:cNvSpPr/>
              <p:nvPr/>
            </p:nvSpPr>
            <p:spPr>
              <a:xfrm>
                <a:off x="3" y="594"/>
                <a:ext cx="106" cy="85"/>
              </a:xfrm>
              <a:custGeom>
                <a:avLst/>
                <a:gdLst/>
                <a:ahLst/>
                <a:cxnLst>
                  <a:cxn ang="0">
                    <a:pos x="5" y="82"/>
                  </a:cxn>
                  <a:cxn ang="0">
                    <a:pos x="11" y="59"/>
                  </a:cxn>
                  <a:cxn ang="0">
                    <a:pos x="72" y="75"/>
                  </a:cxn>
                  <a:cxn ang="0">
                    <a:pos x="106" y="0"/>
                  </a:cxn>
                </a:cxnLst>
                <a:pathLst>
                  <a:path w="106" h="85">
                    <a:moveTo>
                      <a:pt x="5" y="82"/>
                    </a:moveTo>
                    <a:cubicBezTo>
                      <a:pt x="6" y="78"/>
                      <a:pt x="0" y="60"/>
                      <a:pt x="11" y="59"/>
                    </a:cubicBezTo>
                    <a:cubicBezTo>
                      <a:pt x="22" y="58"/>
                      <a:pt x="56" y="85"/>
                      <a:pt x="72" y="75"/>
                    </a:cubicBezTo>
                    <a:cubicBezTo>
                      <a:pt x="88" y="65"/>
                      <a:pt x="99" y="16"/>
                      <a:pt x="10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61" name="未知"/>
              <p:cNvSpPr/>
              <p:nvPr/>
            </p:nvSpPr>
            <p:spPr>
              <a:xfrm>
                <a:off x="116" y="480"/>
                <a:ext cx="172" cy="68"/>
              </a:xfrm>
              <a:custGeom>
                <a:avLst/>
                <a:gdLst/>
                <a:ahLst/>
                <a:cxnLst>
                  <a:cxn ang="0">
                    <a:pos x="0" y="68"/>
                  </a:cxn>
                  <a:cxn ang="0">
                    <a:pos x="68" y="7"/>
                  </a:cxn>
                  <a:cxn ang="0">
                    <a:pos x="109" y="27"/>
                  </a:cxn>
                  <a:cxn ang="0">
                    <a:pos x="172" y="27"/>
                  </a:cxn>
                </a:cxnLst>
                <a:pathLst>
                  <a:path w="172" h="68">
                    <a:moveTo>
                      <a:pt x="0" y="68"/>
                    </a:moveTo>
                    <a:cubicBezTo>
                      <a:pt x="11" y="58"/>
                      <a:pt x="50" y="14"/>
                      <a:pt x="68" y="7"/>
                    </a:cubicBezTo>
                    <a:cubicBezTo>
                      <a:pt x="86" y="0"/>
                      <a:pt x="92" y="24"/>
                      <a:pt x="109" y="27"/>
                    </a:cubicBezTo>
                    <a:cubicBezTo>
                      <a:pt x="126" y="30"/>
                      <a:pt x="150" y="29"/>
                      <a:pt x="172" y="27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62" name="未知"/>
              <p:cNvSpPr/>
              <p:nvPr/>
            </p:nvSpPr>
            <p:spPr>
              <a:xfrm>
                <a:off x="291" y="428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63" name="未知"/>
              <p:cNvSpPr/>
              <p:nvPr/>
            </p:nvSpPr>
            <p:spPr>
              <a:xfrm>
                <a:off x="167" y="334"/>
                <a:ext cx="29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29" y="0"/>
                  </a:cxn>
                </a:cxnLst>
                <a:pathLst>
                  <a:path w="29" h="45">
                    <a:moveTo>
                      <a:pt x="0" y="45"/>
                    </a:moveTo>
                    <a:cubicBezTo>
                      <a:pt x="0" y="45"/>
                      <a:pt x="14" y="22"/>
                      <a:pt x="29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64" name="未知"/>
              <p:cNvSpPr/>
              <p:nvPr/>
            </p:nvSpPr>
            <p:spPr>
              <a:xfrm>
                <a:off x="116" y="663"/>
                <a:ext cx="14" cy="56"/>
              </a:xfrm>
              <a:custGeom>
                <a:avLst/>
                <a:gdLst/>
                <a:ahLst/>
                <a:cxnLst>
                  <a:cxn ang="0">
                    <a:pos x="14" y="56"/>
                  </a:cxn>
                  <a:cxn ang="0">
                    <a:pos x="0" y="0"/>
                  </a:cxn>
                </a:cxnLst>
                <a:pathLst>
                  <a:path w="14" h="56">
                    <a:moveTo>
                      <a:pt x="14" y="56"/>
                    </a:moveTo>
                    <a:cubicBezTo>
                      <a:pt x="14" y="56"/>
                      <a:pt x="7" y="28"/>
                      <a:pt x="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65" name="未知"/>
              <p:cNvSpPr/>
              <p:nvPr/>
            </p:nvSpPr>
            <p:spPr>
              <a:xfrm>
                <a:off x="162" y="548"/>
                <a:ext cx="5" cy="74"/>
              </a:xfrm>
              <a:custGeom>
                <a:avLst/>
                <a:gdLst/>
                <a:ahLst/>
                <a:cxnLst>
                  <a:cxn ang="0">
                    <a:pos x="5" y="74"/>
                  </a:cxn>
                  <a:cxn ang="0">
                    <a:pos x="5" y="0"/>
                  </a:cxn>
                </a:cxnLst>
                <a:pathLst>
                  <a:path w="5" h="74">
                    <a:moveTo>
                      <a:pt x="5" y="74"/>
                    </a:moveTo>
                    <a:cubicBezTo>
                      <a:pt x="2" y="43"/>
                      <a:pt x="0" y="12"/>
                      <a:pt x="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66" name="未知"/>
              <p:cNvSpPr/>
              <p:nvPr/>
            </p:nvSpPr>
            <p:spPr>
              <a:xfrm>
                <a:off x="167" y="593"/>
                <a:ext cx="269" cy="109"/>
              </a:xfrm>
              <a:custGeom>
                <a:avLst/>
                <a:gdLst/>
                <a:ahLst/>
                <a:cxnLst>
                  <a:cxn ang="0">
                    <a:pos x="0" y="109"/>
                  </a:cxn>
                  <a:cxn ang="0">
                    <a:pos x="23" y="86"/>
                  </a:cxn>
                  <a:cxn ang="0">
                    <a:pos x="30" y="44"/>
                  </a:cxn>
                  <a:cxn ang="0">
                    <a:pos x="50" y="7"/>
                  </a:cxn>
                  <a:cxn ang="0">
                    <a:pos x="116" y="3"/>
                  </a:cxn>
                  <a:cxn ang="0">
                    <a:pos x="188" y="7"/>
                  </a:cxn>
                  <a:cxn ang="0">
                    <a:pos x="269" y="23"/>
                  </a:cxn>
                </a:cxnLst>
                <a:pathLst>
                  <a:path w="269" h="109">
                    <a:moveTo>
                      <a:pt x="0" y="109"/>
                    </a:moveTo>
                    <a:cubicBezTo>
                      <a:pt x="4" y="105"/>
                      <a:pt x="18" y="97"/>
                      <a:pt x="23" y="86"/>
                    </a:cubicBezTo>
                    <a:cubicBezTo>
                      <a:pt x="28" y="75"/>
                      <a:pt x="26" y="57"/>
                      <a:pt x="30" y="44"/>
                    </a:cubicBezTo>
                    <a:cubicBezTo>
                      <a:pt x="34" y="31"/>
                      <a:pt x="36" y="14"/>
                      <a:pt x="50" y="7"/>
                    </a:cubicBezTo>
                    <a:cubicBezTo>
                      <a:pt x="64" y="0"/>
                      <a:pt x="93" y="3"/>
                      <a:pt x="116" y="3"/>
                    </a:cubicBezTo>
                    <a:cubicBezTo>
                      <a:pt x="139" y="3"/>
                      <a:pt x="163" y="4"/>
                      <a:pt x="188" y="7"/>
                    </a:cubicBezTo>
                    <a:cubicBezTo>
                      <a:pt x="213" y="10"/>
                      <a:pt x="252" y="20"/>
                      <a:pt x="269" y="2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67" name="未知"/>
              <p:cNvSpPr/>
              <p:nvPr/>
            </p:nvSpPr>
            <p:spPr>
              <a:xfrm>
                <a:off x="405" y="656"/>
                <a:ext cx="206" cy="6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7"/>
                  </a:cxn>
                  <a:cxn ang="0">
                    <a:pos x="101" y="10"/>
                  </a:cxn>
                  <a:cxn ang="0">
                    <a:pos x="137" y="49"/>
                  </a:cxn>
                  <a:cxn ang="0">
                    <a:pos x="206" y="69"/>
                  </a:cxn>
                </a:cxnLst>
                <a:pathLst>
                  <a:path w="206" h="69">
                    <a:moveTo>
                      <a:pt x="0" y="0"/>
                    </a:moveTo>
                    <a:cubicBezTo>
                      <a:pt x="5" y="2"/>
                      <a:pt x="10" y="5"/>
                      <a:pt x="27" y="7"/>
                    </a:cubicBezTo>
                    <a:cubicBezTo>
                      <a:pt x="44" y="9"/>
                      <a:pt x="83" y="3"/>
                      <a:pt x="101" y="10"/>
                    </a:cubicBezTo>
                    <a:cubicBezTo>
                      <a:pt x="119" y="17"/>
                      <a:pt x="119" y="39"/>
                      <a:pt x="137" y="49"/>
                    </a:cubicBezTo>
                    <a:cubicBezTo>
                      <a:pt x="155" y="59"/>
                      <a:pt x="192" y="65"/>
                      <a:pt x="206" y="69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68" name="未知"/>
              <p:cNvSpPr/>
              <p:nvPr/>
            </p:nvSpPr>
            <p:spPr>
              <a:xfrm>
                <a:off x="288" y="663"/>
                <a:ext cx="52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0"/>
                  </a:cxn>
                </a:cxnLst>
                <a:pathLst>
                  <a:path w="52" h="1">
                    <a:moveTo>
                      <a:pt x="0" y="0"/>
                    </a:moveTo>
                    <a:cubicBezTo>
                      <a:pt x="0" y="0"/>
                      <a:pt x="26" y="0"/>
                      <a:pt x="52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69" name="未知"/>
              <p:cNvSpPr/>
              <p:nvPr/>
            </p:nvSpPr>
            <p:spPr>
              <a:xfrm>
                <a:off x="432" y="334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70" name="未知"/>
              <p:cNvSpPr/>
              <p:nvPr/>
            </p:nvSpPr>
            <p:spPr>
              <a:xfrm>
                <a:off x="301" y="56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71" name="未知"/>
              <p:cNvSpPr/>
              <p:nvPr/>
            </p:nvSpPr>
            <p:spPr>
              <a:xfrm>
                <a:off x="113" y="41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92372" name="Group 226"/>
            <p:cNvGrpSpPr/>
            <p:nvPr/>
          </p:nvGrpSpPr>
          <p:grpSpPr>
            <a:xfrm>
              <a:off x="354" y="4902"/>
              <a:ext cx="624" cy="725"/>
              <a:chOff x="0" y="0"/>
              <a:chExt cx="624" cy="725"/>
            </a:xfrm>
          </p:grpSpPr>
          <p:sp>
            <p:nvSpPr>
              <p:cNvPr id="92373" name="未知"/>
              <p:cNvSpPr/>
              <p:nvPr/>
            </p:nvSpPr>
            <p:spPr>
              <a:xfrm>
                <a:off x="0" y="110"/>
                <a:ext cx="116" cy="63"/>
              </a:xfrm>
              <a:custGeom>
                <a:avLst/>
                <a:gdLst/>
                <a:ahLst/>
                <a:cxnLst>
                  <a:cxn ang="0">
                    <a:pos x="0" y="52"/>
                  </a:cxn>
                  <a:cxn ang="0">
                    <a:pos x="52" y="57"/>
                  </a:cxn>
                  <a:cxn ang="0">
                    <a:pos x="81" y="17"/>
                  </a:cxn>
                  <a:cxn ang="0">
                    <a:pos x="116" y="0"/>
                  </a:cxn>
                </a:cxnLst>
                <a:pathLst>
                  <a:path w="116" h="63">
                    <a:moveTo>
                      <a:pt x="0" y="52"/>
                    </a:moveTo>
                    <a:cubicBezTo>
                      <a:pt x="19" y="57"/>
                      <a:pt x="39" y="63"/>
                      <a:pt x="52" y="57"/>
                    </a:cubicBezTo>
                    <a:cubicBezTo>
                      <a:pt x="65" y="51"/>
                      <a:pt x="70" y="26"/>
                      <a:pt x="81" y="17"/>
                    </a:cubicBezTo>
                    <a:cubicBezTo>
                      <a:pt x="92" y="8"/>
                      <a:pt x="104" y="4"/>
                      <a:pt x="11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74" name="未知"/>
              <p:cNvSpPr/>
              <p:nvPr/>
            </p:nvSpPr>
            <p:spPr>
              <a:xfrm>
                <a:off x="151" y="0"/>
                <a:ext cx="157" cy="57"/>
              </a:xfrm>
              <a:custGeom>
                <a:avLst/>
                <a:gdLst/>
                <a:ahLst/>
                <a:cxnLst>
                  <a:cxn ang="0">
                    <a:pos x="0" y="57"/>
                  </a:cxn>
                  <a:cxn ang="0">
                    <a:pos x="26" y="11"/>
                  </a:cxn>
                  <a:cxn ang="0">
                    <a:pos x="63" y="0"/>
                  </a:cxn>
                  <a:cxn ang="0">
                    <a:pos x="97" y="12"/>
                  </a:cxn>
                  <a:cxn ang="0">
                    <a:pos x="157" y="5"/>
                  </a:cxn>
                </a:cxnLst>
                <a:pathLst>
                  <a:path w="157" h="57">
                    <a:moveTo>
                      <a:pt x="0" y="57"/>
                    </a:moveTo>
                    <a:cubicBezTo>
                      <a:pt x="4" y="49"/>
                      <a:pt x="16" y="20"/>
                      <a:pt x="26" y="11"/>
                    </a:cubicBezTo>
                    <a:cubicBezTo>
                      <a:pt x="36" y="2"/>
                      <a:pt x="51" y="0"/>
                      <a:pt x="63" y="0"/>
                    </a:cubicBezTo>
                    <a:cubicBezTo>
                      <a:pt x="75" y="0"/>
                      <a:pt x="81" y="11"/>
                      <a:pt x="97" y="12"/>
                    </a:cubicBezTo>
                    <a:cubicBezTo>
                      <a:pt x="113" y="13"/>
                      <a:pt x="145" y="6"/>
                      <a:pt x="157" y="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75" name="未知"/>
              <p:cNvSpPr/>
              <p:nvPr/>
            </p:nvSpPr>
            <p:spPr>
              <a:xfrm>
                <a:off x="116" y="97"/>
                <a:ext cx="316" cy="138"/>
              </a:xfrm>
              <a:custGeom>
                <a:avLst/>
                <a:gdLst/>
                <a:ahLst/>
                <a:cxnLst>
                  <a:cxn ang="0">
                    <a:pos x="0" y="138"/>
                  </a:cxn>
                  <a:cxn ang="0">
                    <a:pos x="38" y="113"/>
                  </a:cxn>
                  <a:cxn ang="0">
                    <a:pos x="80" y="111"/>
                  </a:cxn>
                  <a:cxn ang="0">
                    <a:pos x="91" y="83"/>
                  </a:cxn>
                  <a:cxn ang="0">
                    <a:pos x="120" y="12"/>
                  </a:cxn>
                  <a:cxn ang="0">
                    <a:pos x="172" y="13"/>
                  </a:cxn>
                  <a:cxn ang="0">
                    <a:pos x="218" y="13"/>
                  </a:cxn>
                  <a:cxn ang="0">
                    <a:pos x="281" y="13"/>
                  </a:cxn>
                  <a:cxn ang="0">
                    <a:pos x="316" y="13"/>
                  </a:cxn>
                </a:cxnLst>
                <a:pathLst>
                  <a:path w="316" h="138">
                    <a:moveTo>
                      <a:pt x="0" y="138"/>
                    </a:moveTo>
                    <a:cubicBezTo>
                      <a:pt x="6" y="134"/>
                      <a:pt x="25" y="118"/>
                      <a:pt x="38" y="113"/>
                    </a:cubicBezTo>
                    <a:cubicBezTo>
                      <a:pt x="51" y="108"/>
                      <a:pt x="71" y="116"/>
                      <a:pt x="80" y="111"/>
                    </a:cubicBezTo>
                    <a:cubicBezTo>
                      <a:pt x="89" y="106"/>
                      <a:pt x="84" y="99"/>
                      <a:pt x="91" y="83"/>
                    </a:cubicBezTo>
                    <a:cubicBezTo>
                      <a:pt x="98" y="67"/>
                      <a:pt x="106" y="24"/>
                      <a:pt x="120" y="12"/>
                    </a:cubicBezTo>
                    <a:cubicBezTo>
                      <a:pt x="134" y="0"/>
                      <a:pt x="156" y="13"/>
                      <a:pt x="172" y="13"/>
                    </a:cubicBezTo>
                    <a:cubicBezTo>
                      <a:pt x="188" y="13"/>
                      <a:pt x="200" y="13"/>
                      <a:pt x="218" y="13"/>
                    </a:cubicBezTo>
                    <a:cubicBezTo>
                      <a:pt x="236" y="13"/>
                      <a:pt x="265" y="13"/>
                      <a:pt x="281" y="13"/>
                    </a:cubicBezTo>
                    <a:cubicBezTo>
                      <a:pt x="297" y="13"/>
                      <a:pt x="306" y="13"/>
                      <a:pt x="316" y="1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76" name="未知"/>
              <p:cNvSpPr/>
              <p:nvPr/>
            </p:nvSpPr>
            <p:spPr>
              <a:xfrm>
                <a:off x="432" y="166"/>
                <a:ext cx="192" cy="6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6" y="7"/>
                  </a:cxn>
                  <a:cxn ang="0">
                    <a:pos x="81" y="7"/>
                  </a:cxn>
                  <a:cxn ang="0">
                    <a:pos x="152" y="50"/>
                  </a:cxn>
                  <a:cxn ang="0">
                    <a:pos x="192" y="60"/>
                  </a:cxn>
                </a:cxnLst>
                <a:pathLst>
                  <a:path w="192" h="60">
                    <a:moveTo>
                      <a:pt x="0" y="7"/>
                    </a:moveTo>
                    <a:cubicBezTo>
                      <a:pt x="16" y="7"/>
                      <a:pt x="33" y="7"/>
                      <a:pt x="46" y="7"/>
                    </a:cubicBezTo>
                    <a:cubicBezTo>
                      <a:pt x="59" y="7"/>
                      <a:pt x="63" y="0"/>
                      <a:pt x="81" y="7"/>
                    </a:cubicBezTo>
                    <a:cubicBezTo>
                      <a:pt x="99" y="14"/>
                      <a:pt x="134" y="41"/>
                      <a:pt x="152" y="50"/>
                    </a:cubicBezTo>
                    <a:cubicBezTo>
                      <a:pt x="170" y="59"/>
                      <a:pt x="184" y="58"/>
                      <a:pt x="192" y="6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77" name="未知"/>
              <p:cNvSpPr/>
              <p:nvPr/>
            </p:nvSpPr>
            <p:spPr>
              <a:xfrm>
                <a:off x="288" y="163"/>
                <a:ext cx="52" cy="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10"/>
                  </a:cxn>
                </a:cxnLst>
                <a:pathLst>
                  <a:path w="52" h="10">
                    <a:moveTo>
                      <a:pt x="0" y="0"/>
                    </a:moveTo>
                    <a:cubicBezTo>
                      <a:pt x="20" y="4"/>
                      <a:pt x="41" y="8"/>
                      <a:pt x="52" y="1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78" name="未知"/>
              <p:cNvSpPr/>
              <p:nvPr/>
            </p:nvSpPr>
            <p:spPr>
              <a:xfrm>
                <a:off x="116" y="173"/>
                <a:ext cx="5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1" y="0"/>
                  </a:cxn>
                </a:cxnLst>
                <a:pathLst>
                  <a:path w="51" h="1">
                    <a:moveTo>
                      <a:pt x="0" y="0"/>
                    </a:moveTo>
                    <a:cubicBezTo>
                      <a:pt x="0" y="0"/>
                      <a:pt x="25" y="0"/>
                      <a:pt x="51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79" name="未知"/>
              <p:cNvSpPr/>
              <p:nvPr/>
            </p:nvSpPr>
            <p:spPr>
              <a:xfrm>
                <a:off x="167" y="66"/>
                <a:ext cx="40" cy="34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40" y="0"/>
                  </a:cxn>
                </a:cxnLst>
                <a:pathLst>
                  <a:path w="40" h="34">
                    <a:moveTo>
                      <a:pt x="0" y="34"/>
                    </a:moveTo>
                    <a:cubicBezTo>
                      <a:pt x="7" y="28"/>
                      <a:pt x="32" y="7"/>
                      <a:pt x="4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80" name="未知"/>
              <p:cNvSpPr/>
              <p:nvPr/>
            </p:nvSpPr>
            <p:spPr>
              <a:xfrm>
                <a:off x="29" y="334"/>
                <a:ext cx="87" cy="97"/>
              </a:xfrm>
              <a:custGeom>
                <a:avLst/>
                <a:gdLst/>
                <a:ahLst/>
                <a:cxnLst>
                  <a:cxn ang="0">
                    <a:pos x="0" y="97"/>
                  </a:cxn>
                  <a:cxn ang="0">
                    <a:pos x="54" y="55"/>
                  </a:cxn>
                  <a:cxn ang="0">
                    <a:pos x="87" y="0"/>
                  </a:cxn>
                </a:cxnLst>
                <a:pathLst>
                  <a:path w="87" h="97">
                    <a:moveTo>
                      <a:pt x="0" y="97"/>
                    </a:moveTo>
                    <a:cubicBezTo>
                      <a:pt x="9" y="90"/>
                      <a:pt x="39" y="71"/>
                      <a:pt x="54" y="55"/>
                    </a:cubicBezTo>
                    <a:cubicBezTo>
                      <a:pt x="69" y="39"/>
                      <a:pt x="80" y="11"/>
                      <a:pt x="87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81" name="未知"/>
              <p:cNvSpPr/>
              <p:nvPr/>
            </p:nvSpPr>
            <p:spPr>
              <a:xfrm>
                <a:off x="130" y="252"/>
                <a:ext cx="155" cy="48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44" y="20"/>
                  </a:cxn>
                  <a:cxn ang="0">
                    <a:pos x="109" y="23"/>
                  </a:cxn>
                  <a:cxn ang="0">
                    <a:pos x="155" y="0"/>
                  </a:cxn>
                </a:cxnLst>
                <a:pathLst>
                  <a:path w="155" h="48">
                    <a:moveTo>
                      <a:pt x="0" y="48"/>
                    </a:moveTo>
                    <a:cubicBezTo>
                      <a:pt x="7" y="43"/>
                      <a:pt x="26" y="24"/>
                      <a:pt x="44" y="20"/>
                    </a:cubicBezTo>
                    <a:cubicBezTo>
                      <a:pt x="62" y="16"/>
                      <a:pt x="90" y="26"/>
                      <a:pt x="109" y="23"/>
                    </a:cubicBezTo>
                    <a:cubicBezTo>
                      <a:pt x="128" y="20"/>
                      <a:pt x="146" y="5"/>
                      <a:pt x="15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82" name="未知"/>
              <p:cNvSpPr/>
              <p:nvPr/>
            </p:nvSpPr>
            <p:spPr>
              <a:xfrm>
                <a:off x="340" y="245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83" name="未知"/>
              <p:cNvSpPr/>
              <p:nvPr/>
            </p:nvSpPr>
            <p:spPr>
              <a:xfrm>
                <a:off x="167" y="386"/>
                <a:ext cx="58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58" y="0"/>
                  </a:cxn>
                </a:cxnLst>
                <a:pathLst>
                  <a:path w="58" h="45">
                    <a:moveTo>
                      <a:pt x="0" y="45"/>
                    </a:moveTo>
                    <a:cubicBezTo>
                      <a:pt x="23" y="26"/>
                      <a:pt x="46" y="8"/>
                      <a:pt x="58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84" name="未知"/>
              <p:cNvSpPr/>
              <p:nvPr/>
            </p:nvSpPr>
            <p:spPr>
              <a:xfrm>
                <a:off x="262" y="363"/>
                <a:ext cx="349" cy="14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8" y="16"/>
                  </a:cxn>
                  <a:cxn ang="0">
                    <a:pos x="137" y="46"/>
                  </a:cxn>
                  <a:cxn ang="0">
                    <a:pos x="199" y="84"/>
                  </a:cxn>
                  <a:cxn ang="0">
                    <a:pos x="251" y="68"/>
                  </a:cxn>
                  <a:cxn ang="0">
                    <a:pos x="309" y="115"/>
                  </a:cxn>
                  <a:cxn ang="0">
                    <a:pos x="349" y="144"/>
                  </a:cxn>
                </a:cxnLst>
                <a:pathLst>
                  <a:path w="349" h="144">
                    <a:moveTo>
                      <a:pt x="0" y="0"/>
                    </a:moveTo>
                    <a:cubicBezTo>
                      <a:pt x="15" y="3"/>
                      <a:pt x="65" y="8"/>
                      <a:pt x="88" y="16"/>
                    </a:cubicBezTo>
                    <a:cubicBezTo>
                      <a:pt x="111" y="24"/>
                      <a:pt x="119" y="35"/>
                      <a:pt x="137" y="46"/>
                    </a:cubicBezTo>
                    <a:cubicBezTo>
                      <a:pt x="155" y="57"/>
                      <a:pt x="180" y="80"/>
                      <a:pt x="199" y="84"/>
                    </a:cubicBezTo>
                    <a:cubicBezTo>
                      <a:pt x="218" y="88"/>
                      <a:pt x="233" y="63"/>
                      <a:pt x="251" y="68"/>
                    </a:cubicBezTo>
                    <a:cubicBezTo>
                      <a:pt x="269" y="73"/>
                      <a:pt x="293" y="102"/>
                      <a:pt x="309" y="115"/>
                    </a:cubicBezTo>
                    <a:cubicBezTo>
                      <a:pt x="325" y="128"/>
                      <a:pt x="337" y="136"/>
                      <a:pt x="349" y="144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85" name="未知"/>
              <p:cNvSpPr/>
              <p:nvPr/>
            </p:nvSpPr>
            <p:spPr>
              <a:xfrm>
                <a:off x="3" y="594"/>
                <a:ext cx="106" cy="85"/>
              </a:xfrm>
              <a:custGeom>
                <a:avLst/>
                <a:gdLst/>
                <a:ahLst/>
                <a:cxnLst>
                  <a:cxn ang="0">
                    <a:pos x="5" y="82"/>
                  </a:cxn>
                  <a:cxn ang="0">
                    <a:pos x="11" y="59"/>
                  </a:cxn>
                  <a:cxn ang="0">
                    <a:pos x="72" y="75"/>
                  </a:cxn>
                  <a:cxn ang="0">
                    <a:pos x="106" y="0"/>
                  </a:cxn>
                </a:cxnLst>
                <a:pathLst>
                  <a:path w="106" h="85">
                    <a:moveTo>
                      <a:pt x="5" y="82"/>
                    </a:moveTo>
                    <a:cubicBezTo>
                      <a:pt x="6" y="78"/>
                      <a:pt x="0" y="60"/>
                      <a:pt x="11" y="59"/>
                    </a:cubicBezTo>
                    <a:cubicBezTo>
                      <a:pt x="22" y="58"/>
                      <a:pt x="56" y="85"/>
                      <a:pt x="72" y="75"/>
                    </a:cubicBezTo>
                    <a:cubicBezTo>
                      <a:pt x="88" y="65"/>
                      <a:pt x="99" y="16"/>
                      <a:pt x="106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86" name="未知"/>
              <p:cNvSpPr/>
              <p:nvPr/>
            </p:nvSpPr>
            <p:spPr>
              <a:xfrm>
                <a:off x="116" y="480"/>
                <a:ext cx="172" cy="68"/>
              </a:xfrm>
              <a:custGeom>
                <a:avLst/>
                <a:gdLst/>
                <a:ahLst/>
                <a:cxnLst>
                  <a:cxn ang="0">
                    <a:pos x="0" y="68"/>
                  </a:cxn>
                  <a:cxn ang="0">
                    <a:pos x="68" y="7"/>
                  </a:cxn>
                  <a:cxn ang="0">
                    <a:pos x="109" y="27"/>
                  </a:cxn>
                  <a:cxn ang="0">
                    <a:pos x="172" y="27"/>
                  </a:cxn>
                </a:cxnLst>
                <a:pathLst>
                  <a:path w="172" h="68">
                    <a:moveTo>
                      <a:pt x="0" y="68"/>
                    </a:moveTo>
                    <a:cubicBezTo>
                      <a:pt x="11" y="58"/>
                      <a:pt x="50" y="14"/>
                      <a:pt x="68" y="7"/>
                    </a:cubicBezTo>
                    <a:cubicBezTo>
                      <a:pt x="86" y="0"/>
                      <a:pt x="92" y="24"/>
                      <a:pt x="109" y="27"/>
                    </a:cubicBezTo>
                    <a:cubicBezTo>
                      <a:pt x="126" y="30"/>
                      <a:pt x="150" y="29"/>
                      <a:pt x="172" y="27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87" name="未知"/>
              <p:cNvSpPr/>
              <p:nvPr/>
            </p:nvSpPr>
            <p:spPr>
              <a:xfrm>
                <a:off x="291" y="428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88" name="未知"/>
              <p:cNvSpPr/>
              <p:nvPr/>
            </p:nvSpPr>
            <p:spPr>
              <a:xfrm>
                <a:off x="167" y="334"/>
                <a:ext cx="29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29" y="0"/>
                  </a:cxn>
                </a:cxnLst>
                <a:pathLst>
                  <a:path w="29" h="45">
                    <a:moveTo>
                      <a:pt x="0" y="45"/>
                    </a:moveTo>
                    <a:cubicBezTo>
                      <a:pt x="0" y="45"/>
                      <a:pt x="14" y="22"/>
                      <a:pt x="29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89" name="未知"/>
              <p:cNvSpPr/>
              <p:nvPr/>
            </p:nvSpPr>
            <p:spPr>
              <a:xfrm>
                <a:off x="116" y="663"/>
                <a:ext cx="14" cy="56"/>
              </a:xfrm>
              <a:custGeom>
                <a:avLst/>
                <a:gdLst/>
                <a:ahLst/>
                <a:cxnLst>
                  <a:cxn ang="0">
                    <a:pos x="14" y="56"/>
                  </a:cxn>
                  <a:cxn ang="0">
                    <a:pos x="0" y="0"/>
                  </a:cxn>
                </a:cxnLst>
                <a:pathLst>
                  <a:path w="14" h="56">
                    <a:moveTo>
                      <a:pt x="14" y="56"/>
                    </a:moveTo>
                    <a:cubicBezTo>
                      <a:pt x="14" y="56"/>
                      <a:pt x="7" y="28"/>
                      <a:pt x="0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90" name="未知"/>
              <p:cNvSpPr/>
              <p:nvPr/>
            </p:nvSpPr>
            <p:spPr>
              <a:xfrm>
                <a:off x="162" y="548"/>
                <a:ext cx="5" cy="74"/>
              </a:xfrm>
              <a:custGeom>
                <a:avLst/>
                <a:gdLst/>
                <a:ahLst/>
                <a:cxnLst>
                  <a:cxn ang="0">
                    <a:pos x="5" y="74"/>
                  </a:cxn>
                  <a:cxn ang="0">
                    <a:pos x="5" y="0"/>
                  </a:cxn>
                </a:cxnLst>
                <a:pathLst>
                  <a:path w="5" h="74">
                    <a:moveTo>
                      <a:pt x="5" y="74"/>
                    </a:moveTo>
                    <a:cubicBezTo>
                      <a:pt x="2" y="43"/>
                      <a:pt x="0" y="12"/>
                      <a:pt x="5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91" name="未知"/>
              <p:cNvSpPr/>
              <p:nvPr/>
            </p:nvSpPr>
            <p:spPr>
              <a:xfrm>
                <a:off x="167" y="593"/>
                <a:ext cx="269" cy="109"/>
              </a:xfrm>
              <a:custGeom>
                <a:avLst/>
                <a:gdLst/>
                <a:ahLst/>
                <a:cxnLst>
                  <a:cxn ang="0">
                    <a:pos x="0" y="109"/>
                  </a:cxn>
                  <a:cxn ang="0">
                    <a:pos x="23" y="86"/>
                  </a:cxn>
                  <a:cxn ang="0">
                    <a:pos x="30" y="44"/>
                  </a:cxn>
                  <a:cxn ang="0">
                    <a:pos x="50" y="7"/>
                  </a:cxn>
                  <a:cxn ang="0">
                    <a:pos x="116" y="3"/>
                  </a:cxn>
                  <a:cxn ang="0">
                    <a:pos x="188" y="7"/>
                  </a:cxn>
                  <a:cxn ang="0">
                    <a:pos x="269" y="23"/>
                  </a:cxn>
                </a:cxnLst>
                <a:pathLst>
                  <a:path w="269" h="109">
                    <a:moveTo>
                      <a:pt x="0" y="109"/>
                    </a:moveTo>
                    <a:cubicBezTo>
                      <a:pt x="4" y="105"/>
                      <a:pt x="18" y="97"/>
                      <a:pt x="23" y="86"/>
                    </a:cubicBezTo>
                    <a:cubicBezTo>
                      <a:pt x="28" y="75"/>
                      <a:pt x="26" y="57"/>
                      <a:pt x="30" y="44"/>
                    </a:cubicBezTo>
                    <a:cubicBezTo>
                      <a:pt x="34" y="31"/>
                      <a:pt x="36" y="14"/>
                      <a:pt x="50" y="7"/>
                    </a:cubicBezTo>
                    <a:cubicBezTo>
                      <a:pt x="64" y="0"/>
                      <a:pt x="93" y="3"/>
                      <a:pt x="116" y="3"/>
                    </a:cubicBezTo>
                    <a:cubicBezTo>
                      <a:pt x="139" y="3"/>
                      <a:pt x="163" y="4"/>
                      <a:pt x="188" y="7"/>
                    </a:cubicBezTo>
                    <a:cubicBezTo>
                      <a:pt x="213" y="10"/>
                      <a:pt x="252" y="20"/>
                      <a:pt x="269" y="23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92" name="未知"/>
              <p:cNvSpPr/>
              <p:nvPr/>
            </p:nvSpPr>
            <p:spPr>
              <a:xfrm>
                <a:off x="405" y="656"/>
                <a:ext cx="206" cy="6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7"/>
                  </a:cxn>
                  <a:cxn ang="0">
                    <a:pos x="101" y="10"/>
                  </a:cxn>
                  <a:cxn ang="0">
                    <a:pos x="137" y="49"/>
                  </a:cxn>
                  <a:cxn ang="0">
                    <a:pos x="206" y="69"/>
                  </a:cxn>
                </a:cxnLst>
                <a:pathLst>
                  <a:path w="206" h="69">
                    <a:moveTo>
                      <a:pt x="0" y="0"/>
                    </a:moveTo>
                    <a:cubicBezTo>
                      <a:pt x="5" y="2"/>
                      <a:pt x="10" y="5"/>
                      <a:pt x="27" y="7"/>
                    </a:cubicBezTo>
                    <a:cubicBezTo>
                      <a:pt x="44" y="9"/>
                      <a:pt x="83" y="3"/>
                      <a:pt x="101" y="10"/>
                    </a:cubicBezTo>
                    <a:cubicBezTo>
                      <a:pt x="119" y="17"/>
                      <a:pt x="119" y="39"/>
                      <a:pt x="137" y="49"/>
                    </a:cubicBezTo>
                    <a:cubicBezTo>
                      <a:pt x="155" y="59"/>
                      <a:pt x="192" y="65"/>
                      <a:pt x="206" y="69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93" name="未知"/>
              <p:cNvSpPr/>
              <p:nvPr/>
            </p:nvSpPr>
            <p:spPr>
              <a:xfrm>
                <a:off x="288" y="663"/>
                <a:ext cx="52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0"/>
                  </a:cxn>
                </a:cxnLst>
                <a:pathLst>
                  <a:path w="52" h="1">
                    <a:moveTo>
                      <a:pt x="0" y="0"/>
                    </a:moveTo>
                    <a:cubicBezTo>
                      <a:pt x="0" y="0"/>
                      <a:pt x="26" y="0"/>
                      <a:pt x="52" y="0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94" name="未知"/>
              <p:cNvSpPr/>
              <p:nvPr/>
            </p:nvSpPr>
            <p:spPr>
              <a:xfrm>
                <a:off x="432" y="334"/>
                <a:ext cx="96" cy="5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1" y="20"/>
                  </a:cxn>
                  <a:cxn ang="0">
                    <a:pos x="92" y="55"/>
                  </a:cxn>
                </a:cxnLst>
                <a:pathLst>
                  <a:path w="96" h="55">
                    <a:moveTo>
                      <a:pt x="0" y="0"/>
                    </a:moveTo>
                    <a:cubicBezTo>
                      <a:pt x="13" y="3"/>
                      <a:pt x="66" y="11"/>
                      <a:pt x="81" y="20"/>
                    </a:cubicBezTo>
                    <a:cubicBezTo>
                      <a:pt x="96" y="29"/>
                      <a:pt x="90" y="48"/>
                      <a:pt x="92" y="55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95" name="未知"/>
              <p:cNvSpPr/>
              <p:nvPr/>
            </p:nvSpPr>
            <p:spPr>
              <a:xfrm>
                <a:off x="301" y="56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96" name="未知"/>
              <p:cNvSpPr/>
              <p:nvPr/>
            </p:nvSpPr>
            <p:spPr>
              <a:xfrm>
                <a:off x="113" y="413"/>
                <a:ext cx="49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9" y="18"/>
                  </a:cxn>
                </a:cxnLst>
                <a:pathLst>
                  <a:path w="49" h="18">
                    <a:moveTo>
                      <a:pt x="0" y="0"/>
                    </a:moveTo>
                    <a:cubicBezTo>
                      <a:pt x="8" y="2"/>
                      <a:pt x="39" y="14"/>
                      <a:pt x="49" y="18"/>
                    </a:cubicBezTo>
                  </a:path>
                </a:pathLst>
              </a:custGeom>
              <a:noFill/>
              <a:ln w="158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93185" name="标题 386049"/>
          <p:cNvSpPr>
            <a:spLocks noGrp="1"/>
          </p:cNvSpPr>
          <p:nvPr>
            <p:ph type="title"/>
          </p:nvPr>
        </p:nvSpPr>
        <p:spPr>
          <a:xfrm>
            <a:off x="250825" y="549275"/>
            <a:ext cx="8893175" cy="5211763"/>
          </a:xfrm>
        </p:spPr>
        <p:txBody>
          <a:bodyPr anchor="b"/>
          <a:p>
            <a:r>
              <a:rPr lang="en-US" altLang="zh-CN" sz="3400" b="1"/>
              <a:t>1</a:t>
            </a:r>
            <a:r>
              <a:rPr lang="zh-CN" altLang="en-US" sz="3400" b="1" dirty="0"/>
              <a:t>．</a:t>
            </a:r>
            <a:r>
              <a:rPr lang="en-US" altLang="zh-CN" sz="3400" b="1"/>
              <a:t>20</a:t>
            </a:r>
            <a:r>
              <a:rPr lang="zh-CN" altLang="en-US" sz="3400" b="1" dirty="0"/>
              <a:t>世纪</a:t>
            </a:r>
            <a:r>
              <a:rPr lang="en-US" altLang="zh-CN" sz="3400" b="1"/>
              <a:t>80</a:t>
            </a:r>
            <a:r>
              <a:rPr lang="zh-CN" altLang="en-US" sz="3400" b="1" dirty="0"/>
              <a:t>年代银川周边湖泊所剩无几的主要原因是（    ）</a:t>
            </a:r>
            <a:br>
              <a:rPr lang="zh-CN" altLang="en-US" sz="3400" b="1" dirty="0"/>
            </a:br>
            <a:r>
              <a:rPr lang="en-US" altLang="zh-CN" sz="3400" b="1"/>
              <a:t>A</a:t>
            </a:r>
            <a:r>
              <a:rPr lang="zh-CN" altLang="en-US" sz="3400" b="1" dirty="0"/>
              <a:t>．泥沙淤积		</a:t>
            </a:r>
            <a:r>
              <a:rPr lang="en-US" altLang="zh-CN" sz="3400" b="1"/>
              <a:t>B</a:t>
            </a:r>
            <a:r>
              <a:rPr lang="zh-CN" altLang="en-US" sz="3400" b="1" dirty="0"/>
              <a:t>．气候变暖</a:t>
            </a:r>
            <a:br>
              <a:rPr lang="zh-CN" altLang="en-US" sz="3400" b="1" dirty="0"/>
            </a:br>
            <a:r>
              <a:rPr lang="en-US" altLang="zh-CN" sz="3400" b="1"/>
              <a:t>C</a:t>
            </a:r>
            <a:r>
              <a:rPr lang="zh-CN" altLang="en-US" sz="3400" b="1" dirty="0"/>
              <a:t>．排水造田		</a:t>
            </a:r>
            <a:r>
              <a:rPr lang="en-US" altLang="zh-CN" sz="3400" b="1"/>
              <a:t>D</a:t>
            </a:r>
            <a:r>
              <a:rPr lang="zh-CN" altLang="en-US" sz="3400" b="1" dirty="0"/>
              <a:t>．黄河来水量减少</a:t>
            </a:r>
            <a:br>
              <a:rPr lang="zh-CN" altLang="en-US" sz="3400" b="1" dirty="0"/>
            </a:br>
            <a:br>
              <a:rPr lang="zh-CN" altLang="en-US" sz="3400" b="1" dirty="0"/>
            </a:br>
            <a:r>
              <a:rPr lang="en-US" altLang="zh-CN" sz="3400" b="1"/>
              <a:t>2</a:t>
            </a:r>
            <a:r>
              <a:rPr lang="zh-CN" altLang="en-US" sz="3400" b="1" dirty="0"/>
              <a:t>．疏浚、恢复湖泊湿地，对银川环境的直接影响是（    ）</a:t>
            </a:r>
            <a:br>
              <a:rPr lang="zh-CN" altLang="en-US" sz="3400" b="1" dirty="0"/>
            </a:br>
            <a:r>
              <a:rPr lang="zh-CN" altLang="en-US" sz="3400" b="1" dirty="0"/>
              <a:t>①增强城市排污能力     ②增加城市空气湿度</a:t>
            </a:r>
            <a:br>
              <a:rPr lang="zh-CN" altLang="en-US" sz="3400" b="1" dirty="0"/>
            </a:br>
            <a:r>
              <a:rPr lang="zh-CN" altLang="en-US" sz="3400" b="1" dirty="0"/>
              <a:t>③美化城市环境         ④增大城市气温年较差</a:t>
            </a:r>
            <a:br>
              <a:rPr lang="zh-CN" altLang="en-US" sz="3400" b="1" dirty="0"/>
            </a:br>
            <a:r>
              <a:rPr lang="en-US" altLang="zh-CN" sz="3400" b="1"/>
              <a:t>A</a:t>
            </a:r>
            <a:r>
              <a:rPr lang="zh-CN" altLang="en-US" sz="3400" b="1" dirty="0"/>
              <a:t>．①②	</a:t>
            </a:r>
            <a:r>
              <a:rPr lang="en-US" altLang="zh-CN" sz="3400" b="1"/>
              <a:t>B</a:t>
            </a:r>
            <a:r>
              <a:rPr lang="zh-CN" altLang="en-US" sz="3400" b="1" dirty="0"/>
              <a:t>．②③	</a:t>
            </a:r>
            <a:r>
              <a:rPr lang="en-US" altLang="zh-CN" sz="3400" b="1"/>
              <a:t>C</a:t>
            </a:r>
            <a:r>
              <a:rPr lang="zh-CN" altLang="en-US" sz="3400" b="1" dirty="0"/>
              <a:t>．③④	</a:t>
            </a:r>
            <a:r>
              <a:rPr lang="en-US" altLang="zh-CN" sz="3400" b="1"/>
              <a:t>D</a:t>
            </a:r>
            <a:r>
              <a:rPr lang="zh-CN" altLang="en-US" sz="3400" b="1" dirty="0"/>
              <a:t>．①④</a:t>
            </a:r>
            <a:endParaRPr lang="zh-CN" altLang="en-US" sz="3400" b="1" dirty="0"/>
          </a:p>
        </p:txBody>
      </p:sp>
      <p:sp>
        <p:nvSpPr>
          <p:cNvPr id="93186" name="文本框 386051"/>
          <p:cNvSpPr txBox="1"/>
          <p:nvPr/>
        </p:nvSpPr>
        <p:spPr>
          <a:xfrm>
            <a:off x="7885113" y="1268413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3187" name="文本框 386052"/>
          <p:cNvSpPr txBox="1"/>
          <p:nvPr/>
        </p:nvSpPr>
        <p:spPr>
          <a:xfrm>
            <a:off x="7956550" y="5373688"/>
            <a:ext cx="4889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36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8001" name="文本占位符 309249"/>
          <p:cNvSpPr>
            <a:spLocks noGrp="1"/>
          </p:cNvSpPr>
          <p:nvPr>
            <p:ph idx="1"/>
          </p:nvPr>
        </p:nvSpPr>
        <p:spPr>
          <a:xfrm>
            <a:off x="323850" y="404813"/>
            <a:ext cx="8153400" cy="2016125"/>
          </a:xfrm>
        </p:spPr>
        <p:txBody>
          <a:bodyPr anchor="t"/>
          <a:p>
            <a:r>
              <a:rPr lang="zh-CN" altLang="en-US" dirty="0"/>
              <a:t>（</a:t>
            </a:r>
            <a:r>
              <a:rPr lang="en-US" altLang="en-US"/>
              <a:t>2000</a:t>
            </a:r>
            <a:r>
              <a:rPr lang="en-US" altLang="en-US" dirty="0"/>
              <a:t>年广东卷）下图中正确表示大洋洋流模式的是（  ）</a:t>
            </a:r>
            <a:endParaRPr lang="en-US" altLang="en-US" dirty="0"/>
          </a:p>
          <a:p>
            <a:r>
              <a:rPr lang="en-US" altLang="zh-CN"/>
              <a:t>A.①②	   B.③④	   C.②③	    D.①④</a:t>
            </a:r>
            <a:endParaRPr lang="en-US" altLang="zh-CN"/>
          </a:p>
        </p:txBody>
      </p:sp>
      <p:sp>
        <p:nvSpPr>
          <p:cNvPr id="128002" name="矩形 309250"/>
          <p:cNvSpPr/>
          <p:nvPr/>
        </p:nvSpPr>
        <p:spPr>
          <a:xfrm>
            <a:off x="0" y="28098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128003" name="对象 309251"/>
          <p:cNvGraphicFramePr/>
          <p:nvPr/>
        </p:nvGraphicFramePr>
        <p:xfrm>
          <a:off x="611188" y="2636838"/>
          <a:ext cx="7848600" cy="273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914775" imgH="1238250" progId="MSPhotoEd.3">
                  <p:embed/>
                </p:oleObj>
              </mc:Choice>
              <mc:Fallback>
                <p:oleObj name="" r:id="rId1" imgW="3914775" imgH="1238250" progId="MSPhotoEd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11188" y="2636838"/>
                        <a:ext cx="7848600" cy="2736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9253" name="文本框 309252"/>
          <p:cNvSpPr txBox="1"/>
          <p:nvPr/>
        </p:nvSpPr>
        <p:spPr>
          <a:xfrm>
            <a:off x="1530350" y="832485"/>
            <a:ext cx="79216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40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B</a:t>
            </a:r>
            <a:endParaRPr lang="en-US" altLang="zh-CN" sz="240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9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25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2"/>
          <p:cNvSpPr/>
          <p:nvPr/>
        </p:nvSpPr>
        <p:spPr>
          <a:xfrm>
            <a:off x="457200" y="533400"/>
            <a:ext cx="8229600" cy="10160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成因：盛行风是洋流形成的主要动力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，因此洋流的分布与气压带和风带的分布密切相关。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具体分析如下：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6627" name="Picture 3" descr="E:/浙江地理/420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685800" y="1600200"/>
            <a:ext cx="7924800" cy="4941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8" name="Text Box 14"/>
          <p:cNvSpPr txBox="1"/>
          <p:nvPr/>
        </p:nvSpPr>
        <p:spPr>
          <a:xfrm>
            <a:off x="603250" y="0"/>
            <a:ext cx="1077913" cy="625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>
              <a:lnSpc>
                <a:spcPct val="125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考点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29" name="Rectangle 15"/>
          <p:cNvSpPr/>
          <p:nvPr/>
        </p:nvSpPr>
        <p:spPr>
          <a:xfrm>
            <a:off x="2146300" y="15875"/>
            <a:ext cx="4827588" cy="6254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>
              <a:lnSpc>
                <a:spcPct val="125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世界洋流的分布、成因及影响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2"/>
          <p:cNvSpPr/>
          <p:nvPr/>
        </p:nvSpPr>
        <p:spPr>
          <a:xfrm>
            <a:off x="304800" y="457200"/>
            <a:ext cx="8458200" cy="10064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受近地面风带、地转偏向力及海陆分布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等的影响，洋流的分布、流向及性质呈现出较明显的规律：（下图）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7651" name="Picture 16" descr="E:/浙江地理/418.TIF"/>
          <p:cNvPicPr>
            <a:picLocks noChangeAspect="1"/>
          </p:cNvPicPr>
          <p:nvPr/>
        </p:nvPicPr>
        <p:blipFill>
          <a:blip r:embed="rId1" r:link="rId2"/>
          <a:srcRect l="1888" r="943" b="4863"/>
          <a:stretch>
            <a:fillRect/>
          </a:stretch>
        </p:blipFill>
        <p:spPr>
          <a:xfrm>
            <a:off x="457200" y="1524000"/>
            <a:ext cx="8305800" cy="5029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524500" y="4251960"/>
            <a:ext cx="125539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离岸风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Text Box 2"/>
          <p:cNvSpPr txBox="1"/>
          <p:nvPr/>
        </p:nvSpPr>
        <p:spPr>
          <a:xfrm>
            <a:off x="304800" y="304800"/>
            <a:ext cx="8382000" cy="2400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2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．中低纬度海区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4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2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(1)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形成以副热带为中心的反气旋型环流。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25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(2)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北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半球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顺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时针方向运动，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南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半球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逆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时针方向运动。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25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(3)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大洋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西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岸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大陆东岸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为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暖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流，大洋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东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岸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大陆西岸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为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寒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流。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5" name="Text Box 3"/>
          <p:cNvSpPr txBox="1"/>
          <p:nvPr/>
        </p:nvSpPr>
        <p:spPr>
          <a:xfrm>
            <a:off x="457200" y="2803525"/>
            <a:ext cx="8305800" cy="2378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．北半球中高纬度环流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(1)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形成以副极地为中心的气旋型大洋环流。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(2)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逆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时针方向运动。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(3)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大洋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东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岸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大陆西岸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为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暖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流，大洋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西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岸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大陆东岸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为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寒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流。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6" name="Rectangle 4"/>
          <p:cNvSpPr/>
          <p:nvPr/>
        </p:nvSpPr>
        <p:spPr>
          <a:xfrm>
            <a:off x="457200" y="5241925"/>
            <a:ext cx="83820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．南极大陆外围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40°S--60°S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附近形成自西向东的西风漂流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其成因为风海流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性质为寒流。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2"/>
          <p:cNvSpPr/>
          <p:nvPr/>
        </p:nvSpPr>
        <p:spPr>
          <a:xfrm>
            <a:off x="381000" y="517525"/>
            <a:ext cx="8458200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 eaLnBrk="1" hangingPunct="1">
              <a:lnSpc>
                <a:spcPct val="12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．北印度洋海区：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形成季风洋流。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夏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季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顺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时针，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冬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季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逆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时针。如下图所示：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9699" name="Picture 3" descr="E:/浙江地理/419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152400" y="1830388"/>
            <a:ext cx="8763000" cy="3656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5400" y="3544570"/>
            <a:ext cx="125539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离岸风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29025" name="文本框 310273"/>
          <p:cNvSpPr txBox="1"/>
          <p:nvPr/>
        </p:nvSpPr>
        <p:spPr>
          <a:xfrm>
            <a:off x="376238" y="179388"/>
            <a:ext cx="7854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练习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3.    (02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广东大综合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读图完成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1—3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题：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9026" name="文本框 310274"/>
          <p:cNvSpPr txBox="1"/>
          <p:nvPr/>
        </p:nvSpPr>
        <p:spPr>
          <a:xfrm>
            <a:off x="323850" y="836613"/>
            <a:ext cx="8064500" cy="35036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、图示海域属于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(     )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 A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太平洋    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B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印度洋  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C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大西洋 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D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北冰洋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、洋流属于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(     )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A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自东向西流的暖流 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B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自西向东流的暖流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C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自东向西流的寒流    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自西向东流的寒流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9027" name="文本框 310275"/>
          <p:cNvSpPr txBox="1"/>
          <p:nvPr/>
        </p:nvSpPr>
        <p:spPr>
          <a:xfrm>
            <a:off x="323850" y="4437063"/>
            <a:ext cx="9070975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、该洋流转向后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气候受其影响最大的城市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(     )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A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悉尼    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B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圣保罗     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C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伦敦    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D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洛杉矶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9028" name="文本框 310276"/>
          <p:cNvSpPr txBox="1"/>
          <p:nvPr/>
        </p:nvSpPr>
        <p:spPr>
          <a:xfrm>
            <a:off x="5724525" y="1081088"/>
            <a:ext cx="8064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2400">
                <a:latin typeface="Arial" panose="020B0604020202020204" pitchFamily="34" charset="0"/>
                <a:ea typeface="宋体" panose="02010600030101010101" pitchFamily="2" charset="-122"/>
              </a:rPr>
              <a:t>140</a:t>
            </a:r>
            <a:r>
              <a:rPr lang="en-US" altLang="zh-CN" sz="2400" baseline="30000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400" baseline="30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9029" name="文本框 310277"/>
          <p:cNvSpPr txBox="1"/>
          <p:nvPr/>
        </p:nvSpPr>
        <p:spPr>
          <a:xfrm>
            <a:off x="6804025" y="1081088"/>
            <a:ext cx="8064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2400">
                <a:latin typeface="Arial" panose="020B0604020202020204" pitchFamily="34" charset="0"/>
                <a:ea typeface="宋体" panose="02010600030101010101" pitchFamily="2" charset="-122"/>
              </a:rPr>
              <a:t>130</a:t>
            </a:r>
            <a:r>
              <a:rPr lang="en-US" altLang="zh-CN" sz="2400" baseline="30000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400" baseline="30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9030" name="文本框 310278"/>
          <p:cNvSpPr txBox="1"/>
          <p:nvPr/>
        </p:nvSpPr>
        <p:spPr>
          <a:xfrm>
            <a:off x="8296275" y="1958975"/>
            <a:ext cx="847725" cy="15414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en-US" altLang="zh-CN" sz="3200" baseline="30000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3200" baseline="300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endParaRPr lang="en-US" altLang="zh-CN" sz="3200" baseline="300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>
              <a:spcBef>
                <a:spcPct val="50000"/>
              </a:spcBef>
              <a:buClr>
                <a:srgbClr val="000000"/>
              </a:buClr>
            </a:pPr>
            <a:endParaRPr lang="zh-CN" altLang="en-US" sz="3200" baseline="30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9031" name="直接连接符 310279"/>
          <p:cNvSpPr/>
          <p:nvPr/>
        </p:nvSpPr>
        <p:spPr>
          <a:xfrm>
            <a:off x="5199063" y="1628775"/>
            <a:ext cx="2881312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9032" name="直接连接符 310280"/>
          <p:cNvSpPr/>
          <p:nvPr/>
        </p:nvSpPr>
        <p:spPr>
          <a:xfrm>
            <a:off x="5221288" y="2276475"/>
            <a:ext cx="2879725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9033" name="直接连接符 310281"/>
          <p:cNvSpPr/>
          <p:nvPr/>
        </p:nvSpPr>
        <p:spPr>
          <a:xfrm>
            <a:off x="5221288" y="2924175"/>
            <a:ext cx="2879725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9034" name="直接连接符 310282"/>
          <p:cNvSpPr/>
          <p:nvPr/>
        </p:nvSpPr>
        <p:spPr>
          <a:xfrm>
            <a:off x="5200650" y="3573463"/>
            <a:ext cx="2879725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9035" name="直接连接符 310283"/>
          <p:cNvSpPr/>
          <p:nvPr/>
        </p:nvSpPr>
        <p:spPr>
          <a:xfrm>
            <a:off x="5199063" y="1628775"/>
            <a:ext cx="20637" cy="194468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9036" name="直接连接符 310284"/>
          <p:cNvSpPr/>
          <p:nvPr/>
        </p:nvSpPr>
        <p:spPr>
          <a:xfrm flipH="1">
            <a:off x="8101013" y="1628775"/>
            <a:ext cx="0" cy="194468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9037" name="直接连接符 310285"/>
          <p:cNvSpPr/>
          <p:nvPr/>
        </p:nvSpPr>
        <p:spPr>
          <a:xfrm flipH="1">
            <a:off x="6207125" y="1628775"/>
            <a:ext cx="20638" cy="194468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9038" name="直接连接符 310286"/>
          <p:cNvSpPr/>
          <p:nvPr/>
        </p:nvSpPr>
        <p:spPr>
          <a:xfrm flipH="1">
            <a:off x="7072313" y="1628775"/>
            <a:ext cx="20637" cy="194468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9039" name="直接连接符 310287"/>
          <p:cNvSpPr/>
          <p:nvPr/>
        </p:nvSpPr>
        <p:spPr>
          <a:xfrm>
            <a:off x="6064250" y="2708275"/>
            <a:ext cx="1152525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9040" name="文本框 310288"/>
          <p:cNvSpPr txBox="1"/>
          <p:nvPr/>
        </p:nvSpPr>
        <p:spPr>
          <a:xfrm>
            <a:off x="8361363" y="2708275"/>
            <a:ext cx="7826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en-US" altLang="zh-CN" sz="3200" baseline="30000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3200" baseline="300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9041" name="文本框 310289"/>
          <p:cNvSpPr txBox="1"/>
          <p:nvPr/>
        </p:nvSpPr>
        <p:spPr>
          <a:xfrm>
            <a:off x="6475413" y="2195513"/>
            <a:ext cx="4095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L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0291" name="矩形 310290"/>
          <p:cNvSpPr/>
          <p:nvPr/>
        </p:nvSpPr>
        <p:spPr>
          <a:xfrm>
            <a:off x="792163" y="5516563"/>
            <a:ext cx="8351837" cy="822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>
              <a:buClr>
                <a:srgbClr val="000000"/>
              </a:buClr>
            </a:pPr>
            <a:r>
              <a:rPr lang="zh-CN" altLang="en-US" sz="2400" b="1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结论：以上命题方式是通过呈现世界局部海域的经纬网或海陆轮廓，考查洋流基本知识，洋流定位成为考查的核心</a:t>
            </a:r>
            <a:r>
              <a:rPr lang="zh-CN" altLang="en-US" sz="2400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2400" dirty="0">
              <a:solidFill>
                <a:srgbClr val="FF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0292" name="文本框 310291"/>
          <p:cNvSpPr txBox="1"/>
          <p:nvPr/>
        </p:nvSpPr>
        <p:spPr>
          <a:xfrm>
            <a:off x="8172450" y="4508500"/>
            <a:ext cx="79216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40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A</a:t>
            </a:r>
            <a:endParaRPr lang="en-US" altLang="zh-CN" sz="240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10293" name="文本框 310292"/>
          <p:cNvSpPr txBox="1"/>
          <p:nvPr/>
        </p:nvSpPr>
        <p:spPr>
          <a:xfrm>
            <a:off x="2700338" y="2420938"/>
            <a:ext cx="792162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40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A</a:t>
            </a:r>
            <a:endParaRPr lang="en-US" altLang="zh-CN" sz="240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10294" name="文本框 310293"/>
          <p:cNvSpPr txBox="1"/>
          <p:nvPr/>
        </p:nvSpPr>
        <p:spPr>
          <a:xfrm>
            <a:off x="3492500" y="908050"/>
            <a:ext cx="79216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40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A</a:t>
            </a:r>
            <a:endParaRPr lang="en-US" altLang="zh-CN" sz="240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0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0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10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1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1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291" grpId="0"/>
      <p:bldP spid="310292" grpId="0"/>
      <p:bldP spid="310293" grpId="0"/>
      <p:bldP spid="31029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5169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5813" y="642938"/>
            <a:ext cx="7620000" cy="3771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85785" y="4572008"/>
            <a:ext cx="75057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1669" name="文本框 241668"/>
          <p:cNvSpPr txBox="1"/>
          <p:nvPr/>
        </p:nvSpPr>
        <p:spPr>
          <a:xfrm>
            <a:off x="7596188" y="2492375"/>
            <a:ext cx="5048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40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D</a:t>
            </a:r>
            <a:endParaRPr lang="en-US" altLang="zh-CN" sz="240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6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166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5953" name="文本占位符 390145"/>
          <p:cNvSpPr>
            <a:spLocks noGrp="1"/>
          </p:cNvSpPr>
          <p:nvPr>
            <p:ph idx="1"/>
          </p:nvPr>
        </p:nvSpPr>
        <p:spPr>
          <a:xfrm>
            <a:off x="468313" y="3716338"/>
            <a:ext cx="8280400" cy="2808287"/>
          </a:xfrm>
        </p:spPr>
        <p:txBody>
          <a:bodyPr anchor="t"/>
          <a:p>
            <a:r>
              <a:rPr lang="en-US" altLang="zh-CN" b="1">
                <a:ea typeface="Times New Roman" panose="02020603050405020304" pitchFamily="18" charset="0"/>
              </a:rPr>
              <a:t>5</a:t>
            </a:r>
            <a:r>
              <a:rPr lang="zh-CN" altLang="en-US" b="1" dirty="0">
                <a:ea typeface="Times New Roman" panose="02020603050405020304" pitchFamily="18" charset="0"/>
              </a:rPr>
              <a:t>．甲、乙两处等温线弯曲是由于洋流影响，则</a:t>
            </a:r>
            <a:r>
              <a:rPr lang="en-US" altLang="zh-CN" b="1">
                <a:ea typeface="Times New Roman" panose="02020603050405020304" pitchFamily="18" charset="0"/>
              </a:rPr>
              <a:t>(</a:t>
            </a:r>
            <a:r>
              <a:rPr lang="zh-CN" altLang="en-US" b="1" dirty="0">
                <a:ea typeface="Times New Roman" panose="02020603050405020304" pitchFamily="18" charset="0"/>
              </a:rPr>
              <a:t>　　</a:t>
            </a:r>
            <a:r>
              <a:rPr lang="en-US" altLang="zh-CN" b="1">
                <a:ea typeface="Times New Roman" panose="02020603050405020304" pitchFamily="18" charset="0"/>
              </a:rPr>
              <a:t>)</a:t>
            </a:r>
            <a:endParaRPr lang="en-US" altLang="zh-CN" b="1">
              <a:ea typeface="Times New Roman" panose="02020603050405020304" pitchFamily="18" charset="0"/>
            </a:endParaRPr>
          </a:p>
          <a:p>
            <a:r>
              <a:rPr lang="en-US" altLang="zh-CN" b="1">
                <a:ea typeface="Times New Roman" panose="02020603050405020304" pitchFamily="18" charset="0"/>
              </a:rPr>
              <a:t>A</a:t>
            </a:r>
            <a:r>
              <a:rPr lang="zh-CN" altLang="en-US" b="1" dirty="0">
                <a:ea typeface="Times New Roman" panose="02020603050405020304" pitchFamily="18" charset="0"/>
              </a:rPr>
              <a:t>．甲是暖流，乙是寒流 	 </a:t>
            </a:r>
            <a:endParaRPr lang="zh-CN" altLang="en-US" b="1" dirty="0">
              <a:ea typeface="Times New Roman" panose="02020603050405020304" pitchFamily="18" charset="0"/>
            </a:endParaRPr>
          </a:p>
          <a:p>
            <a:r>
              <a:rPr lang="en-US" altLang="zh-CN" b="1">
                <a:ea typeface="Times New Roman" panose="02020603050405020304" pitchFamily="18" charset="0"/>
              </a:rPr>
              <a:t>B</a:t>
            </a:r>
            <a:r>
              <a:rPr lang="zh-CN" altLang="en-US" b="1" dirty="0">
                <a:ea typeface="Times New Roman" panose="02020603050405020304" pitchFamily="18" charset="0"/>
              </a:rPr>
              <a:t>．甲是寒流，乙是暖流</a:t>
            </a:r>
            <a:endParaRPr lang="zh-CN" altLang="en-US" b="1" dirty="0">
              <a:ea typeface="Times New Roman" panose="02020603050405020304" pitchFamily="18" charset="0"/>
            </a:endParaRPr>
          </a:p>
          <a:p>
            <a:r>
              <a:rPr lang="en-US" altLang="zh-CN" b="1">
                <a:ea typeface="Times New Roman" panose="02020603050405020304" pitchFamily="18" charset="0"/>
              </a:rPr>
              <a:t>C</a:t>
            </a:r>
            <a:r>
              <a:rPr lang="zh-CN" altLang="en-US" b="1" dirty="0">
                <a:ea typeface="Times New Roman" panose="02020603050405020304" pitchFamily="18" charset="0"/>
              </a:rPr>
              <a:t>．甲乙都是暖流  		 </a:t>
            </a:r>
            <a:endParaRPr lang="zh-CN" altLang="en-US" b="1" dirty="0">
              <a:ea typeface="Times New Roman" panose="02020603050405020304" pitchFamily="18" charset="0"/>
            </a:endParaRPr>
          </a:p>
          <a:p>
            <a:r>
              <a:rPr lang="en-US" altLang="zh-CN" b="1">
                <a:ea typeface="Times New Roman" panose="02020603050405020304" pitchFamily="18" charset="0"/>
              </a:rPr>
              <a:t>D</a:t>
            </a:r>
            <a:r>
              <a:rPr lang="zh-CN" altLang="en-US" b="1" dirty="0">
                <a:ea typeface="Times New Roman" panose="02020603050405020304" pitchFamily="18" charset="0"/>
              </a:rPr>
              <a:t>．甲乙都是寒流</a:t>
            </a:r>
            <a:endParaRPr lang="zh-CN" altLang="en-US" b="1">
              <a:ea typeface="Times New Roman" panose="02020603050405020304" pitchFamily="18" charset="0"/>
            </a:endParaRPr>
          </a:p>
        </p:txBody>
      </p:sp>
      <p:sp>
        <p:nvSpPr>
          <p:cNvPr id="125954" name="矩形 390146"/>
          <p:cNvSpPr/>
          <p:nvPr/>
        </p:nvSpPr>
        <p:spPr>
          <a:xfrm>
            <a:off x="385763" y="306388"/>
            <a:ext cx="8039100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2013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年山东质检题：读某海区海水等温线分布图，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>
              <a:buClr>
                <a:srgbClr val="000000"/>
              </a:buClr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回答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～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题。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5955" name="图片 39014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92500" y="908050"/>
            <a:ext cx="3600450" cy="2778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0149" name="文本框 390148"/>
          <p:cNvSpPr txBox="1"/>
          <p:nvPr/>
        </p:nvSpPr>
        <p:spPr>
          <a:xfrm>
            <a:off x="7164388" y="4365625"/>
            <a:ext cx="4603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2800" b="1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A</a:t>
            </a:r>
            <a:endParaRPr lang="en-US" altLang="zh-CN" sz="2800" b="1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0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149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1945" y="467360"/>
            <a:ext cx="7886700" cy="4351338"/>
          </a:xfrm>
        </p:spPr>
        <p:txBody>
          <a:bodyPr/>
          <a:p>
            <a:r>
              <a:rPr lang="zh-CN" altLang="en-US"/>
              <a:t>【2016·上海卷】(七)大洋在不同因素作用下形成了多种类型的洋流。</a:t>
            </a:r>
            <a:endParaRPr lang="zh-CN" altLang="en-US"/>
          </a:p>
          <a:p>
            <a:r>
              <a:rPr lang="zh-CN" altLang="en-US"/>
              <a:t>13.7月，一艘货船从日本横滨出发，沿图中路线前往瑞典的哥德堡。途中会遇到风海流、密度流、涌升流三种洋流。货船遇到这三种洋流的海区位置分别是</a:t>
            </a:r>
            <a:endParaRPr lang="zh-CN" altLang="en-US"/>
          </a:p>
          <a:p>
            <a:r>
              <a:rPr lang="zh-CN" altLang="en-US"/>
              <a:t>A.甲、乙、丙       B.甲、丙、丁</a:t>
            </a:r>
            <a:endParaRPr lang="zh-CN" altLang="en-US"/>
          </a:p>
          <a:p>
            <a:r>
              <a:rPr lang="zh-CN" altLang="en-US"/>
              <a:t>C.丁、乙、甲       D.丁、丙、乙</a:t>
            </a:r>
            <a:endParaRPr lang="zh-CN" altLang="en-US"/>
          </a:p>
        </p:txBody>
      </p:sp>
      <p:pic>
        <p:nvPicPr>
          <p:cNvPr id="7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62905" y="3831590"/>
            <a:ext cx="3520440" cy="25755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笑脸 1"/>
          <p:cNvSpPr/>
          <p:nvPr/>
        </p:nvSpPr>
        <p:spPr>
          <a:xfrm>
            <a:off x="2996565" y="3484245"/>
            <a:ext cx="914400" cy="914400"/>
          </a:xfrm>
          <a:prstGeom prst="smileyFace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4929" name="标题 387073"/>
          <p:cNvSpPr>
            <a:spLocks noGrp="1"/>
          </p:cNvSpPr>
          <p:nvPr>
            <p:ph type="title"/>
          </p:nvPr>
        </p:nvSpPr>
        <p:spPr>
          <a:xfrm>
            <a:off x="323850" y="188913"/>
            <a:ext cx="8569325" cy="2692400"/>
          </a:xfrm>
        </p:spPr>
        <p:txBody>
          <a:bodyPr anchor="b"/>
          <a:p>
            <a:r>
              <a:rPr lang="pt-BR" altLang="zh-CN" sz="2800" b="1" dirty="0"/>
              <a:t>2013</a:t>
            </a:r>
            <a:r>
              <a:rPr lang="zh-CN" altLang="pt-BR" sz="2800" b="1" dirty="0"/>
              <a:t>高考题江苏卷</a:t>
            </a:r>
            <a:r>
              <a:rPr lang="pt-BR" altLang="zh-CN" sz="2800" b="1" dirty="0"/>
              <a:t>)</a:t>
            </a:r>
            <a:r>
              <a:rPr lang="zh-CN" altLang="pt-BR" sz="2800" b="1" dirty="0"/>
              <a:t>图</a:t>
            </a:r>
            <a:r>
              <a:rPr lang="pt-BR" altLang="zh-CN" sz="2800" b="1" dirty="0"/>
              <a:t>9</a:t>
            </a:r>
            <a:r>
              <a:rPr lang="zh-CN" altLang="pt-BR" sz="2800" b="1" dirty="0"/>
              <a:t>是非洲马达加斯加岛示意图。图</a:t>
            </a:r>
            <a:r>
              <a:rPr lang="pt-BR" altLang="zh-CN" sz="2800" b="1" dirty="0"/>
              <a:t>10</a:t>
            </a:r>
            <a:r>
              <a:rPr lang="zh-CN" altLang="pt-BR" sz="2800" b="1" dirty="0"/>
              <a:t>是海洋表层海水温度与洋流关系示意图，图中</a:t>
            </a:r>
            <a:r>
              <a:rPr lang="pt-BR" altLang="zh-CN" sz="2800" b="1" dirty="0"/>
              <a:t>a</a:t>
            </a:r>
            <a:r>
              <a:rPr lang="zh-CN" altLang="pt-BR" sz="2800" b="1" dirty="0"/>
              <a:t>、</a:t>
            </a:r>
            <a:r>
              <a:rPr lang="pt-BR" altLang="zh-CN" sz="2800" b="1" dirty="0"/>
              <a:t>b</a:t>
            </a:r>
            <a:r>
              <a:rPr lang="zh-CN" altLang="pt-BR" sz="2800" b="1" dirty="0"/>
              <a:t>、</a:t>
            </a:r>
            <a:r>
              <a:rPr lang="pt-BR" altLang="zh-CN" sz="2800" b="1" dirty="0"/>
              <a:t>c</a:t>
            </a:r>
            <a:r>
              <a:rPr lang="zh-CN" altLang="pt-BR" sz="2800" b="1" dirty="0"/>
              <a:t>为等温线，</a:t>
            </a:r>
            <a:r>
              <a:rPr lang="pt-BR" altLang="zh-CN" sz="2800" b="1" dirty="0"/>
              <a:t>a&gt;b&gt;c</a:t>
            </a:r>
            <a:r>
              <a:rPr lang="zh-CN" altLang="pt-BR" sz="2800" b="1" dirty="0"/>
              <a:t>，箭头表示洋流流向。读图回答</a:t>
            </a:r>
            <a:r>
              <a:rPr lang="pt-BR" altLang="zh-CN" sz="2800" b="1" dirty="0"/>
              <a:t>17</a:t>
            </a:r>
            <a:r>
              <a:rPr lang="zh-CN" altLang="pt-BR" sz="2800" b="1" dirty="0"/>
              <a:t>～</a:t>
            </a:r>
            <a:r>
              <a:rPr lang="pt-BR" altLang="zh-CN" sz="2800" b="1" dirty="0"/>
              <a:t>18</a:t>
            </a:r>
            <a:r>
              <a:rPr lang="zh-CN" altLang="pt-BR" sz="2800" b="1" dirty="0"/>
              <a:t>题。</a:t>
            </a:r>
            <a:br>
              <a:rPr lang="zh-CN" altLang="pt-BR" sz="2800" b="1" dirty="0"/>
            </a:br>
            <a:r>
              <a:rPr lang="pt-BR" altLang="zh-CN" sz="2800" b="1" dirty="0"/>
              <a:t>1</a:t>
            </a:r>
            <a:r>
              <a:rPr lang="zh-CN" altLang="pt-BR" sz="2800" b="1" dirty="0"/>
              <a:t>．图</a:t>
            </a:r>
            <a:r>
              <a:rPr lang="pt-BR" altLang="zh-CN" sz="2800" b="1" dirty="0"/>
              <a:t>9</a:t>
            </a:r>
            <a:r>
              <a:rPr lang="zh-CN" altLang="pt-BR" sz="2800" b="1" dirty="0"/>
              <a:t>甲处的洋流与图</a:t>
            </a:r>
            <a:r>
              <a:rPr lang="pt-BR" altLang="zh-CN" sz="2800" b="1" dirty="0"/>
              <a:t>10</a:t>
            </a:r>
            <a:r>
              <a:rPr lang="zh-CN" altLang="pt-BR" sz="2800" b="1" dirty="0"/>
              <a:t>中①、②、③、④所示的洋流相符合的是</a:t>
            </a:r>
            <a:endParaRPr lang="zh-CN" altLang="en-US" sz="2800" b="1" dirty="0"/>
          </a:p>
        </p:txBody>
      </p:sp>
      <p:pic>
        <p:nvPicPr>
          <p:cNvPr id="124930" name="图片 387075" descr="高考资源网(ks5u.com),中国最大的高考网站,您身边的高考专家。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2997200"/>
            <a:ext cx="8208962" cy="2416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4931" name="文本框 387076"/>
          <p:cNvSpPr txBox="1"/>
          <p:nvPr/>
        </p:nvSpPr>
        <p:spPr>
          <a:xfrm>
            <a:off x="395288" y="5318125"/>
            <a:ext cx="8266112" cy="13731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pt-BR" altLang="zh-CN" sz="2800" b="1" dirty="0">
                <a:latin typeface="Verdana" panose="020B0604030504040204" pitchFamily="34" charset="0"/>
                <a:ea typeface="宋体" panose="02010600030101010101" pitchFamily="2" charset="-122"/>
              </a:rPr>
              <a:t>1</a:t>
            </a:r>
            <a:r>
              <a:rPr lang="zh-CN" altLang="pt-BR" sz="2800" b="1" dirty="0">
                <a:latin typeface="Verdana" panose="020B0604030504040204" pitchFamily="34" charset="0"/>
                <a:ea typeface="宋体" panose="02010600030101010101" pitchFamily="2" charset="-122"/>
              </a:rPr>
              <a:t>．甲处洋流的影响是</a:t>
            </a:r>
            <a:endParaRPr lang="zh-CN" altLang="pt-BR" sz="2800" b="1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pt-BR" altLang="zh-CN" sz="2800" b="1" dirty="0">
                <a:latin typeface="Verdana" panose="020B0604030504040204" pitchFamily="34" charset="0"/>
                <a:ea typeface="宋体" panose="02010600030101010101" pitchFamily="2" charset="-122"/>
              </a:rPr>
              <a:t>A</a:t>
            </a:r>
            <a:r>
              <a:rPr lang="zh-CN" altLang="pt-BR" sz="2800" b="1" dirty="0">
                <a:latin typeface="Verdana" panose="020B0604030504040204" pitchFamily="34" charset="0"/>
                <a:ea typeface="宋体" panose="02010600030101010101" pitchFamily="2" charset="-122"/>
              </a:rPr>
              <a:t>．加快途经海轮航速	</a:t>
            </a:r>
            <a:r>
              <a:rPr lang="pt-BR" altLang="zh-CN" sz="2800" b="1" dirty="0">
                <a:latin typeface="Verdana" panose="020B0604030504040204" pitchFamily="34" charset="0"/>
                <a:ea typeface="宋体" panose="02010600030101010101" pitchFamily="2" charset="-122"/>
              </a:rPr>
              <a:t>B</a:t>
            </a:r>
            <a:r>
              <a:rPr lang="zh-CN" altLang="pt-BR" sz="2800" b="1" dirty="0">
                <a:latin typeface="Verdana" panose="020B0604030504040204" pitchFamily="34" charset="0"/>
                <a:ea typeface="宋体" panose="02010600030101010101" pitchFamily="2" charset="-122"/>
              </a:rPr>
              <a:t>．形成著名的渔场</a:t>
            </a:r>
            <a:endParaRPr lang="zh-CN" altLang="pt-BR" sz="2800" b="1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pt-BR" altLang="zh-CN" sz="2800" b="1" dirty="0">
                <a:latin typeface="Verdana" panose="020B0604030504040204" pitchFamily="34" charset="0"/>
                <a:ea typeface="宋体" panose="02010600030101010101" pitchFamily="2" charset="-122"/>
              </a:rPr>
              <a:t>C</a:t>
            </a:r>
            <a:r>
              <a:rPr lang="zh-CN" altLang="pt-BR" sz="2800" b="1" dirty="0">
                <a:latin typeface="Verdana" panose="020B0604030504040204" pitchFamily="34" charset="0"/>
                <a:ea typeface="宋体" panose="02010600030101010101" pitchFamily="2" charset="-122"/>
              </a:rPr>
              <a:t>．使沿岸大气增温增湿	</a:t>
            </a:r>
            <a:r>
              <a:rPr lang="pt-BR" altLang="zh-CN" sz="2800" b="1" dirty="0">
                <a:latin typeface="Verdana" panose="020B0604030504040204" pitchFamily="34" charset="0"/>
                <a:ea typeface="宋体" panose="02010600030101010101" pitchFamily="2" charset="-122"/>
              </a:rPr>
              <a:t>D</a:t>
            </a:r>
            <a:r>
              <a:rPr lang="zh-CN" altLang="pt-BR" sz="2800" b="1" dirty="0">
                <a:latin typeface="Verdana" panose="020B0604030504040204" pitchFamily="34" charset="0"/>
                <a:ea typeface="宋体" panose="02010600030101010101" pitchFamily="2" charset="-122"/>
              </a:rPr>
              <a:t>．缩小海洋污染范围</a:t>
            </a:r>
            <a:endParaRPr lang="zh-CN" altLang="en-US" sz="28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87078" name="文本框 387077"/>
          <p:cNvSpPr txBox="1"/>
          <p:nvPr/>
        </p:nvSpPr>
        <p:spPr>
          <a:xfrm>
            <a:off x="8459788" y="2420938"/>
            <a:ext cx="4794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2800" b="1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D</a:t>
            </a:r>
            <a:endParaRPr lang="en-US" altLang="zh-CN" sz="2800" b="1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87079" name="文本框 387078"/>
          <p:cNvSpPr txBox="1"/>
          <p:nvPr/>
        </p:nvSpPr>
        <p:spPr>
          <a:xfrm>
            <a:off x="8172450" y="55165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2800" b="1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C</a:t>
            </a:r>
            <a:endParaRPr lang="en-US" altLang="zh-CN" sz="2800" b="1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7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7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7078" grpId="0"/>
      <p:bldP spid="387079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1073" name="文本占位符 372738"/>
          <p:cNvSpPr>
            <a:spLocks noGrp="1"/>
          </p:cNvSpPr>
          <p:nvPr>
            <p:ph idx="1"/>
          </p:nvPr>
        </p:nvSpPr>
        <p:spPr>
          <a:xfrm>
            <a:off x="0" y="333375"/>
            <a:ext cx="5508625" cy="4679950"/>
          </a:xfrm>
        </p:spPr>
        <p:txBody>
          <a:bodyPr anchor="t"/>
          <a:p>
            <a:pPr>
              <a:lnSpc>
                <a:spcPct val="90000"/>
              </a:lnSpc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（</a:t>
            </a:r>
            <a:r>
              <a:rPr lang="en-US" altLang="zh-CN" sz="2800">
                <a:solidFill>
                  <a:srgbClr val="FF3300"/>
                </a:solidFill>
              </a:rPr>
              <a:t>2012</a:t>
            </a:r>
            <a:r>
              <a:rPr lang="zh-CN" altLang="en-US" sz="2800" dirty="0">
                <a:solidFill>
                  <a:srgbClr val="FF3300"/>
                </a:solidFill>
              </a:rPr>
              <a:t>年佛山二模试题）</a:t>
            </a:r>
            <a:r>
              <a:rPr lang="zh-CN" altLang="en-US" sz="2800" dirty="0"/>
              <a:t>达喀尔拉力赛是世界上最严酷和最富有冒险精神的赛车运动。第</a:t>
            </a:r>
            <a:r>
              <a:rPr lang="en-US" altLang="zh-CN" sz="2800"/>
              <a:t>34</a:t>
            </a:r>
            <a:r>
              <a:rPr lang="zh-CN" altLang="en-US" sz="2800" dirty="0"/>
              <a:t>届达喀尔拉力赛于</a:t>
            </a:r>
            <a:r>
              <a:rPr lang="en-US" altLang="zh-CN" sz="2800"/>
              <a:t>2012</a:t>
            </a:r>
            <a:r>
              <a:rPr lang="zh-CN" altLang="en-US" sz="2800" dirty="0"/>
              <a:t>年</a:t>
            </a:r>
            <a:r>
              <a:rPr lang="en-US" altLang="zh-CN" sz="2800"/>
              <a:t>1</a:t>
            </a:r>
            <a:r>
              <a:rPr lang="zh-CN" altLang="en-US" sz="2800" dirty="0"/>
              <a:t>月</a:t>
            </a:r>
            <a:r>
              <a:rPr lang="en-US" altLang="zh-CN" sz="2800"/>
              <a:t>1</a:t>
            </a:r>
            <a:r>
              <a:rPr lang="zh-CN" altLang="en-US" sz="2800" dirty="0"/>
              <a:t>日在南美三国举行。读图回答</a:t>
            </a:r>
            <a:r>
              <a:rPr lang="en-US" altLang="zh-CN" sz="2800"/>
              <a:t>4-5</a:t>
            </a:r>
            <a:r>
              <a:rPr lang="zh-CN" altLang="en-US" sz="2800" dirty="0"/>
              <a:t>题。            </a:t>
            </a:r>
            <a:endParaRPr lang="zh-CN" altLang="en-US" sz="2800" dirty="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4</a:t>
            </a:r>
            <a:r>
              <a:rPr lang="zh-CN" altLang="en-US" sz="2800" dirty="0"/>
              <a:t>．选手沿途遇到的最多“险境”，可能是</a:t>
            </a:r>
            <a:endParaRPr lang="en-US" altLang="zh-CN" sz="2800"/>
          </a:p>
          <a:p>
            <a:pPr>
              <a:lnSpc>
                <a:spcPct val="90000"/>
              </a:lnSpc>
              <a:buNone/>
            </a:pPr>
            <a:r>
              <a:rPr lang="en-US" altLang="zh-CN" sz="2800"/>
              <a:t>    A</a:t>
            </a:r>
            <a:r>
              <a:rPr lang="zh-CN" altLang="en-US" sz="2800" dirty="0"/>
              <a:t>．繁密雨林	</a:t>
            </a:r>
            <a:r>
              <a:rPr lang="en-US" altLang="zh-CN" sz="2800"/>
              <a:t>B</a:t>
            </a:r>
            <a:r>
              <a:rPr lang="zh-CN" altLang="en-US" sz="2800" dirty="0"/>
              <a:t>．干热荒漠 </a:t>
            </a:r>
            <a:r>
              <a:rPr lang="en-US" altLang="zh-CN" sz="2800"/>
              <a:t>C</a:t>
            </a:r>
            <a:r>
              <a:rPr lang="zh-CN" altLang="en-US" sz="2800" dirty="0"/>
              <a:t>．泥泞沼泽  </a:t>
            </a:r>
            <a:r>
              <a:rPr lang="en-US" altLang="zh-CN" sz="2800"/>
              <a:t>D</a:t>
            </a:r>
            <a:r>
              <a:rPr lang="zh-CN" altLang="en-US" sz="2800" dirty="0"/>
              <a:t>．冰天雪地</a:t>
            </a:r>
            <a:endParaRPr lang="zh-CN" altLang="en-US" sz="2800" dirty="0"/>
          </a:p>
        </p:txBody>
      </p:sp>
      <p:pic>
        <p:nvPicPr>
          <p:cNvPr id="131074" name="图片 372739" descr="高考资源网(ks5u.com),中国最大的高考网站,您身边的高考专家。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24525" y="333375"/>
            <a:ext cx="3135313" cy="3887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1075" name="文本框 372740"/>
          <p:cNvSpPr txBox="1"/>
          <p:nvPr/>
        </p:nvSpPr>
        <p:spPr>
          <a:xfrm>
            <a:off x="250825" y="5057775"/>
            <a:ext cx="8496300" cy="1800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2800">
                <a:latin typeface="Verdana" panose="020B060403050404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2800" dirty="0">
                <a:latin typeface="Verdana" panose="020B0604030504040204" pitchFamily="34" charset="0"/>
                <a:ea typeface="宋体" panose="02010600030101010101" pitchFamily="2" charset="-122"/>
              </a:rPr>
              <a:t>．关于图中西海岸洋流的叙述，正确的是</a:t>
            </a:r>
            <a:endParaRPr lang="en-US" altLang="zh-CN" sz="280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2800">
                <a:latin typeface="Verdana" panose="020B060403050404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latin typeface="Verdana" panose="020B0604030504040204" pitchFamily="34" charset="0"/>
                <a:ea typeface="宋体" panose="02010600030101010101" pitchFamily="2" charset="-122"/>
              </a:rPr>
              <a:t>．流向由低纬到高纬   </a:t>
            </a:r>
            <a:r>
              <a:rPr lang="en-US" altLang="zh-CN" sz="2800">
                <a:latin typeface="Verdana" panose="020B060403050404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latin typeface="Verdana" panose="020B0604030504040204" pitchFamily="34" charset="0"/>
                <a:ea typeface="宋体" panose="02010600030101010101" pitchFamily="2" charset="-122"/>
              </a:rPr>
              <a:t>．增加了沿海湿、冷程度    </a:t>
            </a:r>
            <a:endParaRPr lang="zh-CN" altLang="en-US" sz="2800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r>
              <a:rPr lang="en-US" altLang="zh-CN" sz="2800">
                <a:latin typeface="Verdana" panose="020B060403050404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800" dirty="0">
                <a:latin typeface="Verdana" panose="020B0604030504040204" pitchFamily="34" charset="0"/>
                <a:ea typeface="宋体" panose="02010600030101010101" pitchFamily="2" charset="-122"/>
              </a:rPr>
              <a:t>．该洋流属于寒流性质 </a:t>
            </a:r>
            <a:r>
              <a:rPr lang="en-US" altLang="zh-CN" sz="2800">
                <a:latin typeface="Verdana" panose="020B060403050404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2800" dirty="0">
                <a:latin typeface="Verdana" panose="020B0604030504040204" pitchFamily="34" charset="0"/>
                <a:ea typeface="宋体" panose="02010600030101010101" pitchFamily="2" charset="-122"/>
              </a:rPr>
              <a:t>．加剧了沿岸地区水循环</a:t>
            </a:r>
            <a:endParaRPr lang="zh-CN" altLang="en-US" sz="2800" dirty="0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 lvl="0">
              <a:buClr>
                <a:srgbClr val="000000"/>
              </a:buClr>
            </a:pPr>
            <a:endParaRPr lang="zh-CN" altLang="en-US" sz="2800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31076" name="文本框 372741"/>
          <p:cNvSpPr txBox="1"/>
          <p:nvPr/>
        </p:nvSpPr>
        <p:spPr>
          <a:xfrm>
            <a:off x="7308850" y="4868863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280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C</a:t>
            </a:r>
            <a:endParaRPr lang="en-US" altLang="zh-CN" sz="280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31077" name="文本框 372742"/>
          <p:cNvSpPr txBox="1"/>
          <p:nvPr/>
        </p:nvSpPr>
        <p:spPr>
          <a:xfrm>
            <a:off x="5003800" y="2924175"/>
            <a:ext cx="4286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>
              <a:buClr>
                <a:srgbClr val="000000"/>
              </a:buClr>
            </a:pPr>
            <a:r>
              <a:rPr lang="en-US" altLang="zh-CN" sz="280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B</a:t>
            </a:r>
            <a:endParaRPr lang="en-US" altLang="zh-CN" sz="280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115714" name="图片 115713" descr="世界气候类型分布图"/>
          <p:cNvPicPr>
            <a:picLocks noChangeAspect="1"/>
          </p:cNvPicPr>
          <p:nvPr/>
        </p:nvPicPr>
        <p:blipFill>
          <a:blip r:embed="rId1"/>
          <a:srcRect t="6779" b="10593"/>
          <a:stretch>
            <a:fillRect/>
          </a:stretch>
        </p:blipFill>
        <p:spPr>
          <a:xfrm>
            <a:off x="794385" y="692785"/>
            <a:ext cx="7554595" cy="55835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25" name="Rectangle 5"/>
          <p:cNvSpPr>
            <a:spLocks noChangeArrowheads="1"/>
          </p:cNvSpPr>
          <p:nvPr/>
        </p:nvSpPr>
        <p:spPr bwMode="auto">
          <a:xfrm>
            <a:off x="177800" y="1928813"/>
            <a:ext cx="8696325" cy="46656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p>
            <a:pPr lvl="0" eaLnBrk="1" hangingPunct="1">
              <a:lnSpc>
                <a:spcPts val="3000"/>
              </a:lnSpc>
            </a:pPr>
            <a:r>
              <a:rPr lang="en-US" altLang="zh-CN" sz="2400" b="1">
                <a:latin typeface="宋体" panose="02010600030101010101" pitchFamily="2" charset="-122"/>
                <a:ea typeface="Times New Roman" panose="02020603050405020304" pitchFamily="18" charset="0"/>
              </a:rPr>
              <a:t>(1)</a:t>
            </a:r>
            <a:r>
              <a:rPr lang="zh-CN" altLang="en-US" sz="2400" b="1" dirty="0">
                <a:latin typeface="宋体" panose="02010600030101010101" pitchFamily="2" charset="-122"/>
                <a:ea typeface="Times New Roman" panose="02020603050405020304" pitchFamily="18" charset="0"/>
              </a:rPr>
              <a:t>利马多大雾天气，主要原因是</a:t>
            </a:r>
            <a:endParaRPr lang="en-US" altLang="zh-CN" sz="2400" b="1">
              <a:latin typeface="宋体" panose="02010600030101010101" pitchFamily="2" charset="-122"/>
            </a:endParaRPr>
          </a:p>
          <a:p>
            <a:pPr lvl="0">
              <a:lnSpc>
                <a:spcPts val="3000"/>
              </a:lnSpc>
            </a:pPr>
            <a:r>
              <a:rPr lang="en-US" altLang="zh-CN" sz="2400" b="1">
                <a:latin typeface="宋体" panose="02010600030101010101" pitchFamily="2" charset="-122"/>
                <a:ea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宋体" panose="02010600030101010101" pitchFamily="2" charset="-122"/>
                <a:ea typeface="Times New Roman" panose="02020603050405020304" pitchFamily="18" charset="0"/>
              </a:rPr>
              <a:t>．受沿岸暖流影响，空气湿度大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>
              <a:lnSpc>
                <a:spcPts val="3000"/>
              </a:lnSpc>
            </a:pPr>
            <a:r>
              <a:rPr lang="en-US" altLang="zh-CN" sz="2400" b="1">
                <a:latin typeface="宋体" panose="02010600030101010101" pitchFamily="2" charset="-122"/>
                <a:ea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宋体" panose="02010600030101010101" pitchFamily="2" charset="-122"/>
                <a:ea typeface="Times New Roman" panose="02020603050405020304" pitchFamily="18" charset="0"/>
              </a:rPr>
              <a:t>．地处低纬地区，空气对流强烈，</a:t>
            </a:r>
            <a:endParaRPr lang="en-US" altLang="zh-CN" sz="2400" b="1">
              <a:latin typeface="宋体" panose="02010600030101010101" pitchFamily="2" charset="-122"/>
              <a:ea typeface="Times New Roman" panose="02020603050405020304" pitchFamily="18" charset="0"/>
            </a:endParaRPr>
          </a:p>
          <a:p>
            <a:pPr lvl="0">
              <a:lnSpc>
                <a:spcPts val="3000"/>
              </a:lnSpc>
            </a:pPr>
            <a:r>
              <a:rPr lang="en-US" altLang="zh-CN" sz="2400" b="1">
                <a:latin typeface="宋体" panose="02010600030101010101" pitchFamily="2" charset="-122"/>
                <a:ea typeface="Times New Roman" panose="02020603050405020304" pitchFamily="18" charset="0"/>
              </a:rPr>
              <a:t>   </a:t>
            </a:r>
            <a:r>
              <a:rPr lang="zh-CN" altLang="en-US" sz="2400" b="1" dirty="0">
                <a:latin typeface="宋体" panose="02010600030101010101" pitchFamily="2" charset="-122"/>
                <a:ea typeface="Times New Roman" panose="02020603050405020304" pitchFamily="18" charset="0"/>
              </a:rPr>
              <a:t>水汽上升冷凝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>
              <a:lnSpc>
                <a:spcPts val="3000"/>
              </a:lnSpc>
            </a:pPr>
            <a:r>
              <a:rPr lang="en-US" altLang="zh-CN" sz="2400" b="1">
                <a:latin typeface="宋体" panose="02010600030101010101" pitchFamily="2" charset="-122"/>
                <a:ea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宋体" panose="02010600030101010101" pitchFamily="2" charset="-122"/>
                <a:ea typeface="Times New Roman" panose="02020603050405020304" pitchFamily="18" charset="0"/>
              </a:rPr>
              <a:t>．受沿岸寒流影响，空气中水汽</a:t>
            </a:r>
            <a:endParaRPr lang="en-US" altLang="zh-CN" sz="2400" b="1">
              <a:latin typeface="宋体" panose="02010600030101010101" pitchFamily="2" charset="-122"/>
              <a:ea typeface="Times New Roman" panose="02020603050405020304" pitchFamily="18" charset="0"/>
            </a:endParaRPr>
          </a:p>
          <a:p>
            <a:pPr lvl="0">
              <a:lnSpc>
                <a:spcPts val="3000"/>
              </a:lnSpc>
            </a:pPr>
            <a:r>
              <a:rPr lang="en-US" altLang="zh-CN" sz="2400" b="1">
                <a:latin typeface="宋体" panose="02010600030101010101" pitchFamily="2" charset="-122"/>
                <a:ea typeface="Times New Roman" panose="02020603050405020304" pitchFamily="18" charset="0"/>
              </a:rPr>
              <a:t>   </a:t>
            </a:r>
            <a:r>
              <a:rPr lang="zh-CN" altLang="en-US" sz="2400" b="1" dirty="0">
                <a:latin typeface="宋体" panose="02010600030101010101" pitchFamily="2" charset="-122"/>
                <a:ea typeface="Times New Roman" panose="02020603050405020304" pitchFamily="18" charset="0"/>
              </a:rPr>
              <a:t>容易冷凝成雾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>
              <a:lnSpc>
                <a:spcPts val="3000"/>
              </a:lnSpc>
            </a:pPr>
            <a:r>
              <a:rPr lang="en-US" altLang="zh-CN" sz="2400" b="1">
                <a:latin typeface="宋体" panose="02010600030101010101" pitchFamily="2" charset="-122"/>
                <a:ea typeface="Times New Roman" panose="02020603050405020304" pitchFamily="18" charset="0"/>
              </a:rPr>
              <a:t>D</a:t>
            </a:r>
            <a:r>
              <a:rPr lang="zh-CN" altLang="en-US" sz="2400" b="1" dirty="0">
                <a:latin typeface="宋体" panose="02010600030101010101" pitchFamily="2" charset="-122"/>
                <a:ea typeface="Times New Roman" panose="02020603050405020304" pitchFamily="18" charset="0"/>
              </a:rPr>
              <a:t>．位于沙漠区和西风的迎风坡，空气中尘粒多，水汽易凝结  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>
              <a:lnSpc>
                <a:spcPts val="3000"/>
              </a:lnSpc>
            </a:pPr>
            <a:r>
              <a:rPr lang="en-US" altLang="zh-CN" sz="2400" b="1">
                <a:latin typeface="宋体" panose="02010600030101010101" pitchFamily="2" charset="-122"/>
                <a:ea typeface="Times New Roman" panose="02020603050405020304" pitchFamily="18" charset="0"/>
              </a:rPr>
              <a:t>(2)</a:t>
            </a:r>
            <a:r>
              <a:rPr lang="zh-CN" altLang="en-US" sz="2400" b="1" dirty="0">
                <a:latin typeface="宋体" panose="02010600030101010101" pitchFamily="2" charset="-122"/>
                <a:ea typeface="Times New Roman" panose="02020603050405020304" pitchFamily="18" charset="0"/>
              </a:rPr>
              <a:t>关于图中甲、乙两地气候的说法，正确的是</a:t>
            </a:r>
            <a:endParaRPr lang="en-US" altLang="zh-CN" sz="2400" b="1">
              <a:latin typeface="宋体" panose="02010600030101010101" pitchFamily="2" charset="-122"/>
            </a:endParaRPr>
          </a:p>
          <a:p>
            <a:pPr lvl="0">
              <a:lnSpc>
                <a:spcPts val="3000"/>
              </a:lnSpc>
            </a:pPr>
            <a:r>
              <a:rPr lang="en-US" altLang="zh-CN" sz="2400" b="1">
                <a:latin typeface="宋体" panose="02010600030101010101" pitchFamily="2" charset="-122"/>
                <a:ea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宋体" panose="02010600030101010101" pitchFamily="2" charset="-122"/>
                <a:ea typeface="Times New Roman" panose="02020603050405020304" pitchFamily="18" charset="0"/>
              </a:rPr>
              <a:t>．甲为亚热带季风性湿润气候，乙为热带草原气候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>
              <a:lnSpc>
                <a:spcPts val="3000"/>
              </a:lnSpc>
            </a:pPr>
            <a:r>
              <a:rPr lang="en-US" altLang="zh-CN" sz="2400" b="1">
                <a:latin typeface="宋体" panose="02010600030101010101" pitchFamily="2" charset="-122"/>
                <a:ea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宋体" panose="02010600030101010101" pitchFamily="2" charset="-122"/>
                <a:ea typeface="Times New Roman" panose="02020603050405020304" pitchFamily="18" charset="0"/>
              </a:rPr>
              <a:t>．都是终年受副热带高气压控制的热带沙漠气候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>
              <a:lnSpc>
                <a:spcPts val="3000"/>
              </a:lnSpc>
            </a:pPr>
            <a:r>
              <a:rPr lang="en-US" altLang="zh-CN" sz="2400" b="1">
                <a:latin typeface="宋体" panose="02010600030101010101" pitchFamily="2" charset="-122"/>
                <a:ea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宋体" panose="02010600030101010101" pitchFamily="2" charset="-122"/>
                <a:ea typeface="Times New Roman" panose="02020603050405020304" pitchFamily="18" charset="0"/>
              </a:rPr>
              <a:t>．甲地气候的形成与地形、东南信风、暖流有关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>
              <a:lnSpc>
                <a:spcPts val="3000"/>
              </a:lnSpc>
            </a:pPr>
            <a:r>
              <a:rPr lang="en-US" altLang="zh-CN" sz="2400" b="1">
                <a:latin typeface="宋体" panose="02010600030101010101" pitchFamily="2" charset="-122"/>
                <a:ea typeface="Times New Roman" panose="02020603050405020304" pitchFamily="18" charset="0"/>
              </a:rPr>
              <a:t>D</a:t>
            </a:r>
            <a:r>
              <a:rPr lang="zh-CN" altLang="en-US" sz="2400" b="1" dirty="0">
                <a:latin typeface="宋体" panose="02010600030101010101" pitchFamily="2" charset="-122"/>
                <a:ea typeface="Times New Roman" panose="02020603050405020304" pitchFamily="18" charset="0"/>
              </a:rPr>
              <a:t>．乙地气候是受沿岸暖流和离岸风影响形成的</a:t>
            </a:r>
            <a:endParaRPr lang="zh-CN" altLang="en-US" sz="2400" b="1" dirty="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389122" name="Rectangle 2"/>
          <p:cNvSpPr>
            <a:spLocks noChangeArrowheads="1"/>
          </p:cNvSpPr>
          <p:nvPr/>
        </p:nvSpPr>
        <p:spPr bwMode="auto">
          <a:xfrm>
            <a:off x="142875" y="142875"/>
            <a:ext cx="8715375" cy="1587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．利马是世界著名的“旱城”，街道上没有排水沟渠，房屋没有雨檐，百货店中也没有雨具出售。但一年之中，约有半年是大雾弥漫季节。浓雾移动时，如霏霏细雨，当地人称这种浓雾为毛毛雨。结合利马及周边区域图，回答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(1)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～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(2)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题。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70660" name="Picture 4" descr="135.TIF"/>
          <p:cNvPicPr>
            <a:picLocks noChangeAspect="1"/>
          </p:cNvPicPr>
          <p:nvPr/>
        </p:nvPicPr>
        <p:blipFill>
          <a:blip r:embed="rId1" r:link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14900" y="1928813"/>
            <a:ext cx="4086225" cy="2143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椭圆 5"/>
          <p:cNvSpPr/>
          <p:nvPr/>
        </p:nvSpPr>
        <p:spPr>
          <a:xfrm>
            <a:off x="142875" y="3429000"/>
            <a:ext cx="428625" cy="4286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42875" y="5786438"/>
            <a:ext cx="428625" cy="4286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3042" name="文本占位符 343041"/>
          <p:cNvSpPr>
            <a:spLocks noGrp="1"/>
          </p:cNvSpPr>
          <p:nvPr>
            <p:ph type="body" sz="half" idx="1"/>
          </p:nvPr>
        </p:nvSpPr>
        <p:spPr>
          <a:xfrm>
            <a:off x="0" y="188913"/>
            <a:ext cx="9144000" cy="4267200"/>
          </a:xfrm>
          <a:ln>
            <a:miter/>
          </a:ln>
        </p:spPr>
        <p:txBody>
          <a:bodyPr anchor="t">
            <a:normAutofit lnSpcReduction="10000"/>
          </a:bodyPr>
          <a:p>
            <a:pPr fontAlgn="base">
              <a:lnSpc>
                <a:spcPct val="90000"/>
              </a:lnSpc>
              <a:buNone/>
            </a:pP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读海陆分布示意图，回答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3—4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题：</a:t>
            </a:r>
            <a:endParaRPr lang="zh-CN" altLang="en-US" sz="2200" b="1" strike="noStrike" kern="1200" noProof="1" dirty="0">
              <a:effectLst>
                <a:outerShdw blurRad="38100" dist="38100" dir="2700000">
                  <a:srgbClr val="FFFFFF"/>
                </a:outerShdw>
              </a:effectLst>
            </a:endParaRPr>
          </a:p>
          <a:p>
            <a:pPr fontAlgn="base">
              <a:lnSpc>
                <a:spcPct val="90000"/>
              </a:lnSpc>
              <a:buNone/>
            </a:pP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3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．图中（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1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）（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2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）（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3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）（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4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）四点海面比较盐度</a:t>
            </a:r>
            <a:endParaRPr lang="zh-CN" altLang="en-US" sz="2200" b="1" strike="noStrike" kern="1200" noProof="1" dirty="0">
              <a:effectLst>
                <a:outerShdw blurRad="38100" dist="38100" dir="2700000">
                  <a:srgbClr val="FFFFFF"/>
                </a:outerShdw>
              </a:effectLst>
            </a:endParaRPr>
          </a:p>
          <a:p>
            <a:pPr fontAlgn="base">
              <a:lnSpc>
                <a:spcPct val="90000"/>
              </a:lnSpc>
              <a:buNone/>
            </a:pP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   A 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（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1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）＞（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2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）   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B 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（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3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）＞（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2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）</a:t>
            </a:r>
            <a:endParaRPr lang="zh-CN" altLang="en-US" sz="2200" b="1" strike="noStrike" kern="1200" noProof="1" dirty="0">
              <a:effectLst>
                <a:outerShdw blurRad="38100" dist="38100" dir="2700000">
                  <a:srgbClr val="FFFFFF"/>
                </a:outerShdw>
              </a:effectLst>
            </a:endParaRPr>
          </a:p>
          <a:p>
            <a:pPr fontAlgn="base">
              <a:lnSpc>
                <a:spcPct val="90000"/>
              </a:lnSpc>
              <a:buNone/>
            </a:pP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   C 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（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4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）＞（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3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）   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D 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（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4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）＞（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1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）</a:t>
            </a:r>
            <a:endParaRPr lang="zh-CN" altLang="en-US" sz="2200" b="1" strike="noStrike" kern="1200" noProof="1" dirty="0">
              <a:effectLst>
                <a:outerShdw blurRad="38100" dist="38100" dir="2700000">
                  <a:srgbClr val="FFFFFF"/>
                </a:outerShdw>
              </a:effectLst>
            </a:endParaRPr>
          </a:p>
          <a:p>
            <a:pPr fontAlgn="base">
              <a:lnSpc>
                <a:spcPct val="90000"/>
              </a:lnSpc>
              <a:buNone/>
            </a:pP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4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．图中（</a:t>
            </a: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1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）处附近是世界性的大渔场，在此交汇的洋流是</a:t>
            </a:r>
            <a:endParaRPr lang="zh-CN" altLang="en-US" sz="2200" b="1" strike="noStrike" kern="1200" noProof="1" dirty="0">
              <a:effectLst>
                <a:outerShdw blurRad="38100" dist="38100" dir="2700000">
                  <a:srgbClr val="FFFFFF"/>
                </a:outerShdw>
              </a:effectLst>
            </a:endParaRPr>
          </a:p>
          <a:p>
            <a:pPr fontAlgn="base">
              <a:lnSpc>
                <a:spcPct val="90000"/>
              </a:lnSpc>
              <a:buNone/>
            </a:pP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A 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墨西哥湾暖流和拉布拉多寒流</a:t>
            </a:r>
            <a:endParaRPr lang="zh-CN" altLang="en-US" sz="2200" b="1" strike="noStrike" kern="1200" noProof="1" dirty="0">
              <a:effectLst>
                <a:outerShdw blurRad="38100" dist="38100" dir="2700000">
                  <a:srgbClr val="FFFFFF"/>
                </a:outerShdw>
              </a:effectLst>
            </a:endParaRPr>
          </a:p>
          <a:p>
            <a:pPr fontAlgn="base">
              <a:lnSpc>
                <a:spcPct val="90000"/>
              </a:lnSpc>
              <a:buNone/>
            </a:pP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B 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日本暖流和千岛寒流丙</a:t>
            </a:r>
            <a:endParaRPr lang="zh-CN" altLang="en-US" sz="2200" b="1" strike="noStrike" kern="1200" noProof="1" dirty="0">
              <a:effectLst>
                <a:outerShdw blurRad="38100" dist="38100" dir="2700000">
                  <a:srgbClr val="FFFFFF"/>
                </a:outerShdw>
              </a:effectLst>
            </a:endParaRPr>
          </a:p>
          <a:p>
            <a:pPr fontAlgn="base">
              <a:lnSpc>
                <a:spcPct val="90000"/>
              </a:lnSpc>
              <a:buNone/>
            </a:pP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C 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巴西暖流和秘鲁寒流</a:t>
            </a:r>
            <a:endParaRPr lang="zh-CN" altLang="en-US" sz="2200" b="1" strike="noStrike" kern="1200" noProof="1" dirty="0">
              <a:effectLst>
                <a:outerShdw blurRad="38100" dist="38100" dir="2700000">
                  <a:srgbClr val="FFFFFF"/>
                </a:outerShdw>
              </a:effectLst>
            </a:endParaRPr>
          </a:p>
          <a:p>
            <a:pPr fontAlgn="base">
              <a:lnSpc>
                <a:spcPct val="90000"/>
              </a:lnSpc>
              <a:buNone/>
            </a:pPr>
            <a:r>
              <a:rPr lang="en-US" altLang="zh-CN" sz="2200" b="1" strike="noStrike" kern="1200" noProof="1">
                <a:effectLst>
                  <a:outerShdw blurRad="38100" dist="38100" dir="2700000">
                    <a:srgbClr val="FFFFFF"/>
                  </a:outerShdw>
                </a:effectLst>
              </a:rPr>
              <a:t>D </a:t>
            </a: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北太平洋暖流和加</a:t>
            </a:r>
            <a:endParaRPr lang="zh-CN" altLang="en-US" sz="2200" b="1" strike="noStrike" kern="1200" noProof="1" dirty="0">
              <a:effectLst>
                <a:outerShdw blurRad="38100" dist="38100" dir="2700000">
                  <a:srgbClr val="FFFFFF"/>
                </a:outerShdw>
              </a:effectLst>
            </a:endParaRPr>
          </a:p>
          <a:p>
            <a:pPr fontAlgn="base">
              <a:lnSpc>
                <a:spcPct val="90000"/>
              </a:lnSpc>
              <a:buNone/>
            </a:pPr>
            <a:r>
              <a:rPr lang="zh-CN" altLang="en-US" sz="2200" b="1" strike="noStrike" kern="1200" noProof="1" dirty="0">
                <a:effectLst>
                  <a:outerShdw blurRad="38100" dist="38100" dir="2700000">
                    <a:srgbClr val="FFFFFF"/>
                  </a:outerShdw>
                </a:effectLst>
              </a:rPr>
              <a:t>利福尼亚寒流</a:t>
            </a:r>
            <a:endParaRPr lang="zh-CN" altLang="en-US" sz="2200" b="1" strike="noStrike" kern="1200" noProof="1" dirty="0">
              <a:effectLst>
                <a:outerShdw blurRad="38100" dist="38100" dir="2700000">
                  <a:srgbClr val="FFFFFF"/>
                </a:outerShdw>
              </a:effectLst>
            </a:endParaRPr>
          </a:p>
        </p:txBody>
      </p:sp>
      <p:pic>
        <p:nvPicPr>
          <p:cNvPr id="152578" name="图片 343042" descr="未命名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67175" y="3141663"/>
            <a:ext cx="4797425" cy="3278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3044" name="文本框 343043"/>
          <p:cNvSpPr txBox="1"/>
          <p:nvPr/>
        </p:nvSpPr>
        <p:spPr>
          <a:xfrm>
            <a:off x="4643438" y="2276475"/>
            <a:ext cx="108108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40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A</a:t>
            </a:r>
            <a:endParaRPr lang="en-US" altLang="zh-CN" sz="240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43045" name="文本框 343044"/>
          <p:cNvSpPr txBox="1"/>
          <p:nvPr/>
        </p:nvSpPr>
        <p:spPr>
          <a:xfrm>
            <a:off x="5364163" y="908050"/>
            <a:ext cx="108108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40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D</a:t>
            </a:r>
            <a:endParaRPr lang="en-US" altLang="zh-CN" sz="240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3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3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3044" grpId="0"/>
      <p:bldP spid="343045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内容占位符 4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139065" y="810895"/>
            <a:ext cx="8865870" cy="5235575"/>
          </a:xfrm>
          <a:prstGeom prst="rect">
            <a:avLst/>
          </a:prstGeom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55649" name="对象 195585"/>
          <p:cNvGraphicFramePr/>
          <p:nvPr/>
        </p:nvGraphicFramePr>
        <p:xfrm>
          <a:off x="73025" y="1728788"/>
          <a:ext cx="7091363" cy="499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4019550" imgH="2752725" progId="Paint.Picture">
                  <p:embed/>
                </p:oleObj>
              </mc:Choice>
              <mc:Fallback>
                <p:oleObj name="" r:id="rId1" imgW="4019550" imgH="2752725" progId="Paint.Picture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3025" y="1728788"/>
                        <a:ext cx="7091363" cy="4999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5650" name="文本框 195586"/>
          <p:cNvSpPr txBox="1"/>
          <p:nvPr/>
        </p:nvSpPr>
        <p:spPr>
          <a:xfrm>
            <a:off x="1943100" y="1439863"/>
            <a:ext cx="3824288" cy="25812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5651" name="矩形 195587"/>
          <p:cNvSpPr/>
          <p:nvPr/>
        </p:nvSpPr>
        <p:spPr>
          <a:xfrm>
            <a:off x="306388" y="92075"/>
            <a:ext cx="9090025" cy="20415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defTabSz="0">
              <a:buClr>
                <a:srgbClr val="000000"/>
              </a:buClr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</a:pPr>
            <a:r>
              <a:rPr lang="zh-CN" altLang="en-US" sz="3200" b="1" dirty="0">
                <a:solidFill>
                  <a:srgbClr val="D6009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</a:t>
            </a:r>
            <a:r>
              <a:rPr lang="en-US" altLang="zh-CN" sz="3200" b="1">
                <a:solidFill>
                  <a:srgbClr val="D6009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 ( 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04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广东地理）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位于甲地的一支古代商船队，利用风力，前往乙、丁两地贸易之后顺利返回原地。读图</a:t>
            </a:r>
            <a:r>
              <a:rPr lang="en-US" altLang="zh-CN" sz="3200" b="1">
                <a:latin typeface="Times New Roman" panose="02020603050405020304" pitchFamily="18" charset="0"/>
                <a:ea typeface="楷体_GB2312" pitchFamily="49" charset="-122"/>
              </a:rPr>
              <a:t>4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根据所学知识回答下列题。</a:t>
            </a:r>
            <a:endParaRPr lang="zh-CN" altLang="en-US" sz="3200" b="1" dirty="0">
              <a:latin typeface="Arial" panose="020B0604020202020204" pitchFamily="34" charset="0"/>
              <a:ea typeface="楷体_GB2312" pitchFamily="49" charset="-122"/>
            </a:endParaRPr>
          </a:p>
          <a:p>
            <a:pPr lvl="0" defTabSz="0" eaLnBrk="0" hangingPunct="0">
              <a:buClr>
                <a:srgbClr val="000000"/>
              </a:buClr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</a:pPr>
            <a:endParaRPr lang="zh-CN" altLang="en-US" sz="32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55652" name="矩形 195588"/>
          <p:cNvSpPr/>
          <p:nvPr/>
        </p:nvSpPr>
        <p:spPr>
          <a:xfrm>
            <a:off x="6149975" y="2328863"/>
            <a:ext cx="4759325" cy="405288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defTabSz="0">
              <a:buClr>
                <a:srgbClr val="000000"/>
              </a:buClr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</a:pPr>
            <a:b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b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defTabSz="0" eaLnBrk="0" hangingPunct="0">
              <a:buClr>
                <a:srgbClr val="000000"/>
              </a:buClr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</a:pPr>
            <a:r>
              <a: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．从甲地出</a:t>
            </a:r>
            <a:endParaRPr lang="zh-CN" altLang="en-US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defTabSz="0" eaLnBrk="0" hangingPunct="0">
              <a:buClr>
                <a:srgbClr val="000000"/>
              </a:buClr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</a:pPr>
            <a:r>
              <a:rPr lang="zh-CN" alt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发时的最佳季</a:t>
            </a:r>
            <a:endParaRPr lang="zh-CN" altLang="en-US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defTabSz="0" eaLnBrk="0" hangingPunct="0">
              <a:buClr>
                <a:srgbClr val="000000"/>
              </a:buClr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</a:pPr>
            <a:r>
              <a:rPr lang="zh-CN" alt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节应该是（   ）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defTabSz="0" eaLnBrk="0" hangingPunct="0">
              <a:buClr>
                <a:srgbClr val="000000"/>
              </a:buClr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</a:pPr>
            <a:r>
              <a:rPr lang="zh-CN" altLang="en-US" sz="3200" b="1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</a:rPr>
              <a:t>A   </a:t>
            </a:r>
            <a:r>
              <a:rPr lang="zh-CN" alt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夏季   </a:t>
            </a:r>
            <a:endParaRPr lang="zh-CN" altLang="en-US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defTabSz="0" eaLnBrk="0" hangingPunct="0">
              <a:buClr>
                <a:srgbClr val="000000"/>
              </a:buClr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</a:pPr>
            <a:r>
              <a:rPr lang="zh-CN" altLang="en-US" sz="3200" b="1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</a:rPr>
              <a:t>B   </a:t>
            </a:r>
            <a:r>
              <a:rPr lang="zh-CN" alt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春末	</a:t>
            </a:r>
            <a:endParaRPr lang="zh-CN" altLang="en-US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defTabSz="0" eaLnBrk="0" hangingPunct="0">
              <a:buClr>
                <a:srgbClr val="000000"/>
              </a:buClr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</a:pPr>
            <a:r>
              <a:rPr lang="zh-CN" altLang="en-US" sz="3200" b="1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</a:rPr>
              <a:t>C   </a:t>
            </a:r>
            <a:r>
              <a:rPr lang="zh-CN" alt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冬季  </a:t>
            </a:r>
            <a:endParaRPr lang="zh-CN" altLang="en-US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defTabSz="0" eaLnBrk="0" hangingPunct="0">
              <a:buClr>
                <a:srgbClr val="000000"/>
              </a:buClr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</a:pPr>
            <a:r>
              <a:rPr lang="zh-CN" altLang="en-US" sz="3200" b="1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</a:rPr>
              <a:t>D   </a:t>
            </a:r>
            <a:r>
              <a:rPr lang="zh-CN" alt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初秋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5590" name="文本框 195589"/>
          <p:cNvSpPr txBox="1"/>
          <p:nvPr/>
        </p:nvSpPr>
        <p:spPr>
          <a:xfrm>
            <a:off x="8316913" y="4005263"/>
            <a:ext cx="287337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C</a:t>
            </a:r>
            <a:endParaRPr lang="en-US" altLang="zh-CN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559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Rectangle 2"/>
          <p:cNvSpPr/>
          <p:nvPr/>
        </p:nvSpPr>
        <p:spPr>
          <a:xfrm>
            <a:off x="304800" y="247650"/>
            <a:ext cx="8610600" cy="8953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 algn="just" eaLnBrk="1" hangingPunct="1">
              <a:lnSpc>
                <a:spcPct val="11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影响：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洋流作为物质输送和能量交换的动力之一，对全球地理环境有较大影响。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如下表所示：</a:t>
            </a:r>
            <a:r>
              <a:rPr lang="zh-CN" altLang="en-US" sz="2400" b="1" dirty="0">
                <a:solidFill>
                  <a:srgbClr val="FF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400" b="1" dirty="0">
              <a:solidFill>
                <a:srgbClr val="FF0066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25721" name="Group 121"/>
          <p:cNvGraphicFramePr>
            <a:graphicFrameLocks noGrp="1"/>
          </p:cNvGraphicFramePr>
          <p:nvPr/>
        </p:nvGraphicFramePr>
        <p:xfrm>
          <a:off x="152400" y="1417638"/>
          <a:ext cx="8763000" cy="4986338"/>
        </p:xfrm>
        <a:graphic>
          <a:graphicData uri="http://schemas.openxmlformats.org/drawingml/2006/table">
            <a:tbl>
              <a:tblPr/>
              <a:tblGrid>
                <a:gridCol w="649288"/>
                <a:gridCol w="3465512"/>
                <a:gridCol w="4648200"/>
              </a:tblGrid>
              <a:tr h="304800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类型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实例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1313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气候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暖流增温增湿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北大西洋暖流对西欧温带海洋性气候的影响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425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寒流降温减湿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受秘鲁寒流影响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,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南美西海岸分布着世界上南北延伸最长、最靠近赤道的热带荒漠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38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海洋生物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寒暖流交汇处饵料丰富→大渔场 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①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纽芬兰渔场；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②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北海渔场；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③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北海道渔场；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④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舟山渔场 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850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上升流将深层营养物质带到表层→著名渔场 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秘鲁渔场：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秘鲁寒流深层冷海水上泛形成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763">
                <a:tc rowSpan="3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海洋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航行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顺流加速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,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逆流减速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郑和下西洋冬季出发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,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夏季返航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寒流和冬季中高纬度地区暖流上空多大雾，对航行不利 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冬季北太平洋暖流上空的大雾 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8975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洋流从极地海区携带冰山向中低纬海区移动，给航运造成威胁 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“泰坦尼克号”撞上冰山沉没 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海洋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污染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加快净化速度，扩大污染范围	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海上石油泄漏，污染范围的扩散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92735" y="209550"/>
            <a:ext cx="7621270" cy="2379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endParaRPr lang="zh-CN" altLang="en-US"/>
          </a:p>
          <a:p>
            <a:r>
              <a:rPr lang="zh-CN" altLang="en-US" sz="2400"/>
              <a:t>读下图，回答问题。</a:t>
            </a:r>
            <a:endParaRPr lang="zh-CN" altLang="en-US" sz="2400"/>
          </a:p>
          <a:p>
            <a:endParaRPr lang="zh-CN" altLang="en-US" sz="2400"/>
          </a:p>
          <a:p>
            <a:r>
              <a:rPr lang="zh-CN" altLang="en-US" sz="2400"/>
              <a:t>（1）图中的Q表示世界海雾的主要分布区之一，分析该海区多雾的原因。</a:t>
            </a:r>
            <a:endParaRPr lang="zh-CN" altLang="en-US" sz="2400"/>
          </a:p>
          <a:p>
            <a:r>
              <a:rPr lang="zh-CN" altLang="en-US"/>
              <a:t>________________________________________________________________________________________________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48615" y="3762375"/>
            <a:ext cx="4862830" cy="14655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（3）图中M点附近渔业资源丰富，分析其主要原因。</a:t>
            </a:r>
            <a:endParaRPr lang="zh-CN" altLang="en-US"/>
          </a:p>
          <a:p>
            <a:r>
              <a:rPr lang="zh-CN" altLang="en-US"/>
              <a:t>_______________________________________________________________________________________________________________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07990" y="2244090"/>
            <a:ext cx="3126105" cy="298386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48615" y="1956435"/>
            <a:ext cx="4584065" cy="9169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/>
              <a:t>（1）该海域有本格拉寒流经过，对海域上空有降温作用。当气流经过冷海面时，受寒流影响温度降低，就会发生凝结而形成海雾</a:t>
            </a:r>
            <a:endParaRPr lang="zh-CN" altLang="en-US" b="1"/>
          </a:p>
        </p:txBody>
      </p:sp>
      <p:sp>
        <p:nvSpPr>
          <p:cNvPr id="6" name="文本框 5"/>
          <p:cNvSpPr txBox="1"/>
          <p:nvPr/>
        </p:nvSpPr>
        <p:spPr>
          <a:xfrm>
            <a:off x="348615" y="4311015"/>
            <a:ext cx="4974590" cy="9169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/>
              <a:t>（3）沿岸有上升补偿流，大量营养盐类上泛，有利于浮游生物的生长，给鱼类带来了丰富的饵料，因此渔业资源丰富。</a:t>
            </a:r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10648</Words>
  <Application>WPS 演示</Application>
  <PresentationFormat>宽屏</PresentationFormat>
  <Paragraphs>1096</Paragraphs>
  <Slides>73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73</vt:i4>
      </vt:variant>
    </vt:vector>
  </HeadingPairs>
  <TitlesOfParts>
    <vt:vector size="93" baseType="lpstr">
      <vt:lpstr>Arial</vt:lpstr>
      <vt:lpstr>宋体</vt:lpstr>
      <vt:lpstr>Wingdings</vt:lpstr>
      <vt:lpstr>Verdana</vt:lpstr>
      <vt:lpstr>方正行楷_GBK</vt:lpstr>
      <vt:lpstr>Times New Roman</vt:lpstr>
      <vt:lpstr>黑体</vt:lpstr>
      <vt:lpstr>楷体_GB2312</vt:lpstr>
      <vt:lpstr>隶书</vt:lpstr>
      <vt:lpstr>幼圆</vt:lpstr>
      <vt:lpstr>Calibri</vt:lpstr>
      <vt:lpstr>Courier New</vt:lpstr>
      <vt:lpstr>方正黑体_GBK</vt:lpstr>
      <vt:lpstr>微软雅黑</vt:lpstr>
      <vt:lpstr>Calibri Light</vt:lpstr>
      <vt:lpstr>新宋体</vt:lpstr>
      <vt:lpstr>Arial Unicode MS</vt:lpstr>
      <vt:lpstr>Office 主题</vt:lpstr>
      <vt:lpstr>MSPhotoEd.3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一.地球上水的分类</vt:lpstr>
      <vt:lpstr>1、陆地水类型</vt:lpstr>
      <vt:lpstr>2.地下水的分布</vt:lpstr>
      <vt:lpstr>3、潜水与承压水的比较</vt:lpstr>
      <vt:lpstr>PowerPoint 演示文稿</vt:lpstr>
      <vt:lpstr>PowerPoint 演示文稿</vt:lpstr>
      <vt:lpstr>2014·四川卷:降雨量指一定时间内的降雨平铺在地面的水层深度；一定时间内的河流径流总量平铺在流域地面的水层深度叫径流深度。图5是我国某地气温、降雨量和所在流域径流深度统计图。读图回答11～12题。</vt:lpstr>
      <vt:lpstr>11．该流域河流夏季补给来源主要是雨水和(　　) A．湖泊水        B．地下水 C．冰雪融水    D．沼泽水 12．能反映该流域地域特征的地理现象是(　　) A．地表风沙少  B．山麓青青草 C．树上柑橘红  D．草场牦牛跑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课堂练习</vt:lpstr>
      <vt:lpstr>课堂练习</vt:lpstr>
      <vt:lpstr>三.水循环</vt:lpstr>
      <vt:lpstr>PowerPoint 演示文稿</vt:lpstr>
      <vt:lpstr>PowerPoint 演示文稿</vt:lpstr>
      <vt:lpstr>PowerPoint 演示文稿</vt:lpstr>
      <vt:lpstr>水循环类型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我国降水的时间变化总结</vt:lpstr>
      <vt:lpstr>PowerPoint 演示文稿</vt:lpstr>
      <vt:lpstr>PowerPoint 演示文稿</vt:lpstr>
      <vt:lpstr>小结：——水资源紧张问题及其解决措施</vt:lpstr>
      <vt:lpstr>小结：——水资源紧张问题及其解决措施</vt:lpstr>
      <vt:lpstr>PowerPoint 演示文稿</vt:lpstr>
      <vt:lpstr>PowerPoint 演示文稿</vt:lpstr>
      <vt:lpstr>PowerPoint 演示文稿</vt:lpstr>
      <vt:lpstr>课堂练习</vt:lpstr>
      <vt:lpstr>(2013高考题海南卷)地处干旱区的宁夏银川市，其周边地区曾广布湖泊，明清时有“七十二连湖”的说法。20世纪80年代银川周边湖泊所剩无几。1999年开始，银川实施恢复湿地的计划。图4示意银川周围目前的湖泊分布。据此完成13～14题。</vt:lpstr>
      <vt:lpstr>1．20世纪80年代银川周边湖泊所剩无几的主要原因是（    ） A．泥沙淤积		B．气候变暖 C．排水造田		D．黄河来水量减少  2．疏浚、恢复湖泊湿地，对银川环境的直接影响是（    ） ①增强城市排污能力     ②增加城市空气湿度 ③美化城市环境         ④增大城市气温年较差 A．①②	B．②③	C．③④	D．①④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2013高考题江苏卷)图9是非洲马达加斯加岛示意图。图10是海洋表层海水温度与洋流关系示意图，图中a、b、c为等温线，a&gt;b&gt;c，箭头表示洋流流向。读图回答17～18题。 1．图9甲处的洋流与图10中①、②、③、④所示的洋流相符合的是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李鹏</dc:creator>
  <cp:lastModifiedBy>李鹏</cp:lastModifiedBy>
  <cp:revision>72</cp:revision>
  <dcterms:created xsi:type="dcterms:W3CDTF">2016-10-26T02:36:00Z</dcterms:created>
  <dcterms:modified xsi:type="dcterms:W3CDTF">2016-11-14T04:14:11Z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