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3" r:id="rId1"/>
  </p:sldMasterIdLst>
  <p:notesMasterIdLst>
    <p:notesMasterId r:id="rId27"/>
  </p:notesMasterIdLst>
  <p:sldIdLst>
    <p:sldId id="498" r:id="rId2"/>
    <p:sldId id="522" r:id="rId3"/>
    <p:sldId id="499" r:id="rId4"/>
    <p:sldId id="500" r:id="rId5"/>
    <p:sldId id="501" r:id="rId6"/>
    <p:sldId id="502" r:id="rId7"/>
    <p:sldId id="503" r:id="rId8"/>
    <p:sldId id="504" r:id="rId9"/>
    <p:sldId id="505" r:id="rId10"/>
    <p:sldId id="546" r:id="rId11"/>
    <p:sldId id="545" r:id="rId12"/>
    <p:sldId id="508" r:id="rId13"/>
    <p:sldId id="509" r:id="rId14"/>
    <p:sldId id="510" r:id="rId15"/>
    <p:sldId id="511" r:id="rId16"/>
    <p:sldId id="513" r:id="rId17"/>
    <p:sldId id="514" r:id="rId18"/>
    <p:sldId id="515" r:id="rId19"/>
    <p:sldId id="516" r:id="rId20"/>
    <p:sldId id="517" r:id="rId21"/>
    <p:sldId id="518" r:id="rId22"/>
    <p:sldId id="519" r:id="rId23"/>
    <p:sldId id="520" r:id="rId24"/>
    <p:sldId id="521" r:id="rId25"/>
    <p:sldId id="542" r:id="rId26"/>
  </p:sldIdLst>
  <p:sldSz cx="9144000" cy="6858000" type="screen4x3"/>
  <p:notesSz cx="6858000" cy="9144000"/>
  <p:defaultTextStyle>
    <a:defPPr>
      <a:defRPr lang="en-US"/>
    </a:defPPr>
    <a:lvl1pPr algn="ctr" rtl="0" fontAlgn="t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1pPr>
    <a:lvl2pPr marL="457200" algn="ctr" rtl="0" fontAlgn="t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2pPr>
    <a:lvl3pPr marL="914400" algn="ctr" rtl="0" fontAlgn="t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3pPr>
    <a:lvl4pPr marL="1371600" algn="ctr" rtl="0" fontAlgn="t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4pPr>
    <a:lvl5pPr marL="1828800" algn="ctr" rtl="0" fontAlgn="t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Verdan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80808"/>
    <a:srgbClr val="CC0000"/>
    <a:srgbClr val="33CC33"/>
    <a:srgbClr val="800000"/>
    <a:srgbClr val="003300"/>
    <a:srgbClr val="00FF00"/>
    <a:srgbClr val="FF25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19" autoAdjust="0"/>
    <p:restoredTop sz="98224" autoAdjust="0"/>
  </p:normalViewPr>
  <p:slideViewPr>
    <p:cSldViewPr>
      <p:cViewPr>
        <p:scale>
          <a:sx n="100" d="100"/>
          <a:sy n="100" d="100"/>
        </p:scale>
        <p:origin x="-2298" y="-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fontAlgn="base">
              <a:defRPr sz="1200" b="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base">
              <a:defRPr sz="1200" b="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06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noProof="0" smtClean="0"/>
              <a:t>Click to edit Master text styles</a:t>
            </a:r>
          </a:p>
          <a:p>
            <a:pPr lvl="1"/>
            <a:r>
              <a:rPr lang="en-US" altLang="zh-CN" noProof="0" smtClean="0"/>
              <a:t>Second level</a:t>
            </a:r>
          </a:p>
          <a:p>
            <a:pPr lvl="2"/>
            <a:r>
              <a:rPr lang="en-US" altLang="zh-CN" noProof="0" smtClean="0"/>
              <a:t>Third level</a:t>
            </a:r>
          </a:p>
          <a:p>
            <a:pPr lvl="3"/>
            <a:r>
              <a:rPr lang="en-US" altLang="zh-CN" noProof="0" smtClean="0"/>
              <a:t>Fourth level</a:t>
            </a:r>
          </a:p>
          <a:p>
            <a:pPr lvl="4"/>
            <a:r>
              <a:rPr lang="en-US" altLang="zh-CN" noProof="0" smtClean="0"/>
              <a:t>Fifth level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fontAlgn="base">
              <a:defRPr sz="1200" b="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base">
              <a:defRPr sz="1200" b="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37EB2221-1E64-4390-A818-36C0018E797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117738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eg"/><Relationship Id="rId5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ltGray">
          <a:xfrm>
            <a:off x="3048000" y="2209800"/>
            <a:ext cx="1524000" cy="1447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ltGray">
          <a:xfrm>
            <a:off x="3048000" y="3657600"/>
            <a:ext cx="1524000" cy="14478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ltGray">
          <a:xfrm>
            <a:off x="4572000" y="3657600"/>
            <a:ext cx="1524000" cy="14478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ltGray">
          <a:xfrm>
            <a:off x="4572000" y="2209800"/>
            <a:ext cx="1524000" cy="14478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gray">
          <a:xfrm>
            <a:off x="3048000" y="2209800"/>
            <a:ext cx="3048000" cy="2900363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ltGray">
          <a:xfrm>
            <a:off x="0" y="2209800"/>
            <a:ext cx="1524000" cy="14478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ltGray">
          <a:xfrm>
            <a:off x="1524000" y="2209800"/>
            <a:ext cx="1524000" cy="14478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ltGray">
          <a:xfrm>
            <a:off x="6096000" y="3657600"/>
            <a:ext cx="1524000" cy="14478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ltGray">
          <a:xfrm>
            <a:off x="7620000" y="3657600"/>
            <a:ext cx="1524000" cy="144780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3" name="Rectangle 23" descr="7"/>
          <p:cNvSpPr>
            <a:spLocks noChangeArrowheads="1"/>
          </p:cNvSpPr>
          <p:nvPr/>
        </p:nvSpPr>
        <p:spPr bwMode="gray">
          <a:xfrm>
            <a:off x="0" y="2211388"/>
            <a:ext cx="1524000" cy="144621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4" name="Rectangle 24"/>
          <p:cNvSpPr>
            <a:spLocks noChangeArrowheads="1"/>
          </p:cNvSpPr>
          <p:nvPr/>
        </p:nvSpPr>
        <p:spPr bwMode="gray">
          <a:xfrm>
            <a:off x="7607300" y="3651250"/>
            <a:ext cx="1541463" cy="14573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5" name="Rectangle 29" descr="8"/>
          <p:cNvSpPr>
            <a:spLocks noChangeArrowheads="1"/>
          </p:cNvSpPr>
          <p:nvPr/>
        </p:nvSpPr>
        <p:spPr bwMode="ltGray">
          <a:xfrm>
            <a:off x="1524000" y="3657600"/>
            <a:ext cx="1524000" cy="14478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11626" name="Rectangle 10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762000" y="1143000"/>
            <a:ext cx="7772400" cy="990600"/>
          </a:xfrm>
        </p:spPr>
        <p:txBody>
          <a:bodyPr/>
          <a:lstStyle>
            <a:lvl1pPr algn="ctr">
              <a:defRPr sz="4000" b="1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altLang="zh-CN"/>
          </a:p>
        </p:txBody>
      </p:sp>
      <p:sp>
        <p:nvSpPr>
          <p:cNvPr id="111627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5410200"/>
            <a:ext cx="64008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 smtClean="0"/>
              <a:t>单击此处编辑母版副标题样式</a:t>
            </a:r>
            <a:endParaRPr lang="en-US" altLang="zh-CN"/>
          </a:p>
        </p:txBody>
      </p:sp>
      <p:sp>
        <p:nvSpPr>
          <p:cNvPr id="16" name="Rectangle 12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553200"/>
            <a:ext cx="2133600" cy="228600"/>
          </a:xfrm>
        </p:spPr>
        <p:txBody>
          <a:bodyPr/>
          <a:lstStyle>
            <a:lvl1pPr algn="l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7" name="Rectangle 1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553200"/>
            <a:ext cx="2895600" cy="228600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553200"/>
            <a:ext cx="2133600" cy="228600"/>
          </a:xfrm>
        </p:spPr>
        <p:txBody>
          <a:bodyPr/>
          <a:lstStyle>
            <a:lvl1pPr algn="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6295ECFC-AC96-4948-8E43-CE554D583CC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4735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  <p:bldP spid="14" grpId="0" animBg="1"/>
      <p:bldP spid="15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16159-9A6E-4150-8DC0-FEB7F5CBE1B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94728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5FA3C-7522-4CC8-8C2E-D56EC3727A9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3403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90600" y="990600"/>
            <a:ext cx="3771900" cy="5135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14900" y="990600"/>
            <a:ext cx="3771900" cy="5135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A0502-A133-40A6-A936-26EC32124FD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05808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475D2-CB6A-474B-BF1F-5F51F4BA112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47723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B2D75F-77AF-4D09-8D8C-35C977A5ECF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38821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AF3F2-9778-4623-944F-434EC56E207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27638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4027F-750B-4D96-A8E4-9F0EA8A7DB3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1667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E9C44-E718-408C-8385-8B216090147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66107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61368-8910-4C4E-8794-382E35FF836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83484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43700" y="107950"/>
            <a:ext cx="1943100" cy="60182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107950"/>
            <a:ext cx="5676900" cy="60182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65BBC-69F5-4219-BF8D-2C30CB97967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02065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107950"/>
            <a:ext cx="7315200" cy="563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990600" y="990600"/>
            <a:ext cx="3771900" cy="51355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14900" y="990600"/>
            <a:ext cx="3771900" cy="51355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00E37-4A50-42FC-B957-06F9AFF1D71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6085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107950"/>
            <a:ext cx="7315200" cy="563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990600" y="990600"/>
            <a:ext cx="7696200" cy="5135563"/>
          </a:xfrm>
        </p:spPr>
        <p:txBody>
          <a:bodyPr/>
          <a:lstStyle/>
          <a:p>
            <a:pPr lvl="0"/>
            <a:r>
              <a:rPr lang="zh-CN" altLang="en-US" noProof="0" smtClean="0"/>
              <a:t>单击图标添加表格</a:t>
            </a:r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ABA0D-5228-41F7-964E-E4504437EC4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192889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hart" preserve="1">
  <p:cSld name="标题和图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107950"/>
            <a:ext cx="7315200" cy="563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</p:nvPr>
        </p:nvSpPr>
        <p:spPr>
          <a:xfrm>
            <a:off x="990600" y="990600"/>
            <a:ext cx="7696200" cy="5135563"/>
          </a:xfrm>
        </p:spPr>
        <p:txBody>
          <a:bodyPr/>
          <a:lstStyle/>
          <a:p>
            <a:pPr lvl="0"/>
            <a:r>
              <a:rPr lang="zh-CN" altLang="en-US" noProof="0" smtClean="0"/>
              <a:t>单击图标添加图表</a:t>
            </a:r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7E645-E0BC-4796-960D-89DAE34C72F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4136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107950"/>
            <a:ext cx="7315200" cy="563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SmartArt 占位符 2"/>
          <p:cNvSpPr>
            <a:spLocks noGrp="1"/>
          </p:cNvSpPr>
          <p:nvPr>
            <p:ph type="dgm" idx="1"/>
          </p:nvPr>
        </p:nvSpPr>
        <p:spPr>
          <a:xfrm>
            <a:off x="990600" y="990600"/>
            <a:ext cx="7696200" cy="5135563"/>
          </a:xfrm>
        </p:spPr>
        <p:txBody>
          <a:bodyPr/>
          <a:lstStyle/>
          <a:p>
            <a:pPr lvl="0"/>
            <a:r>
              <a:rPr lang="zh-CN" altLang="en-US" noProof="0" smtClean="0"/>
              <a:t>单击图标添加 </a:t>
            </a:r>
            <a:r>
              <a:rPr lang="en-US" altLang="zh-CN" noProof="0" smtClean="0"/>
              <a:t>SmartArt </a:t>
            </a:r>
            <a:r>
              <a:rPr lang="zh-CN" altLang="en-US" noProof="0" smtClean="0"/>
              <a:t>图形</a:t>
            </a:r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89FE4-D1A4-47C6-9AE4-1EA48F94B09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93456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0"/>
          <p:cNvSpPr>
            <a:spLocks noChangeArrowheads="1"/>
          </p:cNvSpPr>
          <p:nvPr/>
        </p:nvSpPr>
        <p:spPr bwMode="gray">
          <a:xfrm>
            <a:off x="838200" y="0"/>
            <a:ext cx="8305800" cy="79057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027" name="Rectangle 10"/>
          <p:cNvSpPr>
            <a:spLocks noGrp="1" noChangeArrowheads="1"/>
          </p:cNvSpPr>
          <p:nvPr>
            <p:ph type="title"/>
          </p:nvPr>
        </p:nvSpPr>
        <p:spPr bwMode="white">
          <a:xfrm>
            <a:off x="914400" y="107950"/>
            <a:ext cx="7315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8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990600"/>
            <a:ext cx="7696200" cy="513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10604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05600" y="64770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base">
              <a:defRPr sz="1000" b="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r>
              <a:rPr lang="en-US" altLang="zh-CN"/>
              <a:t>www.1ppt.com</a:t>
            </a:r>
          </a:p>
        </p:txBody>
      </p:sp>
      <p:sp>
        <p:nvSpPr>
          <p:cNvPr id="110605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52400" y="6477000"/>
            <a:ext cx="2895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fontAlgn="base">
              <a:defRPr sz="1000" b="0">
                <a:solidFill>
                  <a:schemeClr val="tx2"/>
                </a:solidFill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r>
              <a:rPr lang="en-US" altLang="zh-CN"/>
              <a:t>Company Logo</a:t>
            </a:r>
          </a:p>
        </p:txBody>
      </p:sp>
      <p:sp>
        <p:nvSpPr>
          <p:cNvPr id="110606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004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base">
              <a:defRPr sz="1000" b="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3A39577E-510B-430D-BE6A-D7451B0D317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1032" name="Rectangle 15"/>
          <p:cNvSpPr>
            <a:spLocks noChangeArrowheads="1"/>
          </p:cNvSpPr>
          <p:nvPr/>
        </p:nvSpPr>
        <p:spPr bwMode="ltGray">
          <a:xfrm>
            <a:off x="0" y="0"/>
            <a:ext cx="838200" cy="7874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033" name="Rectangle 16"/>
          <p:cNvSpPr>
            <a:spLocks noChangeArrowheads="1"/>
          </p:cNvSpPr>
          <p:nvPr/>
        </p:nvSpPr>
        <p:spPr bwMode="ltGray">
          <a:xfrm>
            <a:off x="0" y="787400"/>
            <a:ext cx="838200" cy="7874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10609" name="Rectangle 17"/>
          <p:cNvSpPr>
            <a:spLocks noChangeArrowheads="1"/>
          </p:cNvSpPr>
          <p:nvPr/>
        </p:nvSpPr>
        <p:spPr bwMode="ltGray">
          <a:xfrm>
            <a:off x="0" y="1563688"/>
            <a:ext cx="838200" cy="787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035" name="Line 21"/>
          <p:cNvSpPr>
            <a:spLocks noChangeShapeType="1"/>
          </p:cNvSpPr>
          <p:nvPr/>
        </p:nvSpPr>
        <p:spPr bwMode="auto">
          <a:xfrm>
            <a:off x="152400" y="6477000"/>
            <a:ext cx="868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0620" name="Rectangle 28"/>
          <p:cNvSpPr>
            <a:spLocks noChangeArrowheads="1"/>
          </p:cNvSpPr>
          <p:nvPr/>
        </p:nvSpPr>
        <p:spPr bwMode="gray">
          <a:xfrm>
            <a:off x="-4763" y="1557338"/>
            <a:ext cx="839788" cy="796925"/>
          </a:xfrm>
          <a:prstGeom prst="rect">
            <a:avLst/>
          </a:prstGeom>
          <a:blipFill dpi="0" rotWithShape="1">
            <a:blip r:embed="rId17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037" name="Rectangle 29"/>
          <p:cNvSpPr>
            <a:spLocks noChangeArrowheads="1"/>
          </p:cNvSpPr>
          <p:nvPr/>
        </p:nvSpPr>
        <p:spPr bwMode="gray">
          <a:xfrm>
            <a:off x="8272463" y="0"/>
            <a:ext cx="871537" cy="790575"/>
          </a:xfrm>
          <a:prstGeom prst="rect">
            <a:avLst/>
          </a:prstGeom>
          <a:blipFill dpi="0" rotWithShape="1">
            <a:blip r:embed="rId18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  <p:sp>
        <p:nvSpPr>
          <p:cNvPr id="110622" name="Rectangle 30"/>
          <p:cNvSpPr>
            <a:spLocks noChangeArrowheads="1"/>
          </p:cNvSpPr>
          <p:nvPr/>
        </p:nvSpPr>
        <p:spPr bwMode="gray">
          <a:xfrm>
            <a:off x="0" y="0"/>
            <a:ext cx="839788" cy="787400"/>
          </a:xfrm>
          <a:prstGeom prst="rect">
            <a:avLst/>
          </a:prstGeom>
          <a:blipFill dpi="0" rotWithShape="1">
            <a:blip r:embed="rId19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fontAlgn="base"/>
            <a:endParaRPr lang="zh-CN" altLang="en-US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  <p:sldLayoutId id="2147483766" r:id="rId13"/>
    <p:sldLayoutId id="2147483767" r:id="rId14"/>
    <p:sldLayoutId id="2147483768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0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106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106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09" grpId="0" animBg="1"/>
      <p:bldP spid="110620" grpId="0" animBg="1"/>
      <p:bldP spid="110622" grpId="0" animBg="1"/>
    </p:bldLst>
  </p:timing>
  <p:hf sldNum="0"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hyperlink" Target="http://www.robotplayer.com/products/post.asp?pid=164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21"/>
          <p:cNvSpPr>
            <a:spLocks noChangeArrowheads="1"/>
          </p:cNvSpPr>
          <p:nvPr/>
        </p:nvSpPr>
        <p:spPr bwMode="auto">
          <a:xfrm>
            <a:off x="3419475" y="2636838"/>
            <a:ext cx="1708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zh-CN" altLang="en-US" sz="4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足  球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2195513" y="2420938"/>
            <a:ext cx="4321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2195513" y="3573463"/>
            <a:ext cx="43211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551113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足球竞赛的组别</a:t>
            </a:r>
            <a:r>
              <a:rPr lang="zh-CN" altLang="en-US" b="0">
                <a:cs typeface="Times New Roman" pitchFamily="18" charset="0"/>
              </a:rPr>
              <a:t> </a:t>
            </a: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grpSp>
        <p:nvGrpSpPr>
          <p:cNvPr id="22531" name="Group 15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22544" name="Group 16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22548" name="Picture 17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9" name="Picture 18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2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551" name="Picture 20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2545" name="Group 21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3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grpSp>
        <p:nvGrpSpPr>
          <p:cNvPr id="22532" name="Group 25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22536" name="Group 26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22540" name="Picture 27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1" name="Picture 28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2543" name="Picture 30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2537" name="Group 31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22533" name="Rectangle 34"/>
          <p:cNvSpPr>
            <a:spLocks noChangeArrowheads="1"/>
          </p:cNvSpPr>
          <p:nvPr/>
        </p:nvSpPr>
        <p:spPr bwMode="gray">
          <a:xfrm>
            <a:off x="1908175" y="3141663"/>
            <a:ext cx="1439863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小学组：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1 VS 1</a:t>
            </a:r>
          </a:p>
          <a:p>
            <a:endParaRPr lang="en-US" altLang="zh-CN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初中组：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2 VS 2</a:t>
            </a:r>
          </a:p>
          <a:p>
            <a:endParaRPr lang="en-US" altLang="zh-CN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高中组：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2 VS 2</a:t>
            </a:r>
          </a:p>
        </p:txBody>
      </p:sp>
      <p:pic>
        <p:nvPicPr>
          <p:cNvPr id="22534" name="Picture 36" descr="20130314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916113"/>
            <a:ext cx="316865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矩形 21"/>
          <p:cNvSpPr>
            <a:spLocks noChangeArrowheads="1"/>
          </p:cNvSpPr>
          <p:nvPr/>
        </p:nvSpPr>
        <p:spPr bwMode="auto">
          <a:xfrm>
            <a:off x="468313" y="333375"/>
            <a:ext cx="3384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年电教馆足球项目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9" descr="2014电教馆足球场地样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375"/>
            <a:ext cx="5657850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3160713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足球比赛场地和环境</a:t>
            </a:r>
            <a:r>
              <a:rPr lang="zh-CN" altLang="en-US" b="0">
                <a:cs typeface="Times New Roman" pitchFamily="18" charset="0"/>
              </a:rPr>
              <a:t> </a:t>
            </a: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23556" name="Rectangle 25"/>
          <p:cNvSpPr>
            <a:spLocks noChangeArrowheads="1"/>
          </p:cNvSpPr>
          <p:nvPr/>
        </p:nvSpPr>
        <p:spPr bwMode="gray">
          <a:xfrm>
            <a:off x="4348163" y="3343275"/>
            <a:ext cx="447675" cy="17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/>
                    </a:gs>
                    <a:gs pos="100000">
                      <a:srgbClr val="485729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vert="eaVert" wrap="none" lIns="133308" rIns="39675" anchor="ctr">
            <a:spAutoFit/>
          </a:bodyPr>
          <a:lstStyle/>
          <a:p>
            <a:pPr algn="l" eaLnBrk="0" fontAlgn="base" hangingPunct="0"/>
            <a:r>
              <a:rPr lang="zh-CN" altLang="en-US" b="0"/>
              <a:t> </a:t>
            </a:r>
          </a:p>
        </p:txBody>
      </p:sp>
      <p:sp>
        <p:nvSpPr>
          <p:cNvPr id="23557" name="Rectangle 26"/>
          <p:cNvSpPr>
            <a:spLocks noChangeArrowheads="1"/>
          </p:cNvSpPr>
          <p:nvPr/>
        </p:nvSpPr>
        <p:spPr bwMode="gray">
          <a:xfrm>
            <a:off x="4348163" y="3343275"/>
            <a:ext cx="447675" cy="17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/>
                    </a:gs>
                    <a:gs pos="100000">
                      <a:srgbClr val="485729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vert="eaVert" wrap="none" lIns="133308" rIns="39675" anchor="ctr">
            <a:spAutoFit/>
          </a:bodyPr>
          <a:lstStyle/>
          <a:p>
            <a:pPr algn="l" eaLnBrk="0" fontAlgn="base" hangingPunct="0"/>
            <a:r>
              <a:rPr lang="zh-CN" altLang="en-US" b="0"/>
              <a:t> </a:t>
            </a:r>
          </a:p>
        </p:txBody>
      </p:sp>
      <p:sp>
        <p:nvSpPr>
          <p:cNvPr id="23558" name="矩形 25"/>
          <p:cNvSpPr>
            <a:spLocks noChangeArrowheads="1"/>
          </p:cNvSpPr>
          <p:nvPr/>
        </p:nvSpPr>
        <p:spPr bwMode="auto">
          <a:xfrm>
            <a:off x="5364163" y="3213100"/>
            <a:ext cx="1008062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B9CDE5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场地尺寸</a:t>
            </a:r>
          </a:p>
        </p:txBody>
      </p:sp>
      <p:sp>
        <p:nvSpPr>
          <p:cNvPr id="23559" name="矩形 25"/>
          <p:cNvSpPr>
            <a:spLocks noChangeArrowheads="1"/>
          </p:cNvSpPr>
          <p:nvPr/>
        </p:nvSpPr>
        <p:spPr bwMode="auto">
          <a:xfrm>
            <a:off x="5364163" y="3762375"/>
            <a:ext cx="115252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B9CDE5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四周边框</a:t>
            </a:r>
          </a:p>
        </p:txBody>
      </p:sp>
      <p:sp>
        <p:nvSpPr>
          <p:cNvPr id="23560" name="矩形 25"/>
          <p:cNvSpPr>
            <a:spLocks noChangeArrowheads="1"/>
          </p:cNvSpPr>
          <p:nvPr/>
        </p:nvSpPr>
        <p:spPr bwMode="auto">
          <a:xfrm>
            <a:off x="5364163" y="4365625"/>
            <a:ext cx="118745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B9CDE5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四角挡板</a:t>
            </a:r>
            <a:endParaRPr lang="en-US" altLang="zh-CN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3561" name="Text Box 33"/>
          <p:cNvSpPr txBox="1">
            <a:spLocks noChangeArrowheads="1"/>
          </p:cNvSpPr>
          <p:nvPr/>
        </p:nvSpPr>
        <p:spPr bwMode="auto">
          <a:xfrm>
            <a:off x="6300788" y="3213100"/>
            <a:ext cx="2843212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en-US" altLang="zh-CN" sz="14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183cm × 122cm,</a:t>
            </a:r>
            <a:endParaRPr lang="zh-CN" altLang="en-US" sz="1400" b="0">
              <a:solidFill>
                <a:schemeClr val="bg1"/>
              </a:solidFill>
              <a:latin typeface="方正细圆简体"/>
              <a:ea typeface="方正细圆简体"/>
              <a:cs typeface="方正细圆简体"/>
            </a:endParaRPr>
          </a:p>
        </p:txBody>
      </p:sp>
      <p:sp>
        <p:nvSpPr>
          <p:cNvPr id="23562" name="Text Box 34"/>
          <p:cNvSpPr txBox="1">
            <a:spLocks noChangeArrowheads="1"/>
          </p:cNvSpPr>
          <p:nvPr/>
        </p:nvSpPr>
        <p:spPr bwMode="auto">
          <a:xfrm>
            <a:off x="6300788" y="3789363"/>
            <a:ext cx="2843212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4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高</a:t>
            </a:r>
            <a:r>
              <a:rPr lang="en-US" altLang="zh-CN" sz="14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14cm</a:t>
            </a:r>
          </a:p>
        </p:txBody>
      </p:sp>
      <p:sp>
        <p:nvSpPr>
          <p:cNvPr id="23563" name="Text Box 35"/>
          <p:cNvSpPr txBox="1">
            <a:spLocks noChangeArrowheads="1"/>
          </p:cNvSpPr>
          <p:nvPr/>
        </p:nvSpPr>
        <p:spPr bwMode="auto">
          <a:xfrm>
            <a:off x="6300788" y="4365625"/>
            <a:ext cx="2843212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4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等腰直角三角柱，直角边长</a:t>
            </a:r>
            <a:r>
              <a:rPr lang="en-US" altLang="zh-CN" sz="14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8cm</a:t>
            </a:r>
          </a:p>
        </p:txBody>
      </p:sp>
      <p:sp>
        <p:nvSpPr>
          <p:cNvPr id="23564" name="矩形 25"/>
          <p:cNvSpPr>
            <a:spLocks noChangeArrowheads="1"/>
          </p:cNvSpPr>
          <p:nvPr/>
        </p:nvSpPr>
        <p:spPr bwMode="auto">
          <a:xfrm>
            <a:off x="5364163" y="4941888"/>
            <a:ext cx="118745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B9CDE5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球      门</a:t>
            </a:r>
            <a:endParaRPr lang="en-US" altLang="zh-CN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23565" name="Text Box 37"/>
          <p:cNvSpPr txBox="1">
            <a:spLocks noChangeArrowheads="1"/>
          </p:cNvSpPr>
          <p:nvPr/>
        </p:nvSpPr>
        <p:spPr bwMode="auto">
          <a:xfrm>
            <a:off x="6300788" y="4941888"/>
            <a:ext cx="2843212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4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长</a:t>
            </a:r>
            <a:r>
              <a:rPr lang="en-US" altLang="zh-CN" sz="14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45cm</a:t>
            </a:r>
            <a:r>
              <a:rPr lang="zh-CN" altLang="en-US" sz="14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、深</a:t>
            </a:r>
            <a:r>
              <a:rPr lang="en-US" altLang="zh-CN" sz="14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12m </a:t>
            </a:r>
            <a:r>
              <a:rPr lang="zh-CN" altLang="en-US" sz="14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、高</a:t>
            </a:r>
            <a:r>
              <a:rPr lang="en-US" altLang="zh-CN" sz="14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14cm</a:t>
            </a:r>
          </a:p>
        </p:txBody>
      </p:sp>
      <p:grpSp>
        <p:nvGrpSpPr>
          <p:cNvPr id="23566" name="Group 38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23577" name="Group 39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23581" name="Picture 40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582" name="Picture 4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5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3584" name="Picture 4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3578" name="Group 44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6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grpSp>
        <p:nvGrpSpPr>
          <p:cNvPr id="23567" name="Group 48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23569" name="Group 49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23573" name="Picture 50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574" name="Picture 5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3576" name="Picture 5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3570" name="Group 54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23568" name="矩形 21"/>
          <p:cNvSpPr>
            <a:spLocks noChangeArrowheads="1"/>
          </p:cNvSpPr>
          <p:nvPr/>
        </p:nvSpPr>
        <p:spPr bwMode="auto">
          <a:xfrm>
            <a:off x="468313" y="333375"/>
            <a:ext cx="3384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年电教馆足球项目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6213475"/>
            <a:ext cx="180022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6213475"/>
            <a:ext cx="180022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3160713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足球比赛场地和环境</a:t>
            </a:r>
            <a:r>
              <a:rPr lang="zh-CN" altLang="en-US" b="0">
                <a:cs typeface="Times New Roman" pitchFamily="18" charset="0"/>
              </a:rPr>
              <a:t> </a:t>
            </a: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24581" name="Rectangle 25"/>
          <p:cNvSpPr>
            <a:spLocks noChangeArrowheads="1"/>
          </p:cNvSpPr>
          <p:nvPr/>
        </p:nvSpPr>
        <p:spPr bwMode="gray">
          <a:xfrm>
            <a:off x="4348163" y="3343275"/>
            <a:ext cx="447675" cy="17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/>
                    </a:gs>
                    <a:gs pos="100000">
                      <a:srgbClr val="485729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vert="eaVert" wrap="none" lIns="133308" rIns="39675" anchor="ctr">
            <a:spAutoFit/>
          </a:bodyPr>
          <a:lstStyle/>
          <a:p>
            <a:pPr algn="l" eaLnBrk="0" fontAlgn="base" hangingPunct="0"/>
            <a:r>
              <a:rPr lang="zh-CN" altLang="en-US" b="0"/>
              <a:t> </a:t>
            </a:r>
          </a:p>
        </p:txBody>
      </p:sp>
      <p:sp>
        <p:nvSpPr>
          <p:cNvPr id="24582" name="Rectangle 26"/>
          <p:cNvSpPr>
            <a:spLocks noChangeArrowheads="1"/>
          </p:cNvSpPr>
          <p:nvPr/>
        </p:nvSpPr>
        <p:spPr bwMode="gray">
          <a:xfrm>
            <a:off x="4348163" y="3343275"/>
            <a:ext cx="447675" cy="17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/>
                    </a:gs>
                    <a:gs pos="100000">
                      <a:srgbClr val="485729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vert="eaVert" wrap="none" lIns="133308" rIns="39675" anchor="ctr">
            <a:spAutoFit/>
          </a:bodyPr>
          <a:lstStyle/>
          <a:p>
            <a:pPr algn="l" eaLnBrk="0" fontAlgn="base" hangingPunct="0"/>
            <a:r>
              <a:rPr lang="zh-CN" altLang="en-US" b="0"/>
              <a:t> </a:t>
            </a:r>
          </a:p>
        </p:txBody>
      </p:sp>
      <p:grpSp>
        <p:nvGrpSpPr>
          <p:cNvPr id="24583" name="Group 32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24586" name="Group 33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24590" name="Picture 3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4591" name="Picture 35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4593" name="Picture 37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4587" name="Group 38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pic>
        <p:nvPicPr>
          <p:cNvPr id="24584" name="Picture 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844675"/>
            <a:ext cx="6945312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5" name="矩形 21"/>
          <p:cNvSpPr>
            <a:spLocks noChangeArrowheads="1"/>
          </p:cNvSpPr>
          <p:nvPr/>
        </p:nvSpPr>
        <p:spPr bwMode="auto">
          <a:xfrm>
            <a:off x="468313" y="333375"/>
            <a:ext cx="3384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年电教馆足球项目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6225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机器人的相关要求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27088" y="2205038"/>
            <a:ext cx="5184775" cy="3721100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  <a:defRPr/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机器人直径和高度不超过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22cm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，重量不得超过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1.1kg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，控球区的深度不得超过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30MM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（如图）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 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。 </a:t>
            </a:r>
          </a:p>
          <a:p>
            <a:pPr algn="l" fontAlgn="base">
              <a:lnSpc>
                <a:spcPts val="1900"/>
              </a:lnSpc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pPr algn="l" fontAlgn="base">
              <a:lnSpc>
                <a:spcPts val="1900"/>
              </a:lnSpc>
              <a:defRPr/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机器人电源的中输出电压不得超过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12.6V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（即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3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串锂聚合物电池的电压），不得使用升压装置。单场比赛器件不允许充电或更换电池。</a:t>
            </a:r>
          </a:p>
          <a:p>
            <a:pPr algn="l" fontAlgn="base">
              <a:lnSpc>
                <a:spcPts val="1900"/>
              </a:lnSpc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pPr algn="l" fontAlgn="base">
              <a:lnSpc>
                <a:spcPts val="1900"/>
              </a:lnSpc>
              <a:defRPr/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机器人不允许使用发射管发射红外光，测距传感器数量不能超过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4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个。机器人控球深度不超过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3cm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。</a:t>
            </a:r>
          </a:p>
          <a:p>
            <a:pPr algn="l" fontAlgn="base">
              <a:lnSpc>
                <a:spcPts val="1900"/>
              </a:lnSpc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pPr algn="l" fontAlgn="base">
              <a:lnSpc>
                <a:spcPts val="1900"/>
              </a:lnSpc>
              <a:defRPr/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机器人必须具备向所有方向直接运动的能力。马达至少可分成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2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组，且马达输出轴夹角必须介于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55〬~140〬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之间 。</a:t>
            </a:r>
          </a:p>
          <a:p>
            <a:pPr algn="l" fontAlgn="base">
              <a:lnSpc>
                <a:spcPts val="1900"/>
              </a:lnSpc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pPr algn="l" fontAlgn="base">
              <a:lnSpc>
                <a:spcPts val="1900"/>
              </a:lnSpc>
              <a:defRPr/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机器人不能在己方球门前只作左右移动，而应该能做出直接迎向足球的动作。 </a:t>
            </a:r>
          </a:p>
        </p:txBody>
      </p:sp>
      <p:pic>
        <p:nvPicPr>
          <p:cNvPr id="25604" name="Picture 16" descr="控球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924175"/>
            <a:ext cx="2303462" cy="13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5" name="Group 32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25607" name="Group 33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25611" name="Picture 3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612" name="Picture 3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5614" name="Picture 3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5608" name="Group 38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25606" name="矩形 21"/>
          <p:cNvSpPr>
            <a:spLocks noChangeArrowheads="1"/>
          </p:cNvSpPr>
          <p:nvPr/>
        </p:nvSpPr>
        <p:spPr bwMode="auto">
          <a:xfrm>
            <a:off x="468313" y="333375"/>
            <a:ext cx="3384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年电教馆足球项目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1" descr="JMP-BE-7112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500438"/>
            <a:ext cx="2808287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6225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足球用球的要求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900113" y="2708275"/>
            <a:ext cx="3240087" cy="1652588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红外调制球：</a:t>
            </a:r>
          </a:p>
          <a:p>
            <a:pPr algn="l"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pPr algn="l">
              <a:defRPr/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直径（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74±5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）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mm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的匀称电子球，该球会发出红外调制光，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1200Hz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阶梯波调制（载波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40kHz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），重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95±5g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（不含电池）。</a:t>
            </a:r>
            <a:r>
              <a:rPr lang="zh-CN" altLang="en-US"/>
              <a:t> </a:t>
            </a: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pPr algn="l"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</p:txBody>
      </p:sp>
      <p:grpSp>
        <p:nvGrpSpPr>
          <p:cNvPr id="26629" name="Group 29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26635" name="Group 30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26639" name="Picture 31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640" name="Picture 3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6642" name="Picture 3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6636" name="Group 35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pic>
        <p:nvPicPr>
          <p:cNvPr id="26630" name="Picture 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052513"/>
            <a:ext cx="2087563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Text Box 43"/>
          <p:cNvSpPr txBox="1">
            <a:spLocks noChangeArrowheads="1"/>
          </p:cNvSpPr>
          <p:nvPr/>
        </p:nvSpPr>
        <p:spPr bwMode="auto">
          <a:xfrm>
            <a:off x="5651500" y="3141663"/>
            <a:ext cx="1873250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可充电款（</a:t>
            </a:r>
            <a:r>
              <a:rPr lang="en-US" altLang="zh-CN" sz="12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RCJ</a:t>
            </a:r>
            <a:r>
              <a:rPr lang="zh-CN" altLang="en-US" sz="12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专用）</a:t>
            </a:r>
          </a:p>
        </p:txBody>
      </p:sp>
      <p:pic>
        <p:nvPicPr>
          <p:cNvPr id="26632" name="Picture 44" descr="JMP-BE-7112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500438"/>
            <a:ext cx="2808288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3" name="Text Box 45"/>
          <p:cNvSpPr txBox="1">
            <a:spLocks noChangeArrowheads="1"/>
          </p:cNvSpPr>
          <p:nvPr/>
        </p:nvSpPr>
        <p:spPr bwMode="auto">
          <a:xfrm>
            <a:off x="5724525" y="5805488"/>
            <a:ext cx="1657350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电池款（</a:t>
            </a:r>
            <a:r>
              <a:rPr lang="en-US" altLang="zh-CN" sz="12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RCJ</a:t>
            </a:r>
            <a:r>
              <a:rPr lang="zh-CN" altLang="en-US" sz="12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专用）</a:t>
            </a:r>
          </a:p>
        </p:txBody>
      </p:sp>
      <p:sp>
        <p:nvSpPr>
          <p:cNvPr id="26634" name="矩形 21"/>
          <p:cNvSpPr>
            <a:spLocks noChangeArrowheads="1"/>
          </p:cNvSpPr>
          <p:nvPr/>
        </p:nvSpPr>
        <p:spPr bwMode="auto">
          <a:xfrm>
            <a:off x="468313" y="333375"/>
            <a:ext cx="3384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年电教馆足球项目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18605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使用器材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27651" name="矩形 25"/>
          <p:cNvSpPr>
            <a:spLocks noChangeArrowheads="1"/>
          </p:cNvSpPr>
          <p:nvPr/>
        </p:nvSpPr>
        <p:spPr bwMode="auto">
          <a:xfrm>
            <a:off x="1476375" y="4149725"/>
            <a:ext cx="18716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B9CDE5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新驱动板</a:t>
            </a:r>
          </a:p>
        </p:txBody>
      </p:sp>
      <p:sp>
        <p:nvSpPr>
          <p:cNvPr id="27652" name="Text Box 28"/>
          <p:cNvSpPr txBox="1">
            <a:spLocks noChangeArrowheads="1"/>
          </p:cNvSpPr>
          <p:nvPr/>
        </p:nvSpPr>
        <p:spPr bwMode="auto">
          <a:xfrm>
            <a:off x="2771775" y="4167188"/>
            <a:ext cx="4968875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全新设计</a:t>
            </a:r>
            <a:r>
              <a:rPr lang="en-US" altLang="zh-CN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4</a:t>
            </a: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路大功率驱动板，集成度高，重量轻，专为</a:t>
            </a:r>
            <a:r>
              <a:rPr lang="en-US" altLang="zh-CN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12V</a:t>
            </a: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电压而优化</a:t>
            </a:r>
          </a:p>
        </p:txBody>
      </p:sp>
      <p:sp>
        <p:nvSpPr>
          <p:cNvPr id="27653" name="矩形 25"/>
          <p:cNvSpPr>
            <a:spLocks noChangeArrowheads="1"/>
          </p:cNvSpPr>
          <p:nvPr/>
        </p:nvSpPr>
        <p:spPr bwMode="auto">
          <a:xfrm>
            <a:off x="1476375" y="3168650"/>
            <a:ext cx="18716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B9CDE5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调制复眼</a:t>
            </a:r>
          </a:p>
        </p:txBody>
      </p:sp>
      <p:sp>
        <p:nvSpPr>
          <p:cNvPr id="27654" name="Text Box 30"/>
          <p:cNvSpPr txBox="1">
            <a:spLocks noChangeArrowheads="1"/>
          </p:cNvSpPr>
          <p:nvPr/>
        </p:nvSpPr>
        <p:spPr bwMode="auto">
          <a:xfrm>
            <a:off x="2771775" y="3168650"/>
            <a:ext cx="4968875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全新升级的轻量版复眼，调制和非调制红外球尽收眼里</a:t>
            </a:r>
          </a:p>
        </p:txBody>
      </p:sp>
      <p:sp>
        <p:nvSpPr>
          <p:cNvPr id="27655" name="矩形 25"/>
          <p:cNvSpPr>
            <a:spLocks noChangeArrowheads="1"/>
          </p:cNvSpPr>
          <p:nvPr/>
        </p:nvSpPr>
        <p:spPr bwMode="auto">
          <a:xfrm>
            <a:off x="1476375" y="3663950"/>
            <a:ext cx="18716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B9CDE5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抗干扰光感</a:t>
            </a:r>
          </a:p>
        </p:txBody>
      </p:sp>
      <p:sp>
        <p:nvSpPr>
          <p:cNvPr id="27656" name="Text Box 32"/>
          <p:cNvSpPr txBox="1">
            <a:spLocks noChangeArrowheads="1"/>
          </p:cNvSpPr>
          <p:nvPr/>
        </p:nvSpPr>
        <p:spPr bwMode="auto">
          <a:xfrm>
            <a:off x="2771775" y="3644900"/>
            <a:ext cx="4968875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不受球的红外光线影响</a:t>
            </a:r>
          </a:p>
        </p:txBody>
      </p:sp>
      <p:sp>
        <p:nvSpPr>
          <p:cNvPr id="27657" name="矩形 25"/>
          <p:cNvSpPr>
            <a:spLocks noChangeArrowheads="1"/>
          </p:cNvSpPr>
          <p:nvPr/>
        </p:nvSpPr>
        <p:spPr bwMode="auto">
          <a:xfrm>
            <a:off x="1476375" y="4581525"/>
            <a:ext cx="18716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B9CDE5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新  马  达</a:t>
            </a:r>
          </a:p>
        </p:txBody>
      </p:sp>
      <p:sp>
        <p:nvSpPr>
          <p:cNvPr id="27658" name="Text Box 34"/>
          <p:cNvSpPr txBox="1">
            <a:spLocks noChangeArrowheads="1"/>
          </p:cNvSpPr>
          <p:nvPr/>
        </p:nvSpPr>
        <p:spPr bwMode="auto">
          <a:xfrm>
            <a:off x="2771775" y="4625975"/>
            <a:ext cx="4968875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全新大功率竞赛型马达，安装简易，性能出色，重量超轻</a:t>
            </a:r>
          </a:p>
        </p:txBody>
      </p:sp>
      <p:grpSp>
        <p:nvGrpSpPr>
          <p:cNvPr id="27659" name="Group 38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27669" name="Group 39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27673" name="Picture 40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7674" name="Picture 41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7676" name="Picture 43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7670" name="Group 44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27660" name="Text Box 47"/>
          <p:cNvSpPr txBox="1">
            <a:spLocks noChangeArrowheads="1"/>
          </p:cNvSpPr>
          <p:nvPr/>
        </p:nvSpPr>
        <p:spPr bwMode="auto">
          <a:xfrm>
            <a:off x="2771775" y="1989138"/>
            <a:ext cx="4968875" cy="5746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高速</a:t>
            </a:r>
            <a:r>
              <a:rPr lang="en-US" altLang="zh-CN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X2</a:t>
            </a: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控制器，主频高达</a:t>
            </a:r>
            <a:r>
              <a:rPr lang="en-US" altLang="zh-CN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120Mhz</a:t>
            </a: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65K</a:t>
            </a: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彩色电阻触摸屏，</a:t>
            </a:r>
            <a:r>
              <a:rPr lang="en-US" altLang="zh-CN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2M</a:t>
            </a: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大容量用户程序空间，体积超小，重量超轻仅</a:t>
            </a:r>
            <a:r>
              <a:rPr lang="en-US" altLang="zh-CN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77g</a:t>
            </a:r>
            <a:endParaRPr lang="zh-CN" altLang="en-US" sz="1200">
              <a:solidFill>
                <a:schemeClr val="bg1"/>
              </a:solidFill>
              <a:latin typeface="方正细圆简体"/>
              <a:ea typeface="方正细圆简体"/>
              <a:cs typeface="方正细圆简体"/>
            </a:endParaRPr>
          </a:p>
        </p:txBody>
      </p:sp>
      <p:sp>
        <p:nvSpPr>
          <p:cNvPr id="27661" name="Text Box 48"/>
          <p:cNvSpPr txBox="1">
            <a:spLocks noChangeArrowheads="1"/>
          </p:cNvSpPr>
          <p:nvPr/>
        </p:nvSpPr>
        <p:spPr bwMode="auto">
          <a:xfrm>
            <a:off x="2771775" y="2708275"/>
            <a:ext cx="4968875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可精确分辨</a:t>
            </a:r>
            <a:r>
              <a:rPr lang="en-US" altLang="zh-CN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0</a:t>
            </a: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～</a:t>
            </a:r>
            <a:r>
              <a:rPr lang="en-US" altLang="zh-CN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359</a:t>
            </a: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度的每个角度，且每秒高速测量近万次，高精度定位</a:t>
            </a:r>
          </a:p>
        </p:txBody>
      </p:sp>
      <p:sp>
        <p:nvSpPr>
          <p:cNvPr id="27662" name="矩形 25"/>
          <p:cNvSpPr>
            <a:spLocks noChangeArrowheads="1"/>
          </p:cNvSpPr>
          <p:nvPr/>
        </p:nvSpPr>
        <p:spPr bwMode="auto">
          <a:xfrm>
            <a:off x="1476375" y="2133600"/>
            <a:ext cx="18716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B9CDE5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主 控 器</a:t>
            </a:r>
          </a:p>
        </p:txBody>
      </p:sp>
      <p:sp>
        <p:nvSpPr>
          <p:cNvPr id="27663" name="矩形 25"/>
          <p:cNvSpPr>
            <a:spLocks noChangeArrowheads="1"/>
          </p:cNvSpPr>
          <p:nvPr/>
        </p:nvSpPr>
        <p:spPr bwMode="auto">
          <a:xfrm>
            <a:off x="1476375" y="2708275"/>
            <a:ext cx="18716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B9CDE5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指 南 针</a:t>
            </a:r>
          </a:p>
        </p:txBody>
      </p:sp>
      <p:sp>
        <p:nvSpPr>
          <p:cNvPr id="27664" name="矩形 25"/>
          <p:cNvSpPr>
            <a:spLocks noChangeArrowheads="1"/>
          </p:cNvSpPr>
          <p:nvPr/>
        </p:nvSpPr>
        <p:spPr bwMode="auto">
          <a:xfrm>
            <a:off x="1476375" y="4995863"/>
            <a:ext cx="18716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B9CDE5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电        源</a:t>
            </a:r>
          </a:p>
        </p:txBody>
      </p:sp>
      <p:sp>
        <p:nvSpPr>
          <p:cNvPr id="27665" name="Text Box 52"/>
          <p:cNvSpPr txBox="1">
            <a:spLocks noChangeArrowheads="1"/>
          </p:cNvSpPr>
          <p:nvPr/>
        </p:nvSpPr>
        <p:spPr bwMode="auto">
          <a:xfrm>
            <a:off x="2771775" y="5040313"/>
            <a:ext cx="4968875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全新大功率聚合物锂电池组，提供澎湃的动力</a:t>
            </a:r>
          </a:p>
        </p:txBody>
      </p:sp>
      <p:sp>
        <p:nvSpPr>
          <p:cNvPr id="27666" name="矩形 25"/>
          <p:cNvSpPr>
            <a:spLocks noChangeArrowheads="1"/>
          </p:cNvSpPr>
          <p:nvPr/>
        </p:nvSpPr>
        <p:spPr bwMode="auto">
          <a:xfrm>
            <a:off x="1476375" y="5427663"/>
            <a:ext cx="18716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B9CDE5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轮        胎</a:t>
            </a:r>
          </a:p>
        </p:txBody>
      </p:sp>
      <p:sp>
        <p:nvSpPr>
          <p:cNvPr id="27667" name="Text Box 56"/>
          <p:cNvSpPr txBox="1">
            <a:spLocks noChangeArrowheads="1"/>
          </p:cNvSpPr>
          <p:nvPr/>
        </p:nvSpPr>
        <p:spPr bwMode="auto">
          <a:xfrm>
            <a:off x="2771775" y="5472113"/>
            <a:ext cx="4968875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专业竞赛硅胶轮胎，摩擦力大，惯性小</a:t>
            </a:r>
          </a:p>
        </p:txBody>
      </p:sp>
      <p:sp>
        <p:nvSpPr>
          <p:cNvPr id="27668" name="矩形 21"/>
          <p:cNvSpPr>
            <a:spLocks noChangeArrowheads="1"/>
          </p:cNvSpPr>
          <p:nvPr/>
        </p:nvSpPr>
        <p:spPr bwMode="auto">
          <a:xfrm>
            <a:off x="468313" y="333375"/>
            <a:ext cx="3384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年电教馆足球项目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9273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足球机器人的任务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260475" y="2781300"/>
            <a:ext cx="3816350" cy="342900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  <a:defRPr/>
            </a:pP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1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、快速发现和找到球</a:t>
            </a:r>
          </a:p>
        </p:txBody>
      </p:sp>
      <p:sp>
        <p:nvSpPr>
          <p:cNvPr id="2" name="矩形 25"/>
          <p:cNvSpPr/>
          <p:nvPr/>
        </p:nvSpPr>
        <p:spPr>
          <a:xfrm>
            <a:off x="1260475" y="3573463"/>
            <a:ext cx="3816350" cy="342900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  <a:defRPr/>
            </a:pP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2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、追求并选择合适的进攻方向射球</a:t>
            </a:r>
          </a:p>
        </p:txBody>
      </p:sp>
      <p:sp>
        <p:nvSpPr>
          <p:cNvPr id="3" name="矩形 25"/>
          <p:cNvSpPr/>
          <p:nvPr/>
        </p:nvSpPr>
        <p:spPr>
          <a:xfrm>
            <a:off x="1260475" y="4365625"/>
            <a:ext cx="3816350" cy="342900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  <a:defRPr/>
            </a:pP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3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、防止对方进球并避免乌龙球</a:t>
            </a:r>
          </a:p>
        </p:txBody>
      </p:sp>
      <p:grpSp>
        <p:nvGrpSpPr>
          <p:cNvPr id="28678" name="Group 31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28680" name="Group 32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28684" name="Picture 33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8685" name="Picture 3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8687" name="Picture 36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8681" name="Group 37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28679" name="矩形 21"/>
          <p:cNvSpPr>
            <a:spLocks noChangeArrowheads="1"/>
          </p:cNvSpPr>
          <p:nvPr/>
        </p:nvSpPr>
        <p:spPr bwMode="auto">
          <a:xfrm>
            <a:off x="468313" y="333375"/>
            <a:ext cx="3384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年电教馆足球项目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774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足球机器人的类型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260475" y="2781300"/>
            <a:ext cx="3816350" cy="342900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  <a:defRPr/>
            </a:pP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1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、进攻型机器人</a:t>
            </a:r>
          </a:p>
        </p:txBody>
      </p:sp>
      <p:sp>
        <p:nvSpPr>
          <p:cNvPr id="2" name="矩形 25"/>
          <p:cNvSpPr/>
          <p:nvPr/>
        </p:nvSpPr>
        <p:spPr>
          <a:xfrm>
            <a:off x="1260475" y="3573463"/>
            <a:ext cx="3816350" cy="342900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  <a:defRPr/>
            </a:pP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2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、防守型机器人</a:t>
            </a:r>
          </a:p>
        </p:txBody>
      </p:sp>
      <p:sp>
        <p:nvSpPr>
          <p:cNvPr id="3" name="矩形 25"/>
          <p:cNvSpPr/>
          <p:nvPr/>
        </p:nvSpPr>
        <p:spPr>
          <a:xfrm>
            <a:off x="1260475" y="4365625"/>
            <a:ext cx="3816350" cy="342900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algn="l" fontAlgn="base">
              <a:lnSpc>
                <a:spcPts val="1900"/>
              </a:lnSpc>
              <a:defRPr/>
            </a:pP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3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、攻防结合型机器人</a:t>
            </a:r>
          </a:p>
        </p:txBody>
      </p:sp>
      <p:grpSp>
        <p:nvGrpSpPr>
          <p:cNvPr id="29702" name="Group 34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29705" name="Group 35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29709" name="Picture 36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9710" name="Picture 37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9712" name="Picture 39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9706" name="Group 40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pic>
        <p:nvPicPr>
          <p:cNvPr id="29703" name="Picture 44" descr="20130314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773238"/>
            <a:ext cx="316865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4" name="矩形 21"/>
          <p:cNvSpPr>
            <a:spLocks noChangeArrowheads="1"/>
          </p:cNvSpPr>
          <p:nvPr/>
        </p:nvSpPr>
        <p:spPr bwMode="auto">
          <a:xfrm>
            <a:off x="468313" y="333375"/>
            <a:ext cx="3384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年电教馆足球项目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6" descr="IMG_01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908050"/>
            <a:ext cx="5268912" cy="326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704850" y="4005263"/>
            <a:ext cx="7345363" cy="256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15000"/>
              </a:spcBef>
              <a:spcAft>
                <a:spcPct val="15000"/>
              </a:spcAft>
              <a:buFont typeface="Wingdings" pitchFamily="2" charset="2"/>
              <a:buChar char="u"/>
            </a:pPr>
            <a:r>
              <a:rPr kumimoji="1" lang="zh-CN" altLang="en-US" sz="1200" b="0">
                <a:latin typeface="宋体" pitchFamily="2" charset="-122"/>
              </a:rPr>
              <a:t>配备</a:t>
            </a:r>
            <a:r>
              <a:rPr kumimoji="1" lang="en-US" altLang="zh-CN" sz="1200" b="0">
                <a:latin typeface="宋体" pitchFamily="2" charset="-122"/>
              </a:rPr>
              <a:t>Cortex-M4</a:t>
            </a:r>
            <a:r>
              <a:rPr kumimoji="1" lang="zh-CN" altLang="en-US" sz="1200" b="0">
                <a:latin typeface="宋体" pitchFamily="2" charset="-122"/>
              </a:rPr>
              <a:t>内核</a:t>
            </a:r>
            <a:r>
              <a:rPr kumimoji="1" lang="en-US" altLang="zh-CN" sz="1200" b="0">
                <a:latin typeface="宋体" pitchFamily="2" charset="-122"/>
              </a:rPr>
              <a:t>32</a:t>
            </a:r>
            <a:r>
              <a:rPr kumimoji="1" lang="zh-CN" altLang="en-US" sz="1200" b="0">
                <a:latin typeface="宋体" pitchFamily="2" charset="-122"/>
              </a:rPr>
              <a:t>位</a:t>
            </a:r>
            <a:r>
              <a:rPr kumimoji="1" lang="en-US" altLang="zh-CN" sz="1200" b="0">
                <a:latin typeface="宋体" pitchFamily="2" charset="-122"/>
              </a:rPr>
              <a:t>ARM</a:t>
            </a:r>
            <a:r>
              <a:rPr kumimoji="1" lang="zh-CN" altLang="en-US" sz="1200" b="0">
                <a:latin typeface="宋体" pitchFamily="2" charset="-122"/>
              </a:rPr>
              <a:t>处理器；主频高达</a:t>
            </a:r>
            <a:r>
              <a:rPr kumimoji="1" lang="en-US" altLang="zh-CN" sz="1200" b="0">
                <a:latin typeface="宋体" pitchFamily="2" charset="-122"/>
              </a:rPr>
              <a:t>168MHZ</a:t>
            </a:r>
            <a:r>
              <a:rPr kumimoji="1" lang="zh-CN" altLang="en-US" sz="1200" b="0">
                <a:latin typeface="宋体" pitchFamily="2" charset="-122"/>
              </a:rPr>
              <a:t>，性能提升</a:t>
            </a:r>
            <a:r>
              <a:rPr kumimoji="1" lang="en-US" altLang="zh-CN" sz="1200" b="0">
                <a:latin typeface="宋体" pitchFamily="2" charset="-122"/>
              </a:rPr>
              <a:t>40%</a:t>
            </a:r>
            <a:r>
              <a:rPr kumimoji="1" lang="zh-CN" altLang="en-US" sz="1200" b="0">
                <a:latin typeface="宋体" pitchFamily="2" charset="-122"/>
              </a:rPr>
              <a:t>；程序运行更流畅，更高效； 并且集成</a:t>
            </a:r>
            <a:r>
              <a:rPr kumimoji="1" lang="en-US" altLang="zh-CN" sz="1200" b="0">
                <a:latin typeface="宋体" pitchFamily="2" charset="-122"/>
              </a:rPr>
              <a:t>DSP</a:t>
            </a:r>
            <a:r>
              <a:rPr kumimoji="1" lang="zh-CN" altLang="en-US" sz="1200" b="0">
                <a:latin typeface="宋体" pitchFamily="2" charset="-122"/>
              </a:rPr>
              <a:t>指令和</a:t>
            </a:r>
            <a:r>
              <a:rPr kumimoji="1" lang="en-US" altLang="zh-CN" sz="1200" b="0">
                <a:latin typeface="宋体" pitchFamily="2" charset="-122"/>
              </a:rPr>
              <a:t>FPU</a:t>
            </a:r>
            <a:r>
              <a:rPr kumimoji="1" lang="zh-CN" altLang="en-US" sz="1200" b="0">
                <a:latin typeface="宋体" pitchFamily="2" charset="-122"/>
              </a:rPr>
              <a:t>（浮点单元），具有更强计算和控制能力。</a:t>
            </a:r>
          </a:p>
          <a:p>
            <a:pPr algn="l" eaLnBrk="1" hangingPunct="1">
              <a:spcBef>
                <a:spcPct val="15000"/>
              </a:spcBef>
              <a:spcAft>
                <a:spcPct val="15000"/>
              </a:spcAft>
              <a:buFont typeface="Wingdings" pitchFamily="2" charset="2"/>
              <a:buChar char="u"/>
            </a:pPr>
            <a:r>
              <a:rPr kumimoji="1" lang="zh-CN" altLang="en-US" sz="1200" b="0">
                <a:latin typeface="宋体" pitchFamily="2" charset="-122"/>
              </a:rPr>
              <a:t>大容量程序存储器，实现免驱动下载，下载程序更方便简单。</a:t>
            </a:r>
          </a:p>
          <a:p>
            <a:pPr algn="l" eaLnBrk="1" hangingPunct="1">
              <a:spcBef>
                <a:spcPct val="15000"/>
              </a:spcBef>
              <a:spcAft>
                <a:spcPct val="15000"/>
              </a:spcAft>
              <a:buFont typeface="Wingdings" pitchFamily="2" charset="2"/>
              <a:buChar char="u"/>
            </a:pPr>
            <a:r>
              <a:rPr kumimoji="1" lang="en-US" altLang="zh-CN" sz="1200" b="0">
                <a:latin typeface="宋体" pitchFamily="2" charset="-122"/>
              </a:rPr>
              <a:t>EEPROM</a:t>
            </a:r>
            <a:r>
              <a:rPr kumimoji="1" lang="zh-CN" altLang="en-US" sz="1200" b="0">
                <a:latin typeface="宋体" pitchFamily="2" charset="-122"/>
              </a:rPr>
              <a:t>配合</a:t>
            </a:r>
            <a:r>
              <a:rPr kumimoji="1" lang="en-US" altLang="zh-CN" sz="1200" b="0">
                <a:latin typeface="宋体" pitchFamily="2" charset="-122"/>
              </a:rPr>
              <a:t>X3-Core</a:t>
            </a:r>
            <a:r>
              <a:rPr kumimoji="1" lang="zh-CN" altLang="en-US" sz="1200" b="0">
                <a:latin typeface="宋体" pitchFamily="2" charset="-122"/>
              </a:rPr>
              <a:t>操作系统和超大触控屏，修改参数变量更快捷，程序调试更方便，高效。并可存储多个测试程序，随时随地变更程序运行，减少来回调试的时间。</a:t>
            </a:r>
          </a:p>
          <a:p>
            <a:pPr algn="l" eaLnBrk="1" hangingPunct="1">
              <a:spcBef>
                <a:spcPct val="15000"/>
              </a:spcBef>
              <a:spcAft>
                <a:spcPct val="15000"/>
              </a:spcAft>
              <a:buFont typeface="Wingdings" pitchFamily="2" charset="2"/>
              <a:buChar char="u"/>
            </a:pPr>
            <a:r>
              <a:rPr kumimoji="1" lang="zh-CN" altLang="en-US" sz="1200" b="0">
                <a:latin typeface="宋体" pitchFamily="2" charset="-122"/>
              </a:rPr>
              <a:t>更多的高速传感器端口，不用为端口不够而烦恼。</a:t>
            </a:r>
          </a:p>
          <a:p>
            <a:pPr algn="l" eaLnBrk="1" hangingPunct="1">
              <a:spcBef>
                <a:spcPct val="15000"/>
              </a:spcBef>
              <a:spcAft>
                <a:spcPct val="15000"/>
              </a:spcAft>
              <a:buFont typeface="Wingdings" pitchFamily="2" charset="2"/>
              <a:buChar char="u"/>
            </a:pPr>
            <a:r>
              <a:rPr kumimoji="1" lang="en-US" altLang="zh-CN" sz="1200" b="0">
                <a:latin typeface="宋体" pitchFamily="2" charset="-122"/>
              </a:rPr>
              <a:t>6</a:t>
            </a:r>
            <a:r>
              <a:rPr kumimoji="1" lang="zh-CN" altLang="en-US" sz="1200" b="0">
                <a:latin typeface="宋体" pitchFamily="2" charset="-122"/>
              </a:rPr>
              <a:t>路高频</a:t>
            </a:r>
            <a:r>
              <a:rPr kumimoji="1" lang="en-US" altLang="zh-CN" sz="1200" b="0">
                <a:latin typeface="宋体" pitchFamily="2" charset="-122"/>
              </a:rPr>
              <a:t>PWM</a:t>
            </a:r>
            <a:r>
              <a:rPr kumimoji="1" lang="zh-CN" altLang="en-US" sz="1200" b="0">
                <a:latin typeface="宋体" pitchFamily="2" charset="-122"/>
              </a:rPr>
              <a:t>输出，实现低功耗，高效率，更可提高马达的可控性。 </a:t>
            </a:r>
          </a:p>
          <a:p>
            <a:pPr algn="l" eaLnBrk="1" hangingPunct="1">
              <a:spcBef>
                <a:spcPct val="15000"/>
              </a:spcBef>
              <a:spcAft>
                <a:spcPct val="15000"/>
              </a:spcAft>
              <a:buFont typeface="Wingdings" pitchFamily="2" charset="2"/>
              <a:buChar char="u"/>
            </a:pPr>
            <a:r>
              <a:rPr kumimoji="1" lang="zh-CN" altLang="en-US" sz="1200" b="0">
                <a:latin typeface="宋体" pitchFamily="2" charset="-122"/>
              </a:rPr>
              <a:t>集成</a:t>
            </a:r>
            <a:r>
              <a:rPr kumimoji="1" lang="en-US" altLang="zh-CN" sz="1200" b="0">
                <a:latin typeface="宋体" pitchFamily="2" charset="-122"/>
              </a:rPr>
              <a:t>4</a:t>
            </a:r>
            <a:r>
              <a:rPr kumimoji="1" lang="zh-CN" altLang="en-US" sz="1200" b="0">
                <a:latin typeface="宋体" pitchFamily="2" charset="-122"/>
              </a:rPr>
              <a:t>路伺服电机控制，适应更多竞赛要求。</a:t>
            </a:r>
          </a:p>
          <a:p>
            <a:pPr algn="l" eaLnBrk="1" hangingPunct="1">
              <a:spcBef>
                <a:spcPct val="15000"/>
              </a:spcBef>
              <a:spcAft>
                <a:spcPct val="15000"/>
              </a:spcAft>
              <a:buFont typeface="Wingdings" pitchFamily="2" charset="2"/>
              <a:buChar char="u"/>
            </a:pPr>
            <a:r>
              <a:rPr kumimoji="1" lang="zh-CN" altLang="en-US" sz="1200" b="0">
                <a:latin typeface="宋体" pitchFamily="2" charset="-122"/>
              </a:rPr>
              <a:t>集成</a:t>
            </a:r>
            <a:r>
              <a:rPr kumimoji="1" lang="en-US" altLang="zh-CN" sz="1200" b="0">
                <a:latin typeface="宋体" pitchFamily="2" charset="-122"/>
              </a:rPr>
              <a:t>5</a:t>
            </a:r>
            <a:r>
              <a:rPr kumimoji="1" lang="zh-CN" altLang="en-US" sz="1200" b="0">
                <a:latin typeface="宋体" pitchFamily="2" charset="-122"/>
              </a:rPr>
              <a:t>路高速串行端口，可扩展支持更高速的集成传感器模块。</a:t>
            </a:r>
          </a:p>
          <a:p>
            <a:pPr algn="l" eaLnBrk="1" hangingPunct="1">
              <a:spcBef>
                <a:spcPct val="15000"/>
              </a:spcBef>
              <a:spcAft>
                <a:spcPct val="15000"/>
              </a:spcAft>
              <a:buFont typeface="Wingdings" pitchFamily="2" charset="2"/>
              <a:buChar char="u"/>
            </a:pPr>
            <a:r>
              <a:rPr kumimoji="1" lang="zh-CN" altLang="en-US" sz="1200" b="0">
                <a:latin typeface="宋体" pitchFamily="2" charset="-122"/>
              </a:rPr>
              <a:t>外观新颖、体积轻巧，在对重量和安装尺寸要求越来越高的竞赛中，凸显更大优势。</a:t>
            </a:r>
          </a:p>
          <a:p>
            <a:pPr algn="l" eaLnBrk="1" hangingPunct="1">
              <a:spcBef>
                <a:spcPct val="15000"/>
              </a:spcBef>
              <a:spcAft>
                <a:spcPct val="15000"/>
              </a:spcAft>
            </a:pPr>
            <a:endParaRPr kumimoji="1" lang="en-US" altLang="zh-CN" sz="1200" b="0">
              <a:latin typeface="宋体" pitchFamily="2" charset="-122"/>
            </a:endParaRPr>
          </a:p>
        </p:txBody>
      </p:sp>
      <p:sp>
        <p:nvSpPr>
          <p:cNvPr id="30724" name="Text Box 7"/>
          <p:cNvSpPr txBox="1">
            <a:spLocks noChangeArrowheads="1"/>
          </p:cNvSpPr>
          <p:nvPr/>
        </p:nvSpPr>
        <p:spPr bwMode="auto">
          <a:xfrm>
            <a:off x="1235075" y="2446338"/>
            <a:ext cx="1100138" cy="457200"/>
          </a:xfrm>
          <a:prstGeom prst="rect">
            <a:avLst/>
          </a:prstGeom>
          <a:gradFill rotWithShape="1">
            <a:gsLst>
              <a:gs pos="0">
                <a:srgbClr val="E250B8"/>
              </a:gs>
              <a:gs pos="50000">
                <a:srgbClr val="FFCC00"/>
              </a:gs>
              <a:gs pos="100000">
                <a:srgbClr val="E250B8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2400" b="0" i="1">
                <a:latin typeface="华文彩云" pitchFamily="2" charset="-122"/>
                <a:ea typeface="华文彩云" pitchFamily="2" charset="-122"/>
              </a:rPr>
              <a:t>X3RCU</a:t>
            </a:r>
            <a:endParaRPr kumimoji="1" lang="en-US" altLang="zh-CN" sz="2400" b="0"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30725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6350" y="1268413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硬件的选用  </a:t>
            </a:r>
            <a:endParaRPr lang="zh-CN" sz="2400" b="0" dirty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84213" y="765175"/>
            <a:ext cx="2879725" cy="46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defRPr/>
            </a:pPr>
            <a:endParaRPr lang="zh-CN" altLang="en-US" b="0">
              <a:solidFill>
                <a:srgbClr val="FFFFFF"/>
              </a:solidFill>
              <a:ea typeface="宋体" pitchFamily="2" charset="-122"/>
            </a:endParaRPr>
          </a:p>
        </p:txBody>
      </p:sp>
      <p:cxnSp>
        <p:nvCxnSpPr>
          <p:cNvPr id="9" name="直接连接符 19"/>
          <p:cNvCxnSpPr/>
          <p:nvPr/>
        </p:nvCxnSpPr>
        <p:spPr>
          <a:xfrm>
            <a:off x="0" y="765175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29" name="Picture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6213475"/>
            <a:ext cx="180022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直接连接符 17"/>
          <p:cNvCxnSpPr/>
          <p:nvPr/>
        </p:nvCxnSpPr>
        <p:spPr bwMode="auto">
          <a:xfrm>
            <a:off x="2627313" y="6453188"/>
            <a:ext cx="43211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7"/>
          <p:cNvCxnSpPr/>
          <p:nvPr/>
        </p:nvCxnSpPr>
        <p:spPr bwMode="auto">
          <a:xfrm>
            <a:off x="8640763" y="6453188"/>
            <a:ext cx="5032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2"/>
          <p:cNvSpPr txBox="1">
            <a:spLocks noChangeArrowheads="1"/>
          </p:cNvSpPr>
          <p:nvPr/>
        </p:nvSpPr>
        <p:spPr bwMode="auto">
          <a:xfrm>
            <a:off x="677863" y="3065463"/>
            <a:ext cx="2951162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kumimoji="1" lang="en-US" altLang="zh-CN" sz="1200" b="0">
                <a:latin typeface="Times New Roman" pitchFamily="18" charset="0"/>
              </a:rPr>
              <a:t>BE-2617</a:t>
            </a:r>
            <a:r>
              <a:rPr kumimoji="1" lang="zh-CN" altLang="en-US" sz="1200" b="0">
                <a:latin typeface="Times New Roman" pitchFamily="18" charset="0"/>
              </a:rPr>
              <a:t>指南针姿态模块专为智能机器人设计的多功能姿态传感器。它除了直接兼容旧指南针模块的角度测量功能外，同时还提供俯仰角，横滚角作为完整表示姿态的欧拉角，另外还有三轴加速度，三轴角速度等数据作为机器人设计中自身运动状态的必要参数，具有简便、明了、多元化等优点，应用场合：智能机器人，平衡车、遥控器、多自由度机器人、手势识别设备、飞行器等。 </a:t>
            </a:r>
          </a:p>
          <a:p>
            <a:pPr algn="l"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kumimoji="1" lang="zh-CN" altLang="en-US" sz="1200" b="0">
                <a:latin typeface="Times New Roman" pitchFamily="18" charset="0"/>
              </a:rPr>
              <a:t>竞赛上的应用有，坡度检测，被动碰撞启动等等，创意无限</a:t>
            </a:r>
          </a:p>
        </p:txBody>
      </p:sp>
      <p:pic>
        <p:nvPicPr>
          <p:cNvPr id="31747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773238"/>
            <a:ext cx="4032250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0" name="Text Box 17"/>
          <p:cNvSpPr txBox="1">
            <a:spLocks noChangeArrowheads="1"/>
          </p:cNvSpPr>
          <p:nvPr/>
        </p:nvSpPr>
        <p:spPr bwMode="auto">
          <a:xfrm>
            <a:off x="666750" y="2247900"/>
            <a:ext cx="2736850" cy="8858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marL="457200" indent="-4572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marL="0" indent="0" algn="l" eaLnBrk="1" hangingPunct="1">
              <a:spcBef>
                <a:spcPct val="15000"/>
              </a:spcBef>
              <a:spcAft>
                <a:spcPct val="15000"/>
              </a:spcAft>
              <a:defRPr/>
            </a:pPr>
            <a:r>
              <a:rPr kumimoji="1" lang="en-US" altLang="zh-CN" sz="1200" b="0" dirty="0" smtClean="0">
                <a:latin typeface="宋体" pitchFamily="2" charset="-122"/>
              </a:rPr>
              <a:t>BE-2617</a:t>
            </a:r>
            <a:r>
              <a:rPr kumimoji="1" lang="zh-CN" altLang="en-US" sz="1200" b="0" dirty="0" smtClean="0">
                <a:latin typeface="宋体" pitchFamily="2" charset="-122"/>
              </a:rPr>
              <a:t>指南针</a:t>
            </a:r>
            <a:r>
              <a:rPr kumimoji="1" lang="zh-CN" altLang="en-US" sz="1200" b="0" dirty="0" smtClean="0">
                <a:latin typeface="Times New Roman" pitchFamily="18" charset="0"/>
              </a:rPr>
              <a:t>姿态模块</a:t>
            </a:r>
            <a:r>
              <a:rPr kumimoji="1" lang="zh-CN" altLang="en-US" sz="1200" b="0" dirty="0" smtClean="0">
                <a:latin typeface="宋体" pitchFamily="2" charset="-122"/>
              </a:rPr>
              <a:t>内核全新设计，性能更稳定，速度更快，体积更小，重量更轻，数据更丰富</a:t>
            </a:r>
          </a:p>
          <a:p>
            <a:pPr eaLnBrk="1" hangingPunct="1">
              <a:spcBef>
                <a:spcPct val="15000"/>
              </a:spcBef>
              <a:spcAft>
                <a:spcPct val="15000"/>
              </a:spcAft>
              <a:buFont typeface="Wingdings" pitchFamily="2" charset="2"/>
              <a:buChar char="u"/>
              <a:defRPr/>
            </a:pPr>
            <a:endParaRPr kumimoji="1" lang="en-US" altLang="zh-CN" sz="1200" b="0" dirty="0" smtClean="0">
              <a:latin typeface="宋体" pitchFamily="2" charset="-122"/>
            </a:endParaRPr>
          </a:p>
        </p:txBody>
      </p:sp>
      <p:sp>
        <p:nvSpPr>
          <p:cNvPr id="31749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硬件的选用  </a:t>
            </a:r>
            <a:endParaRPr lang="zh-CN" sz="2400" b="0" dirty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cxnSp>
        <p:nvCxnSpPr>
          <p:cNvPr id="7" name="直接连接符 19"/>
          <p:cNvCxnSpPr/>
          <p:nvPr/>
        </p:nvCxnSpPr>
        <p:spPr>
          <a:xfrm>
            <a:off x="0" y="765175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20"/>
          <p:cNvSpPr/>
          <p:nvPr/>
        </p:nvSpPr>
        <p:spPr bwMode="auto">
          <a:xfrm>
            <a:off x="684213" y="765175"/>
            <a:ext cx="2879725" cy="46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defRPr/>
            </a:pPr>
            <a:endParaRPr lang="zh-CN" altLang="en-US" b="0">
              <a:solidFill>
                <a:srgbClr val="FFFFFF"/>
              </a:solidFill>
              <a:ea typeface="宋体" pitchFamily="2" charset="-122"/>
            </a:endParaRPr>
          </a:p>
        </p:txBody>
      </p:sp>
      <p:pic>
        <p:nvPicPr>
          <p:cNvPr id="31753" name="Picture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6213475"/>
            <a:ext cx="1800225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直接连接符 17"/>
          <p:cNvCxnSpPr/>
          <p:nvPr/>
        </p:nvCxnSpPr>
        <p:spPr bwMode="auto">
          <a:xfrm>
            <a:off x="2916238" y="6434138"/>
            <a:ext cx="4248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7"/>
          <p:cNvCxnSpPr/>
          <p:nvPr/>
        </p:nvCxnSpPr>
        <p:spPr bwMode="auto">
          <a:xfrm>
            <a:off x="8640763" y="6453188"/>
            <a:ext cx="5032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硬件的选用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2771" name="Rectangle 1"/>
          <p:cNvSpPr>
            <a:spLocks noChangeArrowheads="1"/>
          </p:cNvSpPr>
          <p:nvPr/>
        </p:nvSpPr>
        <p:spPr bwMode="auto">
          <a:xfrm>
            <a:off x="3708400" y="1773238"/>
            <a:ext cx="1223963" cy="4572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l" fontAlgn="base"/>
            <a:r>
              <a:rPr lang="en-US" altLang="zh-CN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—  </a:t>
            </a:r>
            <a:r>
              <a:rPr lang="zh-CN" altLang="en-US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传感器</a:t>
            </a: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2772" name="Text Box 28"/>
          <p:cNvSpPr txBox="1">
            <a:spLocks noChangeArrowheads="1"/>
          </p:cNvSpPr>
          <p:nvPr/>
        </p:nvSpPr>
        <p:spPr bwMode="auto">
          <a:xfrm>
            <a:off x="2484438" y="5516563"/>
            <a:ext cx="1079500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抗干扰光感</a:t>
            </a:r>
          </a:p>
        </p:txBody>
      </p:sp>
      <p:sp>
        <p:nvSpPr>
          <p:cNvPr id="26" name="矩形 25"/>
          <p:cNvSpPr/>
          <p:nvPr/>
        </p:nvSpPr>
        <p:spPr>
          <a:xfrm>
            <a:off x="5219700" y="3429000"/>
            <a:ext cx="3097213" cy="314325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为机器人提供位置定位支持</a:t>
            </a:r>
          </a:p>
        </p:txBody>
      </p:sp>
      <p:pic>
        <p:nvPicPr>
          <p:cNvPr id="32774" name="Picture 12" descr="IMG_56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708275"/>
            <a:ext cx="3024188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775" name="Group 32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32777" name="Group 33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32781" name="Picture 3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2782" name="Picture 3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2784" name="Picture 3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2778" name="Group 38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32776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硬件的选用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3795" name="Rectangle 1"/>
          <p:cNvSpPr>
            <a:spLocks noChangeArrowheads="1"/>
          </p:cNvSpPr>
          <p:nvPr/>
        </p:nvSpPr>
        <p:spPr bwMode="auto">
          <a:xfrm>
            <a:off x="3708400" y="1773238"/>
            <a:ext cx="1223963" cy="4572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l" fontAlgn="base"/>
            <a:r>
              <a:rPr lang="en-US" altLang="zh-CN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—  </a:t>
            </a:r>
            <a:r>
              <a:rPr lang="zh-CN" altLang="en-US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传感器</a:t>
            </a: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3796" name="Text Box 28"/>
          <p:cNvSpPr txBox="1">
            <a:spLocks noChangeArrowheads="1"/>
          </p:cNvSpPr>
          <p:nvPr/>
        </p:nvSpPr>
        <p:spPr bwMode="auto">
          <a:xfrm>
            <a:off x="3995738" y="5373688"/>
            <a:ext cx="1079500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  超声测距</a:t>
            </a:r>
          </a:p>
        </p:txBody>
      </p:sp>
      <p:sp>
        <p:nvSpPr>
          <p:cNvPr id="26" name="矩形 25"/>
          <p:cNvSpPr/>
          <p:nvPr/>
        </p:nvSpPr>
        <p:spPr>
          <a:xfrm>
            <a:off x="5940425" y="3429000"/>
            <a:ext cx="3097213" cy="314325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同样也是为机器人提供位置定位支持</a:t>
            </a:r>
          </a:p>
        </p:txBody>
      </p:sp>
      <p:pic>
        <p:nvPicPr>
          <p:cNvPr id="33798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3357563"/>
            <a:ext cx="2016125" cy="179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3799" name="Group 32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33803" name="Group 33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33807" name="Picture 3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3808" name="Picture 3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810" name="Picture 3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3804" name="Group 38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pic>
        <p:nvPicPr>
          <p:cNvPr id="33800" name="Picture 46" descr="BE-6200_100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284538"/>
            <a:ext cx="1512888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1" name="Text Box 47"/>
          <p:cNvSpPr txBox="1">
            <a:spLocks noChangeArrowheads="1"/>
          </p:cNvSpPr>
          <p:nvPr/>
        </p:nvSpPr>
        <p:spPr bwMode="auto">
          <a:xfrm>
            <a:off x="1476375" y="5373688"/>
            <a:ext cx="1079500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fontAlgn="base" hangingPunct="1">
              <a:lnSpc>
                <a:spcPts val="1900"/>
              </a:lnSpc>
            </a:pPr>
            <a:r>
              <a:rPr lang="zh-CN" altLang="en-US" sz="12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红外测距</a:t>
            </a:r>
          </a:p>
        </p:txBody>
      </p:sp>
      <p:sp>
        <p:nvSpPr>
          <p:cNvPr id="33802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硬件的选用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4819" name="Rectangle 1"/>
          <p:cNvSpPr>
            <a:spLocks noChangeArrowheads="1"/>
          </p:cNvSpPr>
          <p:nvPr/>
        </p:nvSpPr>
        <p:spPr bwMode="auto">
          <a:xfrm>
            <a:off x="3708400" y="1773238"/>
            <a:ext cx="1223963" cy="4572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l" fontAlgn="base"/>
            <a:r>
              <a:rPr lang="en-US" altLang="zh-CN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—  </a:t>
            </a:r>
            <a:r>
              <a:rPr lang="zh-CN" altLang="en-US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传感器</a:t>
            </a: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4820" name="Text Box 28"/>
          <p:cNvSpPr txBox="1">
            <a:spLocks noChangeArrowheads="1"/>
          </p:cNvSpPr>
          <p:nvPr/>
        </p:nvSpPr>
        <p:spPr bwMode="auto">
          <a:xfrm>
            <a:off x="2484438" y="5516563"/>
            <a:ext cx="1295400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>
              <a:lnSpc>
                <a:spcPts val="1900"/>
              </a:lnSpc>
            </a:pPr>
            <a:r>
              <a:rPr lang="zh-CN" altLang="en-US" sz="12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高效新调制复眼</a:t>
            </a:r>
          </a:p>
        </p:txBody>
      </p:sp>
      <p:sp>
        <p:nvSpPr>
          <p:cNvPr id="26" name="矩形 25"/>
          <p:cNvSpPr/>
          <p:nvPr/>
        </p:nvSpPr>
        <p:spPr>
          <a:xfrm>
            <a:off x="5219700" y="3429000"/>
            <a:ext cx="3097213" cy="952500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algn="l">
              <a:defRPr/>
            </a:pP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机器人主要是通过它来完成追球的功能，速度是原来的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10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倍，而且还能检测脉冲式足球。</a:t>
            </a:r>
          </a:p>
          <a:p>
            <a:pPr algn="l" fontAlgn="base"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34822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781300"/>
            <a:ext cx="2952750" cy="252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823" name="Group 32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34825" name="Group 33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34829" name="Picture 3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4830" name="Picture 3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4832" name="Picture 3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4826" name="Group 38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34824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硬件的选用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5843" name="Rectangle 1"/>
          <p:cNvSpPr>
            <a:spLocks noChangeArrowheads="1"/>
          </p:cNvSpPr>
          <p:nvPr/>
        </p:nvSpPr>
        <p:spPr bwMode="auto">
          <a:xfrm>
            <a:off x="3708400" y="1773238"/>
            <a:ext cx="1943100" cy="4572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l" fontAlgn="base"/>
            <a:r>
              <a:rPr lang="en-US" altLang="zh-CN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—  </a:t>
            </a:r>
            <a:r>
              <a:rPr lang="zh-CN" altLang="en-US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运动器件</a:t>
            </a: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5844" name="Text Box 28"/>
          <p:cNvSpPr txBox="1">
            <a:spLocks noChangeArrowheads="1"/>
          </p:cNvSpPr>
          <p:nvPr/>
        </p:nvSpPr>
        <p:spPr bwMode="auto">
          <a:xfrm>
            <a:off x="2411413" y="5373688"/>
            <a:ext cx="1295400" cy="333375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B9CDE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fontAlgn="base" hangingPunct="1">
              <a:lnSpc>
                <a:spcPts val="1900"/>
              </a:lnSpc>
            </a:pPr>
            <a:r>
              <a:rPr lang="zh-CN" altLang="en-US" sz="1200" b="0">
                <a:solidFill>
                  <a:schemeClr val="bg1"/>
                </a:solidFill>
                <a:latin typeface="方正细圆简体"/>
                <a:ea typeface="方正细圆简体"/>
                <a:cs typeface="方正细圆简体"/>
              </a:rPr>
              <a:t>竞赛型马达</a:t>
            </a:r>
          </a:p>
        </p:txBody>
      </p:sp>
      <p:pic>
        <p:nvPicPr>
          <p:cNvPr id="35845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97200"/>
            <a:ext cx="2952750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846" name="Group 32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35848" name="Group 33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35852" name="Picture 3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5853" name="Picture 3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5855" name="Picture 3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5849" name="Group 38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35847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 策略简介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6867" name="Rectangle 7"/>
          <p:cNvSpPr>
            <a:spLocks noChangeArrowheads="1"/>
          </p:cNvSpPr>
          <p:nvPr/>
        </p:nvSpPr>
        <p:spPr bwMode="auto">
          <a:xfrm>
            <a:off x="1042988" y="2636838"/>
            <a:ext cx="1439862" cy="50482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DDDDDD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 fontAlgn="base" latinLnBrk="1">
              <a:buClr>
                <a:srgbClr val="FF0000"/>
              </a:buClr>
              <a:buSzPct val="80000"/>
              <a:buFont typeface="Wingdings" pitchFamily="2" charset="2"/>
              <a:buNone/>
            </a:pPr>
            <a:r>
              <a:rPr lang="zh-CN" altLang="en-US" sz="1600" b="0">
                <a:solidFill>
                  <a:srgbClr val="800000"/>
                </a:solidFill>
                <a:latin typeface="隶书" pitchFamily="49" charset="-122"/>
                <a:ea typeface="华文细黑" pitchFamily="2" charset="-122"/>
              </a:rPr>
              <a:t>进攻机器人</a:t>
            </a:r>
          </a:p>
        </p:txBody>
      </p:sp>
      <p:sp>
        <p:nvSpPr>
          <p:cNvPr id="36868" name="Rectangle 8"/>
          <p:cNvSpPr>
            <a:spLocks noChangeArrowheads="1"/>
          </p:cNvSpPr>
          <p:nvPr/>
        </p:nvSpPr>
        <p:spPr bwMode="auto">
          <a:xfrm>
            <a:off x="1042988" y="4221163"/>
            <a:ext cx="1619250" cy="36036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DDDDDD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l" fontAlgn="base" latinLnBrk="1">
              <a:buClr>
                <a:srgbClr val="FF0000"/>
              </a:buClr>
              <a:buSzPct val="80000"/>
              <a:buFont typeface="Wingdings" pitchFamily="2" charset="2"/>
              <a:buNone/>
            </a:pPr>
            <a:r>
              <a:rPr lang="zh-CN" altLang="en-US" sz="1600" b="0">
                <a:solidFill>
                  <a:srgbClr val="800000"/>
                </a:solidFill>
                <a:latin typeface="隶书" pitchFamily="49" charset="-122"/>
                <a:ea typeface="华文细黑" pitchFamily="2" charset="-122"/>
              </a:rPr>
              <a:t>防守机器人</a:t>
            </a:r>
          </a:p>
        </p:txBody>
      </p:sp>
      <p:grpSp>
        <p:nvGrpSpPr>
          <p:cNvPr id="36869" name="Group 15"/>
          <p:cNvGrpSpPr>
            <a:grpSpLocks/>
          </p:cNvGrpSpPr>
          <p:nvPr/>
        </p:nvGrpSpPr>
        <p:grpSpPr bwMode="auto">
          <a:xfrm>
            <a:off x="3355975" y="2636838"/>
            <a:ext cx="2720975" cy="384175"/>
            <a:chOff x="2296" y="1979"/>
            <a:chExt cx="1714" cy="242"/>
          </a:xfrm>
        </p:grpSpPr>
        <p:sp>
          <p:nvSpPr>
            <p:cNvPr id="36890" name="AutoShape 10"/>
            <p:cNvSpPr>
              <a:spLocks noChangeArrowheads="1"/>
            </p:cNvSpPr>
            <p:nvPr/>
          </p:nvSpPr>
          <p:spPr bwMode="auto">
            <a:xfrm>
              <a:off x="2296" y="2009"/>
              <a:ext cx="1714" cy="212"/>
            </a:xfrm>
            <a:prstGeom prst="bevel">
              <a:avLst>
                <a:gd name="adj" fmla="val 1870"/>
              </a:avLst>
            </a:prstGeom>
            <a:solidFill>
              <a:srgbClr val="8BB9F7">
                <a:alpha val="50195"/>
              </a:srgbClr>
            </a:solidFill>
            <a:ln>
              <a:noFill/>
            </a:ln>
            <a:effectLst>
              <a:outerShdw dist="89803" dir="2700000" algn="ctr" rotWithShape="0">
                <a:srgbClr val="B2B2B2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2550" tIns="41275" rIns="82550" bIns="41275" anchor="ctr">
              <a:spAutoFit/>
            </a:bodyPr>
            <a:lstStyle/>
            <a:p>
              <a:pPr algn="l" fontAlgn="base"/>
              <a:endParaRPr lang="zh-CN" altLang="en-US" sz="1600" b="0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36891" name="Text Box 12"/>
            <p:cNvSpPr txBox="1">
              <a:spLocks noChangeArrowheads="1"/>
            </p:cNvSpPr>
            <p:nvPr/>
          </p:nvSpPr>
          <p:spPr bwMode="auto">
            <a:xfrm>
              <a:off x="2517" y="1979"/>
              <a:ext cx="145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algn="l" eaLnBrk="1" fontAlgn="base" hangingPunct="1"/>
              <a:r>
                <a:rPr lang="zh-CN" altLang="en-US" sz="1600" b="0">
                  <a:latin typeface="Arial" pitchFamily="34" charset="0"/>
                  <a:ea typeface="华文细黑" pitchFamily="2" charset="-122"/>
                </a:rPr>
                <a:t>可能多的进球</a:t>
              </a:r>
              <a:endParaRPr lang="zh-CN" altLang="en-US" sz="1600" b="0">
                <a:latin typeface="黑体" pitchFamily="49" charset="-122"/>
                <a:ea typeface="华文细黑" pitchFamily="2" charset="-122"/>
              </a:endParaRPr>
            </a:p>
          </p:txBody>
        </p:sp>
      </p:grpSp>
      <p:grpSp>
        <p:nvGrpSpPr>
          <p:cNvPr id="36870" name="Group 16"/>
          <p:cNvGrpSpPr>
            <a:grpSpLocks/>
          </p:cNvGrpSpPr>
          <p:nvPr/>
        </p:nvGrpSpPr>
        <p:grpSpPr bwMode="auto">
          <a:xfrm>
            <a:off x="3355975" y="4149725"/>
            <a:ext cx="2800350" cy="384175"/>
            <a:chOff x="2568" y="2886"/>
            <a:chExt cx="1764" cy="242"/>
          </a:xfrm>
        </p:grpSpPr>
        <p:sp>
          <p:nvSpPr>
            <p:cNvPr id="36888" name="AutoShape 13"/>
            <p:cNvSpPr>
              <a:spLocks noChangeArrowheads="1"/>
            </p:cNvSpPr>
            <p:nvPr/>
          </p:nvSpPr>
          <p:spPr bwMode="auto">
            <a:xfrm>
              <a:off x="2568" y="2916"/>
              <a:ext cx="1714" cy="212"/>
            </a:xfrm>
            <a:prstGeom prst="bevel">
              <a:avLst>
                <a:gd name="adj" fmla="val 1870"/>
              </a:avLst>
            </a:prstGeom>
            <a:solidFill>
              <a:srgbClr val="8BB9F7">
                <a:alpha val="50195"/>
              </a:srgbClr>
            </a:solidFill>
            <a:ln>
              <a:noFill/>
            </a:ln>
            <a:effectLst>
              <a:outerShdw dist="89803" dir="2700000" algn="ctr" rotWithShape="0">
                <a:srgbClr val="B2B2B2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2550" tIns="41275" rIns="82550" bIns="41275" anchor="ctr">
              <a:spAutoFit/>
            </a:bodyPr>
            <a:lstStyle/>
            <a:p>
              <a:pPr algn="l" fontAlgn="base"/>
              <a:endParaRPr lang="zh-CN" altLang="en-US" sz="1600" b="0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36889" name="Text Box 14"/>
            <p:cNvSpPr txBox="1">
              <a:spLocks noChangeArrowheads="1"/>
            </p:cNvSpPr>
            <p:nvPr/>
          </p:nvSpPr>
          <p:spPr bwMode="auto">
            <a:xfrm>
              <a:off x="2653" y="2886"/>
              <a:ext cx="1679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algn="l" eaLnBrk="1" fontAlgn="base" hangingPunct="1"/>
              <a:r>
                <a:rPr lang="zh-CN" altLang="en-US" sz="1600" b="0">
                  <a:latin typeface="Arial" pitchFamily="34" charset="0"/>
                  <a:ea typeface="华文细黑" pitchFamily="2" charset="-122"/>
                </a:rPr>
                <a:t>   将球挡在球门外</a:t>
              </a:r>
              <a:endParaRPr lang="zh-CN" altLang="en-US" sz="1600" b="0">
                <a:latin typeface="黑体" pitchFamily="49" charset="-122"/>
                <a:ea typeface="华文细黑" pitchFamily="2" charset="-122"/>
              </a:endParaRPr>
            </a:p>
          </p:txBody>
        </p:sp>
      </p:grpSp>
      <p:sp>
        <p:nvSpPr>
          <p:cNvPr id="36871" name="Line 17"/>
          <p:cNvSpPr>
            <a:spLocks noChangeShapeType="1"/>
          </p:cNvSpPr>
          <p:nvPr/>
        </p:nvSpPr>
        <p:spPr bwMode="auto">
          <a:xfrm>
            <a:off x="2698750" y="2924175"/>
            <a:ext cx="50323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2" name="Line 18"/>
          <p:cNvSpPr>
            <a:spLocks noChangeShapeType="1"/>
          </p:cNvSpPr>
          <p:nvPr/>
        </p:nvSpPr>
        <p:spPr bwMode="auto">
          <a:xfrm>
            <a:off x="2700338" y="4437063"/>
            <a:ext cx="50323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3" name="Rectangle 19"/>
          <p:cNvSpPr>
            <a:spLocks noChangeArrowheads="1"/>
          </p:cNvSpPr>
          <p:nvPr/>
        </p:nvSpPr>
        <p:spPr bwMode="auto">
          <a:xfrm>
            <a:off x="6516688" y="3357563"/>
            <a:ext cx="1584325" cy="579437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7961" dir="2700000" algn="ctr" rotWithShape="0">
              <a:srgbClr val="DDDDDD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l" fontAlgn="base" latinLnBrk="1">
              <a:buClr>
                <a:srgbClr val="FF0000"/>
              </a:buClr>
              <a:buSzPct val="80000"/>
              <a:buFont typeface="Wingdings" pitchFamily="2" charset="2"/>
              <a:buNone/>
            </a:pPr>
            <a:r>
              <a:rPr lang="zh-CN" altLang="en-US" sz="1600" b="0">
                <a:solidFill>
                  <a:srgbClr val="FF0066"/>
                </a:solidFill>
                <a:latin typeface="隶书" pitchFamily="49" charset="-122"/>
                <a:ea typeface="华文细黑" pitchFamily="2" charset="-122"/>
              </a:rPr>
              <a:t>追球、处理球</a:t>
            </a:r>
          </a:p>
        </p:txBody>
      </p:sp>
      <p:sp>
        <p:nvSpPr>
          <p:cNvPr id="36874" name="Line 20"/>
          <p:cNvSpPr>
            <a:spLocks noChangeShapeType="1"/>
          </p:cNvSpPr>
          <p:nvPr/>
        </p:nvSpPr>
        <p:spPr bwMode="auto">
          <a:xfrm>
            <a:off x="6156325" y="4365625"/>
            <a:ext cx="1150938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5" name="Line 21"/>
          <p:cNvSpPr>
            <a:spLocks noChangeShapeType="1"/>
          </p:cNvSpPr>
          <p:nvPr/>
        </p:nvSpPr>
        <p:spPr bwMode="auto">
          <a:xfrm flipV="1">
            <a:off x="7307263" y="4005263"/>
            <a:ext cx="0" cy="360362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6" name="Line 22"/>
          <p:cNvSpPr>
            <a:spLocks noChangeShapeType="1"/>
          </p:cNvSpPr>
          <p:nvPr/>
        </p:nvSpPr>
        <p:spPr bwMode="auto">
          <a:xfrm>
            <a:off x="6083300" y="2852738"/>
            <a:ext cx="1223963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7" name="Line 23"/>
          <p:cNvSpPr>
            <a:spLocks noChangeShapeType="1"/>
          </p:cNvSpPr>
          <p:nvPr/>
        </p:nvSpPr>
        <p:spPr bwMode="auto">
          <a:xfrm>
            <a:off x="7307263" y="2852738"/>
            <a:ext cx="0" cy="503237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6878" name="Group 43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36880" name="Group 44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36884" name="Picture 45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6885" name="Picture 46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6887" name="Picture 48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6881" name="Group 49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36879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策略简介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7891" name="Rectangle 28"/>
          <p:cNvSpPr>
            <a:spLocks noChangeArrowheads="1"/>
          </p:cNvSpPr>
          <p:nvPr/>
        </p:nvSpPr>
        <p:spPr bwMode="gray">
          <a:xfrm>
            <a:off x="1763713" y="2924175"/>
            <a:ext cx="34321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fontAlgn="base"/>
            <a:r>
              <a:rPr lang="zh-CN" altLang="en-US" sz="1600" b="0">
                <a:solidFill>
                  <a:srgbClr val="800000"/>
                </a:solidFill>
                <a:ea typeface="华文细黑" pitchFamily="2" charset="-122"/>
              </a:rPr>
              <a:t>确定机器人在球场上的位置（灰度）</a:t>
            </a:r>
          </a:p>
        </p:txBody>
      </p:sp>
      <p:sp>
        <p:nvSpPr>
          <p:cNvPr id="37892" name="Rectangle 29"/>
          <p:cNvSpPr>
            <a:spLocks noChangeArrowheads="1"/>
          </p:cNvSpPr>
          <p:nvPr/>
        </p:nvSpPr>
        <p:spPr bwMode="gray">
          <a:xfrm>
            <a:off x="1749425" y="3716338"/>
            <a:ext cx="28225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fontAlgn="base"/>
            <a:r>
              <a:rPr lang="zh-CN" altLang="en-US" sz="1600" b="0">
                <a:solidFill>
                  <a:srgbClr val="800000"/>
                </a:solidFill>
                <a:ea typeface="华文细黑" pitchFamily="2" charset="-122"/>
              </a:rPr>
              <a:t>确定球在哪里（复眼和火焰）</a:t>
            </a:r>
          </a:p>
        </p:txBody>
      </p:sp>
      <p:sp>
        <p:nvSpPr>
          <p:cNvPr id="37893" name="Rectangle 30"/>
          <p:cNvSpPr>
            <a:spLocks noChangeArrowheads="1"/>
          </p:cNvSpPr>
          <p:nvPr/>
        </p:nvSpPr>
        <p:spPr bwMode="gray">
          <a:xfrm>
            <a:off x="1766888" y="4460875"/>
            <a:ext cx="42449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zh-CN" altLang="en-US" sz="1600" b="0">
                <a:solidFill>
                  <a:srgbClr val="800000"/>
                </a:solidFill>
                <a:ea typeface="华文细黑" pitchFamily="2" charset="-122"/>
              </a:rPr>
              <a:t>确定机器人的射球角度和防守角度（指南针）</a:t>
            </a:r>
          </a:p>
        </p:txBody>
      </p:sp>
      <p:grpSp>
        <p:nvGrpSpPr>
          <p:cNvPr id="37894" name="Group 32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37896" name="Group 33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37900" name="Picture 3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7901" name="Picture 35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7903" name="Picture 37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7897" name="Group 38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37895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策略简介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8915" name="Rectangle 1"/>
          <p:cNvSpPr>
            <a:spLocks noChangeArrowheads="1"/>
          </p:cNvSpPr>
          <p:nvPr/>
        </p:nvSpPr>
        <p:spPr bwMode="auto">
          <a:xfrm>
            <a:off x="2195513" y="1701800"/>
            <a:ext cx="1771650" cy="4572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l" fontAlgn="base"/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</a:t>
            </a:r>
            <a:r>
              <a:rPr lang="zh-CN" altLang="en-US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－ 进攻策略</a:t>
            </a: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8916" name="Rectangle 28"/>
          <p:cNvSpPr>
            <a:spLocks noChangeArrowheads="1"/>
          </p:cNvSpPr>
          <p:nvPr/>
        </p:nvSpPr>
        <p:spPr bwMode="gray">
          <a:xfrm>
            <a:off x="1492250" y="3429000"/>
            <a:ext cx="9191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fontAlgn="base"/>
            <a:r>
              <a:rPr lang="en-US" altLang="zh-CN" sz="1600" b="0">
                <a:solidFill>
                  <a:srgbClr val="800000"/>
                </a:solidFill>
              </a:rPr>
              <a:t>2</a:t>
            </a:r>
            <a:r>
              <a:rPr lang="zh-CN" altLang="en-US" sz="1600" b="0">
                <a:solidFill>
                  <a:srgbClr val="800000"/>
                </a:solidFill>
              </a:rPr>
              <a:t>、射球</a:t>
            </a:r>
          </a:p>
        </p:txBody>
      </p:sp>
      <p:sp>
        <p:nvSpPr>
          <p:cNvPr id="38917" name="Rectangle 29"/>
          <p:cNvSpPr>
            <a:spLocks noChangeArrowheads="1"/>
          </p:cNvSpPr>
          <p:nvPr/>
        </p:nvSpPr>
        <p:spPr bwMode="gray">
          <a:xfrm>
            <a:off x="1503363" y="2806700"/>
            <a:ext cx="17319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fontAlgn="base"/>
            <a:r>
              <a:rPr lang="en-US" altLang="zh-CN" sz="1600" b="0">
                <a:solidFill>
                  <a:srgbClr val="800000"/>
                </a:solidFill>
              </a:rPr>
              <a:t>1</a:t>
            </a:r>
            <a:r>
              <a:rPr lang="zh-CN" altLang="en-US" sz="1600" b="0">
                <a:solidFill>
                  <a:srgbClr val="800000"/>
                </a:solidFill>
              </a:rPr>
              <a:t>、找球、乌龙球</a:t>
            </a:r>
          </a:p>
        </p:txBody>
      </p:sp>
      <p:sp>
        <p:nvSpPr>
          <p:cNvPr id="38918" name="Rectangle 30"/>
          <p:cNvSpPr>
            <a:spLocks noChangeArrowheads="1"/>
          </p:cNvSpPr>
          <p:nvPr/>
        </p:nvSpPr>
        <p:spPr bwMode="gray">
          <a:xfrm>
            <a:off x="1485900" y="4005263"/>
            <a:ext cx="13255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lang="en-US" altLang="zh-CN" sz="1600" b="0">
                <a:solidFill>
                  <a:srgbClr val="800000"/>
                </a:solidFill>
              </a:rPr>
              <a:t>3</a:t>
            </a:r>
            <a:r>
              <a:rPr lang="zh-CN" altLang="en-US" sz="1600" b="0">
                <a:solidFill>
                  <a:srgbClr val="800000"/>
                </a:solidFill>
              </a:rPr>
              <a:t>、边界处理</a:t>
            </a:r>
          </a:p>
        </p:txBody>
      </p:sp>
      <p:sp>
        <p:nvSpPr>
          <p:cNvPr id="38919" name="Rectangle 31"/>
          <p:cNvSpPr>
            <a:spLocks noChangeArrowheads="1"/>
          </p:cNvSpPr>
          <p:nvPr/>
        </p:nvSpPr>
        <p:spPr bwMode="gray">
          <a:xfrm>
            <a:off x="4284663" y="3213100"/>
            <a:ext cx="3097212" cy="942975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 algn="l"/>
            <a:r>
              <a:rPr lang="zh-CN" altLang="en-US" sz="1400" b="0">
                <a:ea typeface="华文细黑" pitchFamily="2" charset="-122"/>
              </a:rPr>
              <a:t>找到球后，辨别方位，如果是朝着自己球门，那么就得绕到进攻方向，并判断机器人的位置，并根据位置调整射球的角度。</a:t>
            </a:r>
          </a:p>
        </p:txBody>
      </p:sp>
      <p:grpSp>
        <p:nvGrpSpPr>
          <p:cNvPr id="38920" name="Group 33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38922" name="Group 34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38926" name="Picture 35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8927" name="Picture 36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8929" name="Picture 38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8923" name="Group 39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38921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策略简介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39939" name="Rectangle 1"/>
          <p:cNvSpPr>
            <a:spLocks noChangeArrowheads="1"/>
          </p:cNvSpPr>
          <p:nvPr/>
        </p:nvSpPr>
        <p:spPr bwMode="auto">
          <a:xfrm>
            <a:off x="2195513" y="1701800"/>
            <a:ext cx="1771650" cy="4572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l" fontAlgn="base"/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</a:t>
            </a:r>
            <a:r>
              <a:rPr lang="zh-CN" altLang="en-US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－ 进攻策略</a:t>
            </a: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grpSp>
        <p:nvGrpSpPr>
          <p:cNvPr id="39940" name="Group 38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39944" name="Group 39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39948" name="Picture 40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49" name="Picture 41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9951" name="Picture 43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9945" name="Group 44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39941" name="Text Box 18"/>
          <p:cNvSpPr txBox="1">
            <a:spLocks noChangeArrowheads="1"/>
          </p:cNvSpPr>
          <p:nvPr/>
        </p:nvSpPr>
        <p:spPr bwMode="auto">
          <a:xfrm>
            <a:off x="1835150" y="3644900"/>
            <a:ext cx="2376488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B0F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/>
            <a:r>
              <a:rPr lang="zh-CN" altLang="en-US" sz="1600" b="0">
                <a:solidFill>
                  <a:srgbClr val="800000"/>
                </a:solidFill>
                <a:latin typeface="华文细黑" pitchFamily="2" charset="-122"/>
                <a:ea typeface="华文细黑" pitchFamily="2" charset="-122"/>
              </a:rPr>
              <a:t>      射球角度，顾名思义，就是能把球踢进对方球门的角度，可以在球场区分四个区域的射球角度。当然了，也可以再细分。</a:t>
            </a:r>
          </a:p>
        </p:txBody>
      </p:sp>
      <p:pic>
        <p:nvPicPr>
          <p:cNvPr id="3994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412875"/>
            <a:ext cx="3105150" cy="436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3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策略简介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40963" name="Rectangle 1"/>
          <p:cNvSpPr>
            <a:spLocks noChangeArrowheads="1"/>
          </p:cNvSpPr>
          <p:nvPr/>
        </p:nvSpPr>
        <p:spPr bwMode="auto">
          <a:xfrm>
            <a:off x="2195513" y="1701800"/>
            <a:ext cx="1771650" cy="4572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l" fontAlgn="base"/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</a:t>
            </a:r>
            <a:r>
              <a:rPr lang="zh-CN" altLang="en-US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－ 进攻策略</a:t>
            </a: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pic>
        <p:nvPicPr>
          <p:cNvPr id="4096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916113"/>
            <a:ext cx="4321175" cy="418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965" name="Group 30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40967" name="Group 31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40971" name="Picture 3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0972" name="Picture 3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0974" name="Picture 3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40968" name="Group 36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40966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989138"/>
            <a:ext cx="7143750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策略简介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41988" name="Rectangle 1"/>
          <p:cNvSpPr>
            <a:spLocks noChangeArrowheads="1"/>
          </p:cNvSpPr>
          <p:nvPr/>
        </p:nvSpPr>
        <p:spPr bwMode="auto">
          <a:xfrm>
            <a:off x="2195513" y="1701800"/>
            <a:ext cx="1771650" cy="4572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l" fontAlgn="base"/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</a:t>
            </a:r>
            <a:r>
              <a:rPr lang="zh-CN" altLang="en-US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－ 进攻策略流程</a:t>
            </a: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41989" name="Text Box 29"/>
          <p:cNvSpPr txBox="1">
            <a:spLocks noChangeArrowheads="1"/>
          </p:cNvSpPr>
          <p:nvPr/>
        </p:nvSpPr>
        <p:spPr bwMode="gray">
          <a:xfrm>
            <a:off x="3851275" y="5876925"/>
            <a:ext cx="7905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600" b="0">
                <a:solidFill>
                  <a:srgbClr val="800000"/>
                </a:solidFill>
                <a:ea typeface="华文细黑" pitchFamily="2" charset="-122"/>
              </a:rPr>
              <a:t>主流程</a:t>
            </a:r>
          </a:p>
        </p:txBody>
      </p:sp>
      <p:grpSp>
        <p:nvGrpSpPr>
          <p:cNvPr id="41990" name="Group 30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42001" name="Group 31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42005" name="Picture 3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2006" name="Picture 3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3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2008" name="Picture 3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42002" name="Group 36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4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grpSp>
        <p:nvGrpSpPr>
          <p:cNvPr id="41991" name="Group 40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41993" name="Group 41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41997" name="Picture 4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998" name="Picture 4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2000" name="Picture 4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41994" name="Group 46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41992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策略简介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43011" name="Rectangle 1"/>
          <p:cNvSpPr>
            <a:spLocks noChangeArrowheads="1"/>
          </p:cNvSpPr>
          <p:nvPr/>
        </p:nvSpPr>
        <p:spPr bwMode="auto">
          <a:xfrm>
            <a:off x="2195513" y="1701800"/>
            <a:ext cx="1771650" cy="4572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dist="38100" dir="5400000" algn="t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l" fontAlgn="base"/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</a:t>
            </a:r>
            <a:r>
              <a:rPr lang="zh-CN" altLang="en-US" sz="1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－ 防守策略流程</a:t>
            </a: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43012" name="Text Box 28"/>
          <p:cNvSpPr txBox="1">
            <a:spLocks noChangeArrowheads="1"/>
          </p:cNvSpPr>
          <p:nvPr/>
        </p:nvSpPr>
        <p:spPr bwMode="gray">
          <a:xfrm>
            <a:off x="3924300" y="5084763"/>
            <a:ext cx="7905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600" b="0">
                <a:solidFill>
                  <a:srgbClr val="800000"/>
                </a:solidFill>
                <a:ea typeface="华文细黑" pitchFamily="2" charset="-122"/>
              </a:rPr>
              <a:t>主流程</a:t>
            </a:r>
          </a:p>
        </p:txBody>
      </p:sp>
      <p:pic>
        <p:nvPicPr>
          <p:cNvPr id="43013" name="Picture 8" descr="吸射球防守流程图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781300"/>
            <a:ext cx="3468687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4" name="Rectangle 30"/>
          <p:cNvSpPr>
            <a:spLocks noChangeArrowheads="1"/>
          </p:cNvSpPr>
          <p:nvPr/>
        </p:nvSpPr>
        <p:spPr bwMode="gray">
          <a:xfrm>
            <a:off x="2555875" y="5805488"/>
            <a:ext cx="3736975" cy="304800"/>
          </a:xfrm>
          <a:prstGeom prst="rect">
            <a:avLst/>
          </a:pr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r>
              <a:rPr kumimoji="1" lang="zh-CN" altLang="en-US" sz="1400" b="0">
                <a:solidFill>
                  <a:schemeClr val="bg1"/>
                </a:solidFill>
                <a:ea typeface="华文细黑" pitchFamily="2" charset="-122"/>
              </a:rPr>
              <a:t>注意：机器人的定位是由灰度模块来提供的。</a:t>
            </a:r>
          </a:p>
        </p:txBody>
      </p:sp>
      <p:grpSp>
        <p:nvGrpSpPr>
          <p:cNvPr id="43015" name="Group 71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43017" name="Group 72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43021" name="Picture 7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3022" name="Picture 7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3024" name="Picture 76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43018" name="Group 77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43016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赛前提醒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44035" name="Rectangle 25"/>
          <p:cNvSpPr>
            <a:spLocks noChangeArrowheads="1"/>
          </p:cNvSpPr>
          <p:nvPr/>
        </p:nvSpPr>
        <p:spPr bwMode="gray">
          <a:xfrm>
            <a:off x="4348163" y="0"/>
            <a:ext cx="447675" cy="17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/>
                    </a:gs>
                    <a:gs pos="100000">
                      <a:srgbClr val="485729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vert="eaVert" wrap="none" lIns="133308" rIns="39675" anchor="ctr">
            <a:spAutoFit/>
          </a:bodyPr>
          <a:lstStyle/>
          <a:p>
            <a:pPr algn="l" eaLnBrk="0" fontAlgn="base" hangingPunct="0"/>
            <a:r>
              <a:rPr lang="zh-CN" altLang="en-US" b="0"/>
              <a:t> </a:t>
            </a:r>
          </a:p>
        </p:txBody>
      </p:sp>
      <p:sp>
        <p:nvSpPr>
          <p:cNvPr id="26" name="矩形 25"/>
          <p:cNvSpPr/>
          <p:nvPr/>
        </p:nvSpPr>
        <p:spPr>
          <a:xfrm>
            <a:off x="1763713" y="2636838"/>
            <a:ext cx="5545137" cy="2867025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spAutoFit/>
          </a:bodyPr>
          <a:lstStyle/>
          <a:p>
            <a:pPr algn="l">
              <a:defRPr/>
            </a:pP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1.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检测</a:t>
            </a: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RCU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的接线</a:t>
            </a:r>
          </a:p>
          <a:p>
            <a:pPr algn="l"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pPr algn="l">
              <a:defRPr/>
            </a:pP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2.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测量赛场周围的环境光值，并修改相应的程序参数</a:t>
            </a:r>
          </a:p>
          <a:p>
            <a:pPr algn="l"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pPr algn="l">
              <a:defRPr/>
            </a:pP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3.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指南针的使用：要正确使用，切记！（请参考使用说明）指南针不会用这个现象是普遍存在的。</a:t>
            </a:r>
          </a:p>
          <a:p>
            <a:pPr algn="l"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pPr algn="l">
              <a:defRPr/>
            </a:pP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4.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多带备用电池。</a:t>
            </a:r>
          </a:p>
          <a:p>
            <a:pPr algn="l"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pPr algn="l">
              <a:defRPr/>
            </a:pP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5.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场地调试：可以让机器人在赛场上追追球。</a:t>
            </a:r>
          </a:p>
          <a:p>
            <a:pPr algn="l"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  <a:p>
            <a:pPr algn="l">
              <a:defRPr/>
            </a:pPr>
            <a:r>
              <a:rPr lang="en-US" altLang="zh-CN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6.</a:t>
            </a:r>
            <a:r>
              <a:rPr lang="zh-CN" altLang="en-US" sz="1400" b="0">
                <a:solidFill>
                  <a:srgbClr val="953735"/>
                </a:solidFill>
                <a:latin typeface="华文细黑" pitchFamily="2" charset="-122"/>
                <a:ea typeface="华文细黑" pitchFamily="2" charset="-122"/>
              </a:rPr>
              <a:t>开球时，机器人的摆放位置（有开球权的一方后摆放机器人）</a:t>
            </a:r>
          </a:p>
          <a:p>
            <a:pPr algn="l" fontAlgn="base">
              <a:defRPr/>
            </a:pPr>
            <a:endParaRPr lang="zh-CN" altLang="en-US" sz="1400" b="0">
              <a:solidFill>
                <a:srgbClr val="953735"/>
              </a:solidFill>
              <a:latin typeface="华文细黑" pitchFamily="2" charset="-122"/>
              <a:ea typeface="华文细黑" pitchFamily="2" charset="-122"/>
            </a:endParaRPr>
          </a:p>
        </p:txBody>
      </p:sp>
      <p:grpSp>
        <p:nvGrpSpPr>
          <p:cNvPr id="44037" name="Group 28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44039" name="Group 29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44043" name="Picture 30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4044" name="Picture 31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046" name="Picture 33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44040" name="Group 34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44038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0" y="1316038"/>
            <a:ext cx="2012950" cy="4572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 algn="l" fontAlgn="base">
              <a:defRPr/>
            </a:pPr>
            <a:r>
              <a:rPr lang="zh-CN" altLang="en-US" sz="24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 赛前准备   </a:t>
            </a:r>
            <a:endParaRPr lang="zh-CN" sz="2400" b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45059" name="Rectangle 25"/>
          <p:cNvSpPr>
            <a:spLocks noChangeArrowheads="1"/>
          </p:cNvSpPr>
          <p:nvPr/>
        </p:nvSpPr>
        <p:spPr bwMode="gray">
          <a:xfrm>
            <a:off x="4348163" y="0"/>
            <a:ext cx="447675" cy="173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hlink"/>
                    </a:gs>
                    <a:gs pos="100000">
                      <a:srgbClr val="485729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vert="eaVert" wrap="none" lIns="133308" rIns="39675" anchor="ctr">
            <a:spAutoFit/>
          </a:bodyPr>
          <a:lstStyle/>
          <a:p>
            <a:pPr algn="l" eaLnBrk="0" fontAlgn="base" hangingPunct="0"/>
            <a:r>
              <a:rPr lang="zh-CN" altLang="en-US" b="0"/>
              <a:t> </a:t>
            </a:r>
          </a:p>
        </p:txBody>
      </p:sp>
      <p:grpSp>
        <p:nvGrpSpPr>
          <p:cNvPr id="45060" name="Group 6"/>
          <p:cNvGrpSpPr>
            <a:grpSpLocks/>
          </p:cNvGrpSpPr>
          <p:nvPr/>
        </p:nvGrpSpPr>
        <p:grpSpPr bwMode="auto">
          <a:xfrm>
            <a:off x="1908175" y="1916113"/>
            <a:ext cx="5715000" cy="1196975"/>
            <a:chOff x="1056" y="1056"/>
            <a:chExt cx="3600" cy="754"/>
          </a:xfrm>
        </p:grpSpPr>
        <p:sp>
          <p:nvSpPr>
            <p:cNvPr id="45083" name="AutoShape 7"/>
            <p:cNvSpPr>
              <a:spLocks noChangeArrowheads="1"/>
            </p:cNvSpPr>
            <p:nvPr/>
          </p:nvSpPr>
          <p:spPr bwMode="gray">
            <a:xfrm>
              <a:off x="1056" y="1056"/>
              <a:ext cx="3600" cy="75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 fontAlgn="base"/>
              <a:endParaRPr lang="zh-CN" altLang="en-US" sz="1600">
                <a:latin typeface="Arial" pitchFamily="34" charset="0"/>
                <a:ea typeface="仿宋_GB2312" charset="-122"/>
              </a:endParaRPr>
            </a:p>
          </p:txBody>
        </p:sp>
        <p:sp>
          <p:nvSpPr>
            <p:cNvPr id="45084" name="AutoShape 8"/>
            <p:cNvSpPr>
              <a:spLocks noChangeArrowheads="1"/>
            </p:cNvSpPr>
            <p:nvPr/>
          </p:nvSpPr>
          <p:spPr bwMode="gray">
            <a:xfrm>
              <a:off x="1135" y="1125"/>
              <a:ext cx="694" cy="617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3FB564"/>
                </a:gs>
                <a:gs pos="100000">
                  <a:srgbClr val="2C7E46"/>
                </a:gs>
              </a:gsLst>
              <a:lin ang="54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 fontAlgn="base"/>
              <a:endParaRPr lang="zh-CN" altLang="en-US" sz="1600">
                <a:latin typeface="Arial" pitchFamily="34" charset="0"/>
                <a:ea typeface="仿宋_GB2312" charset="-122"/>
              </a:endParaRPr>
            </a:p>
          </p:txBody>
        </p:sp>
        <p:sp>
          <p:nvSpPr>
            <p:cNvPr id="5" name="Freeform 9"/>
            <p:cNvSpPr>
              <a:spLocks/>
            </p:cNvSpPr>
            <p:nvPr/>
          </p:nvSpPr>
          <p:spPr bwMode="gray">
            <a:xfrm>
              <a:off x="1178" y="1165"/>
              <a:ext cx="346" cy="308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3FB564">
                    <a:gamma/>
                    <a:tint val="54510"/>
                    <a:invGamma/>
                  </a:srgbClr>
                </a:gs>
                <a:gs pos="50000">
                  <a:srgbClr val="3FB564">
                    <a:alpha val="0"/>
                  </a:srgbClr>
                </a:gs>
                <a:gs pos="100000">
                  <a:srgbClr val="3FB564">
                    <a:gamma/>
                    <a:tint val="54510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algn="l" fontAlgn="base">
                <a:defRPr/>
              </a:pPr>
              <a:endParaRPr lang="zh-CN" altLang="en-US" sz="1600">
                <a:latin typeface="Arial" charset="0"/>
                <a:ea typeface="仿宋_GB2312" pitchFamily="49" charset="-122"/>
              </a:endParaRPr>
            </a:p>
          </p:txBody>
        </p:sp>
        <p:sp>
          <p:nvSpPr>
            <p:cNvPr id="45088" name="Text Box 10"/>
            <p:cNvSpPr txBox="1">
              <a:spLocks noChangeArrowheads="1"/>
            </p:cNvSpPr>
            <p:nvPr/>
          </p:nvSpPr>
          <p:spPr bwMode="gray">
            <a:xfrm>
              <a:off x="1328" y="1196"/>
              <a:ext cx="294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fontAlgn="base"/>
              <a:r>
                <a:rPr lang="en-US" altLang="zh-CN" sz="4000">
                  <a:solidFill>
                    <a:schemeClr val="bg1"/>
                  </a:solidFill>
                  <a:latin typeface="Arial" pitchFamily="34" charset="0"/>
                  <a:ea typeface="华文新魏" pitchFamily="2" charset="-122"/>
                </a:rPr>
                <a:t>1</a:t>
              </a:r>
            </a:p>
          </p:txBody>
        </p:sp>
        <p:sp>
          <p:nvSpPr>
            <p:cNvPr id="45089" name="Text Box 11"/>
            <p:cNvSpPr txBox="1">
              <a:spLocks noChangeArrowheads="1"/>
            </p:cNvSpPr>
            <p:nvPr/>
          </p:nvSpPr>
          <p:spPr bwMode="gray">
            <a:xfrm>
              <a:off x="1923" y="1173"/>
              <a:ext cx="2646" cy="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algn="l" fontAlgn="base"/>
              <a:r>
                <a:rPr lang="zh-CN" altLang="en-US" sz="4800">
                  <a:latin typeface="Arial" pitchFamily="34" charset="0"/>
                  <a:ea typeface="仿宋_GB2312" charset="-122"/>
                </a:rPr>
                <a:t>   技术</a:t>
              </a:r>
              <a:r>
                <a:rPr lang="zh-CN" altLang="en-US" sz="4000">
                  <a:latin typeface="Arial" pitchFamily="34" charset="0"/>
                  <a:ea typeface="仿宋_GB2312" charset="-122"/>
                </a:rPr>
                <a:t> </a:t>
              </a:r>
            </a:p>
          </p:txBody>
        </p:sp>
      </p:grpSp>
      <p:grpSp>
        <p:nvGrpSpPr>
          <p:cNvPr id="45061" name="Group 12"/>
          <p:cNvGrpSpPr>
            <a:grpSpLocks/>
          </p:cNvGrpSpPr>
          <p:nvPr/>
        </p:nvGrpSpPr>
        <p:grpSpPr bwMode="auto">
          <a:xfrm>
            <a:off x="1908175" y="3357563"/>
            <a:ext cx="5715000" cy="1657350"/>
            <a:chOff x="1056" y="1968"/>
            <a:chExt cx="3600" cy="1044"/>
          </a:xfrm>
        </p:grpSpPr>
        <p:sp>
          <p:nvSpPr>
            <p:cNvPr id="45078" name="AutoShape 13"/>
            <p:cNvSpPr>
              <a:spLocks noChangeArrowheads="1"/>
            </p:cNvSpPr>
            <p:nvPr/>
          </p:nvSpPr>
          <p:spPr bwMode="gray">
            <a:xfrm>
              <a:off x="1056" y="1968"/>
              <a:ext cx="3600" cy="75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2F2F2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 fontAlgn="base"/>
              <a:endParaRPr lang="zh-CN" altLang="en-US" sz="1600">
                <a:latin typeface="Arial" pitchFamily="34" charset="0"/>
                <a:ea typeface="仿宋_GB2312" charset="-122"/>
              </a:endParaRPr>
            </a:p>
          </p:txBody>
        </p:sp>
        <p:sp>
          <p:nvSpPr>
            <p:cNvPr id="45079" name="AutoShape 14"/>
            <p:cNvSpPr>
              <a:spLocks noChangeArrowheads="1"/>
            </p:cNvSpPr>
            <p:nvPr/>
          </p:nvSpPr>
          <p:spPr bwMode="gray">
            <a:xfrm>
              <a:off x="1135" y="2037"/>
              <a:ext cx="694" cy="617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F8CB5E"/>
                </a:gs>
                <a:gs pos="100000">
                  <a:srgbClr val="F5B821"/>
                </a:gs>
              </a:gsLst>
              <a:lin ang="54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 fontAlgn="base"/>
              <a:endParaRPr lang="zh-CN" altLang="en-US" sz="1600">
                <a:latin typeface="Arial" pitchFamily="34" charset="0"/>
                <a:ea typeface="仿宋_GB2312" charset="-122"/>
              </a:endParaRPr>
            </a:p>
          </p:txBody>
        </p:sp>
        <p:sp>
          <p:nvSpPr>
            <p:cNvPr id="45080" name="Freeform 15"/>
            <p:cNvSpPr>
              <a:spLocks/>
            </p:cNvSpPr>
            <p:nvPr/>
          </p:nvSpPr>
          <p:spPr bwMode="gray">
            <a:xfrm>
              <a:off x="1178" y="2077"/>
              <a:ext cx="346" cy="308"/>
            </a:xfrm>
            <a:custGeom>
              <a:avLst/>
              <a:gdLst>
                <a:gd name="T0" fmla="*/ 69 w 596"/>
                <a:gd name="T1" fmla="*/ 0 h 598"/>
                <a:gd name="T2" fmla="*/ 0 w 596"/>
                <a:gd name="T3" fmla="*/ 61 h 598"/>
                <a:gd name="T4" fmla="*/ 0 w 596"/>
                <a:gd name="T5" fmla="*/ 303 h 598"/>
                <a:gd name="T6" fmla="*/ 93 w 596"/>
                <a:gd name="T7" fmla="*/ 90 h 598"/>
                <a:gd name="T8" fmla="*/ 342 w 596"/>
                <a:gd name="T9" fmla="*/ 0 h 598"/>
                <a:gd name="T10" fmla="*/ 69 w 596"/>
                <a:gd name="T11" fmla="*/ 0 h 59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96"/>
                <a:gd name="T19" fmla="*/ 0 h 598"/>
                <a:gd name="T20" fmla="*/ 596 w 596"/>
                <a:gd name="T21" fmla="*/ 598 h 59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FBE1A1"/>
                </a:gs>
                <a:gs pos="100000">
                  <a:srgbClr val="F5B821">
                    <a:alpha val="0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81" name="Text Box 16"/>
            <p:cNvSpPr txBox="1">
              <a:spLocks noChangeArrowheads="1"/>
            </p:cNvSpPr>
            <p:nvPr/>
          </p:nvSpPr>
          <p:spPr bwMode="gray">
            <a:xfrm>
              <a:off x="1292" y="2115"/>
              <a:ext cx="383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fontAlgn="base"/>
              <a:r>
                <a:rPr lang="en-US" altLang="zh-CN" sz="4000">
                  <a:solidFill>
                    <a:schemeClr val="bg1"/>
                  </a:solidFill>
                  <a:latin typeface="Arial" pitchFamily="34" charset="0"/>
                  <a:ea typeface="华文新魏" pitchFamily="2" charset="-122"/>
                </a:rPr>
                <a:t>2 </a:t>
              </a:r>
            </a:p>
          </p:txBody>
        </p:sp>
        <p:sp>
          <p:nvSpPr>
            <p:cNvPr id="45082" name="Text Box 17"/>
            <p:cNvSpPr txBox="1">
              <a:spLocks noChangeArrowheads="1"/>
            </p:cNvSpPr>
            <p:nvPr/>
          </p:nvSpPr>
          <p:spPr bwMode="gray">
            <a:xfrm>
              <a:off x="1923" y="2071"/>
              <a:ext cx="2646" cy="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algn="l" fontAlgn="base"/>
              <a:r>
                <a:rPr lang="zh-CN" altLang="en-US" sz="4800">
                  <a:latin typeface="Arial" pitchFamily="34" charset="0"/>
                  <a:ea typeface="仿宋_GB2312" charset="-122"/>
                </a:rPr>
                <a:t>   经验 </a:t>
              </a:r>
            </a:p>
            <a:p>
              <a:pPr algn="l" fontAlgn="base"/>
              <a:endParaRPr lang="zh-CN" altLang="en-US" sz="4400">
                <a:latin typeface="Arial" pitchFamily="34" charset="0"/>
                <a:ea typeface="仿宋_GB2312" charset="-122"/>
              </a:endParaRPr>
            </a:p>
          </p:txBody>
        </p:sp>
      </p:grpSp>
      <p:grpSp>
        <p:nvGrpSpPr>
          <p:cNvPr id="45062" name="Group 18"/>
          <p:cNvGrpSpPr>
            <a:grpSpLocks/>
          </p:cNvGrpSpPr>
          <p:nvPr/>
        </p:nvGrpSpPr>
        <p:grpSpPr bwMode="auto">
          <a:xfrm>
            <a:off x="1908175" y="4797425"/>
            <a:ext cx="5715000" cy="1196975"/>
            <a:chOff x="1056" y="2938"/>
            <a:chExt cx="3600" cy="754"/>
          </a:xfrm>
        </p:grpSpPr>
        <p:sp>
          <p:nvSpPr>
            <p:cNvPr id="45073" name="AutoShape 19"/>
            <p:cNvSpPr>
              <a:spLocks noChangeArrowheads="1"/>
            </p:cNvSpPr>
            <p:nvPr/>
          </p:nvSpPr>
          <p:spPr bwMode="gray">
            <a:xfrm>
              <a:off x="1056" y="2938"/>
              <a:ext cx="3600" cy="75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l" fontAlgn="base"/>
              <a:endParaRPr lang="zh-CN" altLang="en-US" sz="1600">
                <a:latin typeface="Arial" pitchFamily="34" charset="0"/>
                <a:ea typeface="仿宋_GB2312" charset="-122"/>
              </a:endParaRPr>
            </a:p>
          </p:txBody>
        </p:sp>
        <p:sp>
          <p:nvSpPr>
            <p:cNvPr id="45074" name="AutoShape 20"/>
            <p:cNvSpPr>
              <a:spLocks noChangeArrowheads="1"/>
            </p:cNvSpPr>
            <p:nvPr/>
          </p:nvSpPr>
          <p:spPr bwMode="gray">
            <a:xfrm>
              <a:off x="1135" y="3007"/>
              <a:ext cx="694" cy="617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C3C3B5"/>
                </a:gs>
                <a:gs pos="100000">
                  <a:srgbClr val="A1A18B"/>
                </a:gs>
              </a:gsLst>
              <a:lin ang="54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l" fontAlgn="base"/>
              <a:endParaRPr lang="zh-CN" altLang="en-US" sz="1600">
                <a:latin typeface="Arial" pitchFamily="34" charset="0"/>
                <a:ea typeface="仿宋_GB2312" charset="-122"/>
              </a:endParaRPr>
            </a:p>
          </p:txBody>
        </p:sp>
        <p:sp>
          <p:nvSpPr>
            <p:cNvPr id="45075" name="Freeform 21"/>
            <p:cNvSpPr>
              <a:spLocks/>
            </p:cNvSpPr>
            <p:nvPr/>
          </p:nvSpPr>
          <p:spPr bwMode="gray">
            <a:xfrm>
              <a:off x="1178" y="3047"/>
              <a:ext cx="346" cy="308"/>
            </a:xfrm>
            <a:custGeom>
              <a:avLst/>
              <a:gdLst>
                <a:gd name="T0" fmla="*/ 69 w 596"/>
                <a:gd name="T1" fmla="*/ 0 h 598"/>
                <a:gd name="T2" fmla="*/ 0 w 596"/>
                <a:gd name="T3" fmla="*/ 61 h 598"/>
                <a:gd name="T4" fmla="*/ 0 w 596"/>
                <a:gd name="T5" fmla="*/ 303 h 598"/>
                <a:gd name="T6" fmla="*/ 93 w 596"/>
                <a:gd name="T7" fmla="*/ 90 h 598"/>
                <a:gd name="T8" fmla="*/ 342 w 596"/>
                <a:gd name="T9" fmla="*/ 0 h 598"/>
                <a:gd name="T10" fmla="*/ 69 w 596"/>
                <a:gd name="T11" fmla="*/ 0 h 59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96"/>
                <a:gd name="T19" fmla="*/ 0 h 598"/>
                <a:gd name="T20" fmla="*/ 596 w 596"/>
                <a:gd name="T21" fmla="*/ 598 h 59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D1D1C7"/>
                </a:gs>
                <a:gs pos="100000">
                  <a:srgbClr val="A1A18B">
                    <a:alpha val="0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76" name="Text Box 22"/>
            <p:cNvSpPr txBox="1">
              <a:spLocks noChangeArrowheads="1"/>
            </p:cNvSpPr>
            <p:nvPr/>
          </p:nvSpPr>
          <p:spPr bwMode="gray">
            <a:xfrm>
              <a:off x="1283" y="3079"/>
              <a:ext cx="383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fontAlgn="base"/>
              <a:r>
                <a:rPr lang="en-US" altLang="zh-CN" sz="4000">
                  <a:solidFill>
                    <a:schemeClr val="bg1"/>
                  </a:solidFill>
                  <a:latin typeface="Arial" pitchFamily="34" charset="0"/>
                  <a:ea typeface="华文新魏" pitchFamily="2" charset="-122"/>
                </a:rPr>
                <a:t>3 </a:t>
              </a:r>
            </a:p>
          </p:txBody>
        </p:sp>
        <p:sp>
          <p:nvSpPr>
            <p:cNvPr id="45077" name="Text Box 23"/>
            <p:cNvSpPr txBox="1">
              <a:spLocks noChangeArrowheads="1"/>
            </p:cNvSpPr>
            <p:nvPr/>
          </p:nvSpPr>
          <p:spPr bwMode="gray">
            <a:xfrm>
              <a:off x="1923" y="3041"/>
              <a:ext cx="2646" cy="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5pPr>
              <a:lvl6pPr marL="25146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6pPr>
              <a:lvl7pPr marL="29718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7pPr>
              <a:lvl8pPr marL="34290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8pPr>
              <a:lvl9pPr marL="3886200" indent="-228600" algn="ctr" eaLnBrk="0" fontAlgn="t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Verdana" pitchFamily="34" charset="0"/>
                  <a:ea typeface="宋体" pitchFamily="2" charset="-122"/>
                </a:defRPr>
              </a:lvl9pPr>
            </a:lstStyle>
            <a:p>
              <a:pPr algn="l" fontAlgn="base"/>
              <a:r>
                <a:rPr lang="zh-CN" altLang="en-US" sz="4800">
                  <a:latin typeface="Arial" pitchFamily="34" charset="0"/>
                  <a:ea typeface="仿宋_GB2312" charset="-122"/>
                </a:rPr>
                <a:t>   心态</a:t>
              </a:r>
            </a:p>
          </p:txBody>
        </p:sp>
      </p:grpSp>
      <p:grpSp>
        <p:nvGrpSpPr>
          <p:cNvPr id="45063" name="Group 48"/>
          <p:cNvGrpSpPr>
            <a:grpSpLocks/>
          </p:cNvGrpSpPr>
          <p:nvPr/>
        </p:nvGrpSpPr>
        <p:grpSpPr bwMode="auto">
          <a:xfrm>
            <a:off x="0" y="765175"/>
            <a:ext cx="9144000" cy="5859463"/>
            <a:chOff x="0" y="482"/>
            <a:chExt cx="5760" cy="3691"/>
          </a:xfrm>
        </p:grpSpPr>
        <p:grpSp>
          <p:nvGrpSpPr>
            <p:cNvPr id="45065" name="Group 49"/>
            <p:cNvGrpSpPr>
              <a:grpSpLocks/>
            </p:cNvGrpSpPr>
            <p:nvPr/>
          </p:nvGrpSpPr>
          <p:grpSpPr bwMode="auto">
            <a:xfrm>
              <a:off x="1655" y="3914"/>
              <a:ext cx="4081" cy="259"/>
              <a:chOff x="1655" y="3914"/>
              <a:chExt cx="4081" cy="259"/>
            </a:xfrm>
          </p:grpSpPr>
          <p:pic>
            <p:nvPicPr>
              <p:cNvPr id="45069" name="Picture 50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070" name="Picture 51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8" name="直接连接符 17"/>
              <p:cNvCxnSpPr/>
              <p:nvPr/>
            </p:nvCxnSpPr>
            <p:spPr>
              <a:xfrm>
                <a:off x="1655" y="4065"/>
                <a:ext cx="408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5072" name="Picture 53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77" y="3914"/>
                <a:ext cx="1134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45066" name="Group 54"/>
            <p:cNvGrpSpPr>
              <a:grpSpLocks/>
            </p:cNvGrpSpPr>
            <p:nvPr/>
          </p:nvGrpSpPr>
          <p:grpSpPr bwMode="auto">
            <a:xfrm>
              <a:off x="0" y="482"/>
              <a:ext cx="5760" cy="29"/>
              <a:chOff x="0" y="482"/>
              <a:chExt cx="5760" cy="29"/>
            </a:xfrm>
          </p:grpSpPr>
          <p:cxnSp>
            <p:nvCxnSpPr>
              <p:cNvPr id="20" name="直接连接符 19"/>
              <p:cNvCxnSpPr/>
              <p:nvPr/>
            </p:nvCxnSpPr>
            <p:spPr>
              <a:xfrm>
                <a:off x="0" y="482"/>
                <a:ext cx="576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矩形 20"/>
              <p:cNvSpPr/>
              <p:nvPr/>
            </p:nvSpPr>
            <p:spPr>
              <a:xfrm>
                <a:off x="431" y="482"/>
                <a:ext cx="1814" cy="29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fontAlgn="base">
                  <a:defRPr/>
                </a:pPr>
                <a:endParaRPr lang="zh-CN" altLang="en-US" b="0">
                  <a:solidFill>
                    <a:srgbClr val="FFFFFF"/>
                  </a:solidFill>
                  <a:ea typeface="宋体" pitchFamily="2" charset="-122"/>
                </a:endParaRPr>
              </a:p>
            </p:txBody>
          </p:sp>
        </p:grpSp>
      </p:grpSp>
      <p:sp>
        <p:nvSpPr>
          <p:cNvPr id="45064" name="矩形 21"/>
          <p:cNvSpPr>
            <a:spLocks noChangeArrowheads="1"/>
          </p:cNvSpPr>
          <p:nvPr/>
        </p:nvSpPr>
        <p:spPr bwMode="auto">
          <a:xfrm>
            <a:off x="539750" y="260350"/>
            <a:ext cx="2470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 eaLnBrk="0" fontAlgn="base" hangingPunct="0"/>
            <a:r>
              <a:rPr lang="en-US" altLang="zh-CN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000" b="0">
                <a:solidFill>
                  <a:srgbClr val="006600"/>
                </a:solidFill>
                <a:latin typeface="黑体" pitchFamily="49" charset="-122"/>
                <a:ea typeface="黑体" pitchFamily="49" charset="-122"/>
              </a:rPr>
              <a:t>年电教足球项目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2159000" y="1196975"/>
            <a:ext cx="460851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2124075" y="2565400"/>
            <a:ext cx="482441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9636" name="Picture 6" descr="C:\Users\mashaobin\Documents\Tencent Files\121765657\Image\DII13%(4Z{BB%QO3ULQHK$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197225"/>
            <a:ext cx="18002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7" name="Text Box 12"/>
          <p:cNvSpPr txBox="1">
            <a:spLocks noChangeArrowheads="1"/>
          </p:cNvSpPr>
          <p:nvPr/>
        </p:nvSpPr>
        <p:spPr bwMode="auto">
          <a:xfrm>
            <a:off x="3563938" y="3213100"/>
            <a:ext cx="444182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5pPr>
            <a:lvl6pPr marL="25146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6pPr>
            <a:lvl7pPr marL="29718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7pPr>
            <a:lvl8pPr marL="34290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8pPr>
            <a:lvl9pPr marL="3886200" indent="-228600" algn="ctr" eaLnBrk="0" fontAlgn="t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algn="l" eaLnBrk="1" fontAlgn="base" hangingPunct="1"/>
            <a:r>
              <a:rPr lang="zh-CN" altLang="en-US">
                <a:solidFill>
                  <a:srgbClr val="663300"/>
                </a:solidFill>
                <a:ea typeface="黑体" pitchFamily="49" charset="-122"/>
              </a:rPr>
              <a:t>中鸣数码广东办事处</a:t>
            </a:r>
            <a:endParaRPr lang="zh-CN" altLang="en-US">
              <a:ea typeface="黑体" pitchFamily="49" charset="-122"/>
            </a:endParaRPr>
          </a:p>
          <a:p>
            <a:pPr algn="l" eaLnBrk="1" fontAlgn="base" hangingPunct="1"/>
            <a:r>
              <a:rPr lang="zh-CN" altLang="en-US" sz="1400" b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地   址：广州市天河区天河北路</a:t>
            </a:r>
            <a:r>
              <a:rPr lang="en-US" altLang="zh-CN" sz="1400" b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886</a:t>
            </a:r>
            <a:r>
              <a:rPr lang="zh-CN" altLang="en-US" sz="1400" b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号</a:t>
            </a:r>
            <a:r>
              <a:rPr lang="en-US" altLang="zh-CN" sz="1400" b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606</a:t>
            </a:r>
            <a:endParaRPr lang="zh-CN" altLang="en-US" sz="1400" b="0">
              <a:solidFill>
                <a:srgbClr val="663300"/>
              </a:solidFill>
              <a:latin typeface="黑体" pitchFamily="49" charset="-122"/>
              <a:ea typeface="黑体" pitchFamily="49" charset="-122"/>
            </a:endParaRPr>
          </a:p>
          <a:p>
            <a:pPr algn="l" eaLnBrk="1" fontAlgn="base" hangingPunct="1"/>
            <a:r>
              <a:rPr lang="zh-CN" altLang="en-US" sz="1400" b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手   机： </a:t>
            </a:r>
            <a:r>
              <a:rPr lang="en-US" altLang="zh-CN" sz="1400" b="0">
                <a:solidFill>
                  <a:srgbClr val="663300"/>
                </a:solidFill>
              </a:rPr>
              <a:t>13570290294</a:t>
            </a:r>
            <a:r>
              <a:rPr lang="zh-CN" altLang="en-US" sz="1400" b="0">
                <a:solidFill>
                  <a:srgbClr val="663300"/>
                </a:solidFill>
              </a:rPr>
              <a:t>（潘焕炎）</a:t>
            </a:r>
            <a:r>
              <a:rPr lang="en-US" altLang="zh-CN" sz="1400" b="0">
                <a:solidFill>
                  <a:srgbClr val="663300"/>
                </a:solidFill>
              </a:rPr>
              <a:t>18928940981</a:t>
            </a:r>
            <a:endParaRPr lang="en-US" altLang="zh-CN" sz="1400" b="0">
              <a:solidFill>
                <a:srgbClr val="663300"/>
              </a:solidFill>
              <a:latin typeface="黑体" pitchFamily="49" charset="-122"/>
              <a:ea typeface="黑体" pitchFamily="49" charset="-122"/>
            </a:endParaRPr>
          </a:p>
          <a:p>
            <a:pPr algn="l" eaLnBrk="1" fontAlgn="base" hangingPunct="1"/>
            <a:r>
              <a:rPr lang="zh-CN" altLang="en-US" sz="1400" b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手   机： </a:t>
            </a:r>
            <a:r>
              <a:rPr lang="en-US" altLang="zh-CN" sz="1400" b="0">
                <a:solidFill>
                  <a:srgbClr val="663300"/>
                </a:solidFill>
              </a:rPr>
              <a:t>18666023238</a:t>
            </a:r>
            <a:r>
              <a:rPr lang="zh-CN" altLang="en-US" sz="1400" b="0">
                <a:solidFill>
                  <a:srgbClr val="663300"/>
                </a:solidFill>
              </a:rPr>
              <a:t>（樊宇迪）</a:t>
            </a:r>
            <a:endParaRPr lang="zh-CN" altLang="en-US" sz="1400" b="0">
              <a:solidFill>
                <a:srgbClr val="663300"/>
              </a:solidFill>
              <a:latin typeface="黑体" pitchFamily="49" charset="-122"/>
              <a:ea typeface="黑体" pitchFamily="49" charset="-122"/>
            </a:endParaRPr>
          </a:p>
          <a:p>
            <a:pPr algn="l" eaLnBrk="1" fontAlgn="base" hangingPunct="1"/>
            <a:r>
              <a:rPr lang="en-US" altLang="zh-CN" sz="1400" b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QQ </a:t>
            </a:r>
            <a:r>
              <a:rPr lang="zh-CN" altLang="en-US" sz="1400" b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：</a:t>
            </a:r>
            <a:r>
              <a:rPr lang="en-US" altLang="zh-CN" sz="1400" b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9902426</a:t>
            </a:r>
          </a:p>
          <a:p>
            <a:pPr algn="l" eaLnBrk="1" fontAlgn="base" hangingPunct="1"/>
            <a:r>
              <a:rPr lang="en-US" altLang="zh-CN" sz="1400" b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E-mail</a:t>
            </a:r>
            <a:r>
              <a:rPr lang="zh-CN" altLang="en-US" sz="1400" b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：</a:t>
            </a:r>
            <a:r>
              <a:rPr lang="en-US" altLang="zh-CN" sz="1400" b="0">
                <a:solidFill>
                  <a:srgbClr val="663300"/>
                </a:solidFill>
                <a:latin typeface="黑体" pitchFamily="49" charset="-122"/>
                <a:ea typeface="黑体" pitchFamily="49" charset="-122"/>
              </a:rPr>
              <a:t>9902426@qq.com</a:t>
            </a:r>
            <a:endParaRPr lang="zh-CN" altLang="en-US" sz="1400" b="0">
              <a:solidFill>
                <a:srgbClr val="663300"/>
              </a:solidFill>
              <a:latin typeface="宋体" pitchFamily="2" charset="-122"/>
            </a:endParaRPr>
          </a:p>
        </p:txBody>
      </p:sp>
      <p:sp>
        <p:nvSpPr>
          <p:cNvPr id="69638" name="Rectangle 8"/>
          <p:cNvSpPr>
            <a:spLocks noChangeArrowheads="1"/>
          </p:cNvSpPr>
          <p:nvPr/>
        </p:nvSpPr>
        <p:spPr bwMode="auto">
          <a:xfrm>
            <a:off x="1116013" y="1484313"/>
            <a:ext cx="68405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/>
            <a:r>
              <a:rPr lang="zh-CN" altLang="en-US" sz="2400" b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希望我的介绍能够给大家带来帮助，祝您在</a:t>
            </a:r>
            <a:r>
              <a:rPr lang="en-US" altLang="zh-CN" sz="2400" b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2015</a:t>
            </a:r>
            <a:r>
              <a:rPr lang="zh-CN" altLang="en-US" sz="2400" b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年比赛中取得优异成绩，谢谢大家！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08最新保险行业精品PPT模板">
  <a:themeElements>
    <a:clrScheme name="busine1_p 2">
      <a:dk1>
        <a:srgbClr val="000000"/>
      </a:dk1>
      <a:lt1>
        <a:srgbClr val="FFFFFF"/>
      </a:lt1>
      <a:dk2>
        <a:srgbClr val="1C4372"/>
      </a:dk2>
      <a:lt2>
        <a:srgbClr val="969696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9BBB59"/>
      </a:hlink>
      <a:folHlink>
        <a:srgbClr val="8064A2"/>
      </a:folHlink>
    </a:clrScheme>
    <a:fontScheme name="busine1_p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usine1_p 1">
        <a:dk1>
          <a:srgbClr val="000000"/>
        </a:dk1>
        <a:lt1>
          <a:srgbClr val="FFFFFF"/>
        </a:lt1>
        <a:dk2>
          <a:srgbClr val="04617B"/>
        </a:dk2>
        <a:lt2>
          <a:srgbClr val="969696"/>
        </a:lt2>
        <a:accent1>
          <a:srgbClr val="F79646"/>
        </a:accent1>
        <a:accent2>
          <a:srgbClr val="4BACC6"/>
        </a:accent2>
        <a:accent3>
          <a:srgbClr val="FFFFFF"/>
        </a:accent3>
        <a:accent4>
          <a:srgbClr val="000000"/>
        </a:accent4>
        <a:accent5>
          <a:srgbClr val="FAC9B0"/>
        </a:accent5>
        <a:accent6>
          <a:srgbClr val="439BB3"/>
        </a:accent6>
        <a:hlink>
          <a:srgbClr val="7E6BC9"/>
        </a:hlink>
        <a:folHlink>
          <a:srgbClr val="A5C2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1_p 2">
        <a:dk1>
          <a:srgbClr val="000000"/>
        </a:dk1>
        <a:lt1>
          <a:srgbClr val="FFFFFF"/>
        </a:lt1>
        <a:dk2>
          <a:srgbClr val="1C4372"/>
        </a:dk2>
        <a:lt2>
          <a:srgbClr val="969696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9BBB59"/>
        </a:hlink>
        <a:folHlink>
          <a:srgbClr val="8064A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1_p 3">
        <a:dk1>
          <a:srgbClr val="000000"/>
        </a:dk1>
        <a:lt1>
          <a:srgbClr val="FFFFFF"/>
        </a:lt1>
        <a:dk2>
          <a:srgbClr val="4F271C"/>
        </a:dk2>
        <a:lt2>
          <a:srgbClr val="969696"/>
        </a:lt2>
        <a:accent1>
          <a:srgbClr val="3891A7"/>
        </a:accent1>
        <a:accent2>
          <a:srgbClr val="EDAA01"/>
        </a:accent2>
        <a:accent3>
          <a:srgbClr val="FFFFFF"/>
        </a:accent3>
        <a:accent4>
          <a:srgbClr val="000000"/>
        </a:accent4>
        <a:accent5>
          <a:srgbClr val="AEC7D0"/>
        </a:accent5>
        <a:accent6>
          <a:srgbClr val="D79A01"/>
        </a:accent6>
        <a:hlink>
          <a:srgbClr val="C32D2E"/>
        </a:hlink>
        <a:folHlink>
          <a:srgbClr val="84AA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2008最新保险行业精品PPT模板</Template>
  <TotalTime>6813</TotalTime>
  <Words>1303</Words>
  <Application>Microsoft Office PowerPoint</Application>
  <PresentationFormat>全屏显示(4:3)</PresentationFormat>
  <Paragraphs>171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3" baseType="lpstr">
      <vt:lpstr>Verdana</vt:lpstr>
      <vt:lpstr>宋体</vt:lpstr>
      <vt:lpstr>Arial</vt:lpstr>
      <vt:lpstr>Wingdings</vt:lpstr>
      <vt:lpstr>华康少女文字W5</vt:lpstr>
      <vt:lpstr>方正超粗黑简体</vt:lpstr>
      <vt:lpstr>黑体</vt:lpstr>
      <vt:lpstr>Times New Roman</vt:lpstr>
      <vt:lpstr>华文细黑</vt:lpstr>
      <vt:lpstr>方正细圆简体</vt:lpstr>
      <vt:lpstr>华文彩云</vt:lpstr>
      <vt:lpstr>隶书</vt:lpstr>
      <vt:lpstr>仿宋_GB2312</vt:lpstr>
      <vt:lpstr>华文新魏</vt:lpstr>
      <vt:lpstr>Arial Narrow</vt:lpstr>
      <vt:lpstr>Highlight LET</vt:lpstr>
      <vt:lpstr>Dotum</vt:lpstr>
      <vt:lpstr>2008最新保险行业精品PPT模板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Administrator</dc:creator>
  <cp:lastModifiedBy>admin</cp:lastModifiedBy>
  <cp:revision>294</cp:revision>
  <dcterms:created xsi:type="dcterms:W3CDTF">2008-07-02T23:09:48Z</dcterms:created>
  <dcterms:modified xsi:type="dcterms:W3CDTF">2015-07-08T02:06:08Z</dcterms:modified>
</cp:coreProperties>
</file>