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62" r:id="rId5"/>
    <p:sldId id="263" r:id="rId6"/>
    <p:sldId id="264" r:id="rId7"/>
    <p:sldId id="266" r:id="rId8"/>
    <p:sldId id="265" r:id="rId9"/>
    <p:sldId id="260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6" y="1567346"/>
            <a:ext cx="4701841" cy="710095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>
              <a:buNone/>
              <a:defRPr lang="zh-CN" altLang="en-US" b="0" smtClean="0"/>
            </a:lvl1pPr>
          </a:lstStyle>
          <a:p>
            <a:pPr marL="0" lvl="0" indent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89616" y="2357460"/>
            <a:ext cx="4701841" cy="376689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60850" cy="1600200"/>
          </a:xfrm>
        </p:spPr>
        <p:txBody>
          <a:bodyPr anchor="t" anchorCtr="0">
            <a:normAutofit/>
          </a:bodyPr>
          <a:lstStyle>
            <a:lvl1pPr>
              <a:defRPr sz="4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384800" y="457201"/>
            <a:ext cx="5970588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26085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sz="6600" b="1">
                <a:latin typeface="华文行楷" charset="0"/>
                <a:ea typeface="华文行楷" charset="0"/>
                <a:sym typeface="+mn-ea"/>
              </a:rPr>
              <a:t>抓十一点，辨析病句</a:t>
            </a:r>
            <a:endParaRPr lang="zh-CN" altLang="en-US" sz="6600" b="1">
              <a:latin typeface="华文行楷" charset="0"/>
              <a:ea typeface="华文行楷" charset="0"/>
              <a:sym typeface="+mn-ea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270" y="212725"/>
            <a:ext cx="11870690" cy="5241290"/>
          </a:xfrm>
        </p:spPr>
        <p:txBody>
          <a:bodyPr/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一、抓并列关系的短语（标志词为“和”、顿号）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1. 看搭配是否恰当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2．看分类列举是否得当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3．看并列短语顺序是否得当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4．看并列短语是否造成歧义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5．看并列短语是否重复或矛盾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8194" name="文本占位符 5121"/>
          <p:cNvSpPr>
            <a:spLocks noGrp="1"/>
          </p:cNvSpPr>
          <p:nvPr/>
        </p:nvSpPr>
        <p:spPr>
          <a:xfrm>
            <a:off x="433070" y="4575175"/>
            <a:ext cx="10476865" cy="798195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>
            <a:lvl1pPr marL="357505" lvl="0" indent="-357505" algn="just" defTabSz="91440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charset="2"/>
              <a:buChar char=""/>
              <a:defRPr sz="2400" kern="1200" baseline="0">
                <a:solidFill>
                  <a:schemeClr val="accent1"/>
                </a:solidFill>
                <a:latin typeface="+mn-lt"/>
                <a:ea typeface="+mn-ea"/>
                <a:cs typeface="+mn-cs"/>
                <a:sym typeface="Arial" charset="0"/>
              </a:defRPr>
            </a:lvl1pPr>
            <a:lvl2pPr marL="357505" lvl="1" indent="-357505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rgbClr val="DCE380"/>
              </a:buClr>
              <a:buSzPct val="80000"/>
              <a:buFont typeface="幼圆" charset="-122"/>
              <a:buChar char=" 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  <a:sym typeface="Arial" charset="0"/>
              </a:defRPr>
            </a:lvl2pPr>
            <a:lvl3pPr marL="1143000" lvl="2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Clr>
                <a:srgbClr val="DCE380"/>
              </a:buClr>
              <a:buSzPct val="80000"/>
              <a:buFont typeface="Arial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  <a:sym typeface="Arial" charset="0"/>
              </a:defRPr>
            </a:lvl3pPr>
            <a:lvl4pPr marL="1600200" lvl="3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Clr>
                <a:srgbClr val="DCE380"/>
              </a:buClr>
              <a:buSzPct val="80000"/>
              <a:buFont typeface="Arial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  <a:sym typeface="Arial" charset="0"/>
              </a:defRPr>
            </a:lvl4pPr>
            <a:lvl5pPr marL="2057400" lvl="4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Clr>
                <a:srgbClr val="DCE380"/>
              </a:buClr>
              <a:buSzPct val="80000"/>
              <a:buFont typeface="Arial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  <a:sym typeface="Arial" charset="0"/>
              </a:defRPr>
            </a:lvl5pPr>
            <a:lvl6pPr marL="2514600" lvl="5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Clr>
                <a:srgbClr val="DCE380"/>
              </a:buClr>
              <a:buSzPct val="80000"/>
              <a:buFont typeface="Arial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  <a:sym typeface="Arial" charset="0"/>
              </a:defRPr>
            </a:lvl6pPr>
            <a:lvl7pPr marL="2971800" lvl="6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Clr>
                <a:srgbClr val="DCE380"/>
              </a:buClr>
              <a:buSzPct val="80000"/>
              <a:buFont typeface="Arial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  <a:sym typeface="Arial" charset="0"/>
              </a:defRPr>
            </a:lvl7pPr>
            <a:lvl8pPr marL="3429000" lvl="7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Clr>
                <a:srgbClr val="DCE380"/>
              </a:buClr>
              <a:buSzPct val="80000"/>
              <a:buFont typeface="Arial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  <a:sym typeface="Arial" charset="0"/>
              </a:defRPr>
            </a:lvl8pPr>
            <a:lvl9pPr marL="3886200" lvl="8" indent="-228600" algn="l" defTabSz="91440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600"/>
              </a:spcAft>
              <a:buClr>
                <a:srgbClr val="DCE380"/>
              </a:buClr>
              <a:buSzPct val="80000"/>
              <a:buFont typeface="Arial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  <a:sym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zh-CN" altLang="en-US" sz="4400" b="1" dirty="0">
                <a:solidFill>
                  <a:schemeClr val="tx1"/>
                </a:solidFill>
                <a:latin typeface="华文行楷" charset="0"/>
                <a:ea typeface="华文行楷" charset="0"/>
              </a:rPr>
              <a:t>关键词：搭配分类语序    歧义重复矛盾</a:t>
            </a:r>
            <a:endParaRPr lang="zh-CN" altLang="en-US" sz="4400" b="1" dirty="0">
              <a:solidFill>
                <a:schemeClr val="tx1"/>
              </a:solidFill>
              <a:latin typeface="华文行楷" charset="0"/>
              <a:ea typeface="华文行楷" charset="0"/>
            </a:endParaRPr>
          </a:p>
          <a:p>
            <a:pPr>
              <a:lnSpc>
                <a:spcPct val="90000"/>
              </a:lnSpc>
            </a:pPr>
            <a:endParaRPr lang="zh-CN" altLang="en-US" b="1" dirty="0">
              <a:solidFill>
                <a:srgbClr val="0000CC"/>
              </a:solidFill>
              <a:latin typeface="华文行楷" charset="0"/>
              <a:ea typeface="华文行楷" charset="0"/>
            </a:endParaRPr>
          </a:p>
          <a:p>
            <a:pPr>
              <a:lnSpc>
                <a:spcPct val="90000"/>
              </a:lnSpc>
            </a:pPr>
            <a:endParaRPr lang="zh-CN" altLang="en-US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endParaRPr lang="zh-CN" altLang="en-US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endParaRPr lang="zh-CN" altLang="en-US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endParaRPr lang="zh-CN" altLang="en-US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endParaRPr lang="zh-CN" altLang="en-US" sz="28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270" y="212725"/>
            <a:ext cx="11870690" cy="6130290"/>
          </a:xfrm>
        </p:spPr>
        <p:txBody>
          <a:bodyPr/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二、抓出现“是”的句子（标志词为“是”）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1．看主语与宾语</a:t>
            </a:r>
            <a:r>
              <a:rPr lang="zh-CN" altLang="en-US" sz="3200" b="1" i="1" u="sng">
                <a:solidFill>
                  <a:srgbClr val="0000CC"/>
                </a:solidFill>
                <a:latin typeface="黑体" charset="0"/>
                <a:ea typeface="黑体" charset="0"/>
              </a:rPr>
              <a:t>搭配 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是否恰当。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2．看是否出现了句式</a:t>
            </a:r>
            <a:r>
              <a:rPr lang="zh-CN" altLang="en-US" sz="3200" b="1" i="1" u="sng">
                <a:solidFill>
                  <a:srgbClr val="0000CC"/>
                </a:solidFill>
                <a:latin typeface="黑体" charset="0"/>
                <a:ea typeface="黑体" charset="0"/>
              </a:rPr>
              <a:t>杂糅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三、抓介词,（标志词为“使”“在”“对”“以”“向”“通过”等）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1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看介词是否淹没了主语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2.看介词是否造成了句子结构混乱</a:t>
            </a:r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3．看介词使用是否得当</a:t>
            </a:r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270" y="212725"/>
            <a:ext cx="11870690" cy="6414770"/>
          </a:xfrm>
        </p:spPr>
        <p:txBody>
          <a:bodyPr/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四、抓否定词.（标志词为“不”“否认”等）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1．看多重否定是否恰当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2．看否定句、反问句连用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</a:rPr>
              <a:t>是否否定不当</a:t>
            </a:r>
            <a:endParaRPr lang="zh-CN" altLang="en-US" sz="3200" b="1" u="sng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五、抓过长过多修饰限制语.（标志词为“的”“地”等）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1．看谓语后长长的修饰语是否代替了宾语。（残缺）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2．看多层定语语序是否得当。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3.看多层状语语序是否得当。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4.看修饰语和中心词的位置是否颠倒。（语序）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270" y="212725"/>
            <a:ext cx="11870690" cy="6414770"/>
          </a:xfrm>
        </p:spPr>
        <p:txBody>
          <a:bodyPr/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六、抓两面词（标志词为“能否”“是否”“成败”等）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七、抓带“否则”的句子，看是否有赘余重复的语病。（标志词为“否则”）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八、抓关联词语。（标志词为“无论……都”等关联词）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1.看是否强加关系，即关系不当，不合逻辑。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2.看关联词搭配是否恰当。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3.看关联词是否放错了位置等等。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270" y="212725"/>
            <a:ext cx="11870690" cy="6414770"/>
          </a:xfrm>
        </p:spPr>
        <p:txBody>
          <a:bodyPr/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九、抓约数或估量词语,看表约数和估量的句子是否重复。（标志词为“以上”“几倍”“约”“近”“左右”等） 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1.看前后是否矛盾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2.看数字表述是否合乎逻辑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3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看是否位置不当或搭配不当。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十、抓代词，看是否指代不明而造成歧义。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十一．抓熟语，看是否有语意重复。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如：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人们生灵涂炭、群众民怨沸腾、许多莘莘学子、值得可歌可泣、正方兴未艾、被人贻笑大方。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270" y="212725"/>
            <a:ext cx="11870690" cy="6414770"/>
          </a:xfrm>
        </p:spPr>
        <p:txBody>
          <a:bodyPr/>
          <a:p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684</Words>
  <Application>Kingsoft Office WPP</Application>
  <PresentationFormat>宽屏</PresentationFormat>
  <Paragraphs>56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抓十一点，辨析病句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</cp:revision>
  <dcterms:created xsi:type="dcterms:W3CDTF">2016-01-11T07:07:00Z</dcterms:created>
  <dcterms:modified xsi:type="dcterms:W3CDTF">2016-01-11T11:06:51Z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