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58" r:id="rId2"/>
    <p:sldId id="459" r:id="rId3"/>
    <p:sldId id="460" r:id="rId4"/>
    <p:sldId id="462" r:id="rId5"/>
    <p:sldId id="461" r:id="rId6"/>
    <p:sldId id="501" r:id="rId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34" d="100"/>
          <a:sy n="34" d="100"/>
        </p:scale>
        <p:origin x="37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91D8E29-816A-65F1-00D3-3210C54012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F8B1445F-EA9C-B213-B404-D10F7375D9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6C8913F-7847-2EE8-8C3C-AA8265664C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6AF52-FA5F-4132-B52F-593BD4B40A21}" type="datetimeFigureOut">
              <a:rPr lang="zh-CN" altLang="en-US" smtClean="0"/>
              <a:t>2023/1/4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12B9231-5713-4FAE-C689-4F1C26CC0E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87B087F-2120-65C4-DC2F-1DE2993CB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D6E55-4046-4CD2-946B-EDE55286AF3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12781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013BB99-A530-8E3B-EB78-74FD6F59E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9F9567C-5EBC-67C1-E551-C3490ABCA6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E54FB87-E15D-C60D-C259-A3EAE5C12A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6AF52-FA5F-4132-B52F-593BD4B40A21}" type="datetimeFigureOut">
              <a:rPr lang="zh-CN" altLang="en-US" smtClean="0"/>
              <a:t>2023/1/4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56A856D-AE27-35A0-EAA4-0818E9A7A4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196F580-431D-E374-1B6B-B90F252A9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D6E55-4046-4CD2-946B-EDE55286AF3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76910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79B059F-CF79-DD87-1DD2-28D10B60A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9954487-40BE-B28F-6C95-64EF2AC8E5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A94455D-C2C9-1D5D-0778-1D2FDD05B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6AF52-FA5F-4132-B52F-593BD4B40A21}" type="datetimeFigureOut">
              <a:rPr lang="zh-CN" altLang="en-US" smtClean="0"/>
              <a:t>2023/1/4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4F1BF53-DA64-9E32-C43C-B91CC3690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F9B8CB8-1E55-6E28-88C8-72D031248E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D6E55-4046-4CD2-946B-EDE55286AF3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658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BB9B47A-AA36-567E-77EE-8D931C526A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C659B83-A593-F56F-36F3-288EE8C53B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E2E63BD9-75AD-BB1B-2F69-80F8AF948F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B9A128C-110E-8443-DC75-CC9F08702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6AF52-FA5F-4132-B52F-593BD4B40A21}" type="datetimeFigureOut">
              <a:rPr lang="zh-CN" altLang="en-US" smtClean="0"/>
              <a:t>2023/1/4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C969BFC-DA5C-B96C-8835-A8DA7C859A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1BA4255-C0CC-892B-6612-4335C69B55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D6E55-4046-4CD2-946B-EDE55286AF3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3735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B60C0F4-E540-4B3A-670A-EECE7EE749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BA49509-6BA8-80DB-1030-5F857442E5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2167577-63E4-7B9A-4F48-370DE3E6E6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144741A3-604D-BCB4-831C-905B51DEBA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4A5C0B0B-3743-4EFD-5409-25A179979A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52A7810B-7FF2-6A4C-0670-B2D8DA4ED5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6AF52-FA5F-4132-B52F-593BD4B40A21}" type="datetimeFigureOut">
              <a:rPr lang="zh-CN" altLang="en-US" smtClean="0"/>
              <a:t>2023/1/4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DA88F52A-ED3A-F4FE-9070-141145A86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DEA857CD-F52A-7737-E9F1-BA837F4083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D6E55-4046-4CD2-946B-EDE55286AF3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1266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B26276A-7961-50C5-E0BD-18B001967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041A80CF-3F72-13E9-9B56-2E34D2E40A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6AF52-FA5F-4132-B52F-593BD4B40A21}" type="datetimeFigureOut">
              <a:rPr lang="zh-CN" altLang="en-US" smtClean="0"/>
              <a:t>2023/1/4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278C8533-6A86-CE4E-E33E-837488DA2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CE407532-7A2E-24D2-CAE7-3BCA2B2C10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D6E55-4046-4CD2-946B-EDE55286AF3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16232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1CB3A085-699A-6690-816A-DE3539E20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6AF52-FA5F-4132-B52F-593BD4B40A21}" type="datetimeFigureOut">
              <a:rPr lang="zh-CN" altLang="en-US" smtClean="0"/>
              <a:t>2023/1/4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003BEF23-5164-1A02-E2CF-B2658AC0EF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0A798C1-28AF-A744-77AD-1D50595EFE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D6E55-4046-4CD2-946B-EDE55286AF3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7500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0693B69-2E0E-23C4-EF73-C88CB6F18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5655916-7E7F-687D-F4E9-9F063D7729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A5CC628F-132B-359D-494A-E401650D0A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A698710-67B0-715F-C2C5-2E466A3FAA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6AF52-FA5F-4132-B52F-593BD4B40A21}" type="datetimeFigureOut">
              <a:rPr lang="zh-CN" altLang="en-US" smtClean="0"/>
              <a:t>2023/1/4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35F7DAE-515C-CE47-564E-1E35C75105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DFA8473-96EA-D876-C6AD-5D8D13E237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D6E55-4046-4CD2-946B-EDE55286AF3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6079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4E0827F-9050-484C-2E79-2015309129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5373A101-7AC6-3AE5-6F2D-AE45A764D8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0B906FC4-38D0-39BD-6E1B-9BAE8238B8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BF43E7C-7416-DD99-D550-7E7D4D399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6AF52-FA5F-4132-B52F-593BD4B40A21}" type="datetimeFigureOut">
              <a:rPr lang="zh-CN" altLang="en-US" smtClean="0"/>
              <a:t>2023/1/4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EC84DB1-5D83-EE01-FD40-EA0851CCAA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87CFB58-EB8A-4097-593C-68ED73EFD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D6E55-4046-4CD2-946B-EDE55286AF3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65718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D917999-6A53-CEA5-8C23-5FB05FFEC5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2BA831C-2F4F-CDAD-1D10-781A4F3788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061EC85-EF41-04F0-EC11-ACB19B23D0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6AF52-FA5F-4132-B52F-593BD4B40A21}" type="datetimeFigureOut">
              <a:rPr lang="zh-CN" altLang="en-US" smtClean="0"/>
              <a:t>2023/1/4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338C38D-2322-A40C-EFC0-B4B65C5665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E7690AA-61C6-DE81-1F24-8B70A4296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D6E55-4046-4CD2-946B-EDE55286AF3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3707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DEE13595-E992-0BB8-AADA-42C71B80BB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C12F045-F49D-646E-519D-86D8DE5417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530C09C-B395-9CD4-548E-99B4CB8DC5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6AF52-FA5F-4132-B52F-593BD4B40A21}" type="datetimeFigureOut">
              <a:rPr lang="zh-CN" altLang="en-US" smtClean="0"/>
              <a:t>2023/1/4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8AD7B4E-C0B6-58E3-4027-3F5202943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1D1AC9D-3A49-BF18-3FA0-F6C27B1097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D6E55-4046-4CD2-946B-EDE55286AF3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36895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AE45A840-2AC6-B757-6D8D-CBBAFE3572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747A96A-B5F5-DD5F-0F99-1EBD0CCE6F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F23E91C-3276-5ABF-6CB3-0A9D1D44E9C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6AF52-FA5F-4132-B52F-593BD4B40A21}" type="datetimeFigureOut">
              <a:rPr lang="zh-CN" altLang="en-US" smtClean="0"/>
              <a:t>2023/1/4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0488668-EA70-578F-EEEB-CAE1068E32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F661814-4C96-A077-9D94-47F3093861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BD6E55-4046-4CD2-946B-EDE55286AF3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0495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文本框 4">
            <a:extLst>
              <a:ext uri="{FF2B5EF4-FFF2-40B4-BE49-F238E27FC236}">
                <a16:creationId xmlns:a16="http://schemas.microsoft.com/office/drawing/2014/main" id="{5893CAC2-80E9-9515-BFAB-C7DD7502B3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5925" y="-420688"/>
            <a:ext cx="11428413" cy="6740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3600" b="1"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 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3600" b="1"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1.</a:t>
            </a:r>
            <a:r>
              <a:rPr lang="zh-CN" altLang="en-US" sz="3600" b="1"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默：录毕，走送之，</a:t>
            </a:r>
            <a:r>
              <a:rPr lang="zh-CN" altLang="en-US" sz="3600" b="1" u="sng"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          </a:t>
            </a:r>
            <a:r>
              <a:rPr lang="zh-CN" altLang="en-US" sz="3600" b="1"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。</a:t>
            </a:r>
            <a:r>
              <a:rPr lang="zh-CN" altLang="en-US" sz="3600" b="1" u="sng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          </a:t>
            </a:r>
            <a:r>
              <a:rPr lang="zh-CN" altLang="en-US" sz="3600" b="1"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，余因得遍观群书。既加冠，益慕圣贤之道。</a:t>
            </a:r>
            <a:r>
              <a:rPr lang="zh-CN" altLang="en-US" sz="3600" b="1" u="sng"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           </a:t>
            </a:r>
            <a:r>
              <a:rPr lang="zh-CN" altLang="en-US" sz="3600" b="1"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，尝趋百里外，</a:t>
            </a:r>
            <a:r>
              <a:rPr lang="zh-CN" altLang="en-US" sz="3600" b="1" u="sng"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         </a:t>
            </a:r>
            <a:r>
              <a:rPr lang="zh-CN" altLang="en-US" sz="3600" b="1"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。先达德隆望尊，门人弟子填其室，</a:t>
            </a:r>
            <a:r>
              <a:rPr lang="zh-CN" altLang="en-US" sz="3600" b="1" u="sng"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          </a:t>
            </a:r>
            <a:r>
              <a:rPr lang="zh-CN" altLang="en-US" sz="3600" b="1"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。余立侍左右，</a:t>
            </a:r>
            <a:r>
              <a:rPr lang="zh-CN" altLang="en-US" sz="3600" b="1" u="sng"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         </a:t>
            </a:r>
            <a:r>
              <a:rPr lang="zh-CN" altLang="en-US" sz="3600" b="1"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，</a:t>
            </a:r>
            <a:r>
              <a:rPr lang="zh-CN" altLang="en-US" sz="3600" b="1" u="sng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           </a:t>
            </a:r>
            <a:r>
              <a:rPr lang="zh-CN" altLang="en-US" sz="3600" b="1"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；</a:t>
            </a:r>
            <a:r>
              <a:rPr lang="zh-CN" altLang="en-US" sz="3600" b="1" u="sng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          </a:t>
            </a:r>
            <a:r>
              <a:rPr lang="zh-CN" altLang="en-US" sz="3600" b="1"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，色愈恭，礼愈至，不敢出一言以复；</a:t>
            </a:r>
            <a:r>
              <a:rPr lang="zh-CN" altLang="en-US" sz="3600" b="1" u="sng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           </a:t>
            </a:r>
            <a:r>
              <a:rPr lang="zh-CN" altLang="en-US" sz="3600" b="1"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，则又请焉。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3600" b="1"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2.</a:t>
            </a:r>
            <a:r>
              <a:rPr lang="zh-CN" altLang="en-US" sz="3600" b="1"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译</a:t>
            </a:r>
            <a:r>
              <a:rPr lang="zh-CN" altLang="en-US" sz="3600" b="1">
                <a:latin typeface="方正正中黑简体" charset="-122"/>
                <a:ea typeface="方正正中黑简体" charset="-122"/>
                <a:sym typeface="Wingdings" panose="05000000000000000000" pitchFamily="2" charset="2"/>
              </a:rPr>
              <a:t>（</a:t>
            </a:r>
            <a:r>
              <a:rPr lang="en-US" altLang="zh-CN" sz="3600" b="1">
                <a:latin typeface="方正正中黑简体" charset="-122"/>
                <a:ea typeface="方正正中黑简体" charset="-122"/>
                <a:sym typeface="Wingdings" panose="05000000000000000000" pitchFamily="2" charset="2"/>
              </a:rPr>
              <a:t>1</a:t>
            </a:r>
            <a:r>
              <a:rPr lang="zh-CN" altLang="en-US" sz="3600" b="1">
                <a:latin typeface="方正正中黑简体" charset="-122"/>
                <a:ea typeface="方正正中黑简体" charset="-122"/>
                <a:sym typeface="Wingdings" panose="05000000000000000000" pitchFamily="2" charset="2"/>
              </a:rPr>
              <a:t>）</a:t>
            </a:r>
            <a:r>
              <a:rPr lang="zh-CN" altLang="en-US" sz="3600" b="1" u="sng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          </a:t>
            </a:r>
            <a:r>
              <a:rPr lang="zh-CN" altLang="en-US" sz="36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，尝趋百里外，</a:t>
            </a:r>
            <a:r>
              <a:rPr lang="zh-CN" altLang="en-US" sz="3600" b="1" u="sng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         </a:t>
            </a:r>
            <a:r>
              <a:rPr lang="zh-CN" altLang="en-US" sz="36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。</a:t>
            </a:r>
            <a:endParaRPr lang="en-US" altLang="zh-CN" sz="3600" b="1">
              <a:solidFill>
                <a:srgbClr val="000000"/>
              </a:solidFill>
              <a:latin typeface="方正正中黑简体" charset="-122"/>
              <a:ea typeface="方正正中黑简体" charset="-122"/>
              <a:sym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6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Wingdings" panose="05000000000000000000" pitchFamily="2" charset="2"/>
              </a:rPr>
              <a:t>（</a:t>
            </a:r>
            <a:r>
              <a:rPr lang="en-US" altLang="zh-CN" sz="36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Wingdings" panose="05000000000000000000" pitchFamily="2" charset="2"/>
              </a:rPr>
              <a:t>2</a:t>
            </a:r>
            <a:r>
              <a:rPr lang="zh-CN" altLang="en-US" sz="36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Wingdings" panose="05000000000000000000" pitchFamily="2" charset="2"/>
              </a:rPr>
              <a:t>）</a:t>
            </a:r>
            <a:r>
              <a:rPr lang="zh-CN" altLang="en-US" sz="36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先达德隆望尊，门人弟子填其室，</a:t>
            </a:r>
            <a:r>
              <a:rPr lang="zh-CN" altLang="en-US" sz="3600" b="1" u="sng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          </a:t>
            </a:r>
            <a:r>
              <a:rPr lang="zh-CN" altLang="en-US" sz="36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。</a:t>
            </a:r>
            <a:endParaRPr lang="zh-CN" altLang="en-US" sz="3600" b="1">
              <a:latin typeface="方正正中黑简体" charset="-122"/>
              <a:ea typeface="方正正中黑简体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文本框 4">
            <a:extLst>
              <a:ext uri="{FF2B5EF4-FFF2-40B4-BE49-F238E27FC236}">
                <a16:creationId xmlns:a16="http://schemas.microsoft.com/office/drawing/2014/main" id="{435ADA78-454A-AAD7-E269-C9600B780F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638" y="-290513"/>
            <a:ext cx="11101387" cy="6740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3600" b="1"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 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3600" b="1"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1.</a:t>
            </a:r>
            <a:r>
              <a:rPr lang="zh-CN" altLang="en-US" sz="3600" b="1"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默：录毕，走送之，</a:t>
            </a:r>
            <a:r>
              <a:rPr lang="zh-CN" altLang="en-US" sz="3600" b="1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不敢稍逾约</a:t>
            </a:r>
            <a:r>
              <a:rPr lang="zh-CN" altLang="en-US" sz="3600" b="1"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。</a:t>
            </a:r>
            <a:r>
              <a:rPr lang="zh-CN" altLang="en-US" sz="3600" b="1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以是人多以书假余</a:t>
            </a:r>
            <a:r>
              <a:rPr lang="zh-CN" altLang="en-US" sz="3600" b="1"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，余因得遍观群书。既加冠，益慕圣贤之道。</a:t>
            </a:r>
            <a:r>
              <a:rPr lang="zh-CN" altLang="en-US" sz="3600" b="1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又患无硕师名人与游</a:t>
            </a:r>
            <a:r>
              <a:rPr lang="zh-CN" altLang="en-US" sz="3600" b="1"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，尝趋百里外，</a:t>
            </a:r>
            <a:r>
              <a:rPr lang="zh-CN" altLang="en-US" sz="3600" b="1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从乡之先达执经叩问</a:t>
            </a:r>
            <a:r>
              <a:rPr lang="zh-CN" altLang="en-US" sz="3600" b="1"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。先达德隆望尊，门人弟子填其室，</a:t>
            </a:r>
            <a:r>
              <a:rPr lang="zh-CN" altLang="en-US" sz="3600" b="1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未尝稍降辞色</a:t>
            </a:r>
            <a:r>
              <a:rPr lang="zh-CN" altLang="en-US" sz="3600" b="1"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。余立侍左右，</a:t>
            </a:r>
            <a:r>
              <a:rPr lang="zh-CN" altLang="en-US" sz="3600" b="1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援疑质理</a:t>
            </a:r>
            <a:r>
              <a:rPr lang="zh-CN" altLang="en-US" sz="3600" b="1"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，</a:t>
            </a:r>
            <a:r>
              <a:rPr lang="zh-CN" altLang="en-US" sz="3600" b="1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俯身倾耳以请</a:t>
            </a:r>
            <a:r>
              <a:rPr lang="zh-CN" altLang="en-US" sz="3600" b="1"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；</a:t>
            </a:r>
            <a:r>
              <a:rPr lang="zh-CN" altLang="en-US" sz="3600" b="1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或遇其叱咄</a:t>
            </a:r>
            <a:r>
              <a:rPr lang="zh-CN" altLang="en-US" sz="3600" b="1"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，色愈恭，礼愈至，不敢出一言以复；</a:t>
            </a:r>
            <a:r>
              <a:rPr lang="zh-CN" altLang="en-US" sz="3600" b="1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俟其欣悦</a:t>
            </a:r>
            <a:r>
              <a:rPr lang="zh-CN" altLang="en-US" sz="3600" b="1"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，则又请焉</a:t>
            </a:r>
            <a:r>
              <a:rPr lang="zh-CN" altLang="en-US" sz="36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。</a:t>
            </a:r>
            <a:endParaRPr lang="zh-CN" altLang="en-US" sz="3600" b="1">
              <a:latin typeface="方正正中黑简体" charset="-122"/>
              <a:ea typeface="方正正中黑简体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10" name="文本框 4">
            <a:extLst>
              <a:ext uri="{FF2B5EF4-FFF2-40B4-BE49-F238E27FC236}">
                <a16:creationId xmlns:a16="http://schemas.microsoft.com/office/drawing/2014/main" id="{A853B2DE-8BC8-B5FD-A5F6-B6D515079C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5925" y="-420688"/>
            <a:ext cx="11428413" cy="6740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3600" b="1"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 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3600" b="1">
                <a:latin typeface="方正正中黑简体" charset="-122"/>
                <a:ea typeface="方正正中黑简体" charset="-122"/>
                <a:sym typeface="Wingdings" panose="05000000000000000000" pitchFamily="2" charset="2"/>
              </a:rPr>
              <a:t>（</a:t>
            </a:r>
            <a:r>
              <a:rPr lang="en-US" altLang="zh-CN" sz="3600" b="1">
                <a:latin typeface="方正正中黑简体" charset="-122"/>
                <a:ea typeface="方正正中黑简体" charset="-122"/>
                <a:sym typeface="Wingdings" panose="05000000000000000000" pitchFamily="2" charset="2"/>
              </a:rPr>
              <a:t>1</a:t>
            </a:r>
            <a:r>
              <a:rPr lang="zh-CN" altLang="en-US" sz="3600" b="1">
                <a:latin typeface="方正正中黑简体" charset="-122"/>
                <a:ea typeface="方正正中黑简体" charset="-122"/>
                <a:sym typeface="Wingdings" panose="05000000000000000000" pitchFamily="2" charset="2"/>
              </a:rPr>
              <a:t>）</a:t>
            </a:r>
            <a:r>
              <a:rPr lang="zh-CN" altLang="en-US" sz="36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又患无硕师名人与游，尝趋百里外，从乡之先达执经叩问。</a:t>
            </a:r>
            <a:endParaRPr lang="en-US" altLang="zh-CN" sz="3600" b="1">
              <a:solidFill>
                <a:srgbClr val="000000"/>
              </a:solidFill>
              <a:latin typeface="方正正中黑简体" charset="-122"/>
              <a:ea typeface="方正正中黑简体" charset="-122"/>
              <a:sym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600" b="1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又担心没有</a:t>
            </a:r>
            <a:r>
              <a:rPr lang="zh-CN" altLang="en-US" sz="3600" b="1" u="sng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学问渊博的老师</a:t>
            </a:r>
            <a:r>
              <a:rPr lang="zh-CN" altLang="en-US" sz="3600" b="1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和名人交往，曾经</a:t>
            </a:r>
            <a:r>
              <a:rPr lang="zh-CN" altLang="en-US" sz="3600" b="1" u="sng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跑到</a:t>
            </a:r>
            <a:r>
              <a:rPr lang="zh-CN" altLang="en-US" sz="3600" b="1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百里之外，</a:t>
            </a:r>
            <a:r>
              <a:rPr lang="zh-CN" altLang="en-US" sz="3600" b="1" u="sng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拿着经书 </a:t>
            </a:r>
            <a:r>
              <a:rPr lang="zh-CN" altLang="en-US" sz="3600" b="1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向当地 </a:t>
            </a:r>
            <a:r>
              <a:rPr lang="zh-CN" altLang="en-US" sz="3600" b="1" u="sng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有道德有学问的前辈 请教</a:t>
            </a:r>
            <a:r>
              <a:rPr lang="zh-CN" altLang="en-US" sz="3600" b="1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。</a:t>
            </a:r>
            <a:endParaRPr lang="en-US" altLang="zh-CN" sz="3600" b="1">
              <a:solidFill>
                <a:srgbClr val="FF0000"/>
              </a:solidFill>
              <a:latin typeface="方正正中黑简体" charset="-122"/>
              <a:ea typeface="方正正中黑简体" charset="-122"/>
              <a:sym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6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Wingdings" panose="05000000000000000000" pitchFamily="2" charset="2"/>
              </a:rPr>
              <a:t>（</a:t>
            </a:r>
            <a:r>
              <a:rPr lang="en-US" altLang="zh-CN" sz="36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Wingdings" panose="05000000000000000000" pitchFamily="2" charset="2"/>
              </a:rPr>
              <a:t>2</a:t>
            </a:r>
            <a:r>
              <a:rPr lang="zh-CN" altLang="en-US" sz="36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Wingdings" panose="05000000000000000000" pitchFamily="2" charset="2"/>
              </a:rPr>
              <a:t>）</a:t>
            </a:r>
            <a:r>
              <a:rPr lang="zh-CN" altLang="en-US" sz="36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先达德隆望尊，门人弟子填其室，未尝稍降辞色。</a:t>
            </a:r>
            <a:endParaRPr lang="en-US" altLang="zh-CN" sz="3600" b="1">
              <a:solidFill>
                <a:srgbClr val="000000"/>
              </a:solidFill>
              <a:latin typeface="方正正中黑简体" charset="-122"/>
              <a:ea typeface="方正正中黑简体" charset="-122"/>
              <a:sym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600" b="1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前辈</a:t>
            </a:r>
            <a:r>
              <a:rPr lang="zh-CN" altLang="en-US" sz="3600" b="1" u="sng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道德声望高</a:t>
            </a:r>
            <a:r>
              <a:rPr lang="zh-CN" altLang="en-US" sz="3600" b="1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，门人学生</a:t>
            </a:r>
            <a:r>
              <a:rPr lang="zh-CN" altLang="en-US" sz="3600" b="1" u="sng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挤满</a:t>
            </a:r>
            <a:r>
              <a:rPr lang="zh-CN" altLang="en-US" sz="3600" b="1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了他的屋子，他从不</a:t>
            </a:r>
            <a:r>
              <a:rPr lang="zh-CN" altLang="en-US" sz="3600" b="1" u="sng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言辞委婉些</a:t>
            </a:r>
            <a:r>
              <a:rPr lang="zh-CN" altLang="en-US" sz="3600" b="1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，</a:t>
            </a:r>
            <a:r>
              <a:rPr lang="zh-CN" altLang="en-US" sz="3600" b="1" u="sng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脸色温和些</a:t>
            </a:r>
            <a:r>
              <a:rPr lang="zh-CN" altLang="en-US" sz="3600" b="1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。</a:t>
            </a:r>
          </a:p>
        </p:txBody>
      </p:sp>
    </p:spTree>
  </p:cSld>
  <p:clrMapOvr>
    <a:masterClrMapping/>
  </p:clrMapOvr>
  <p:transition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34" name="文本框 4">
            <a:extLst>
              <a:ext uri="{FF2B5EF4-FFF2-40B4-BE49-F238E27FC236}">
                <a16:creationId xmlns:a16="http://schemas.microsoft.com/office/drawing/2014/main" id="{9675C3EB-5993-DAA5-7F5F-265204853D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3238" y="-800100"/>
            <a:ext cx="11325225" cy="747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 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1.</a:t>
            </a:r>
            <a:r>
              <a:rPr lang="zh-CN" altLang="en-US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默：当余之从师也，</a:t>
            </a:r>
            <a:r>
              <a:rPr lang="zh-CN" altLang="en-US" sz="3200" b="1" u="sng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         </a:t>
            </a:r>
            <a:r>
              <a:rPr lang="zh-CN" altLang="en-US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。穷冬烈风，大雪深数尺，</a:t>
            </a:r>
            <a:r>
              <a:rPr lang="zh-CN" altLang="en-US" sz="3200" b="1" u="sng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         </a:t>
            </a:r>
            <a:r>
              <a:rPr lang="zh-CN" altLang="en-US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。至舍，四支僵劲不能动，</a:t>
            </a:r>
            <a:r>
              <a:rPr lang="zh-CN" altLang="en-US" sz="3200" b="1" u="sng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          </a:t>
            </a:r>
            <a:r>
              <a:rPr lang="zh-CN" altLang="en-US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，</a:t>
            </a:r>
            <a:r>
              <a:rPr lang="zh-CN" altLang="en-US" sz="3200" b="1" u="sng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           </a:t>
            </a:r>
            <a:r>
              <a:rPr lang="zh-CN" altLang="en-US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，久而乃和。寓逆旅，主人日再食，</a:t>
            </a:r>
            <a:r>
              <a:rPr lang="zh-CN" altLang="en-US" sz="3200" b="1" u="sng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           </a:t>
            </a:r>
            <a:r>
              <a:rPr lang="zh-CN" altLang="en-US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。同舍生皆被绮绣，</a:t>
            </a:r>
            <a:r>
              <a:rPr lang="zh-CN" altLang="en-US" sz="3200" b="1" u="sng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        </a:t>
            </a:r>
            <a:r>
              <a:rPr lang="zh-CN" altLang="en-US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，腰白玉之环，左佩刀，右备容臭，烨然若神人；</a:t>
            </a:r>
            <a:r>
              <a:rPr lang="zh-CN" altLang="en-US" sz="3200" b="1" u="sng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          </a:t>
            </a:r>
            <a:r>
              <a:rPr lang="zh-CN" altLang="en-US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，略无慕艳意，以中有足乐者，</a:t>
            </a:r>
            <a:r>
              <a:rPr lang="zh-CN" altLang="en-US" sz="3200" b="1" u="sng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           </a:t>
            </a:r>
            <a:r>
              <a:rPr lang="zh-CN" altLang="en-US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。盖余之勤且艰若此。今虽耄老，未有所成，</a:t>
            </a:r>
            <a:r>
              <a:rPr lang="zh-CN" altLang="en-US" sz="3200" b="1" u="sng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           </a:t>
            </a:r>
            <a:r>
              <a:rPr lang="zh-CN" altLang="en-US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，而承天子之宠光，缀公卿之后，</a:t>
            </a:r>
            <a:r>
              <a:rPr lang="zh-CN" altLang="en-US" sz="3200" b="1" u="sng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          </a:t>
            </a:r>
            <a:r>
              <a:rPr lang="zh-CN" altLang="en-US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，</a:t>
            </a:r>
            <a:r>
              <a:rPr lang="zh-CN" altLang="en-US" sz="3200" b="1" u="sng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           </a:t>
            </a:r>
            <a:r>
              <a:rPr lang="zh-CN" altLang="en-US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，况才之过于余者乎？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2.</a:t>
            </a:r>
            <a:r>
              <a:rPr lang="zh-CN" altLang="en-US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译</a:t>
            </a:r>
            <a:r>
              <a:rPr lang="zh-CN" altLang="en-US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Wingdings" panose="05000000000000000000" pitchFamily="2" charset="2"/>
              </a:rPr>
              <a:t>（</a:t>
            </a:r>
            <a:r>
              <a:rPr lang="en-US" altLang="zh-CN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Wingdings" panose="05000000000000000000" pitchFamily="2" charset="2"/>
              </a:rPr>
              <a:t>1</a:t>
            </a:r>
            <a:r>
              <a:rPr lang="zh-CN" altLang="en-US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Wingdings" panose="05000000000000000000" pitchFamily="2" charset="2"/>
              </a:rPr>
              <a:t>）</a:t>
            </a:r>
            <a:r>
              <a:rPr lang="zh-CN" altLang="en-US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同舍生皆被绮绣，</a:t>
            </a:r>
            <a:r>
              <a:rPr lang="zh-CN" altLang="en-US" sz="3200" b="1" u="sng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            </a:t>
            </a:r>
            <a:r>
              <a:rPr lang="zh-CN" altLang="en-US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，腰白玉之环。</a:t>
            </a:r>
            <a:endParaRPr lang="en-US" altLang="zh-CN" sz="3200" b="1">
              <a:solidFill>
                <a:srgbClr val="000000"/>
              </a:solidFill>
              <a:latin typeface="方正正中黑简体" charset="-122"/>
              <a:ea typeface="方正正中黑简体" charset="-122"/>
              <a:sym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Wingdings" panose="05000000000000000000" pitchFamily="2" charset="2"/>
              </a:rPr>
              <a:t>（</a:t>
            </a:r>
            <a:r>
              <a:rPr lang="en-US" altLang="zh-CN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Wingdings" panose="05000000000000000000" pitchFamily="2" charset="2"/>
              </a:rPr>
              <a:t>2</a:t>
            </a:r>
            <a:r>
              <a:rPr lang="zh-CN" altLang="en-US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Wingdings" panose="05000000000000000000" pitchFamily="2" charset="2"/>
              </a:rPr>
              <a:t>）</a:t>
            </a:r>
            <a:r>
              <a:rPr lang="zh-CN" altLang="en-US" sz="3200" b="1" u="sng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Wingdings" panose="05000000000000000000" pitchFamily="2" charset="2"/>
              </a:rPr>
              <a:t>             </a:t>
            </a:r>
            <a:r>
              <a:rPr lang="zh-CN" altLang="en-US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Wingdings" panose="05000000000000000000" pitchFamily="2" charset="2"/>
              </a:rPr>
              <a:t> </a:t>
            </a:r>
            <a:r>
              <a:rPr lang="zh-CN" altLang="en-US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，略无慕艳意。</a:t>
            </a:r>
          </a:p>
        </p:txBody>
      </p:sp>
    </p:spTree>
  </p:cSld>
  <p:clrMapOvr>
    <a:masterClrMapping/>
  </p:clrMapOvr>
  <p:transition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58" name="文本框 4">
            <a:extLst>
              <a:ext uri="{FF2B5EF4-FFF2-40B4-BE49-F238E27FC236}">
                <a16:creationId xmlns:a16="http://schemas.microsoft.com/office/drawing/2014/main" id="{1DCEE486-913F-5471-6F84-62AA26E1EF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-557213"/>
            <a:ext cx="11428413" cy="7391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 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1.</a:t>
            </a:r>
            <a:r>
              <a:rPr lang="zh-CN" altLang="en-US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默：当余之从师也，</a:t>
            </a:r>
            <a:r>
              <a:rPr lang="zh-CN" altLang="en-US" sz="3200" b="1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负箧曳屣行深山巨谷中</a:t>
            </a:r>
            <a:r>
              <a:rPr lang="zh-CN" altLang="en-US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。穷冬烈风，大雪深数尺，</a:t>
            </a:r>
            <a:r>
              <a:rPr lang="zh-CN" altLang="en-US" sz="3200" b="1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足肤皲裂而不知</a:t>
            </a:r>
            <a:r>
              <a:rPr lang="zh-CN" altLang="en-US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。至舍，四支僵劲不能动，</a:t>
            </a:r>
            <a:r>
              <a:rPr lang="zh-CN" altLang="en-US" sz="3200" b="1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媵人持汤沃灌</a:t>
            </a:r>
            <a:r>
              <a:rPr lang="zh-CN" altLang="en-US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，</a:t>
            </a:r>
            <a:r>
              <a:rPr lang="zh-CN" altLang="en-US" sz="3200" b="1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以衾拥覆</a:t>
            </a:r>
            <a:r>
              <a:rPr lang="zh-CN" altLang="en-US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，久而乃和。寓逆旅，主人日再食，</a:t>
            </a:r>
            <a:r>
              <a:rPr lang="zh-CN" altLang="en-US" sz="3200" b="1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无鲜肥滋味之享</a:t>
            </a:r>
            <a:r>
              <a:rPr lang="zh-CN" altLang="en-US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。同舍生皆被绮绣，</a:t>
            </a:r>
            <a:r>
              <a:rPr lang="zh-CN" altLang="en-US" sz="3200" b="1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戴朱缨宝饰之帽</a:t>
            </a:r>
            <a:r>
              <a:rPr lang="zh-CN" altLang="en-US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，腰白玉之环，左佩刀，右备容臭，烨然若神人；</a:t>
            </a:r>
            <a:r>
              <a:rPr lang="zh-CN" altLang="en-US" sz="3200" b="1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余则缊袍敝衣处其间</a:t>
            </a:r>
            <a:r>
              <a:rPr lang="zh-CN" altLang="en-US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，略无慕艳意，以中有足乐者，</a:t>
            </a:r>
            <a:r>
              <a:rPr lang="zh-CN" altLang="en-US" sz="3200" b="1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不知口体之奉不若人也</a:t>
            </a:r>
            <a:r>
              <a:rPr lang="zh-CN" altLang="en-US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。盖余之勤且艰若此。今虽耄老，未有所成，</a:t>
            </a:r>
            <a:r>
              <a:rPr lang="zh-CN" altLang="en-US" sz="3200" b="1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犹幸预君子之列</a:t>
            </a:r>
            <a:r>
              <a:rPr lang="zh-CN" altLang="en-US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，而承天子之宠光，缀公卿之后，</a:t>
            </a:r>
            <a:r>
              <a:rPr lang="zh-CN" altLang="en-US" sz="3200" b="1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日侍坐备顾问</a:t>
            </a:r>
            <a:r>
              <a:rPr lang="zh-CN" altLang="en-US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，</a:t>
            </a:r>
            <a:r>
              <a:rPr lang="zh-CN" altLang="en-US" sz="3200" b="1">
                <a:solidFill>
                  <a:srgbClr val="FF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四海亦谬称其氏名</a:t>
            </a:r>
            <a:r>
              <a:rPr lang="zh-CN" altLang="en-US" sz="3200" b="1">
                <a:solidFill>
                  <a:srgbClr val="000000"/>
                </a:solidFill>
                <a:latin typeface="方正正中黑简体" charset="-122"/>
                <a:ea typeface="方正正中黑简体" charset="-122"/>
                <a:sym typeface="宋体" panose="02010600030101010101" pitchFamily="2" charset="-122"/>
              </a:rPr>
              <a:t>，况才之过于余者乎？</a:t>
            </a:r>
          </a:p>
        </p:txBody>
      </p:sp>
    </p:spTree>
  </p:cSld>
  <p:clrMapOvr>
    <a:masterClrMapping/>
  </p:clrMapOvr>
  <p:transition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34" name="文本框 4">
            <a:extLst>
              <a:ext uri="{FF2B5EF4-FFF2-40B4-BE49-F238E27FC236}">
                <a16:creationId xmlns:a16="http://schemas.microsoft.com/office/drawing/2014/main" id="{43B871CD-A311-563F-3B07-75ED9190BD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327" y="37465"/>
            <a:ext cx="11428414" cy="5908039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defRPr/>
            </a:pPr>
            <a:r>
              <a:rPr lang="zh-CN" altLang="en-US" sz="3600" b="1" dirty="0">
                <a:solidFill>
                  <a:srgbClr val="000000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sym typeface="宋体" panose="02010600030101010101" pitchFamily="2" charset="-122"/>
              </a:rPr>
              <a:t> 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zh-CN" altLang="en-US" sz="3600" b="1" dirty="0">
                <a:solidFill>
                  <a:srgbClr val="000000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sym typeface="Wingdings" panose="05000000000000000000" pitchFamily="2" charset="2"/>
              </a:rPr>
              <a:t>（</a:t>
            </a:r>
            <a:r>
              <a:rPr lang="en-US" altLang="zh-CN" sz="3600" b="1" dirty="0">
                <a:solidFill>
                  <a:srgbClr val="000000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sym typeface="Wingdings" panose="05000000000000000000" pitchFamily="2" charset="2"/>
              </a:rPr>
              <a:t>1</a:t>
            </a:r>
            <a:r>
              <a:rPr lang="zh-CN" altLang="en-US" sz="3600" b="1" dirty="0">
                <a:solidFill>
                  <a:srgbClr val="000000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sym typeface="Wingdings" panose="05000000000000000000" pitchFamily="2" charset="2"/>
              </a:rPr>
              <a:t>）</a:t>
            </a:r>
            <a:r>
              <a:rPr lang="zh-CN" altLang="en-US" sz="3600" b="1" dirty="0">
                <a:solidFill>
                  <a:srgbClr val="000000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sym typeface="宋体" panose="02010600030101010101" pitchFamily="2" charset="-122"/>
              </a:rPr>
              <a:t>同舍生皆被绮绣，</a:t>
            </a:r>
            <a:r>
              <a:rPr lang="zh-CN" altLang="en-US" sz="3600" b="1" dirty="0">
                <a:latin typeface="方正正中黑简体" panose="02000000000000000000" pitchFamily="2" charset="-122"/>
                <a:ea typeface="方正正中黑简体" panose="02000000000000000000" pitchFamily="2" charset="-122"/>
                <a:sym typeface="宋体" panose="02010600030101010101" pitchFamily="2" charset="-122"/>
              </a:rPr>
              <a:t>戴朱缨宝饰之帽</a:t>
            </a:r>
            <a:r>
              <a:rPr lang="zh-CN" altLang="en-US" sz="3600" b="1" dirty="0">
                <a:solidFill>
                  <a:srgbClr val="000000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sym typeface="宋体" panose="02010600030101010101" pitchFamily="2" charset="-122"/>
              </a:rPr>
              <a:t>，腰白玉之环。</a:t>
            </a:r>
            <a:endParaRPr lang="en-US" altLang="zh-CN" sz="3600" b="1" dirty="0">
              <a:solidFill>
                <a:srgbClr val="000000"/>
              </a:solidFill>
              <a:latin typeface="方正正中黑简体" panose="02000000000000000000" pitchFamily="2" charset="-122"/>
              <a:ea typeface="方正正中黑简体" panose="02000000000000000000" pitchFamily="2" charset="-122"/>
              <a:sym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  <a:defRPr/>
            </a:pPr>
            <a:r>
              <a:rPr lang="zh-CN" altLang="en-US" sz="3600" b="1" dirty="0">
                <a:solidFill>
                  <a:srgbClr val="FF0000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sym typeface="宋体" panose="02010600030101010101" pitchFamily="2" charset="-122"/>
              </a:rPr>
              <a:t>跟我住一起的同学，都穿着</a:t>
            </a:r>
            <a:r>
              <a:rPr lang="zh-CN" altLang="en-US" sz="3600" b="1" dirty="0">
                <a:solidFill>
                  <a:srgbClr val="FF0000"/>
                </a:solidFill>
                <a:highlight>
                  <a:srgbClr val="FFFF00"/>
                </a:highlight>
                <a:latin typeface="方正正中黑简体" panose="02000000000000000000" pitchFamily="2" charset="-122"/>
                <a:ea typeface="方正正中黑简体" panose="02000000000000000000" pitchFamily="2" charset="-122"/>
                <a:sym typeface="宋体" panose="02010600030101010101" pitchFamily="2" charset="-122"/>
              </a:rPr>
              <a:t>华丽的丝绸衣服</a:t>
            </a:r>
            <a:r>
              <a:rPr lang="zh-CN" altLang="en-US" sz="3600" b="1" dirty="0">
                <a:solidFill>
                  <a:srgbClr val="FF0000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sym typeface="宋体" panose="02010600030101010101" pitchFamily="2" charset="-122"/>
              </a:rPr>
              <a:t>，戴着有红色</a:t>
            </a:r>
            <a:r>
              <a:rPr lang="zh-CN" altLang="en-US" sz="3600" b="1" dirty="0">
                <a:solidFill>
                  <a:srgbClr val="FF0000"/>
                </a:solidFill>
                <a:highlight>
                  <a:srgbClr val="FFFF00"/>
                </a:highlight>
                <a:latin typeface="方正正中黑简体" panose="02000000000000000000" pitchFamily="2" charset="-122"/>
                <a:ea typeface="方正正中黑简体" panose="02000000000000000000" pitchFamily="2" charset="-122"/>
                <a:sym typeface="宋体" panose="02010600030101010101" pitchFamily="2" charset="-122"/>
              </a:rPr>
              <a:t>帽带</a:t>
            </a:r>
            <a:r>
              <a:rPr lang="zh-CN" altLang="en-US" sz="3600" b="1" dirty="0">
                <a:solidFill>
                  <a:srgbClr val="FF0000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sym typeface="宋体" panose="02010600030101010101" pitchFamily="2" charset="-122"/>
              </a:rPr>
              <a:t>装饰、缀着珠宝的帽子，在</a:t>
            </a:r>
            <a:r>
              <a:rPr lang="zh-CN" altLang="en-US" sz="3600" b="1" dirty="0">
                <a:solidFill>
                  <a:srgbClr val="FF0000"/>
                </a:solidFill>
                <a:highlight>
                  <a:srgbClr val="FFFF00"/>
                </a:highlight>
                <a:latin typeface="方正正中黑简体" panose="02000000000000000000" pitchFamily="2" charset="-122"/>
                <a:ea typeface="方正正中黑简体" panose="02000000000000000000" pitchFamily="2" charset="-122"/>
                <a:sym typeface="宋体" panose="02010600030101010101" pitchFamily="2" charset="-122"/>
              </a:rPr>
              <a:t>腰间佩戴</a:t>
            </a:r>
            <a:r>
              <a:rPr lang="zh-CN" altLang="en-US" sz="3600" b="1" dirty="0">
                <a:solidFill>
                  <a:srgbClr val="FF0000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sym typeface="宋体" panose="02010600030101010101" pitchFamily="2" charset="-122"/>
              </a:rPr>
              <a:t>白玉环。</a:t>
            </a:r>
            <a:endParaRPr lang="en-US" altLang="zh-CN" sz="3600" b="1" dirty="0">
              <a:solidFill>
                <a:srgbClr val="FF0000"/>
              </a:solidFill>
              <a:latin typeface="方正正中黑简体" panose="02000000000000000000" pitchFamily="2" charset="-122"/>
              <a:ea typeface="方正正中黑简体" panose="02000000000000000000" pitchFamily="2" charset="-122"/>
              <a:sym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  <a:defRPr/>
            </a:pPr>
            <a:endParaRPr lang="en-US" altLang="zh-CN" sz="3600" b="1" dirty="0">
              <a:solidFill>
                <a:srgbClr val="FF0000"/>
              </a:solidFill>
              <a:latin typeface="方正正中黑简体" panose="02000000000000000000" pitchFamily="2" charset="-122"/>
              <a:ea typeface="方正正中黑简体" panose="02000000000000000000" pitchFamily="2" charset="-122"/>
              <a:sym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  <a:defRPr/>
            </a:pPr>
            <a:r>
              <a:rPr lang="zh-CN" altLang="en-US" sz="3600" b="1" dirty="0">
                <a:solidFill>
                  <a:srgbClr val="000000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sym typeface="Wingdings" panose="05000000000000000000" pitchFamily="2" charset="2"/>
              </a:rPr>
              <a:t>（</a:t>
            </a:r>
            <a:r>
              <a:rPr lang="en-US" altLang="zh-CN" sz="3600" b="1" dirty="0">
                <a:solidFill>
                  <a:srgbClr val="000000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sym typeface="Wingdings" panose="05000000000000000000" pitchFamily="2" charset="2"/>
              </a:rPr>
              <a:t>2</a:t>
            </a:r>
            <a:r>
              <a:rPr lang="zh-CN" altLang="en-US" sz="3600" b="1" dirty="0">
                <a:solidFill>
                  <a:srgbClr val="000000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sym typeface="Wingdings" panose="05000000000000000000" pitchFamily="2" charset="2"/>
              </a:rPr>
              <a:t>）</a:t>
            </a:r>
            <a:r>
              <a:rPr lang="zh-CN" altLang="en-US" sz="3600" b="1" dirty="0">
                <a:latin typeface="方正正中黑简体" panose="02000000000000000000" pitchFamily="2" charset="-122"/>
                <a:ea typeface="方正正中黑简体" panose="02000000000000000000" pitchFamily="2" charset="-122"/>
                <a:sym typeface="宋体" panose="02010600030101010101" pitchFamily="2" charset="-122"/>
              </a:rPr>
              <a:t>余则缊袍敝衣处其间</a:t>
            </a:r>
            <a:r>
              <a:rPr lang="zh-CN" altLang="en-US" sz="3600" b="1" dirty="0">
                <a:solidFill>
                  <a:srgbClr val="000000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sym typeface="宋体" panose="02010600030101010101" pitchFamily="2" charset="-122"/>
              </a:rPr>
              <a:t>，略无慕艳意。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zh-CN" altLang="en-US" sz="3600" b="1" dirty="0">
                <a:solidFill>
                  <a:srgbClr val="FF0000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sym typeface="宋体" panose="02010600030101010101" pitchFamily="2" charset="-122"/>
              </a:rPr>
              <a:t>我却穿着</a:t>
            </a:r>
            <a:r>
              <a:rPr lang="zh-CN" altLang="en-US" sz="3600" b="1" dirty="0">
                <a:solidFill>
                  <a:srgbClr val="FF0000"/>
                </a:solidFill>
                <a:highlight>
                  <a:srgbClr val="FFFF00"/>
                </a:highlight>
                <a:latin typeface="方正正中黑简体" panose="02000000000000000000" pitchFamily="2" charset="-122"/>
                <a:ea typeface="方正正中黑简体" panose="02000000000000000000" pitchFamily="2" charset="-122"/>
                <a:sym typeface="宋体" panose="02010600030101010101" pitchFamily="2" charset="-122"/>
              </a:rPr>
              <a:t>破旧的衣服</a:t>
            </a:r>
            <a:r>
              <a:rPr lang="zh-CN" altLang="en-US" sz="3600" b="1" dirty="0">
                <a:solidFill>
                  <a:srgbClr val="FF0000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sym typeface="宋体" panose="02010600030101010101" pitchFamily="2" charset="-122"/>
              </a:rPr>
              <a:t>处于他们之间，毫无</a:t>
            </a:r>
            <a:r>
              <a:rPr lang="zh-CN" altLang="en-US" sz="3600" b="1" dirty="0">
                <a:solidFill>
                  <a:srgbClr val="FF0000"/>
                </a:solidFill>
                <a:highlight>
                  <a:srgbClr val="FFFF00"/>
                </a:highlight>
                <a:latin typeface="方正正中黑简体" panose="02000000000000000000" pitchFamily="2" charset="-122"/>
                <a:ea typeface="方正正中黑简体" panose="02000000000000000000" pitchFamily="2" charset="-122"/>
                <a:sym typeface="宋体" panose="02010600030101010101" pitchFamily="2" charset="-122"/>
              </a:rPr>
              <a:t>羡慕</a:t>
            </a:r>
            <a:r>
              <a:rPr lang="zh-CN" altLang="en-US" sz="3600" b="1" dirty="0">
                <a:solidFill>
                  <a:srgbClr val="FF0000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sym typeface="宋体" panose="02010600030101010101" pitchFamily="2" charset="-122"/>
              </a:rPr>
              <a:t>的意思。</a:t>
            </a:r>
          </a:p>
        </p:txBody>
      </p:sp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786</Words>
  <Application>Microsoft Office PowerPoint</Application>
  <PresentationFormat>宽屏</PresentationFormat>
  <Paragraphs>23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1" baseType="lpstr">
      <vt:lpstr>等线</vt:lpstr>
      <vt:lpstr>等线 Light</vt:lpstr>
      <vt:lpstr>方正正中黑简体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叶 海宇</dc:creator>
  <cp:lastModifiedBy>叶 海宇</cp:lastModifiedBy>
  <cp:revision>1</cp:revision>
  <dcterms:created xsi:type="dcterms:W3CDTF">2023-01-04T07:22:45Z</dcterms:created>
  <dcterms:modified xsi:type="dcterms:W3CDTF">2023-01-04T07:23:28Z</dcterms:modified>
</cp:coreProperties>
</file>