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305" r:id="rId3"/>
    <p:sldId id="306" r:id="rId4"/>
    <p:sldId id="299" r:id="rId5"/>
    <p:sldId id="300" r:id="rId6"/>
    <p:sldId id="301" r:id="rId7"/>
    <p:sldId id="303" r:id="rId8"/>
    <p:sldId id="296" r:id="rId9"/>
    <p:sldId id="307" r:id="rId10"/>
    <p:sldId id="308" r:id="rId11"/>
    <p:sldId id="309" r:id="rId12"/>
    <p:sldId id="295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8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99429"/>
    <a:srgbClr val="AEC3B7"/>
    <a:srgbClr val="7E971E"/>
    <a:srgbClr val="B2C8BC"/>
    <a:srgbClr val="B57909"/>
    <a:srgbClr val="3D72C0"/>
    <a:srgbClr val="171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2" y="72"/>
      </p:cViewPr>
      <p:guideLst>
        <p:guide orient="horz" pos="2198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24036-186E-4BEB-8DA3-828002050F2B}" type="datetimeFigureOut">
              <a:rPr lang="zh-CN" altLang="en-US" smtClean="0"/>
              <a:t>2022/3/11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94889-9A31-422B-AC8C-70971692C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7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39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124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815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6039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03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499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57312" y="118417"/>
            <a:ext cx="11867774" cy="661757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3399" y="161958"/>
            <a:ext cx="10515600" cy="612337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chemeClr val="tx2"/>
                </a:solidFill>
                <a:effectLst>
                  <a:glow rad="127000">
                    <a:schemeClr val="bg1"/>
                  </a:glo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033E0-324A-40EE-8AB9-28239639742B}" type="datetimeFigureOut">
              <a:rPr lang="zh-CN" altLang="en-US" smtClean="0"/>
              <a:t>2022/3/11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73BAA-1BD1-4BA1-AE50-818000C696A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2018/8/8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15"/>
          <p:cNvSpPr txBox="1"/>
          <p:nvPr/>
        </p:nvSpPr>
        <p:spPr>
          <a:xfrm>
            <a:off x="1376132" y="2614139"/>
            <a:ext cx="9439898" cy="104394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chemeClr val="tx2"/>
                </a:solidFill>
                <a:latin typeface="+mj-ea"/>
              </a:rPr>
              <a:t>勾股定理与拓展</a:t>
            </a:r>
            <a:endParaRPr lang="zh-CN" altLang="en-US" sz="6000" b="1" dirty="0">
              <a:ln w="12700">
                <a:noFill/>
                <a:prstDash val="solid"/>
              </a:ln>
              <a:solidFill>
                <a:schemeClr val="tx2"/>
              </a:solidFill>
              <a:latin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19246" y="528545"/>
            <a:ext cx="1167499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【P104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变式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4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】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如图①是一个直角三角形纸片，∠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＝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30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°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，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＝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cm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，将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其折叠，使点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 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落在斜边上的点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′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处，折痕为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BD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，如图②，再将②沿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DE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折叠，使点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8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落在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DC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′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的延长线上的点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′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处，则折痕的长为</a:t>
            </a:r>
            <a:r>
              <a:rPr kumimoji="0" lang="zh-CN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　</a:t>
            </a:r>
            <a:r>
              <a:rPr kumimoji="0" lang="zh-CN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kumimoji="0" lang="zh-CN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　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．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图片24" descr="菁优网：http://www.jyeoo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82240"/>
            <a:ext cx="9976806" cy="280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74078" y="4381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262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8418" y="443994"/>
            <a:ext cx="11854527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【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变式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6】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我国古代有这样一道数学问题：“枯木一根直立地上，高二丈，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周三尺，有葛藤自根缠绕而上，五周而达其顶，问葛藤之长几何？”题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意是：如图所示，把枯木看作一个柱体，因一丈是十尺，则该圆柱的高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为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尺，底面周长为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尺，有葛藤自点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处缠绕而上，绕五周后其末端恰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好到达点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处，则问题中葛藤的最短长度是</a:t>
            </a:r>
            <a:r>
              <a:rPr kumimoji="0" lang="zh-CN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　</a:t>
            </a:r>
            <a:r>
              <a:rPr kumimoji="0" lang="zh-CN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kumimoji="0" lang="zh-CN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　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rPr>
              <a:t>尺．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3" name="图片24" descr="菁优网：http://www.jyeoo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726" y="3145820"/>
            <a:ext cx="3123674" cy="347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560404" y="520229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045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68744" y="1036320"/>
            <a:ext cx="1082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1. 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如图，在四边形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AD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⊥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，垂足为点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，连接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AC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交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于点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，点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AF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的中点，∠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ACD=2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ACB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，若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DG=3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EC=1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，则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的长为（    ）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8944" y="2917248"/>
            <a:ext cx="5405336" cy="311779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654369" y="263485"/>
            <a:ext cx="451008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能力平台</a:t>
            </a:r>
            <a:endParaRPr lang="zh-CN" alt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9025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63880" y="609600"/>
            <a:ext cx="1082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如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图，在四边形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DC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∥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BC=1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AB=AC=AD=2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，则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的长为（    ）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5076" y="2362110"/>
            <a:ext cx="6364004" cy="263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63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63880" y="609600"/>
            <a:ext cx="1082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5. 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如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图，已知</a:t>
            </a:r>
            <a:r>
              <a:rPr lang="en-US" altLang="zh-CN" sz="2800" dirty="0" err="1" smtClean="0">
                <a:latin typeface="宋体" panose="02010600030101010101" pitchFamily="2" charset="-122"/>
                <a:ea typeface="宋体" panose="02010600030101010101" pitchFamily="2" charset="-122"/>
              </a:rPr>
              <a:t>Rt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的两直角边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AC=5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BC=12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上一点，当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AD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是∠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的平分线时，则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CD=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   ）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1698" y="2403354"/>
            <a:ext cx="5032375" cy="297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50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33400" y="686562"/>
            <a:ext cx="10741550" cy="2031325"/>
            <a:chOff x="426720" y="808482"/>
            <a:chExt cx="10741550" cy="2031325"/>
          </a:xfrm>
        </p:grpSpPr>
        <p:pic>
          <p:nvPicPr>
            <p:cNvPr id="2058" name="Picture 10" descr="菁优网-jyeo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5037" y="2373888"/>
              <a:ext cx="1588360" cy="4659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7" name="Picture 9" descr="菁优网-jyeo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81471" y="2348575"/>
              <a:ext cx="485526" cy="4450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" name="组合 10"/>
            <p:cNvGrpSpPr/>
            <p:nvPr/>
          </p:nvGrpSpPr>
          <p:grpSpPr>
            <a:xfrm>
              <a:off x="426720" y="808482"/>
              <a:ext cx="10741550" cy="2031325"/>
              <a:chOff x="426720" y="808482"/>
              <a:chExt cx="10741550" cy="2031325"/>
            </a:xfrm>
          </p:grpSpPr>
          <p:pic>
            <p:nvPicPr>
              <p:cNvPr id="2056" name="Picture 8" descr="菁优网-jyeoo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35071" y="2217293"/>
                <a:ext cx="933199" cy="5384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Rectangle 11"/>
              <p:cNvSpPr>
                <a:spLocks noChangeArrowheads="1"/>
              </p:cNvSpPr>
              <p:nvPr/>
            </p:nvSpPr>
            <p:spPr bwMode="auto">
              <a:xfrm>
                <a:off x="426720" y="808482"/>
                <a:ext cx="10593285" cy="20313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17303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173038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8.</a:t>
                </a:r>
                <a:r>
                  <a:rPr kumimoji="0" lang="zh-CN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在锐角△</a:t>
                </a:r>
                <a:r>
                  <a:rPr kumimoji="0" lang="en-US" altLang="zh-CN" sz="28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ABC 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中，已知某两边</a:t>
                </a:r>
                <a:r>
                  <a:rPr kumimoji="0" lang="en-US" altLang="zh-CN" sz="28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＝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en-US" altLang="zh-CN" sz="28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＝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，那么第三边</a:t>
                </a:r>
                <a:r>
                  <a:rPr kumimoji="0" lang="en-US" altLang="zh-CN" sz="28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的变化</a:t>
                </a:r>
                <a:endParaRPr kumimoji="0" lang="en-US" altLang="zh-CN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endParaRPr>
              </a:p>
              <a:p>
                <a:pPr marL="0" marR="0" lvl="0" indent="173038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范围是（　　）</a:t>
                </a:r>
                <a:endPara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marL="0" marR="0" lvl="0" indent="173038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．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＜</a:t>
                </a:r>
                <a:r>
                  <a:rPr kumimoji="0" lang="en-US" altLang="zh-CN" sz="28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＜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	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．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＜</a:t>
                </a:r>
                <a:r>
                  <a:rPr kumimoji="0" lang="en-US" altLang="zh-CN" sz="2800" b="0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≤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	   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en-US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Calibri" panose="020F0502020204030204" pitchFamily="34" charset="0"/>
                  </a:rPr>
                  <a:t>．</a:t>
                </a:r>
                <a:r>
                  <a:rPr kumimoji="0" lang="en-US" altLang="zh-CN" sz="2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2            D</a:t>
                </a:r>
                <a:r>
                  <a:rPr lang="en-US" altLang="zh-CN" sz="2800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.    </a:t>
                </a:r>
                <a:r>
                  <a:rPr lang="zh-CN" altLang="en-US" sz="2800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＜</a:t>
                </a:r>
                <a:r>
                  <a:rPr lang="en-US" altLang="zh-CN" sz="2800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800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＜</a:t>
                </a:r>
                <a:endParaRPr kumimoji="0" lang="en-US" altLang="zh-CN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1188720" y="24574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73758" y="2773048"/>
            <a:ext cx="11315918" cy="2031325"/>
            <a:chOff x="673758" y="2773048"/>
            <a:chExt cx="11315918" cy="2031325"/>
          </a:xfrm>
        </p:grpSpPr>
        <p:pic>
          <p:nvPicPr>
            <p:cNvPr id="2081" name="Picture 33" descr="菁优网-jyeo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73677" y="2948682"/>
              <a:ext cx="625540" cy="5734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34"/>
            <p:cNvSpPr>
              <a:spLocks noChangeArrowheads="1"/>
            </p:cNvSpPr>
            <p:nvPr/>
          </p:nvSpPr>
          <p:spPr bwMode="auto">
            <a:xfrm>
              <a:off x="673758" y="2773048"/>
              <a:ext cx="11315918" cy="2031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zh-CN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11.</a:t>
              </a:r>
              <a:r>
                <a:rPr kumimoji="0" lang="zh-CN" altLang="zh-CN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在</a:t>
              </a:r>
              <a:r>
                <a:rPr kumimoji="0" lang="en-US" altLang="zh-CN" sz="28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Rt</a:t>
              </a:r>
              <a:r>
                <a:rPr kumimoji="0" lang="en-US" altLang="zh-CN" sz="28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△</a:t>
              </a:r>
              <a:r>
                <a:rPr kumimoji="0" lang="en-US" altLang="zh-CN" sz="2800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ABC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中，</a:t>
              </a:r>
              <a:r>
                <a:rPr kumimoji="0" lang="en-US" altLang="zh-CN" sz="28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AB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＝</a:t>
              </a:r>
              <a:r>
                <a:rPr kumimoji="0" lang="en-US" altLang="zh-CN" sz="28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BC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＝</a:t>
              </a:r>
              <a:r>
                <a:rPr kumimoji="0" lang="en-US" altLang="zh-CN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5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，</a:t>
              </a:r>
              <a:r>
                <a:rPr kumimoji="0" lang="en-US" altLang="zh-CN" sz="28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是△</a:t>
              </a:r>
              <a:r>
                <a:rPr kumimoji="0" lang="en-US" altLang="zh-CN" sz="28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ABC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内一点，且</a:t>
              </a:r>
              <a:r>
                <a:rPr kumimoji="0" lang="en-US" altLang="zh-CN" sz="28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PA</a:t>
              </a:r>
              <a:r>
                <a:rPr kumimoji="0" lang="zh-CN" altLang="en-US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＝    ，</a:t>
              </a:r>
              <a:r>
                <a:rPr lang="en-US" altLang="zh-CN" sz="2800" i="1" dirty="0" smtClean="0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PC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＝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5</a:t>
              </a:r>
              <a:r>
                <a:rPr lang="zh-CN" altLang="en-US" sz="2800" dirty="0" smtClean="0"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，</a:t>
              </a:r>
              <a:endPara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  <a:cs typeface="Calibri" panose="020F0502020204030204" pitchFamily="34" charset="0"/>
              </a:endParaRPr>
            </a:p>
            <a:p>
              <a:pPr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 smtClean="0"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则</a:t>
              </a:r>
              <a:r>
                <a:rPr lang="en-US" altLang="zh-CN" sz="2800" i="1" dirty="0"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PB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  <a:cs typeface="Calibri" panose="020F0502020204030204" pitchFamily="34" charset="0"/>
                </a:rPr>
                <a:t>的值（　　）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7" name="Rectangle 40"/>
          <p:cNvSpPr>
            <a:spLocks noChangeArrowheads="1"/>
          </p:cNvSpPr>
          <p:nvPr/>
        </p:nvSpPr>
        <p:spPr bwMode="auto">
          <a:xfrm>
            <a:off x="0" y="1714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5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0520" y="300335"/>
            <a:ext cx="11369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P111</a:t>
            </a:r>
            <a:r>
              <a:rPr lang="zh-CN" altLang="en-US" sz="2800" b="1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平移</a:t>
            </a:r>
            <a:r>
              <a:rPr lang="zh-CN" altLang="zh-CN" sz="28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、旋转、翻折是几何图形的最基本的三种图形变换，利用图形变换可将分散的条件相对集中，以达到解决问题的目的．</a:t>
            </a:r>
            <a:endParaRPr lang="zh-CN" altLang="en-US" sz="2800" dirty="0"/>
          </a:p>
        </p:txBody>
      </p:sp>
      <p:pic>
        <p:nvPicPr>
          <p:cNvPr id="5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1254442"/>
            <a:ext cx="5751937" cy="225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350520" y="3671560"/>
            <a:ext cx="13345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）探究发现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如图（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），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是等边△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内一点，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PC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．求∠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APB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的度数．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解：将△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APC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绕点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旋转到△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APB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′的位置，连接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PP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′，则△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APP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′是</a:t>
            </a:r>
            <a:r>
              <a:rPr lang="zh-CN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三角形．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∵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PP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′＝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PA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′＝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PC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400" kern="100" baseline="300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PB</a:t>
            </a:r>
            <a:r>
              <a:rPr lang="en-US" altLang="zh-CN" sz="2400" kern="100" baseline="300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US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'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∴△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BPP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′为</a:t>
            </a:r>
            <a:r>
              <a:rPr lang="zh-CN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三角形．∴∠</a:t>
            </a:r>
            <a:r>
              <a:rPr lang="en-US" altLang="zh-CN" sz="2400" i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APB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的度数为</a:t>
            </a:r>
            <a:r>
              <a:rPr lang="zh-CN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35" y="279082"/>
            <a:ext cx="6959284" cy="272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0" y="3002280"/>
            <a:ext cx="119176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）类比延伸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在正方形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内部有一点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，连接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PC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，若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，∠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APB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135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°，求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PC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的长；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）拓展迁移</a:t>
            </a: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如图（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），在四边形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中，线段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不平行，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交于点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，且∠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AOD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°，比较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1" i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的大小关系，并说明理由．</a:t>
            </a:r>
            <a:endParaRPr lang="zh-CN" altLang="zh-CN" sz="240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02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63523" y="328195"/>
            <a:ext cx="1138484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P114 5. 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如图，在△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中，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＝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＝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，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是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上一点，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AO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＝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BO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，点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是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射线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上的一个动点，∠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AOC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＝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°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，则当△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ABM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为直角三角形时，</a:t>
            </a:r>
            <a:r>
              <a:rPr kumimoji="0" lang="en-US" altLang="zh-CN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的长为</a:t>
            </a:r>
            <a:r>
              <a:rPr kumimoji="0" lang="zh-CN" alt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　</a:t>
            </a:r>
            <a:r>
              <a:rPr kumimoji="0" lang="zh-CN" alt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kumimoji="0" lang="zh-CN" alt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　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．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1" name="图片24" descr="菁优网：http://www.jyeoo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" y="2636519"/>
            <a:ext cx="4099560" cy="384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072198" y="405574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107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40" y="1091709"/>
            <a:ext cx="11217911" cy="548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49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67" y="1091709"/>
            <a:ext cx="11457874" cy="4305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5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2339">
      <a:dk1>
        <a:srgbClr val="000000"/>
      </a:dk1>
      <a:lt1>
        <a:srgbClr val="FFFFFF"/>
      </a:lt1>
      <a:dk2>
        <a:srgbClr val="799429"/>
      </a:dk2>
      <a:lt2>
        <a:srgbClr val="B57909"/>
      </a:lt2>
      <a:accent1>
        <a:srgbClr val="B57909"/>
      </a:accent1>
      <a:accent2>
        <a:srgbClr val="799429"/>
      </a:accent2>
      <a:accent3>
        <a:srgbClr val="B57909"/>
      </a:accent3>
      <a:accent4>
        <a:srgbClr val="799429"/>
      </a:accent4>
      <a:accent5>
        <a:srgbClr val="B57909"/>
      </a:accent5>
      <a:accent6>
        <a:srgbClr val="79942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633</Words>
  <Application>Microsoft Office PowerPoint</Application>
  <PresentationFormat>宽屏</PresentationFormat>
  <Paragraphs>39</Paragraphs>
  <Slides>12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黑体</vt:lpstr>
      <vt:lpstr>宋体</vt:lpstr>
      <vt:lpstr>微软雅黑</vt:lpstr>
      <vt:lpstr>新宋体</vt:lpstr>
      <vt:lpstr>Arial</vt:lpstr>
      <vt:lpstr>Arial Black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绿色小清新简约年终工作汇报PPT模板</dc:title>
  <dc:subject> </dc:subject>
  <dc:creator>极简办公</dc:creator>
  <cp:keywords>www.jjppt.com</cp:keywords>
  <dc:description>www.jjppt.com</dc:description>
  <cp:lastModifiedBy>649246604@qq.com</cp:lastModifiedBy>
  <cp:revision>25</cp:revision>
  <dcterms:created xsi:type="dcterms:W3CDTF">2015-05-05T08:02:00Z</dcterms:created>
  <dcterms:modified xsi:type="dcterms:W3CDTF">2022-03-11T09:09:56Z</dcterms:modified>
  <cp:category> </cp:category>
  <cp:contentStatus> </cp:contentStatus>
  <cp:version>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