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6" r:id="rId4"/>
    <p:sldId id="258" r:id="rId5"/>
    <p:sldId id="267" r:id="rId6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60093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1400" y="5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52403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35518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34844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82781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53142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52550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19151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64619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96520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24366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32708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D25D8-3249-420A-AEC9-38A7F29ECECC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20045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zh-CN" altLang="en-US" sz="44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第</a:t>
            </a:r>
            <a:r>
              <a:rPr lang="en-US" altLang="zh-CN" sz="44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1</a:t>
            </a:r>
            <a:r>
              <a:rPr lang="zh-CN" altLang="en-US" sz="44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课作业讲评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3529160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15498"/>
            <a:ext cx="9144000" cy="976394"/>
          </a:xfrm>
        </p:spPr>
        <p:txBody>
          <a:bodyPr>
            <a:normAutofit/>
          </a:bodyPr>
          <a:lstStyle/>
          <a:p>
            <a:r>
              <a:rPr lang="en-US" altLang="zh-CN" sz="2800" b="1" dirty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P7-6(1)</a:t>
            </a:r>
            <a:r>
              <a:rPr lang="zh-CN" altLang="en-US" sz="2800" b="1" dirty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上述材料</a:t>
            </a:r>
            <a:r>
              <a:rPr lang="zh-CN" altLang="en-US" sz="2800" b="1" dirty="0">
                <a:solidFill>
                  <a:srgbClr val="D6009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说明</a:t>
            </a:r>
            <a:r>
              <a:rPr lang="zh-CN" altLang="en-US" sz="2800" b="1" dirty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了进入青春期后同学的心理会发生什么变化？</a:t>
            </a:r>
            <a:r>
              <a:rPr lang="en-US" altLang="zh-CN" sz="2800" b="1" dirty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3</a:t>
            </a:r>
            <a:r>
              <a:rPr lang="zh-CN" altLang="en-US" sz="2800" b="1" dirty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分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1027205"/>
            <a:ext cx="9103995" cy="1018572"/>
          </a:xfrm>
        </p:spPr>
        <p:txBody>
          <a:bodyPr/>
          <a:lstStyle/>
          <a:p>
            <a:pPr marL="0" indent="0" algn="just">
              <a:buNone/>
            </a:pPr>
            <a:r>
              <a:rPr lang="zh-CN" altLang="en-US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小苗的热情与波动、小梅的开放与闭锁</a:t>
            </a:r>
            <a:r>
              <a:rPr lang="zh-CN" altLang="en-US" b="1" dirty="0">
                <a:solidFill>
                  <a:srgbClr val="D60093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说明</a:t>
            </a: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进入青春期后同学的心理会充满着矛盾。</a:t>
            </a:r>
            <a:r>
              <a:rPr lang="en-US" altLang="zh-CN" b="1" dirty="0">
                <a:solidFill>
                  <a:srgbClr val="00B05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P6</a:t>
            </a:r>
          </a:p>
        </p:txBody>
      </p:sp>
      <p:sp>
        <p:nvSpPr>
          <p:cNvPr id="4" name="标题 1"/>
          <p:cNvSpPr txBox="1">
            <a:spLocks/>
          </p:cNvSpPr>
          <p:nvPr/>
        </p:nvSpPr>
        <p:spPr>
          <a:xfrm>
            <a:off x="0" y="1782304"/>
            <a:ext cx="9144000" cy="9763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2800" b="1" dirty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(2)</a:t>
            </a:r>
            <a:r>
              <a:rPr lang="zh-CN" altLang="en-US" sz="2800" b="1" dirty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我们应当</a:t>
            </a:r>
            <a:r>
              <a:rPr lang="zh-CN" altLang="en-US" sz="2800" b="1" dirty="0">
                <a:solidFill>
                  <a:srgbClr val="D6009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如何看待</a:t>
            </a:r>
            <a:r>
              <a:rPr lang="zh-CN" altLang="en-US" sz="2800" b="1" dirty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这一变化？</a:t>
            </a:r>
            <a:r>
              <a:rPr lang="en-US" altLang="zh-CN" sz="2800" b="1" dirty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6</a:t>
            </a:r>
            <a:r>
              <a:rPr lang="zh-CN" altLang="en-US" sz="2800" b="1" dirty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分</a:t>
            </a:r>
          </a:p>
        </p:txBody>
      </p:sp>
      <p:sp>
        <p:nvSpPr>
          <p:cNvPr id="5" name="内容占位符 2"/>
          <p:cNvSpPr txBox="1">
            <a:spLocks/>
          </p:cNvSpPr>
          <p:nvPr/>
        </p:nvSpPr>
        <p:spPr>
          <a:xfrm>
            <a:off x="324952" y="2790042"/>
            <a:ext cx="8267377" cy="28473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①</a:t>
            </a:r>
            <a:r>
              <a:rPr lang="zh-CN" altLang="en-US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出现矛盾心理是我们成长过程中正常的心理现象。</a:t>
            </a:r>
            <a:endParaRPr lang="en-US" altLang="zh-CN" b="1" dirty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 algn="just">
              <a:buNone/>
            </a:pP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②青春期矛盾心理会给我们带来烦恼，但也为我们的成长提供了契机。</a:t>
            </a:r>
            <a:endParaRPr lang="en-US" altLang="zh-CN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 algn="just">
              <a:buNone/>
            </a:pP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③积极面对和正确处理，才能让我们健康成长。</a:t>
            </a:r>
            <a:r>
              <a:rPr lang="en-US" altLang="zh-CN" b="1" dirty="0">
                <a:solidFill>
                  <a:srgbClr val="00B05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P6</a:t>
            </a:r>
            <a:endParaRPr lang="zh-CN" altLang="en-US" b="1" dirty="0">
              <a:solidFill>
                <a:srgbClr val="00B05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96989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15497"/>
            <a:ext cx="9144000" cy="1038387"/>
          </a:xfrm>
        </p:spPr>
        <p:txBody>
          <a:bodyPr>
            <a:normAutofit/>
          </a:bodyPr>
          <a:lstStyle/>
          <a:p>
            <a:r>
              <a:rPr lang="en-US" altLang="zh-CN" sz="2800" b="1" dirty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(3)</a:t>
            </a:r>
            <a:r>
              <a:rPr lang="zh-CN" altLang="en-US" sz="2800" b="1" dirty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我们该如何做好心理调节，保持心理健康？</a:t>
            </a:r>
            <a:r>
              <a:rPr lang="en-US" altLang="zh-CN" sz="2800" b="1" dirty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6</a:t>
            </a:r>
            <a:r>
              <a:rPr lang="zh-CN" altLang="en-US" sz="2800" b="1" dirty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分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09433" y="1269242"/>
            <a:ext cx="8434316" cy="358936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CN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①</a:t>
            </a: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我们可以参加集体活动，在集体的温暖中放松自己；</a:t>
            </a:r>
          </a:p>
          <a:p>
            <a:pPr marL="0" indent="0">
              <a:buNone/>
            </a:pPr>
            <a:r>
              <a:rPr lang="en-US" altLang="zh-CN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②</a:t>
            </a: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通过求助他人，学习化解烦恼的方法；</a:t>
            </a:r>
          </a:p>
          <a:p>
            <a:pPr marL="0" indent="0">
              <a:buNone/>
            </a:pPr>
            <a:r>
              <a:rPr lang="en-US" altLang="zh-CN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③</a:t>
            </a: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通过培养兴趣爱好转移注意力，接纳和调适青春期的矛盾心理；</a:t>
            </a:r>
          </a:p>
          <a:p>
            <a:pPr marL="0" indent="0">
              <a:buNone/>
            </a:pPr>
            <a:r>
              <a:rPr lang="en-US" altLang="zh-CN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④</a:t>
            </a: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学习自我调节，成为自己的“心理保健医生”。</a:t>
            </a:r>
            <a:r>
              <a:rPr lang="zh-CN" altLang="en-US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如：</a:t>
            </a: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把自己的想法写下来；参加体育活动；学习自我暗示；试试自我解嘲。</a:t>
            </a:r>
            <a:r>
              <a:rPr lang="en-US" altLang="zh-CN" b="1" dirty="0">
                <a:solidFill>
                  <a:srgbClr val="00B05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P6-7</a:t>
            </a:r>
          </a:p>
        </p:txBody>
      </p:sp>
    </p:spTree>
    <p:extLst>
      <p:ext uri="{BB962C8B-B14F-4D97-AF65-F5344CB8AC3E}">
        <p14:creationId xmlns:p14="http://schemas.microsoft.com/office/powerpoint/2010/main" val="39288324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15497"/>
            <a:ext cx="9144000" cy="642049"/>
          </a:xfrm>
        </p:spPr>
        <p:txBody>
          <a:bodyPr>
            <a:normAutofit/>
          </a:bodyPr>
          <a:lstStyle/>
          <a:p>
            <a:r>
              <a:rPr lang="en-US" altLang="zh-CN" sz="2800" b="1" dirty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P8-6    </a:t>
            </a:r>
            <a:r>
              <a:rPr lang="zh-CN" altLang="en-US" sz="2800" b="1" dirty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提高青少年创新能力，建设创新校园</a:t>
            </a:r>
            <a:r>
              <a:rPr lang="zh-CN" altLang="en-US" sz="2800" b="1" dirty="0">
                <a:solidFill>
                  <a:srgbClr val="D6009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倡议书</a:t>
            </a:r>
            <a:r>
              <a:rPr lang="en-US" altLang="zh-CN" sz="2800" b="1" dirty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15</a:t>
            </a:r>
            <a:r>
              <a:rPr lang="zh-CN" altLang="en-US" sz="2800" b="1" dirty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分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729465"/>
            <a:ext cx="9144000" cy="6128535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buNone/>
              <a:defRPr/>
            </a:pPr>
            <a:r>
              <a:rPr lang="zh-CN" altLang="en-US" sz="20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同学们：</a:t>
            </a:r>
            <a:endParaRPr lang="en-US" altLang="zh-CN" sz="20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en-US" altLang="zh-CN" sz="20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      </a:t>
            </a:r>
            <a:r>
              <a:rPr lang="zh-CN" altLang="en-US" sz="20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创新是一个民族进步的灵魂，是一个国家兴旺发达的动力。当今国际竞争归根到底是人才的竞争，是民族创新力的竞争。增强民族创新能力关系到中华民族的兴盛。青少年作为祖国未来的接班人，是否具有创新意识、创新素质和创新精神，决定着将来我们国家是否具备创新能力。</a:t>
            </a:r>
            <a:endParaRPr lang="en-US" altLang="zh-CN" sz="20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en-US" altLang="zh-CN" sz="20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      </a:t>
            </a:r>
            <a:r>
              <a:rPr lang="zh-CN" altLang="en-US" sz="20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因此，鼓励青少年进行创新，有利于培养青少年对科学的兴趣，提高其科学素养，激发民族精神，促使其献身科技事业。只有提高青年人的创新能力，才能提高国家的创新能力。</a:t>
            </a:r>
            <a:endParaRPr lang="en-US" altLang="zh-CN" sz="20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buNone/>
              <a:defRPr/>
            </a:pPr>
            <a:r>
              <a:rPr lang="en-US" altLang="zh-CN" sz="20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     </a:t>
            </a:r>
            <a:r>
              <a:rPr lang="zh-CN" altLang="en-US" sz="20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为此，我们提出如下倡议：</a:t>
            </a:r>
            <a:endParaRPr lang="en-US" altLang="zh-CN" sz="2000" b="1" dirty="0">
              <a:solidFill>
                <a:srgbClr val="0000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buNone/>
              <a:defRPr/>
            </a:pPr>
            <a:r>
              <a:rPr lang="en-US" altLang="zh-CN" sz="2000" b="1" u="sng" dirty="0">
                <a:latin typeface="华文中宋" panose="02010600040101010101" pitchFamily="2" charset="-122"/>
                <a:ea typeface="华文中宋" panose="02010600040101010101" pitchFamily="2" charset="-122"/>
              </a:rPr>
              <a:t>      </a:t>
            </a:r>
            <a:r>
              <a:rPr lang="zh-CN" altLang="en-US" sz="2000" b="1" u="sng" dirty="0">
                <a:latin typeface="华文中宋" panose="02010600040101010101" pitchFamily="2" charset="-122"/>
                <a:ea typeface="华文中宋" panose="02010600040101010101" pitchFamily="2" charset="-122"/>
              </a:rPr>
              <a:t>①我们要敢于打破常规，追求生活的新奇与浪漫，开创前人未走之路；</a:t>
            </a:r>
            <a:r>
              <a:rPr lang="en-US" altLang="zh-CN" sz="2000" b="1" dirty="0">
                <a:solidFill>
                  <a:srgbClr val="00B05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12</a:t>
            </a:r>
            <a:endParaRPr lang="zh-CN" altLang="en-US" sz="2000" b="1" u="sng" dirty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buNone/>
              <a:defRPr/>
            </a:pPr>
            <a:r>
              <a:rPr lang="zh-CN" altLang="en-US" sz="2000" b="1" u="sng" dirty="0">
                <a:latin typeface="华文中宋" panose="02010600040101010101" pitchFamily="2" charset="-122"/>
                <a:ea typeface="华文中宋" panose="02010600040101010101" pitchFamily="2" charset="-122"/>
              </a:rPr>
              <a:t>      ②关注他人与社会，看重创造的意义和价值，做一名对国家和社会有用的创造者。</a:t>
            </a:r>
          </a:p>
          <a:p>
            <a:pPr>
              <a:buNone/>
              <a:defRPr/>
            </a:pPr>
            <a:r>
              <a:rPr lang="zh-CN" altLang="en-US" sz="2000" b="1" u="sng" dirty="0">
                <a:latin typeface="华文中宋" panose="02010600040101010101" pitchFamily="2" charset="-122"/>
                <a:ea typeface="华文中宋" panose="02010600040101010101" pitchFamily="2" charset="-122"/>
              </a:rPr>
              <a:t>      ③创造离不开实践。社会实践是创造的源泉，激发我们创造的热情，用自己的智慧和双手去尝试、探索、实践，通过劳动改变自己，影响世界。</a:t>
            </a:r>
            <a:r>
              <a:rPr lang="en-US" altLang="zh-CN" sz="2000" b="1" u="sng" dirty="0">
                <a:solidFill>
                  <a:srgbClr val="00B05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P12-13</a:t>
            </a:r>
            <a:endParaRPr lang="zh-CN" altLang="en-US" sz="2000" b="1" u="sng" dirty="0">
              <a:solidFill>
                <a:srgbClr val="00B05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buNone/>
              <a:defRPr/>
            </a:pPr>
            <a:r>
              <a:rPr lang="en-US" altLang="zh-CN" sz="2000" b="1" u="sng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     ④</a:t>
            </a:r>
            <a:r>
              <a:rPr lang="zh-CN" altLang="en-US" sz="2000" b="1" u="sng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努力学习，学习中要敢于质疑，培养独立思维和批判思维，敢于向传统、权威挑战，树立“敢为人先”的精神。</a:t>
            </a:r>
            <a:endParaRPr lang="en-US" altLang="zh-CN" sz="2000" b="1" u="sng" dirty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algn="r">
              <a:buNone/>
              <a:defRPr/>
            </a:pPr>
            <a:r>
              <a:rPr lang="en-US" altLang="zh-CN" sz="20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                                                 </a:t>
            </a:r>
            <a:r>
              <a:rPr lang="zh-CN" altLang="en-US" sz="20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倡议人：</a:t>
            </a:r>
            <a:r>
              <a:rPr lang="zh-CN" altLang="en-US" sz="20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一名中学生</a:t>
            </a:r>
            <a:r>
              <a:rPr lang="en-US" altLang="zh-CN" sz="2000" b="1" dirty="0">
                <a:solidFill>
                  <a:srgbClr val="00B05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2</a:t>
            </a:r>
          </a:p>
          <a:p>
            <a:pPr algn="r">
              <a:buNone/>
              <a:defRPr/>
            </a:pPr>
            <a:r>
              <a:rPr lang="en-US" altLang="zh-CN" sz="20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2021</a:t>
            </a:r>
            <a:r>
              <a:rPr lang="zh-CN" altLang="en-US" sz="20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年</a:t>
            </a:r>
            <a:r>
              <a:rPr lang="en-US" altLang="zh-CN" sz="20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3</a:t>
            </a:r>
            <a:r>
              <a:rPr lang="zh-CN" altLang="en-US" sz="20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月</a:t>
            </a:r>
            <a:r>
              <a:rPr lang="en-US" altLang="zh-CN" sz="20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29</a:t>
            </a:r>
            <a:r>
              <a:rPr lang="zh-CN" altLang="en-US" sz="20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日</a:t>
            </a:r>
            <a:r>
              <a:rPr lang="en-US" altLang="zh-CN" sz="2000" b="1" dirty="0">
                <a:solidFill>
                  <a:srgbClr val="00B05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40045420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15498"/>
            <a:ext cx="9144000" cy="976394"/>
          </a:xfrm>
        </p:spPr>
        <p:txBody>
          <a:bodyPr>
            <a:normAutofit/>
          </a:bodyPr>
          <a:lstStyle/>
          <a:p>
            <a:r>
              <a:rPr lang="en-US" altLang="zh-CN" sz="2800" b="1" dirty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P13-6(1)</a:t>
            </a:r>
            <a:r>
              <a:rPr lang="zh-CN" altLang="en-US" sz="2800" b="1" dirty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材料</a:t>
            </a:r>
            <a:r>
              <a:rPr lang="zh-CN" altLang="en-US" sz="2800" b="1" dirty="0">
                <a:solidFill>
                  <a:srgbClr val="D6009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说明</a:t>
            </a:r>
            <a:r>
              <a:rPr lang="zh-CN" altLang="en-US" sz="2800" b="1" dirty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了什么？</a:t>
            </a:r>
            <a:r>
              <a:rPr lang="en-US" altLang="zh-CN" sz="2800" b="1" dirty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6</a:t>
            </a:r>
            <a:r>
              <a:rPr lang="zh-CN" altLang="en-US" sz="2800" b="1" dirty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分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872222"/>
            <a:ext cx="9103995" cy="1018572"/>
          </a:xfrm>
        </p:spPr>
        <p:txBody>
          <a:bodyPr/>
          <a:lstStyle/>
          <a:p>
            <a:pPr marL="0" indent="0">
              <a:buNone/>
            </a:pPr>
            <a:r>
              <a:rPr lang="zh-CN" altLang="en-US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材料中男生女生在心理发展方面存在差异</a:t>
            </a:r>
            <a:r>
              <a:rPr lang="zh-CN" altLang="en-US" b="1" dirty="0">
                <a:solidFill>
                  <a:srgbClr val="D60093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说明</a:t>
            </a: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男生女生在记忆、思维等心理发展方面各有特点，互有优势。</a:t>
            </a:r>
            <a:endParaRPr lang="en-US" altLang="zh-CN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4" name="标题 1"/>
          <p:cNvSpPr txBox="1">
            <a:spLocks/>
          </p:cNvSpPr>
          <p:nvPr/>
        </p:nvSpPr>
        <p:spPr>
          <a:xfrm>
            <a:off x="0" y="1782304"/>
            <a:ext cx="9144000" cy="9763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2800" b="1" dirty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(2)</a:t>
            </a:r>
            <a:r>
              <a:rPr lang="zh-CN" altLang="en-US" sz="2800" b="1" dirty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我们应该以</a:t>
            </a:r>
            <a:r>
              <a:rPr lang="zh-CN" altLang="en-US" sz="2800" b="1" dirty="0">
                <a:solidFill>
                  <a:srgbClr val="D6009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怎样的态度</a:t>
            </a:r>
            <a:r>
              <a:rPr lang="zh-CN" altLang="en-US" sz="2800" b="1" dirty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面对异性同学的差异和优势？</a:t>
            </a:r>
            <a:r>
              <a:rPr lang="en-US" altLang="zh-CN" sz="2800" b="1" dirty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9</a:t>
            </a:r>
            <a:endParaRPr lang="zh-CN" altLang="en-US" sz="2800" b="1" dirty="0">
              <a:solidFill>
                <a:srgbClr val="0000FF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5" name="内容占位符 2"/>
          <p:cNvSpPr txBox="1">
            <a:spLocks/>
          </p:cNvSpPr>
          <p:nvPr/>
        </p:nvSpPr>
        <p:spPr>
          <a:xfrm>
            <a:off x="314678" y="2747518"/>
            <a:ext cx="8267377" cy="28473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zh-CN" b="1" noProof="1">
                <a:latin typeface="黑体" panose="02010609060101010101" pitchFamily="49" charset="-122"/>
                <a:ea typeface="黑体" panose="02010609060101010101" pitchFamily="49" charset="-122"/>
                <a:sym typeface="+mn-lt"/>
              </a:rPr>
              <a:t>①</a:t>
            </a:r>
            <a:r>
              <a:rPr lang="zh-CN" altLang="en-US" b="1" noProof="1">
                <a:latin typeface="华文中宋" panose="02010600040101010101" pitchFamily="2" charset="-122"/>
                <a:ea typeface="华文中宋" panose="02010600040101010101" pitchFamily="2" charset="-122"/>
                <a:sym typeface="+mn-lt"/>
              </a:rPr>
              <a:t>我们不仅要</a:t>
            </a:r>
            <a:r>
              <a:rPr lang="en-US" altLang="zh-CN" b="1" noProof="1">
                <a:latin typeface="华文中宋" panose="02010600040101010101" pitchFamily="2" charset="-122"/>
                <a:ea typeface="华文中宋" panose="02010600040101010101" pitchFamily="2" charset="-122"/>
                <a:sym typeface="+mn-lt"/>
              </a:rPr>
              <a:t>认识自身优势，</a:t>
            </a:r>
            <a:r>
              <a:rPr lang="zh-CN" altLang="en-US" b="1" noProof="1">
                <a:latin typeface="华文中宋" panose="02010600040101010101" pitchFamily="2" charset="-122"/>
                <a:ea typeface="华文中宋" panose="02010600040101010101" pitchFamily="2" charset="-122"/>
                <a:sym typeface="+mn-lt"/>
              </a:rPr>
              <a:t>而且要</a:t>
            </a:r>
            <a:r>
              <a:rPr lang="en-US" altLang="zh-CN" b="1" noProof="1">
                <a:latin typeface="华文中宋" panose="02010600040101010101" pitchFamily="2" charset="-122"/>
                <a:ea typeface="华文中宋" panose="02010600040101010101" pitchFamily="2" charset="-122"/>
                <a:sym typeface="+mn-lt"/>
              </a:rPr>
              <a:t>发现对方优势，</a:t>
            </a:r>
            <a:r>
              <a:rPr lang="zh-CN" altLang="en-US" b="1" noProof="1">
                <a:latin typeface="华文中宋" panose="02010600040101010101" pitchFamily="2" charset="-122"/>
                <a:ea typeface="华文中宋" panose="02010600040101010101" pitchFamily="2" charset="-122"/>
                <a:sym typeface="+mn-lt"/>
              </a:rPr>
              <a:t>相互</a:t>
            </a:r>
            <a:r>
              <a:rPr lang="en-US" altLang="zh-CN" b="1" noProof="1">
                <a:latin typeface="华文中宋" panose="02010600040101010101" pitchFamily="2" charset="-122"/>
                <a:ea typeface="华文中宋" panose="02010600040101010101" pitchFamily="2" charset="-122"/>
                <a:sym typeface="+mn-lt"/>
              </a:rPr>
              <a:t>取长补短，</a:t>
            </a:r>
            <a:r>
              <a:rPr lang="zh-CN" altLang="en-US" b="1" noProof="1">
                <a:latin typeface="华文中宋" panose="02010600040101010101" pitchFamily="2" charset="-122"/>
                <a:ea typeface="华文中宋" panose="02010600040101010101" pitchFamily="2" charset="-122"/>
                <a:sym typeface="+mn-lt"/>
              </a:rPr>
              <a:t>让自己变得更加优秀。</a:t>
            </a:r>
            <a:endParaRPr lang="en-US" altLang="zh-CN" b="1" noProof="1">
              <a:latin typeface="华文中宋" panose="02010600040101010101" pitchFamily="2" charset="-122"/>
              <a:ea typeface="华文中宋" panose="02010600040101010101" pitchFamily="2" charset="-122"/>
              <a:sym typeface="+mn-lt"/>
            </a:endParaRPr>
          </a:p>
          <a:p>
            <a:pPr>
              <a:defRPr/>
            </a:pPr>
            <a:r>
              <a:rPr lang="en-US" altLang="zh-CN" b="1" noProof="1">
                <a:latin typeface="黑体" panose="02010609060101010101" pitchFamily="49" charset="-122"/>
                <a:ea typeface="黑体" panose="02010609060101010101" pitchFamily="49" charset="-122"/>
                <a:sym typeface="+mn-lt"/>
              </a:rPr>
              <a:t>②</a:t>
            </a:r>
            <a:r>
              <a:rPr lang="zh-CN" altLang="en-US" b="1" noProof="1">
                <a:latin typeface="华文中宋" panose="02010600040101010101" pitchFamily="2" charset="-122"/>
                <a:ea typeface="华文中宋" panose="02010600040101010101" pitchFamily="2" charset="-122"/>
                <a:sym typeface="+mn-lt"/>
              </a:rPr>
              <a:t>我们</a:t>
            </a:r>
            <a:r>
              <a:rPr lang="en-US" altLang="zh-CN" b="1" noProof="1">
                <a:latin typeface="华文中宋" panose="02010600040101010101" pitchFamily="2" charset="-122"/>
                <a:ea typeface="华文中宋" panose="02010600040101010101" pitchFamily="2" charset="-122"/>
                <a:sym typeface="+mn-lt"/>
              </a:rPr>
              <a:t>不</a:t>
            </a:r>
            <a:r>
              <a:rPr lang="zh-CN" altLang="en-US" b="1" noProof="1">
                <a:latin typeface="华文中宋" panose="02010600040101010101" pitchFamily="2" charset="-122"/>
                <a:ea typeface="华文中宋" panose="02010600040101010101" pitchFamily="2" charset="-122"/>
                <a:sym typeface="+mn-lt"/>
              </a:rPr>
              <a:t>应</a:t>
            </a:r>
            <a:r>
              <a:rPr lang="en-US" altLang="zh-CN" b="1" noProof="1">
                <a:latin typeface="华文中宋" panose="02010600040101010101" pitchFamily="2" charset="-122"/>
                <a:ea typeface="华文中宋" panose="02010600040101010101" pitchFamily="2" charset="-122"/>
                <a:sym typeface="+mn-lt"/>
              </a:rPr>
              <a:t>因</a:t>
            </a:r>
            <a:r>
              <a:rPr lang="zh-CN" altLang="en-US" b="1" noProof="1">
                <a:latin typeface="华文中宋" panose="02010600040101010101" pitchFamily="2" charset="-122"/>
                <a:ea typeface="华文中宋" panose="02010600040101010101" pitchFamily="2" charset="-122"/>
                <a:sym typeface="+mn-lt"/>
              </a:rPr>
              <a:t>自己</a:t>
            </a:r>
            <a:r>
              <a:rPr lang="en-US" altLang="zh-CN" b="1" noProof="1">
                <a:latin typeface="华文中宋" panose="02010600040101010101" pitchFamily="2" charset="-122"/>
                <a:ea typeface="华文中宋" panose="02010600040101010101" pitchFamily="2" charset="-122"/>
                <a:sym typeface="+mn-lt"/>
              </a:rPr>
              <a:t>某</a:t>
            </a:r>
            <a:r>
              <a:rPr lang="zh-CN" altLang="en-US" b="1" noProof="1">
                <a:latin typeface="华文中宋" panose="02010600040101010101" pitchFamily="2" charset="-122"/>
                <a:ea typeface="华文中宋" panose="02010600040101010101" pitchFamily="2" charset="-122"/>
                <a:sym typeface="+mn-lt"/>
              </a:rPr>
              <a:t>一方</a:t>
            </a:r>
            <a:r>
              <a:rPr lang="en-US" altLang="zh-CN" b="1" noProof="1">
                <a:latin typeface="华文中宋" panose="02010600040101010101" pitchFamily="2" charset="-122"/>
                <a:ea typeface="华文中宋" panose="02010600040101010101" pitchFamily="2" charset="-122"/>
                <a:sym typeface="+mn-lt"/>
              </a:rPr>
              <a:t>面优势而自傲，</a:t>
            </a:r>
            <a:r>
              <a:rPr lang="zh-CN" altLang="en-US" b="1" noProof="1">
                <a:latin typeface="华文中宋" panose="02010600040101010101" pitchFamily="2" charset="-122"/>
                <a:ea typeface="华文中宋" panose="02010600040101010101" pitchFamily="2" charset="-122"/>
                <a:sym typeface="+mn-lt"/>
              </a:rPr>
              <a:t>也</a:t>
            </a:r>
            <a:r>
              <a:rPr lang="en-US" altLang="zh-CN" b="1" noProof="1">
                <a:latin typeface="华文中宋" panose="02010600040101010101" pitchFamily="2" charset="-122"/>
                <a:ea typeface="华文中宋" panose="02010600040101010101" pitchFamily="2" charset="-122"/>
                <a:sym typeface="+mn-lt"/>
              </a:rPr>
              <a:t>不</a:t>
            </a:r>
            <a:r>
              <a:rPr lang="zh-CN" altLang="en-US" b="1" noProof="1">
                <a:latin typeface="华文中宋" panose="02010600040101010101" pitchFamily="2" charset="-122"/>
                <a:ea typeface="华文中宋" panose="02010600040101010101" pitchFamily="2" charset="-122"/>
                <a:sym typeface="+mn-lt"/>
              </a:rPr>
              <a:t>应</a:t>
            </a:r>
            <a:r>
              <a:rPr lang="en-US" altLang="zh-CN" b="1" noProof="1">
                <a:latin typeface="华文中宋" panose="02010600040101010101" pitchFamily="2" charset="-122"/>
                <a:ea typeface="华文中宋" panose="02010600040101010101" pitchFamily="2" charset="-122"/>
                <a:sym typeface="+mn-lt"/>
              </a:rPr>
              <a:t>因某方面欠缺而自卑</a:t>
            </a:r>
            <a:r>
              <a:rPr lang="zh-CN" altLang="en-US" b="1" noProof="1">
                <a:latin typeface="华文中宋" panose="02010600040101010101" pitchFamily="2" charset="-122"/>
                <a:ea typeface="华文中宋" panose="02010600040101010101" pitchFamily="2" charset="-122"/>
                <a:sym typeface="+mn-lt"/>
              </a:rPr>
              <a:t>。</a:t>
            </a:r>
            <a:endParaRPr lang="en-US" altLang="zh-CN" b="1" noProof="1">
              <a:latin typeface="华文中宋" panose="02010600040101010101" pitchFamily="2" charset="-122"/>
              <a:ea typeface="华文中宋" panose="02010600040101010101" pitchFamily="2" charset="-122"/>
              <a:sym typeface="+mn-lt"/>
            </a:endParaRPr>
          </a:p>
          <a:p>
            <a:pPr>
              <a:defRPr/>
            </a:pPr>
            <a:r>
              <a:rPr lang="en-US" altLang="zh-CN" b="1" noProof="1">
                <a:latin typeface="黑体" panose="02010609060101010101" pitchFamily="49" charset="-122"/>
                <a:ea typeface="黑体" panose="02010609060101010101" pitchFamily="49" charset="-122"/>
                <a:sym typeface="+mn-lt"/>
              </a:rPr>
              <a:t>③</a:t>
            </a:r>
            <a:r>
              <a:rPr lang="en-US" altLang="zh-CN" b="1" noProof="1">
                <a:latin typeface="华文中宋" panose="02010600040101010101" pitchFamily="2" charset="-122"/>
                <a:ea typeface="华文中宋" panose="02010600040101010101" pitchFamily="2" charset="-122"/>
                <a:sym typeface="+mn-lt"/>
              </a:rPr>
              <a:t>男女生之间相互理解</a:t>
            </a:r>
            <a:r>
              <a:rPr lang="zh-CN" altLang="en-US" b="1" noProof="1">
                <a:latin typeface="华文中宋" panose="02010600040101010101" pitchFamily="2" charset="-122"/>
                <a:ea typeface="华文中宋" panose="02010600040101010101" pitchFamily="2" charset="-122"/>
                <a:sym typeface="+mn-lt"/>
              </a:rPr>
              <a:t>，</a:t>
            </a:r>
            <a:r>
              <a:rPr lang="en-US" altLang="zh-CN" b="1" noProof="1">
                <a:latin typeface="华文中宋" panose="02010600040101010101" pitchFamily="2" charset="-122"/>
                <a:ea typeface="华文中宋" panose="02010600040101010101" pitchFamily="2" charset="-122"/>
                <a:sym typeface="+mn-lt"/>
              </a:rPr>
              <a:t>相互学习、相互帮助、共同进步。</a:t>
            </a:r>
            <a:r>
              <a:rPr lang="en-US" altLang="zh-CN" b="1" dirty="0">
                <a:solidFill>
                  <a:srgbClr val="FF0000"/>
                </a:solidFill>
                <a:ea typeface="黑体" pitchFamily="49" charset="-122"/>
              </a:rPr>
              <a:t>P17</a:t>
            </a:r>
            <a:endParaRPr lang="zh-CN" altLang="en-US" b="1" dirty="0">
              <a:solidFill>
                <a:srgbClr val="FF0000"/>
              </a:solidFill>
              <a:ea typeface="黑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444117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Office 主题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1561</TotalTime>
  <Words>564</Words>
  <Application>Microsoft Office PowerPoint</Application>
  <PresentationFormat>全屏显示(4:3)</PresentationFormat>
  <Paragraphs>29</Paragraphs>
  <Slides>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5</vt:i4>
      </vt:variant>
    </vt:vector>
  </HeadingPairs>
  <TitlesOfParts>
    <vt:vector size="13" baseType="lpstr">
      <vt:lpstr>黑体</vt:lpstr>
      <vt:lpstr>华文细黑</vt:lpstr>
      <vt:lpstr>华文中宋</vt:lpstr>
      <vt:lpstr>幼圆</vt:lpstr>
      <vt:lpstr>Arial</vt:lpstr>
      <vt:lpstr>Calibri</vt:lpstr>
      <vt:lpstr>Calibri Light</vt:lpstr>
      <vt:lpstr>Office 主题</vt:lpstr>
      <vt:lpstr>第1课作业讲评</vt:lpstr>
      <vt:lpstr>P7-6(1)上述材料说明了进入青春期后同学的心理会发生什么变化？3分</vt:lpstr>
      <vt:lpstr>(3)我们该如何做好心理调节，保持心理健康？6分</vt:lpstr>
      <vt:lpstr>P8-6    提高青少年创新能力，建设创新校园倡议书15分</vt:lpstr>
      <vt:lpstr>P13-6(1)材料说明了什么？6分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第1-3课作业讲评</dc:title>
  <dc:creator>G40</dc:creator>
  <cp:lastModifiedBy>cheng yao</cp:lastModifiedBy>
  <cp:revision>60</cp:revision>
  <dcterms:created xsi:type="dcterms:W3CDTF">2016-10-16T10:14:16Z</dcterms:created>
  <dcterms:modified xsi:type="dcterms:W3CDTF">2021-07-09T07:24:31Z</dcterms:modified>
</cp:coreProperties>
</file>