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0"/>
  </p:handoutMasterIdLst>
  <p:sldIdLst>
    <p:sldId id="256" r:id="rId3"/>
    <p:sldId id="402" r:id="rId5"/>
    <p:sldId id="457" r:id="rId6"/>
    <p:sldId id="414" r:id="rId7"/>
    <p:sldId id="423" r:id="rId8"/>
    <p:sldId id="438" r:id="rId9"/>
    <p:sldId id="439" r:id="rId10"/>
    <p:sldId id="440" r:id="rId11"/>
    <p:sldId id="455" r:id="rId12"/>
    <p:sldId id="441" r:id="rId13"/>
    <p:sldId id="456" r:id="rId14"/>
    <p:sldId id="424" r:id="rId15"/>
    <p:sldId id="458" r:id="rId16"/>
    <p:sldId id="425" r:id="rId17"/>
    <p:sldId id="426" r:id="rId18"/>
    <p:sldId id="459" r:id="rId19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3778" autoAdjust="0"/>
    <p:restoredTop sz="94660"/>
  </p:normalViewPr>
  <p:slideViewPr>
    <p:cSldViewPr snapToGrid="0">
      <p:cViewPr varScale="1">
        <p:scale>
          <a:sx n="84" d="100"/>
          <a:sy n="84" d="100"/>
        </p:scale>
        <p:origin x="-558" y="-9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4" Type="http://schemas.openxmlformats.org/officeDocument/2006/relationships/tags" Target="tags/tag64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handoutMaster" Target="handoutMasters/handoutMaster1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63.xml"/><Relationship Id="rId1" Type="http://schemas.openxmlformats.org/officeDocument/2006/relationships/tags" Target="../tags/tag6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dirty="0"/>
              <a:t>海龟画图</a:t>
            </a:r>
            <a:endParaRPr lang="en-US" altLang="zh-CN" dirty="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81400" y="504825"/>
            <a:ext cx="5029200" cy="5848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95023" y="584261"/>
            <a:ext cx="988906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/>
              <a:t>for  </a:t>
            </a:r>
            <a:r>
              <a:rPr lang="en-US" altLang="zh-CN" sz="5400" dirty="0" err="1" smtClean="0">
                <a:solidFill>
                  <a:srgbClr val="FF0000"/>
                </a:solidFill>
              </a:rPr>
              <a:t>i</a:t>
            </a:r>
            <a:r>
              <a:rPr lang="en-US" altLang="zh-CN" sz="5400" dirty="0" smtClean="0"/>
              <a:t>  in  range(a , b , c ):</a:t>
            </a:r>
            <a:endParaRPr lang="en-US" altLang="zh-CN" sz="5400" dirty="0" smtClean="0">
              <a:solidFill>
                <a:srgbClr val="FF0000"/>
              </a:solidFill>
            </a:endParaRPr>
          </a:p>
          <a:p>
            <a:endParaRPr lang="en-US" altLang="zh-CN" sz="5400" dirty="0" smtClean="0">
              <a:solidFill>
                <a:srgbClr val="FF0000"/>
              </a:solidFill>
            </a:endParaRPr>
          </a:p>
          <a:p>
            <a:r>
              <a:rPr lang="zh-CN" altLang="en-US" sz="5400" dirty="0" smtClean="0">
                <a:solidFill>
                  <a:srgbClr val="FF0000"/>
                </a:solidFill>
              </a:rPr>
              <a:t>   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cxnSp>
        <p:nvCxnSpPr>
          <p:cNvPr id="4" name="直接箭头连接符 3"/>
          <p:cNvCxnSpPr/>
          <p:nvPr/>
        </p:nvCxnSpPr>
        <p:spPr>
          <a:xfrm rot="5400000">
            <a:off x="5181601" y="1817501"/>
            <a:ext cx="1072444" cy="530579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481689" y="2720612"/>
            <a:ext cx="1261884" cy="523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 smtClean="0"/>
              <a:t>开始值</a:t>
            </a:r>
            <a:endParaRPr lang="zh-CN" altLang="en-US" sz="2800" dirty="0"/>
          </a:p>
        </p:txBody>
      </p:sp>
      <p:cxnSp>
        <p:nvCxnSpPr>
          <p:cNvPr id="7" name="直接箭头连接符 6"/>
          <p:cNvCxnSpPr/>
          <p:nvPr/>
        </p:nvCxnSpPr>
        <p:spPr>
          <a:xfrm rot="16200000" flipH="1">
            <a:off x="6344355" y="2077145"/>
            <a:ext cx="1038578" cy="11289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225822" y="2737545"/>
            <a:ext cx="902811" cy="523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 smtClean="0"/>
              <a:t>终值</a:t>
            </a:r>
            <a:endParaRPr lang="zh-CN" altLang="en-US" sz="2800" dirty="0"/>
          </a:p>
        </p:txBody>
      </p:sp>
      <p:cxnSp>
        <p:nvCxnSpPr>
          <p:cNvPr id="9" name="直接箭头连接符 8"/>
          <p:cNvCxnSpPr/>
          <p:nvPr/>
        </p:nvCxnSpPr>
        <p:spPr>
          <a:xfrm rot="16200000" flipH="1">
            <a:off x="7682091" y="1721548"/>
            <a:ext cx="1061154" cy="66604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546622" y="2748834"/>
            <a:ext cx="2339102" cy="523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 smtClean="0"/>
              <a:t>公差（间隔）</a:t>
            </a:r>
            <a:endParaRPr lang="zh-CN" altLang="en-US" sz="2800" dirty="0"/>
          </a:p>
        </p:txBody>
      </p:sp>
      <p:sp>
        <p:nvSpPr>
          <p:cNvPr id="15" name="文本框 1"/>
          <p:cNvSpPr txBox="1"/>
          <p:nvPr/>
        </p:nvSpPr>
        <p:spPr>
          <a:xfrm>
            <a:off x="818446" y="3716926"/>
            <a:ext cx="9889066" cy="13220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tx1"/>
                </a:solidFill>
              </a:rPr>
              <a:t>创建一个从整数</a:t>
            </a:r>
            <a:r>
              <a:rPr lang="en-US" altLang="zh-CN" sz="4000" dirty="0" smtClean="0">
                <a:solidFill>
                  <a:schemeClr val="tx1"/>
                </a:solidFill>
              </a:rPr>
              <a:t>a</a:t>
            </a:r>
            <a:r>
              <a:rPr lang="zh-CN" altLang="en-US" sz="4000" dirty="0" smtClean="0">
                <a:solidFill>
                  <a:schemeClr val="tx1"/>
                </a:solidFill>
              </a:rPr>
              <a:t>开始，公差是整数</a:t>
            </a:r>
            <a:r>
              <a:rPr lang="en-US" altLang="zh-CN" sz="4000" dirty="0" smtClean="0">
                <a:solidFill>
                  <a:schemeClr val="tx1"/>
                </a:solidFill>
              </a:rPr>
              <a:t>c</a:t>
            </a:r>
            <a:r>
              <a:rPr lang="zh-CN" altLang="en-US" sz="4000" dirty="0" smtClean="0">
                <a:solidFill>
                  <a:schemeClr val="tx1"/>
                </a:solidFill>
              </a:rPr>
              <a:t>，最后一个数字</a:t>
            </a:r>
            <a:r>
              <a:rPr lang="zh-CN" altLang="en-US" sz="4000" dirty="0" smtClean="0">
                <a:solidFill>
                  <a:srgbClr val="FF0000"/>
                </a:solidFill>
              </a:rPr>
              <a:t>不超过</a:t>
            </a:r>
            <a:r>
              <a:rPr lang="en-US" altLang="zh-CN" sz="4000" dirty="0" smtClean="0">
                <a:solidFill>
                  <a:srgbClr val="FF0000"/>
                </a:solidFill>
              </a:rPr>
              <a:t>(</a:t>
            </a:r>
            <a:r>
              <a:rPr lang="zh-CN" altLang="zh-CN" sz="4000" b="1" dirty="0" smtClean="0">
                <a:solidFill>
                  <a:srgbClr val="FF0000"/>
                </a:solidFill>
              </a:rPr>
              <a:t>小于</a:t>
            </a:r>
            <a:r>
              <a:rPr lang="en-US" altLang="zh-CN" sz="4000" dirty="0" smtClean="0">
                <a:solidFill>
                  <a:srgbClr val="FF0000"/>
                </a:solidFill>
              </a:rPr>
              <a:t>)</a:t>
            </a:r>
            <a:r>
              <a:rPr lang="zh-CN" altLang="en-US" sz="4000" dirty="0" smtClean="0">
                <a:solidFill>
                  <a:srgbClr val="FF0000"/>
                </a:solidFill>
              </a:rPr>
              <a:t>整数</a:t>
            </a:r>
            <a:r>
              <a:rPr lang="en-US" altLang="zh-CN" sz="4000" dirty="0" smtClean="0">
                <a:solidFill>
                  <a:srgbClr val="FF0000"/>
                </a:solidFill>
              </a:rPr>
              <a:t>b</a:t>
            </a:r>
            <a:r>
              <a:rPr lang="zh-CN" altLang="en-US" sz="4000" dirty="0" smtClean="0">
                <a:solidFill>
                  <a:schemeClr val="tx1"/>
                </a:solidFill>
              </a:rPr>
              <a:t>的数的序列。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  <p:sp>
        <p:nvSpPr>
          <p:cNvPr id="16" name="文本框 1"/>
          <p:cNvSpPr txBox="1"/>
          <p:nvPr/>
        </p:nvSpPr>
        <p:spPr>
          <a:xfrm>
            <a:off x="824091" y="5440859"/>
            <a:ext cx="9889066" cy="70675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tx1"/>
                </a:solidFill>
              </a:rPr>
              <a:t>a</a:t>
            </a:r>
            <a:r>
              <a:rPr lang="zh-CN" altLang="en-US" sz="4000" dirty="0" smtClean="0">
                <a:solidFill>
                  <a:schemeClr val="tx1"/>
                </a:solidFill>
              </a:rPr>
              <a:t>是</a:t>
            </a:r>
            <a:r>
              <a:rPr lang="en-US" altLang="zh-CN" sz="4000" dirty="0" smtClean="0">
                <a:solidFill>
                  <a:schemeClr val="tx1"/>
                </a:solidFill>
              </a:rPr>
              <a:t>0</a:t>
            </a:r>
            <a:r>
              <a:rPr lang="zh-CN" altLang="en-US" sz="4000" dirty="0" smtClean="0">
                <a:solidFill>
                  <a:schemeClr val="tx1"/>
                </a:solidFill>
              </a:rPr>
              <a:t> ， 可以省略。</a:t>
            </a:r>
            <a:r>
              <a:rPr lang="en-US" altLang="zh-CN" sz="4000" dirty="0" smtClean="0">
                <a:solidFill>
                  <a:schemeClr val="tx1"/>
                </a:solidFill>
              </a:rPr>
              <a:t>c</a:t>
            </a:r>
            <a:r>
              <a:rPr lang="zh-CN" altLang="en-US" sz="4000" dirty="0" smtClean="0">
                <a:solidFill>
                  <a:schemeClr val="tx1"/>
                </a:solidFill>
              </a:rPr>
              <a:t>是</a:t>
            </a:r>
            <a:r>
              <a:rPr lang="en-US" altLang="zh-CN" sz="4000" dirty="0" smtClean="0">
                <a:solidFill>
                  <a:schemeClr val="tx1"/>
                </a:solidFill>
              </a:rPr>
              <a:t>1 </a:t>
            </a:r>
            <a:r>
              <a:rPr lang="zh-CN" altLang="en-US" sz="4000" dirty="0" smtClean="0">
                <a:solidFill>
                  <a:schemeClr val="tx1"/>
                </a:solidFill>
              </a:rPr>
              <a:t>，  </a:t>
            </a:r>
            <a:r>
              <a:rPr lang="zh-CN" altLang="en-US" sz="4000" dirty="0" smtClean="0">
                <a:solidFill>
                  <a:schemeClr val="tx1"/>
                </a:solidFill>
              </a:rPr>
              <a:t>可以省略</a:t>
            </a:r>
            <a:r>
              <a:rPr lang="zh-CN" altLang="en-US" sz="4000" dirty="0" smtClean="0">
                <a:solidFill>
                  <a:schemeClr val="tx1"/>
                </a:solidFill>
              </a:rPr>
              <a:t>。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61157" y="731026"/>
            <a:ext cx="9889066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画一条线</a:t>
            </a:r>
            <a:endParaRPr lang="zh-CN" altLang="en-US" sz="4000" dirty="0"/>
          </a:p>
        </p:txBody>
      </p:sp>
      <p:sp>
        <p:nvSpPr>
          <p:cNvPr id="3" name="文本框 1"/>
          <p:cNvSpPr txBox="1"/>
          <p:nvPr/>
        </p:nvSpPr>
        <p:spPr>
          <a:xfrm>
            <a:off x="1060945" y="2179390"/>
            <a:ext cx="9889066" cy="316928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sz="4000" dirty="0">
                <a:solidFill>
                  <a:srgbClr val="FF0000"/>
                </a:solidFill>
              </a:rPr>
              <a:t>引进海龟库</a:t>
            </a:r>
            <a:r>
              <a:rPr lang="en-US" altLang="zh-CN" sz="4000" dirty="0">
                <a:solidFill>
                  <a:srgbClr val="FF0000"/>
                </a:solidFill>
              </a:rPr>
              <a:t>:</a:t>
            </a:r>
            <a:endParaRPr lang="zh-CN" sz="4000" dirty="0">
              <a:solidFill>
                <a:schemeClr val="tx1"/>
              </a:solidFill>
            </a:endParaRPr>
          </a:p>
          <a:p>
            <a:r>
              <a:rPr lang="en-US" altLang="zh-CN" sz="4000" dirty="0">
                <a:solidFill>
                  <a:schemeClr val="tx1"/>
                </a:solidFill>
              </a:rPr>
              <a:t>       import turtle as t</a:t>
            </a:r>
            <a:endParaRPr lang="en-US" altLang="zh-CN" sz="4000" dirty="0">
              <a:solidFill>
                <a:schemeClr val="tx1"/>
              </a:solidFill>
            </a:endParaRPr>
          </a:p>
          <a:p>
            <a:endParaRPr lang="en-US" altLang="zh-CN" sz="4000" dirty="0">
              <a:solidFill>
                <a:schemeClr val="tx1"/>
              </a:solidFill>
            </a:endParaRPr>
          </a:p>
          <a:p>
            <a:r>
              <a:rPr lang="zh-CN" altLang="zh-CN" sz="4000" dirty="0">
                <a:solidFill>
                  <a:srgbClr val="FF0000"/>
                </a:solidFill>
              </a:rPr>
              <a:t>画线：</a:t>
            </a:r>
            <a:endParaRPr lang="zh-CN" altLang="zh-CN" sz="4000" dirty="0">
              <a:solidFill>
                <a:schemeClr val="tx1"/>
              </a:solidFill>
            </a:endParaRPr>
          </a:p>
          <a:p>
            <a:r>
              <a:rPr lang="en-US" altLang="zh-CN" sz="4000" dirty="0">
                <a:solidFill>
                  <a:schemeClr val="tx1"/>
                </a:solidFill>
              </a:rPr>
              <a:t>       t.forward (200)</a:t>
            </a:r>
            <a:endParaRPr lang="en-US" altLang="zh-CN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61157" y="731026"/>
            <a:ext cx="9889066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画一个正方形</a:t>
            </a:r>
            <a:endParaRPr lang="zh-CN" altLang="en-US" sz="40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76085" y="504825"/>
            <a:ext cx="5029200" cy="584835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33120" y="1654175"/>
            <a:ext cx="5509260" cy="48926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Adobe Caslon Pro Bold" panose="0205070206050A020403" charset="0"/>
                <a:ea typeface="Kozuka Mincho Pr6N H" panose="02020900000000000000" charset="-128"/>
                <a:cs typeface="Adobe Caslon Pro Bold" panose="0205070206050A020403" charset="0"/>
              </a:rPr>
              <a:t>import turtle as t</a:t>
            </a:r>
            <a:endParaRPr lang="zh-CN" altLang="en-US" sz="2400">
              <a:latin typeface="Adobe Caslon Pro Bold" panose="0205070206050A020403" charset="0"/>
              <a:ea typeface="Kozuka Mincho Pr6N H" panose="02020900000000000000" charset="-128"/>
              <a:cs typeface="Adobe Caslon Pro Bold" panose="0205070206050A020403" charset="0"/>
            </a:endParaRPr>
          </a:p>
          <a:p>
            <a:endParaRPr lang="zh-CN" altLang="en-US" sz="2400">
              <a:latin typeface="Adobe Caslon Pro Bold" panose="0205070206050A020403" charset="0"/>
              <a:ea typeface="Kozuka Mincho Pr6N H" panose="02020900000000000000" charset="-128"/>
              <a:cs typeface="Adobe Caslon Pro Bold" panose="0205070206050A020403" charset="0"/>
            </a:endParaRPr>
          </a:p>
          <a:p>
            <a:r>
              <a:rPr lang="zh-CN" altLang="en-US" sz="2400">
                <a:latin typeface="Adobe Caslon Pro Bold" panose="0205070206050A020403" charset="0"/>
                <a:ea typeface="Kozuka Mincho Pr6N H" panose="02020900000000000000" charset="-128"/>
                <a:cs typeface="Adobe Caslon Pro Bold" panose="0205070206050A020403" charset="0"/>
              </a:rPr>
              <a:t>t.forward(200)</a:t>
            </a:r>
            <a:endParaRPr lang="zh-CN" altLang="en-US" sz="2400">
              <a:latin typeface="Adobe Caslon Pro Bold" panose="0205070206050A020403" charset="0"/>
              <a:ea typeface="Kozuka Mincho Pr6N H" panose="02020900000000000000" charset="-128"/>
              <a:cs typeface="Adobe Caslon Pro Bold" panose="0205070206050A020403" charset="0"/>
            </a:endParaRPr>
          </a:p>
          <a:p>
            <a:r>
              <a:rPr lang="zh-CN" altLang="en-US" sz="2400">
                <a:latin typeface="Adobe Caslon Pro Bold" panose="0205070206050A020403" charset="0"/>
                <a:ea typeface="Kozuka Mincho Pr6N H" panose="02020900000000000000" charset="-128"/>
                <a:cs typeface="Adobe Caslon Pro Bold" panose="0205070206050A020403" charset="0"/>
              </a:rPr>
              <a:t>t.right(90)</a:t>
            </a:r>
            <a:endParaRPr lang="zh-CN" altLang="en-US" sz="2400">
              <a:latin typeface="Adobe Caslon Pro Bold" panose="0205070206050A020403" charset="0"/>
              <a:ea typeface="Kozuka Mincho Pr6N H" panose="02020900000000000000" charset="-128"/>
              <a:cs typeface="Adobe Caslon Pro Bold" panose="0205070206050A020403" charset="0"/>
            </a:endParaRPr>
          </a:p>
          <a:p>
            <a:endParaRPr lang="zh-CN" altLang="en-US" sz="2400">
              <a:latin typeface="Adobe Caslon Pro Bold" panose="0205070206050A020403" charset="0"/>
              <a:ea typeface="Kozuka Mincho Pr6N H" panose="02020900000000000000" charset="-128"/>
              <a:cs typeface="Adobe Caslon Pro Bold" panose="0205070206050A020403" charset="0"/>
            </a:endParaRPr>
          </a:p>
          <a:p>
            <a:r>
              <a:rPr lang="zh-CN" altLang="en-US" sz="2400">
                <a:latin typeface="Adobe Caslon Pro Bold" panose="0205070206050A020403" charset="0"/>
                <a:ea typeface="Kozuka Mincho Pr6N H" panose="02020900000000000000" charset="-128"/>
                <a:cs typeface="Adobe Caslon Pro Bold" panose="0205070206050A020403" charset="0"/>
              </a:rPr>
              <a:t>t.forward(200)</a:t>
            </a:r>
            <a:endParaRPr lang="zh-CN" altLang="en-US" sz="2400">
              <a:latin typeface="Adobe Caslon Pro Bold" panose="0205070206050A020403" charset="0"/>
              <a:ea typeface="Kozuka Mincho Pr6N H" panose="02020900000000000000" charset="-128"/>
              <a:cs typeface="Adobe Caslon Pro Bold" panose="0205070206050A020403" charset="0"/>
            </a:endParaRPr>
          </a:p>
          <a:p>
            <a:r>
              <a:rPr lang="zh-CN" altLang="en-US" sz="2400">
                <a:latin typeface="Adobe Caslon Pro Bold" panose="0205070206050A020403" charset="0"/>
                <a:ea typeface="Kozuka Mincho Pr6N H" panose="02020900000000000000" charset="-128"/>
                <a:cs typeface="Adobe Caslon Pro Bold" panose="0205070206050A020403" charset="0"/>
              </a:rPr>
              <a:t>t.right(90)</a:t>
            </a:r>
            <a:endParaRPr lang="zh-CN" altLang="en-US" sz="2400">
              <a:latin typeface="Adobe Caslon Pro Bold" panose="0205070206050A020403" charset="0"/>
              <a:ea typeface="Kozuka Mincho Pr6N H" panose="02020900000000000000" charset="-128"/>
              <a:cs typeface="Adobe Caslon Pro Bold" panose="0205070206050A020403" charset="0"/>
            </a:endParaRPr>
          </a:p>
          <a:p>
            <a:endParaRPr lang="zh-CN" altLang="en-US" sz="2400">
              <a:latin typeface="Adobe Caslon Pro Bold" panose="0205070206050A020403" charset="0"/>
              <a:ea typeface="Kozuka Mincho Pr6N H" panose="02020900000000000000" charset="-128"/>
              <a:cs typeface="Adobe Caslon Pro Bold" panose="0205070206050A020403" charset="0"/>
            </a:endParaRPr>
          </a:p>
          <a:p>
            <a:r>
              <a:rPr lang="zh-CN" altLang="en-US" sz="2400">
                <a:latin typeface="Adobe Caslon Pro Bold" panose="0205070206050A020403" charset="0"/>
                <a:ea typeface="Kozuka Mincho Pr6N H" panose="02020900000000000000" charset="-128"/>
                <a:cs typeface="Adobe Caslon Pro Bold" panose="0205070206050A020403" charset="0"/>
              </a:rPr>
              <a:t>t.forward(200)</a:t>
            </a:r>
            <a:endParaRPr lang="zh-CN" altLang="en-US" sz="2400">
              <a:latin typeface="Adobe Caslon Pro Bold" panose="0205070206050A020403" charset="0"/>
              <a:ea typeface="Kozuka Mincho Pr6N H" panose="02020900000000000000" charset="-128"/>
              <a:cs typeface="Adobe Caslon Pro Bold" panose="0205070206050A020403" charset="0"/>
            </a:endParaRPr>
          </a:p>
          <a:p>
            <a:r>
              <a:rPr lang="zh-CN" altLang="en-US" sz="2400">
                <a:latin typeface="Adobe Caslon Pro Bold" panose="0205070206050A020403" charset="0"/>
                <a:ea typeface="Kozuka Mincho Pr6N H" panose="02020900000000000000" charset="-128"/>
                <a:cs typeface="Adobe Caslon Pro Bold" panose="0205070206050A020403" charset="0"/>
              </a:rPr>
              <a:t>t.right(90)</a:t>
            </a:r>
            <a:endParaRPr lang="zh-CN" altLang="en-US" sz="2400">
              <a:latin typeface="Adobe Caslon Pro Bold" panose="0205070206050A020403" charset="0"/>
              <a:ea typeface="Kozuka Mincho Pr6N H" panose="02020900000000000000" charset="-128"/>
              <a:cs typeface="Adobe Caslon Pro Bold" panose="0205070206050A020403" charset="0"/>
            </a:endParaRPr>
          </a:p>
          <a:p>
            <a:endParaRPr lang="zh-CN" altLang="en-US" sz="2400">
              <a:latin typeface="Adobe Caslon Pro Bold" panose="0205070206050A020403" charset="0"/>
              <a:ea typeface="Kozuka Mincho Pr6N H" panose="02020900000000000000" charset="-128"/>
              <a:cs typeface="Adobe Caslon Pro Bold" panose="0205070206050A020403" charset="0"/>
            </a:endParaRPr>
          </a:p>
          <a:p>
            <a:r>
              <a:rPr lang="zh-CN" altLang="en-US" sz="2400">
                <a:latin typeface="Adobe Caslon Pro Bold" panose="0205070206050A020403" charset="0"/>
                <a:ea typeface="Kozuka Mincho Pr6N H" panose="02020900000000000000" charset="-128"/>
                <a:cs typeface="Adobe Caslon Pro Bold" panose="0205070206050A020403" charset="0"/>
              </a:rPr>
              <a:t>t.forward(200)</a:t>
            </a:r>
            <a:endParaRPr lang="zh-CN" altLang="en-US" sz="2400">
              <a:latin typeface="Adobe Caslon Pro Bold" panose="0205070206050A020403" charset="0"/>
              <a:ea typeface="Kozuka Mincho Pr6N H" panose="02020900000000000000" charset="-128"/>
              <a:cs typeface="Adobe Caslon Pro Bold" panose="0205070206050A020403" charset="0"/>
            </a:endParaRPr>
          </a:p>
          <a:p>
            <a:r>
              <a:rPr lang="zh-CN" altLang="en-US" sz="2400">
                <a:latin typeface="Adobe Caslon Pro Bold" panose="0205070206050A020403" charset="0"/>
                <a:ea typeface="Kozuka Mincho Pr6N H" panose="02020900000000000000" charset="-128"/>
                <a:cs typeface="Adobe Caslon Pro Bold" panose="0205070206050A020403" charset="0"/>
              </a:rPr>
              <a:t>t.right(90)</a:t>
            </a:r>
            <a:endParaRPr lang="zh-CN" altLang="en-US" sz="2400">
              <a:latin typeface="Adobe Caslon Pro Bold" panose="0205070206050A020403" charset="0"/>
              <a:ea typeface="Kozuka Mincho Pr6N H" panose="02020900000000000000" charset="-128"/>
              <a:cs typeface="Adobe Caslon Pro Bold" panose="0205070206050A020403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61157" y="731026"/>
            <a:ext cx="9889066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FF0000"/>
                </a:solidFill>
              </a:rPr>
              <a:t>循环</a:t>
            </a:r>
            <a:r>
              <a:rPr lang="zh-CN" altLang="en-US" sz="4000" dirty="0"/>
              <a:t>画一个正方形</a:t>
            </a:r>
            <a:endParaRPr lang="zh-CN" altLang="en-US" sz="4000" dirty="0"/>
          </a:p>
        </p:txBody>
      </p:sp>
      <p:sp>
        <p:nvSpPr>
          <p:cNvPr id="5" name="文本框 4"/>
          <p:cNvSpPr txBox="1"/>
          <p:nvPr/>
        </p:nvSpPr>
        <p:spPr>
          <a:xfrm>
            <a:off x="2437765" y="1716405"/>
            <a:ext cx="5509260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Adobe Caslon Pro Bold" panose="0205070206050A020403" charset="0"/>
                <a:ea typeface="Kozuka Mincho Pr6N H" panose="02020900000000000000" charset="-128"/>
                <a:cs typeface="Adobe Caslon Pro Bold" panose="0205070206050A020403" charset="0"/>
              </a:rPr>
              <a:t>import  turtle  as  t</a:t>
            </a:r>
            <a:endParaRPr lang="zh-CN" altLang="en-US" sz="2400">
              <a:latin typeface="Adobe Caslon Pro Bold" panose="0205070206050A020403" charset="0"/>
              <a:ea typeface="Kozuka Mincho Pr6N H" panose="02020900000000000000" charset="-128"/>
              <a:cs typeface="Adobe Caslon Pro Bold" panose="0205070206050A020403" charset="0"/>
            </a:endParaRPr>
          </a:p>
          <a:p>
            <a:endParaRPr lang="zh-CN" altLang="en-US" sz="2400">
              <a:latin typeface="Adobe Caslon Pro Bold" panose="0205070206050A020403" charset="0"/>
              <a:ea typeface="Kozuka Mincho Pr6N H" panose="02020900000000000000" charset="-128"/>
              <a:cs typeface="Adobe Caslon Pro Bold" panose="0205070206050A020403" charset="0"/>
            </a:endParaRPr>
          </a:p>
          <a:p>
            <a:r>
              <a:rPr lang="zh-CN" altLang="en-US" sz="2400">
                <a:latin typeface="Adobe Caslon Pro Bold" panose="0205070206050A020403" charset="0"/>
                <a:ea typeface="Kozuka Mincho Pr6N H" panose="02020900000000000000" charset="-128"/>
                <a:cs typeface="Adobe Caslon Pro Bold" panose="0205070206050A020403" charset="0"/>
              </a:rPr>
              <a:t>for i in range(4):</a:t>
            </a:r>
            <a:endParaRPr lang="zh-CN" altLang="en-US" sz="2400">
              <a:latin typeface="Adobe Caslon Pro Bold" panose="0205070206050A020403" charset="0"/>
              <a:ea typeface="Kozuka Mincho Pr6N H" panose="02020900000000000000" charset="-128"/>
              <a:cs typeface="Adobe Caslon Pro Bold" panose="0205070206050A020403" charset="0"/>
            </a:endParaRPr>
          </a:p>
          <a:p>
            <a:endParaRPr lang="zh-CN" altLang="en-US" sz="2400">
              <a:latin typeface="Adobe Caslon Pro Bold" panose="0205070206050A020403" charset="0"/>
              <a:ea typeface="Kozuka Mincho Pr6N H" panose="02020900000000000000" charset="-128"/>
              <a:cs typeface="Adobe Caslon Pro Bold" panose="0205070206050A020403" charset="0"/>
            </a:endParaRPr>
          </a:p>
          <a:p>
            <a:r>
              <a:rPr lang="zh-CN" altLang="en-US" sz="2400">
                <a:latin typeface="Adobe Caslon Pro Bold" panose="0205070206050A020403" charset="0"/>
                <a:ea typeface="Kozuka Mincho Pr6N H" panose="02020900000000000000" charset="-128"/>
                <a:cs typeface="Adobe Caslon Pro Bold" panose="0205070206050A020403" charset="0"/>
              </a:rPr>
              <a:t>    t.forward(200)</a:t>
            </a:r>
            <a:endParaRPr lang="zh-CN" altLang="en-US" sz="2400">
              <a:latin typeface="Adobe Caslon Pro Bold" panose="0205070206050A020403" charset="0"/>
              <a:ea typeface="Kozuka Mincho Pr6N H" panose="02020900000000000000" charset="-128"/>
              <a:cs typeface="Adobe Caslon Pro Bold" panose="0205070206050A020403" charset="0"/>
            </a:endParaRPr>
          </a:p>
          <a:p>
            <a:r>
              <a:rPr lang="zh-CN" altLang="en-US" sz="2400">
                <a:latin typeface="Adobe Caslon Pro Bold" panose="0205070206050A020403" charset="0"/>
                <a:ea typeface="Kozuka Mincho Pr6N H" panose="02020900000000000000" charset="-128"/>
                <a:cs typeface="Adobe Caslon Pro Bold" panose="0205070206050A020403" charset="0"/>
              </a:rPr>
              <a:t>    t.right(90)</a:t>
            </a:r>
            <a:endParaRPr lang="zh-CN" altLang="en-US" sz="2400">
              <a:latin typeface="Adobe Caslon Pro Bold" panose="0205070206050A020403" charset="0"/>
              <a:ea typeface="Kozuka Mincho Pr6N H" panose="02020900000000000000" charset="-128"/>
              <a:cs typeface="Adobe Caslon Pro Bold" panose="0205070206050A020403" charset="0"/>
            </a:endParaRPr>
          </a:p>
          <a:p>
            <a:endParaRPr lang="zh-CN" altLang="en-US" sz="2400">
              <a:latin typeface="Adobe Caslon Pro Bold" panose="0205070206050A020403" charset="0"/>
              <a:ea typeface="Kozuka Mincho Pr6N H" panose="02020900000000000000" charset="-128"/>
              <a:cs typeface="Adobe Caslon Pro Bold" panose="0205070206050A020403" charset="0"/>
            </a:endParaRPr>
          </a:p>
          <a:p>
            <a:endParaRPr lang="zh-CN" altLang="en-US" sz="2400">
              <a:latin typeface="Adobe Caslon Pro Bold" panose="0205070206050A020403" charset="0"/>
              <a:ea typeface="Kozuka Mincho Pr6N H" panose="02020900000000000000" charset="-128"/>
              <a:cs typeface="Adobe Caslon Pro Bold" panose="0205070206050A020403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61157" y="731026"/>
            <a:ext cx="9889066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FF0000"/>
                </a:solidFill>
              </a:rPr>
              <a:t>循环</a:t>
            </a:r>
            <a:r>
              <a:rPr lang="zh-CN" altLang="en-US" sz="4000" dirty="0"/>
              <a:t>画一个三方形</a:t>
            </a:r>
            <a:endParaRPr lang="zh-CN" altLang="en-US" sz="40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82715" y="638175"/>
            <a:ext cx="5029200" cy="5848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61157" y="731026"/>
            <a:ext cx="9889066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FF0000"/>
                </a:solidFill>
              </a:rPr>
              <a:t>循环</a:t>
            </a:r>
            <a:r>
              <a:rPr lang="zh-CN" altLang="en-US" sz="4000" dirty="0"/>
              <a:t>画一个五角星</a:t>
            </a:r>
            <a:endParaRPr lang="zh-CN" altLang="en-US" sz="4000" dirty="0"/>
          </a:p>
        </p:txBody>
      </p:sp>
      <p:sp>
        <p:nvSpPr>
          <p:cNvPr id="4" name="文本框 3"/>
          <p:cNvSpPr txBox="1"/>
          <p:nvPr/>
        </p:nvSpPr>
        <p:spPr>
          <a:xfrm>
            <a:off x="1061085" y="1842135"/>
            <a:ext cx="3805555" cy="2584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5400"/>
              <a:t>五角星内角36度</a:t>
            </a:r>
            <a:endParaRPr lang="zh-CN" altLang="en-US" sz="5400"/>
          </a:p>
          <a:p>
            <a:endParaRPr lang="zh-CN" altLang="en-US" sz="540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36995" y="612775"/>
            <a:ext cx="5029200" cy="5848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61157" y="731026"/>
            <a:ext cx="9889066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FF0000"/>
                </a:solidFill>
              </a:rPr>
              <a:t>循环</a:t>
            </a:r>
            <a:r>
              <a:rPr lang="zh-CN" altLang="en-US" sz="4000" dirty="0"/>
              <a:t>画一个五角星</a:t>
            </a:r>
            <a:endParaRPr lang="zh-CN" altLang="en-US" sz="4000" dirty="0"/>
          </a:p>
        </p:txBody>
      </p:sp>
      <p:sp>
        <p:nvSpPr>
          <p:cNvPr id="4" name="文本框 3"/>
          <p:cNvSpPr txBox="1"/>
          <p:nvPr/>
        </p:nvSpPr>
        <p:spPr>
          <a:xfrm>
            <a:off x="1229995" y="1826895"/>
            <a:ext cx="3604895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endParaRPr lang="zh-CN" altLang="en-US" sz="2400">
              <a:latin typeface="Aharoni" panose="02010803020104030203" charset="0"/>
              <a:ea typeface="Kozuka Mincho Pr6N H" panose="02020900000000000000" charset="-128"/>
              <a:cs typeface="Aharoni" panose="02010803020104030203" charset="0"/>
            </a:endParaRPr>
          </a:p>
          <a:p>
            <a:r>
              <a:rPr lang="zh-CN" altLang="en-US" sz="2400">
                <a:latin typeface="Aharoni" panose="02010803020104030203" charset="0"/>
                <a:ea typeface="Kozuka Mincho Pr6N H" panose="02020900000000000000" charset="-128"/>
                <a:cs typeface="Aharoni" panose="02010803020104030203" charset="0"/>
              </a:rPr>
              <a:t>t.bgcolor ("green")</a:t>
            </a:r>
            <a:endParaRPr lang="zh-CN" altLang="en-US" sz="2400">
              <a:latin typeface="Aharoni" panose="02010803020104030203" charset="0"/>
              <a:ea typeface="Kozuka Mincho Pr6N H" panose="02020900000000000000" charset="-128"/>
              <a:cs typeface="Aharoni" panose="02010803020104030203" charset="0"/>
            </a:endParaRPr>
          </a:p>
          <a:p>
            <a:r>
              <a:rPr lang="zh-CN" altLang="en-US" sz="2400">
                <a:latin typeface="Aharoni" panose="02010803020104030203" charset="0"/>
                <a:ea typeface="Kozuka Mincho Pr6N H" panose="02020900000000000000" charset="-128"/>
                <a:cs typeface="Aharoni" panose="02010803020104030203" charset="0"/>
              </a:rPr>
              <a:t>t.pencolor("red")</a:t>
            </a:r>
            <a:endParaRPr lang="zh-CN" altLang="en-US" sz="2400">
              <a:latin typeface="Aharoni" panose="02010803020104030203" charset="0"/>
              <a:ea typeface="Kozuka Mincho Pr6N H" panose="02020900000000000000" charset="-128"/>
              <a:cs typeface="Aharoni" panose="02010803020104030203" charset="0"/>
            </a:endParaRPr>
          </a:p>
          <a:p>
            <a:endParaRPr lang="zh-CN" altLang="en-US" sz="2400">
              <a:latin typeface="Aharoni" panose="02010803020104030203" charset="0"/>
              <a:ea typeface="Kozuka Mincho Pr6N H" panose="02020900000000000000" charset="-128"/>
              <a:cs typeface="Aharoni" panose="02010803020104030203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13195" y="504825"/>
            <a:ext cx="5029200" cy="584835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229995" y="3621405"/>
            <a:ext cx="2540000" cy="230695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p>
            <a:r>
              <a:rPr lang="zh-CN" altLang="en-US" sz="2400">
                <a:latin typeface="Aharoni" panose="02010803020104030203" charset="0"/>
                <a:cs typeface="Aharoni" panose="02010803020104030203" charset="0"/>
              </a:rPr>
              <a:t>t.fillcolor("red")</a:t>
            </a:r>
            <a:endParaRPr lang="zh-CN" altLang="en-US" sz="2400">
              <a:latin typeface="Aharoni" panose="02010803020104030203" charset="0"/>
              <a:cs typeface="Aharoni" panose="02010803020104030203" charset="0"/>
            </a:endParaRPr>
          </a:p>
          <a:p>
            <a:r>
              <a:rPr lang="zh-CN" altLang="en-US" sz="2400">
                <a:latin typeface="Aharoni" panose="02010803020104030203" charset="0"/>
                <a:cs typeface="Aharoni" panose="02010803020104030203" charset="0"/>
              </a:rPr>
              <a:t>t.begin_fill()</a:t>
            </a:r>
            <a:endParaRPr lang="zh-CN" altLang="en-US" sz="2400">
              <a:latin typeface="Aharoni" panose="02010803020104030203" charset="0"/>
              <a:cs typeface="Aharoni" panose="02010803020104030203" charset="0"/>
            </a:endParaRPr>
          </a:p>
          <a:p>
            <a:endParaRPr lang="zh-CN" altLang="en-US" sz="2400">
              <a:latin typeface="Aharoni" panose="02010803020104030203" charset="0"/>
              <a:cs typeface="Aharoni" panose="02010803020104030203" charset="0"/>
            </a:endParaRPr>
          </a:p>
          <a:p>
            <a:endParaRPr lang="zh-CN" altLang="en-US" sz="2400">
              <a:latin typeface="Aharoni" panose="02010803020104030203" charset="0"/>
              <a:cs typeface="Aharoni" panose="02010803020104030203" charset="0"/>
            </a:endParaRPr>
          </a:p>
          <a:p>
            <a:r>
              <a:rPr lang="zh-CN" altLang="en-US" sz="2400">
                <a:latin typeface="Aharoni" panose="02010803020104030203" charset="0"/>
                <a:cs typeface="Aharoni" panose="02010803020104030203" charset="0"/>
              </a:rPr>
              <a:t>t.end_fill()</a:t>
            </a:r>
            <a:endParaRPr lang="zh-CN" altLang="en-US" sz="2400">
              <a:latin typeface="Aharoni" panose="02010803020104030203" charset="0"/>
              <a:cs typeface="Aharoni" panose="02010803020104030203" charset="0"/>
            </a:endParaRPr>
          </a:p>
          <a:p>
            <a:endParaRPr lang="zh-CN" altLang="en-US" sz="2400">
              <a:latin typeface="Aharoni" panose="02010803020104030203" charset="0"/>
              <a:cs typeface="Aharoni" panose="02010803020104030203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61157" y="731026"/>
            <a:ext cx="9889066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FF0000"/>
                </a:solidFill>
              </a:rPr>
              <a:t>循环</a:t>
            </a:r>
            <a:r>
              <a:rPr lang="zh-CN" altLang="en-US" sz="4000" dirty="0"/>
              <a:t>画一个八边形</a:t>
            </a:r>
            <a:endParaRPr lang="zh-CN" altLang="en-US" sz="4000" dirty="0"/>
          </a:p>
        </p:txBody>
      </p:sp>
      <p:sp>
        <p:nvSpPr>
          <p:cNvPr id="3" name="文本框 1"/>
          <p:cNvSpPr txBox="1"/>
          <p:nvPr/>
        </p:nvSpPr>
        <p:spPr>
          <a:xfrm>
            <a:off x="1061085" y="2515870"/>
            <a:ext cx="3480435" cy="316928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tx1"/>
                </a:solidFill>
              </a:rPr>
              <a:t>绘制一个黄色 yellow 的正八边形</a:t>
            </a:r>
            <a:endParaRPr lang="zh-CN" altLang="en-US" sz="4000" dirty="0">
              <a:solidFill>
                <a:schemeClr val="tx1"/>
              </a:solidFill>
            </a:endParaRPr>
          </a:p>
          <a:p>
            <a:r>
              <a:rPr lang="zh-CN" altLang="en-US" sz="4000" dirty="0">
                <a:solidFill>
                  <a:schemeClr val="tx1"/>
                </a:solidFill>
              </a:rPr>
              <a:t>正八边形内角度数135度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37225" y="504825"/>
            <a:ext cx="5953125" cy="5848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81400" y="504825"/>
            <a:ext cx="5029200" cy="5848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57520" y="504825"/>
            <a:ext cx="5029200" cy="584835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026795" y="721995"/>
            <a:ext cx="2827020" cy="56311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/>
              <a:t>t.forward(</a:t>
            </a:r>
            <a:r>
              <a:rPr lang="zh-CN" altLang="en-US">
                <a:solidFill>
                  <a:srgbClr val="FF0000"/>
                </a:solidFill>
              </a:rPr>
              <a:t>20</a:t>
            </a:r>
            <a:r>
              <a:rPr lang="zh-CN" altLang="en-US"/>
              <a:t>)</a:t>
            </a:r>
            <a:endParaRPr lang="zh-CN" altLang="en-US"/>
          </a:p>
          <a:p>
            <a:pPr algn="l"/>
            <a:r>
              <a:rPr lang="zh-CN" altLang="en-US"/>
              <a:t>t.right(90)</a:t>
            </a:r>
            <a:endParaRPr lang="zh-CN" altLang="en-US"/>
          </a:p>
          <a:p>
            <a:pPr algn="l"/>
            <a:endParaRPr lang="zh-CN" altLang="en-US"/>
          </a:p>
          <a:p>
            <a:pPr algn="l"/>
            <a:r>
              <a:rPr lang="zh-CN" altLang="en-US"/>
              <a:t>t.forward(</a:t>
            </a:r>
            <a:r>
              <a:rPr lang="zh-CN" altLang="en-US">
                <a:solidFill>
                  <a:srgbClr val="FF0000"/>
                </a:solidFill>
              </a:rPr>
              <a:t>30</a:t>
            </a:r>
            <a:r>
              <a:rPr lang="zh-CN" altLang="en-US"/>
              <a:t>)</a:t>
            </a:r>
            <a:endParaRPr lang="zh-CN" altLang="en-US"/>
          </a:p>
          <a:p>
            <a:pPr algn="l"/>
            <a:r>
              <a:rPr lang="zh-CN" altLang="en-US"/>
              <a:t>t.right(90)</a:t>
            </a:r>
            <a:endParaRPr lang="zh-CN" altLang="en-US"/>
          </a:p>
          <a:p>
            <a:pPr algn="l"/>
            <a:endParaRPr lang="zh-CN" altLang="en-US"/>
          </a:p>
          <a:p>
            <a:pPr algn="l"/>
            <a:r>
              <a:rPr lang="zh-CN" altLang="en-US"/>
              <a:t>t.forward(</a:t>
            </a:r>
            <a:r>
              <a:rPr lang="zh-CN" altLang="en-US">
                <a:solidFill>
                  <a:srgbClr val="FF0000"/>
                </a:solidFill>
              </a:rPr>
              <a:t>40</a:t>
            </a:r>
            <a:r>
              <a:rPr lang="zh-CN" altLang="en-US"/>
              <a:t>)</a:t>
            </a:r>
            <a:endParaRPr lang="zh-CN" altLang="en-US"/>
          </a:p>
          <a:p>
            <a:pPr algn="l"/>
            <a:r>
              <a:rPr lang="zh-CN" altLang="en-US"/>
              <a:t>t.right(90)</a:t>
            </a:r>
            <a:endParaRPr lang="zh-CN" altLang="en-US"/>
          </a:p>
          <a:p>
            <a:pPr algn="l"/>
            <a:endParaRPr lang="zh-CN" altLang="en-US"/>
          </a:p>
          <a:p>
            <a:pPr algn="l"/>
            <a:r>
              <a:rPr lang="zh-CN" altLang="en-US"/>
              <a:t>t.forward(</a:t>
            </a:r>
            <a:r>
              <a:rPr lang="zh-CN" altLang="en-US">
                <a:solidFill>
                  <a:srgbClr val="FF0000"/>
                </a:solidFill>
              </a:rPr>
              <a:t>50</a:t>
            </a:r>
            <a:r>
              <a:rPr lang="zh-CN" altLang="en-US"/>
              <a:t>)</a:t>
            </a:r>
            <a:endParaRPr lang="zh-CN" altLang="en-US"/>
          </a:p>
          <a:p>
            <a:pPr algn="l"/>
            <a:r>
              <a:rPr lang="zh-CN" altLang="en-US"/>
              <a:t>t.right(90)</a:t>
            </a:r>
            <a:endParaRPr lang="zh-CN" altLang="en-US"/>
          </a:p>
          <a:p>
            <a:pPr algn="l"/>
            <a:endParaRPr lang="zh-CN" altLang="en-US"/>
          </a:p>
          <a:p>
            <a:pPr algn="l"/>
            <a:r>
              <a:rPr lang="zh-CN" altLang="en-US"/>
              <a:t>t.forward(</a:t>
            </a:r>
            <a:r>
              <a:rPr lang="zh-CN" altLang="en-US">
                <a:solidFill>
                  <a:srgbClr val="FF0000"/>
                </a:solidFill>
              </a:rPr>
              <a:t>60</a:t>
            </a:r>
            <a:r>
              <a:rPr lang="zh-CN" altLang="en-US"/>
              <a:t>)</a:t>
            </a:r>
            <a:endParaRPr lang="zh-CN" altLang="en-US"/>
          </a:p>
          <a:p>
            <a:pPr algn="l"/>
            <a:r>
              <a:rPr lang="zh-CN" altLang="en-US"/>
              <a:t>t.right(90)</a:t>
            </a:r>
            <a:endParaRPr lang="zh-CN" altLang="en-US"/>
          </a:p>
          <a:p>
            <a:pPr algn="l"/>
            <a:endParaRPr lang="zh-CN" altLang="en-US"/>
          </a:p>
          <a:p>
            <a:pPr algn="l"/>
            <a:r>
              <a:rPr lang="zh-CN" altLang="en-US"/>
              <a:t>t.forward(</a:t>
            </a:r>
            <a:r>
              <a:rPr lang="zh-CN" altLang="en-US">
                <a:solidFill>
                  <a:srgbClr val="FF0000"/>
                </a:solidFill>
              </a:rPr>
              <a:t>70</a:t>
            </a:r>
            <a:r>
              <a:rPr lang="zh-CN" altLang="en-US"/>
              <a:t>)</a:t>
            </a:r>
            <a:endParaRPr lang="zh-CN" altLang="en-US"/>
          </a:p>
          <a:p>
            <a:pPr algn="l"/>
            <a:r>
              <a:rPr lang="zh-CN" altLang="en-US"/>
              <a:t>t.right(90)</a:t>
            </a:r>
            <a:endParaRPr lang="zh-CN" altLang="en-US"/>
          </a:p>
          <a:p>
            <a:pPr algn="l"/>
            <a:endParaRPr lang="zh-CN" altLang="en-US"/>
          </a:p>
          <a:p>
            <a:pPr algn="l"/>
            <a:r>
              <a:rPr lang="zh-CN" altLang="en-US"/>
              <a:t>t.forward(</a:t>
            </a:r>
            <a:r>
              <a:rPr lang="zh-CN" altLang="en-US">
                <a:solidFill>
                  <a:srgbClr val="FF0000"/>
                </a:solidFill>
              </a:rPr>
              <a:t>80</a:t>
            </a:r>
            <a:r>
              <a:rPr lang="zh-CN" altLang="en-US"/>
              <a:t>)</a:t>
            </a:r>
            <a:endParaRPr lang="zh-CN" altLang="en-US"/>
          </a:p>
          <a:p>
            <a:pPr algn="l"/>
            <a:r>
              <a:rPr lang="zh-CN" altLang="en-US"/>
              <a:t>t.right(90)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95023" y="584261"/>
            <a:ext cx="988906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/>
              <a:t>for  </a:t>
            </a:r>
            <a:r>
              <a:rPr lang="en-US" altLang="zh-CN" sz="5400" dirty="0" err="1" smtClean="0">
                <a:solidFill>
                  <a:srgbClr val="FF0000"/>
                </a:solidFill>
              </a:rPr>
              <a:t>i</a:t>
            </a:r>
            <a:r>
              <a:rPr lang="en-US" altLang="zh-CN" sz="5400" dirty="0" smtClean="0"/>
              <a:t>  in  range(a , b , c ):</a:t>
            </a:r>
            <a:endParaRPr lang="en-US" altLang="zh-CN" sz="5400" dirty="0" smtClean="0">
              <a:solidFill>
                <a:srgbClr val="FF0000"/>
              </a:solidFill>
            </a:endParaRPr>
          </a:p>
          <a:p>
            <a:endParaRPr lang="en-US" altLang="zh-CN" sz="5400" dirty="0" smtClean="0">
              <a:solidFill>
                <a:srgbClr val="FF0000"/>
              </a:solidFill>
            </a:endParaRPr>
          </a:p>
          <a:p>
            <a:r>
              <a:rPr lang="zh-CN" altLang="en-US" sz="5400" dirty="0" smtClean="0">
                <a:solidFill>
                  <a:srgbClr val="FF0000"/>
                </a:solidFill>
              </a:rPr>
              <a:t>   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cxnSp>
        <p:nvCxnSpPr>
          <p:cNvPr id="4" name="直接箭头连接符 3"/>
          <p:cNvCxnSpPr/>
          <p:nvPr/>
        </p:nvCxnSpPr>
        <p:spPr>
          <a:xfrm rot="5400000">
            <a:off x="5181601" y="1817501"/>
            <a:ext cx="1072444" cy="530579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481689" y="2720612"/>
            <a:ext cx="1261884" cy="523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 smtClean="0"/>
              <a:t>开始值</a:t>
            </a:r>
            <a:endParaRPr lang="zh-CN" altLang="en-US" sz="2800" dirty="0"/>
          </a:p>
        </p:txBody>
      </p:sp>
      <p:cxnSp>
        <p:nvCxnSpPr>
          <p:cNvPr id="7" name="直接箭头连接符 6"/>
          <p:cNvCxnSpPr/>
          <p:nvPr/>
        </p:nvCxnSpPr>
        <p:spPr>
          <a:xfrm rot="16200000" flipH="1">
            <a:off x="6344355" y="2077145"/>
            <a:ext cx="1038578" cy="11289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225822" y="2737545"/>
            <a:ext cx="902811" cy="523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 smtClean="0"/>
              <a:t>终值</a:t>
            </a:r>
            <a:endParaRPr lang="zh-CN" altLang="en-US" sz="2800" dirty="0"/>
          </a:p>
        </p:txBody>
      </p:sp>
      <p:cxnSp>
        <p:nvCxnSpPr>
          <p:cNvPr id="9" name="直接箭头连接符 8"/>
          <p:cNvCxnSpPr/>
          <p:nvPr/>
        </p:nvCxnSpPr>
        <p:spPr>
          <a:xfrm rot="16200000" flipH="1">
            <a:off x="7682091" y="1721548"/>
            <a:ext cx="1061154" cy="66604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546622" y="2748834"/>
            <a:ext cx="2339102" cy="523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 smtClean="0"/>
              <a:t>公差（间隔）</a:t>
            </a:r>
            <a:endParaRPr lang="zh-CN" altLang="en-US" sz="2800" dirty="0"/>
          </a:p>
        </p:txBody>
      </p:sp>
      <p:sp>
        <p:nvSpPr>
          <p:cNvPr id="15" name="文本框 1"/>
          <p:cNvSpPr txBox="1"/>
          <p:nvPr/>
        </p:nvSpPr>
        <p:spPr>
          <a:xfrm>
            <a:off x="818446" y="3716926"/>
            <a:ext cx="9889066" cy="13220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tx1"/>
                </a:solidFill>
              </a:rPr>
              <a:t>创建一个从整数</a:t>
            </a:r>
            <a:r>
              <a:rPr lang="en-US" altLang="zh-CN" sz="4000" dirty="0" smtClean="0">
                <a:solidFill>
                  <a:schemeClr val="tx1"/>
                </a:solidFill>
              </a:rPr>
              <a:t>a</a:t>
            </a:r>
            <a:r>
              <a:rPr lang="zh-CN" altLang="en-US" sz="4000" dirty="0" smtClean="0">
                <a:solidFill>
                  <a:schemeClr val="tx1"/>
                </a:solidFill>
              </a:rPr>
              <a:t>开始，公差是整数</a:t>
            </a:r>
            <a:r>
              <a:rPr lang="en-US" altLang="zh-CN" sz="4000" dirty="0" smtClean="0">
                <a:solidFill>
                  <a:schemeClr val="tx1"/>
                </a:solidFill>
              </a:rPr>
              <a:t>c</a:t>
            </a:r>
            <a:r>
              <a:rPr lang="zh-CN" altLang="en-US" sz="4000" dirty="0" smtClean="0">
                <a:solidFill>
                  <a:schemeClr val="tx1"/>
                </a:solidFill>
              </a:rPr>
              <a:t>，最后一个数字</a:t>
            </a:r>
            <a:r>
              <a:rPr lang="zh-CN" altLang="en-US" sz="4000" dirty="0" smtClean="0">
                <a:solidFill>
                  <a:srgbClr val="FF0000"/>
                </a:solidFill>
              </a:rPr>
              <a:t>不超过</a:t>
            </a:r>
            <a:r>
              <a:rPr lang="en-US" altLang="zh-CN" sz="4000" dirty="0" smtClean="0">
                <a:solidFill>
                  <a:srgbClr val="FF0000"/>
                </a:solidFill>
              </a:rPr>
              <a:t>(</a:t>
            </a:r>
            <a:r>
              <a:rPr lang="zh-CN" altLang="zh-CN" sz="4000" b="1" dirty="0" smtClean="0">
                <a:solidFill>
                  <a:srgbClr val="FF0000"/>
                </a:solidFill>
              </a:rPr>
              <a:t>小于</a:t>
            </a:r>
            <a:r>
              <a:rPr lang="en-US" altLang="zh-CN" sz="4000" dirty="0" smtClean="0">
                <a:solidFill>
                  <a:srgbClr val="FF0000"/>
                </a:solidFill>
              </a:rPr>
              <a:t>)</a:t>
            </a:r>
            <a:r>
              <a:rPr lang="zh-CN" altLang="en-US" sz="4000" dirty="0" smtClean="0">
                <a:solidFill>
                  <a:srgbClr val="FF0000"/>
                </a:solidFill>
              </a:rPr>
              <a:t>整数</a:t>
            </a:r>
            <a:r>
              <a:rPr lang="en-US" altLang="zh-CN" sz="4000" dirty="0" smtClean="0">
                <a:solidFill>
                  <a:srgbClr val="FF0000"/>
                </a:solidFill>
              </a:rPr>
              <a:t>b</a:t>
            </a:r>
            <a:r>
              <a:rPr lang="zh-CN" altLang="en-US" sz="4000" dirty="0" smtClean="0">
                <a:solidFill>
                  <a:schemeClr val="tx1"/>
                </a:solidFill>
              </a:rPr>
              <a:t>的数的序列。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  <p:sp>
        <p:nvSpPr>
          <p:cNvPr id="16" name="文本框 1"/>
          <p:cNvSpPr txBox="1"/>
          <p:nvPr/>
        </p:nvSpPr>
        <p:spPr>
          <a:xfrm>
            <a:off x="824091" y="5440859"/>
            <a:ext cx="9889066" cy="70675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tx1"/>
                </a:solidFill>
              </a:rPr>
              <a:t>a</a:t>
            </a:r>
            <a:r>
              <a:rPr lang="zh-CN" altLang="en-US" sz="4000" dirty="0" smtClean="0">
                <a:solidFill>
                  <a:schemeClr val="tx1"/>
                </a:solidFill>
              </a:rPr>
              <a:t>是</a:t>
            </a:r>
            <a:r>
              <a:rPr lang="en-US" altLang="zh-CN" sz="4000" dirty="0" smtClean="0">
                <a:solidFill>
                  <a:schemeClr val="tx1"/>
                </a:solidFill>
              </a:rPr>
              <a:t>0</a:t>
            </a:r>
            <a:r>
              <a:rPr lang="zh-CN" altLang="en-US" sz="4000" dirty="0" smtClean="0">
                <a:solidFill>
                  <a:schemeClr val="tx1"/>
                </a:solidFill>
              </a:rPr>
              <a:t> ， 可以省略。</a:t>
            </a:r>
            <a:r>
              <a:rPr lang="en-US" altLang="zh-CN" sz="4000" dirty="0" smtClean="0">
                <a:solidFill>
                  <a:schemeClr val="tx1"/>
                </a:solidFill>
              </a:rPr>
              <a:t>c</a:t>
            </a:r>
            <a:r>
              <a:rPr lang="zh-CN" altLang="en-US" sz="4000" dirty="0" smtClean="0">
                <a:solidFill>
                  <a:schemeClr val="tx1"/>
                </a:solidFill>
              </a:rPr>
              <a:t>是</a:t>
            </a:r>
            <a:r>
              <a:rPr lang="en-US" altLang="zh-CN" sz="4000" dirty="0" smtClean="0">
                <a:solidFill>
                  <a:schemeClr val="tx1"/>
                </a:solidFill>
              </a:rPr>
              <a:t>1 </a:t>
            </a:r>
            <a:r>
              <a:rPr lang="zh-CN" altLang="en-US" sz="4000" dirty="0" smtClean="0">
                <a:solidFill>
                  <a:schemeClr val="tx1"/>
                </a:solidFill>
              </a:rPr>
              <a:t>，  </a:t>
            </a:r>
            <a:r>
              <a:rPr lang="zh-CN" altLang="en-US" sz="4000" dirty="0" smtClean="0">
                <a:solidFill>
                  <a:schemeClr val="tx1"/>
                </a:solidFill>
              </a:rPr>
              <a:t>可以省略</a:t>
            </a:r>
            <a:r>
              <a:rPr lang="zh-CN" altLang="en-US" sz="4000" dirty="0" smtClean="0">
                <a:solidFill>
                  <a:schemeClr val="tx1"/>
                </a:solidFill>
              </a:rPr>
              <a:t>。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30042" y="731026"/>
            <a:ext cx="9889066" cy="4861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5400" dirty="0" smtClean="0"/>
          </a:p>
          <a:p>
            <a:r>
              <a:rPr lang="en-US" altLang="zh-CN" sz="5400" dirty="0" smtClean="0"/>
              <a:t>for  </a:t>
            </a:r>
            <a:r>
              <a:rPr lang="en-US" altLang="zh-CN" sz="5400" dirty="0" err="1" smtClean="0">
                <a:solidFill>
                  <a:srgbClr val="FF0000"/>
                </a:solidFill>
              </a:rPr>
              <a:t>i</a:t>
            </a:r>
            <a:r>
              <a:rPr lang="en-US" altLang="zh-CN" sz="5400" dirty="0" smtClean="0"/>
              <a:t>  in  range(</a:t>
            </a:r>
            <a:r>
              <a:rPr lang="en-US" altLang="zh-CN" sz="5400" dirty="0" smtClean="0">
                <a:solidFill>
                  <a:srgbClr val="FF0000"/>
                </a:solidFill>
              </a:rPr>
              <a:t>2</a:t>
            </a:r>
            <a:r>
              <a:rPr lang="en-US" altLang="zh-CN" sz="5400" dirty="0" smtClean="0">
                <a:solidFill>
                  <a:srgbClr val="FF0000"/>
                </a:solidFill>
              </a:rPr>
              <a:t>0</a:t>
            </a:r>
            <a:r>
              <a:rPr lang="zh-CN" altLang="en-US" sz="5400" dirty="0" smtClean="0">
                <a:solidFill>
                  <a:srgbClr val="FF0000"/>
                </a:solidFill>
              </a:rPr>
              <a:t>，</a:t>
            </a:r>
            <a:r>
              <a:rPr lang="en-US" altLang="zh-CN" sz="5400" dirty="0" smtClean="0">
                <a:solidFill>
                  <a:srgbClr val="FF0000"/>
                </a:solidFill>
              </a:rPr>
              <a:t>81</a:t>
            </a:r>
            <a:r>
              <a:rPr lang="zh-CN" altLang="en-US" sz="5400" dirty="0" smtClean="0">
                <a:solidFill>
                  <a:srgbClr val="FF0000"/>
                </a:solidFill>
              </a:rPr>
              <a:t>，</a:t>
            </a:r>
            <a:r>
              <a:rPr lang="en-US" altLang="zh-CN" sz="5400" dirty="0" smtClean="0">
                <a:solidFill>
                  <a:srgbClr val="FF0000"/>
                </a:solidFill>
              </a:rPr>
              <a:t>10</a:t>
            </a:r>
            <a:r>
              <a:rPr lang="en-US" altLang="zh-CN" sz="5400" dirty="0" smtClean="0"/>
              <a:t>):</a:t>
            </a:r>
            <a:endParaRPr lang="en-US" altLang="zh-CN" sz="5400" dirty="0" smtClean="0"/>
          </a:p>
          <a:p>
            <a:r>
              <a:rPr lang="en-US" altLang="zh-CN" sz="5400" dirty="0" smtClean="0"/>
              <a:t>        </a:t>
            </a:r>
            <a:endParaRPr lang="en-US" altLang="zh-CN" sz="5400" dirty="0" smtClean="0"/>
          </a:p>
          <a:p>
            <a:pPr algn="l"/>
            <a:r>
              <a:rPr lang="en-US" altLang="zh-CN" sz="5400" dirty="0" smtClean="0"/>
              <a:t>      </a:t>
            </a:r>
            <a:r>
              <a:rPr lang="zh-CN" altLang="en-US" sz="5400">
                <a:sym typeface="+mn-ea"/>
              </a:rPr>
              <a:t>t.forward(</a:t>
            </a:r>
            <a:r>
              <a:rPr lang="en-US" altLang="zh-CN" sz="5400">
                <a:solidFill>
                  <a:srgbClr val="FF0000"/>
                </a:solidFill>
                <a:sym typeface="+mn-ea"/>
              </a:rPr>
              <a:t>i</a:t>
            </a:r>
            <a:r>
              <a:rPr lang="zh-CN" altLang="en-US" sz="5400">
                <a:sym typeface="+mn-ea"/>
              </a:rPr>
              <a:t>)</a:t>
            </a:r>
            <a:endParaRPr lang="zh-CN" altLang="en-US" sz="5400"/>
          </a:p>
          <a:p>
            <a:pPr algn="l"/>
            <a:r>
              <a:rPr lang="zh-CN" altLang="en-US" sz="5400">
                <a:sym typeface="+mn-ea"/>
              </a:rPr>
              <a:t>      t.right(90)</a:t>
            </a:r>
            <a:endParaRPr lang="en-US" altLang="zh-CN" sz="5400" dirty="0" smtClean="0">
              <a:sym typeface="+mn-ea"/>
            </a:endParaRPr>
          </a:p>
          <a:p>
            <a:endParaRPr lang="zh-CN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39825" y="504825"/>
            <a:ext cx="5029200" cy="584835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7990" y="504825"/>
            <a:ext cx="5029200" cy="5848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3735" y="375920"/>
            <a:ext cx="5029200" cy="58483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9500" y="1349375"/>
            <a:ext cx="5488305" cy="3902075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4.xml><?xml version="1.0" encoding="utf-8"?>
<p:tagLst xmlns:p="http://schemas.openxmlformats.org/presentationml/2006/main">
  <p:tag name="KSO_WPP_MARK_KEY" val="7f499cb7-b82f-4991-881f-dc92ee0d8e00"/>
  <p:tag name="COMMONDATA" val="eyJoZGlkIjoiM2MxYTUzYzVmZDkyYzk3YTVkZDdjYjY2MGY2MDk4ZmE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874</Words>
  <Application>WPS 演示</Application>
  <PresentationFormat>自定义</PresentationFormat>
  <Paragraphs>117</Paragraphs>
  <Slides>16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7" baseType="lpstr">
      <vt:lpstr>Arial</vt:lpstr>
      <vt:lpstr>宋体</vt:lpstr>
      <vt:lpstr>Wingdings</vt:lpstr>
      <vt:lpstr>微软雅黑</vt:lpstr>
      <vt:lpstr>Adobe Caslon Pro Bold</vt:lpstr>
      <vt:lpstr>Kozuka Mincho Pr6N H</vt:lpstr>
      <vt:lpstr>Kozuka Mincho Pro H</vt:lpstr>
      <vt:lpstr>Aharoni</vt:lpstr>
      <vt:lpstr>Kozuka Mincho Pro B</vt:lpstr>
      <vt:lpstr>Arial Unicode MS</vt:lpstr>
      <vt:lpstr>Office 主题​​</vt:lpstr>
      <vt:lpstr>海龟画图01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输出语句和数据类型</dc:title>
  <dc:creator>Administrator</dc:creator>
  <cp:lastModifiedBy>Administrator</cp:lastModifiedBy>
  <cp:revision>66</cp:revision>
  <dcterms:created xsi:type="dcterms:W3CDTF">2022-02-28T08:38:00Z</dcterms:created>
  <dcterms:modified xsi:type="dcterms:W3CDTF">2022-06-27T03:19:45Z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2052-11.1.0.11744</vt:lpwstr>
  </property>
  <property fmtid="{D5CDD505-2E9C-101B-9397-08002B2CF9AE}" pid="3" name="ICV">
    <vt:lpwstr>0506F50B70BB44608699BBF77788A34D</vt:lpwstr>
  </property>
</Properties>
</file>