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69" r:id="rId3"/>
    <p:sldId id="411" r:id="rId5"/>
    <p:sldId id="494" r:id="rId6"/>
    <p:sldId id="496" r:id="rId7"/>
    <p:sldId id="497" r:id="rId8"/>
    <p:sldId id="501" r:id="rId9"/>
    <p:sldId id="502" r:id="rId10"/>
    <p:sldId id="503" r:id="rId11"/>
    <p:sldId id="498" r:id="rId12"/>
    <p:sldId id="275" r:id="rId13"/>
    <p:sldId id="480" r:id="rId14"/>
    <p:sldId id="505" r:id="rId15"/>
    <p:sldId id="512" r:id="rId16"/>
    <p:sldId id="506" r:id="rId17"/>
    <p:sldId id="482" r:id="rId18"/>
    <p:sldId id="507" r:id="rId19"/>
    <p:sldId id="510" r:id="rId20"/>
    <p:sldId id="479" r:id="rId21"/>
    <p:sldId id="508" r:id="rId22"/>
    <p:sldId id="511" r:id="rId23"/>
    <p:sldId id="486" r:id="rId24"/>
    <p:sldId id="487" r:id="rId25"/>
    <p:sldId id="520" r:id="rId26"/>
    <p:sldId id="521" r:id="rId27"/>
    <p:sldId id="518" r:id="rId28"/>
    <p:sldId id="519" r:id="rId29"/>
    <p:sldId id="514" r:id="rId30"/>
    <p:sldId id="515" r:id="rId31"/>
    <p:sldId id="443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5755"/>
    <a:srgbClr val="0000FF"/>
    <a:srgbClr val="CC0066"/>
    <a:srgbClr val="EB2A03"/>
    <a:srgbClr val="149494"/>
    <a:srgbClr val="DC490E"/>
    <a:srgbClr val="F8F084"/>
    <a:srgbClr val="0F3E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359"/>
  </p:normalViewPr>
  <p:slideViewPr>
    <p:cSldViewPr showGuides="1">
      <p:cViewPr varScale="1">
        <p:scale>
          <a:sx n="82" d="100"/>
          <a:sy n="82" d="100"/>
        </p:scale>
        <p:origin x="-1536" y="-78"/>
      </p:cViewPr>
      <p:guideLst>
        <p:guide orient="horz" pos="2361"/>
        <p:guide pos="301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1746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2771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3795" name="备注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4819" name="备注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.png"/><Relationship Id="rId2" Type="http://schemas.openxmlformats.org/officeDocument/2006/relationships/slide" Target="slide29.xml"/><Relationship Id="rId1" Type="http://schemas.openxmlformats.org/officeDocument/2006/relationships/slide" Target="slide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2.x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8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4"/>
          <p:cNvSpPr txBox="1"/>
          <p:nvPr/>
        </p:nvSpPr>
        <p:spPr>
          <a:xfrm>
            <a:off x="889000" y="604838"/>
            <a:ext cx="766127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第十八章 平行四边形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51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2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3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4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5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6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讲授新课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7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8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9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0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当堂练习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1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2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3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4" name="MH_SubTitle_4">
            <a:hlinkClick r:id="rId2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5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grpSp>
        <p:nvGrpSpPr>
          <p:cNvPr id="2066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2077" name="MH_Other_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8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067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2068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2075" name="MH_Other_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6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069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2070" name="MH_Other_11"/>
          <p:cNvPicPr/>
          <p:nvPr/>
        </p:nvPicPr>
        <p:blipFill>
          <a:blip r:embed="rId3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1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72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73" name="Rectangle 5"/>
          <p:cNvSpPr/>
          <p:nvPr/>
        </p:nvSpPr>
        <p:spPr>
          <a:xfrm>
            <a:off x="2532063" y="2108200"/>
            <a:ext cx="3535362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18.2.1     </a:t>
            </a:r>
            <a:r>
              <a:rPr lang="zh-CN" altLang="en-US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 形</a:t>
            </a:r>
            <a:endParaRPr lang="zh-CN" altLang="en-US" sz="44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74" name="Rectangle 5"/>
          <p:cNvSpPr/>
          <p:nvPr/>
        </p:nvSpPr>
        <p:spPr>
          <a:xfrm>
            <a:off x="2363788" y="3206750"/>
            <a:ext cx="44116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课时   矩形的判定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9"/>
          <p:cNvGrpSpPr/>
          <p:nvPr/>
        </p:nvGrpSpPr>
        <p:grpSpPr>
          <a:xfrm>
            <a:off x="2506663" y="1214438"/>
            <a:ext cx="2708275" cy="633412"/>
            <a:chOff x="348" y="0"/>
            <a:chExt cx="4262" cy="998"/>
          </a:xfrm>
        </p:grpSpPr>
        <p:grpSp>
          <p:nvGrpSpPr>
            <p:cNvPr id="3076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3078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>
                  <a:gd name="txL" fmla="*/ 0 w 108"/>
                  <a:gd name="txT" fmla="*/ 0 h 107"/>
                  <a:gd name="txR" fmla="*/ 108 w 108"/>
                  <a:gd name="txB" fmla="*/ 107 h 107"/>
                </a:gdLst>
                <a:ahLst/>
                <a:cxnLst>
                  <a:cxn ang="0">
                    <a:pos x="339" y="302"/>
                  </a:cxn>
                  <a:cxn ang="0">
                    <a:pos x="246" y="210"/>
                  </a:cxn>
                  <a:cxn ang="0">
                    <a:pos x="268" y="133"/>
                  </a:cxn>
                  <a:cxn ang="0">
                    <a:pos x="136" y="0"/>
                  </a:cxn>
                  <a:cxn ang="0">
                    <a:pos x="0" y="133"/>
                  </a:cxn>
                  <a:cxn ang="0">
                    <a:pos x="136" y="264"/>
                  </a:cxn>
                  <a:cxn ang="0">
                    <a:pos x="213" y="241"/>
                  </a:cxn>
                  <a:cxn ang="0">
                    <a:pos x="307" y="334"/>
                  </a:cxn>
                  <a:cxn ang="0">
                    <a:pos x="323" y="340"/>
                  </a:cxn>
                  <a:cxn ang="0">
                    <a:pos x="339" y="334"/>
                  </a:cxn>
                  <a:cxn ang="0">
                    <a:pos x="339" y="302"/>
                  </a:cxn>
                  <a:cxn ang="0">
                    <a:pos x="23" y="133"/>
                  </a:cxn>
                  <a:cxn ang="0">
                    <a:pos x="136" y="22"/>
                  </a:cxn>
                  <a:cxn ang="0">
                    <a:pos x="246" y="133"/>
                  </a:cxn>
                  <a:cxn ang="0">
                    <a:pos x="136" y="241"/>
                  </a:cxn>
                  <a:cxn ang="0">
                    <a:pos x="23" y="133"/>
                  </a:cxn>
                </a:cxnLst>
                <a:rect l="txL" t="txT" r="txR" b="tx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9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>
                  <a:gd name="txL" fmla="*/ 0 w 43"/>
                  <a:gd name="txT" fmla="*/ 0 h 44"/>
                  <a:gd name="txR" fmla="*/ 43 w 43"/>
                  <a:gd name="txB" fmla="*/ 44 h 44"/>
                </a:gdLst>
                <a:ahLst/>
                <a:cxnLst>
                  <a:cxn ang="0">
                    <a:pos x="127" y="57"/>
                  </a:cxn>
                  <a:cxn ang="0">
                    <a:pos x="81" y="57"/>
                  </a:cxn>
                  <a:cxn ang="0">
                    <a:pos x="81" y="13"/>
                  </a:cxn>
                  <a:cxn ang="0">
                    <a:pos x="68" y="0"/>
                  </a:cxn>
                  <a:cxn ang="0">
                    <a:pos x="59" y="13"/>
                  </a:cxn>
                  <a:cxn ang="0">
                    <a:pos x="59" y="57"/>
                  </a:cxn>
                  <a:cxn ang="0">
                    <a:pos x="10" y="57"/>
                  </a:cxn>
                  <a:cxn ang="0">
                    <a:pos x="0" y="70"/>
                  </a:cxn>
                  <a:cxn ang="0">
                    <a:pos x="10" y="83"/>
                  </a:cxn>
                  <a:cxn ang="0">
                    <a:pos x="59" y="83"/>
                  </a:cxn>
                  <a:cxn ang="0">
                    <a:pos x="59" y="127"/>
                  </a:cxn>
                  <a:cxn ang="0">
                    <a:pos x="68" y="140"/>
                  </a:cxn>
                  <a:cxn ang="0">
                    <a:pos x="81" y="127"/>
                  </a:cxn>
                  <a:cxn ang="0">
                    <a:pos x="81" y="83"/>
                  </a:cxn>
                  <a:cxn ang="0">
                    <a:pos x="127" y="83"/>
                  </a:cxn>
                  <a:cxn ang="0">
                    <a:pos x="140" y="70"/>
                  </a:cxn>
                  <a:cxn ang="0">
                    <a:pos x="127" y="57"/>
                  </a:cxn>
                </a:cxnLst>
                <a:rect l="txL" t="txT" r="txR" b="tx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077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1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学习目标</a:t>
              </a:r>
              <a:endParaRPr lang="zh-CN" altLang="en-US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107" name="Rectangle 1"/>
          <p:cNvSpPr/>
          <p:nvPr/>
        </p:nvSpPr>
        <p:spPr>
          <a:xfrm>
            <a:off x="331788" y="1955800"/>
            <a:ext cx="8624887" cy="20304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经历矩形判定定理的猜想与证明过程，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理解并掌握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矩形的判定定理．（重点）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能应用矩形的判定解决简单的证明题和计算题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.(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难点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圆角矩形 31"/>
          <p:cNvSpPr/>
          <p:nvPr/>
        </p:nvSpPr>
        <p:spPr>
          <a:xfrm>
            <a:off x="369888" y="598488"/>
            <a:ext cx="1825625" cy="5524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复习引入</a:t>
            </a:r>
            <a:endParaRPr lang="zh-CN" altLang="zh-CN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099" name="矩形 80"/>
          <p:cNvSpPr/>
          <p:nvPr/>
        </p:nvSpPr>
        <p:spPr>
          <a:xfrm>
            <a:off x="41275" y="25400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4" name="Text Box 2"/>
          <p:cNvSpPr txBox="1"/>
          <p:nvPr/>
        </p:nvSpPr>
        <p:spPr>
          <a:xfrm>
            <a:off x="485775" y="1335088"/>
            <a:ext cx="798671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矩形的定义是什么？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2" name="Text Box 2"/>
          <p:cNvSpPr txBox="1"/>
          <p:nvPr/>
        </p:nvSpPr>
        <p:spPr>
          <a:xfrm>
            <a:off x="954088" y="2033588"/>
            <a:ext cx="72453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有一个角是直角的平行四边形叫做矩形</a:t>
            </a:r>
            <a:r>
              <a:rPr lang="en-US" altLang="zh-CN" sz="2800" dirty="0">
                <a:solidFill>
                  <a:srgbClr val="FF0000"/>
                </a:solidFill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469900" y="2681288"/>
            <a:ext cx="798671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矩形有哪些性质？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57" name="Text Box 17"/>
          <p:cNvSpPr txBox="1"/>
          <p:nvPr/>
        </p:nvSpPr>
        <p:spPr>
          <a:xfrm>
            <a:off x="949325" y="4384675"/>
            <a:ext cx="94138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矩形</a:t>
            </a:r>
            <a:endParaRPr lang="zh-CN" altLang="en-US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0" name=" 2050"/>
          <p:cNvSpPr/>
          <p:nvPr/>
        </p:nvSpPr>
        <p:spPr>
          <a:xfrm flipH="1">
            <a:off x="1890713" y="3670300"/>
            <a:ext cx="76200" cy="2051050"/>
          </a:xfrm>
          <a:custGeom>
            <a:avLst/>
            <a:gdLst>
              <a:gd name="txL" fmla="*/ 0 w 41"/>
              <a:gd name="txT" fmla="*/ 0 h 281"/>
              <a:gd name="txR" fmla="*/ 41 w 41"/>
              <a:gd name="txB" fmla="*/ 281 h 281"/>
            </a:gdLst>
            <a:ahLst/>
            <a:cxnLst>
              <a:cxn ang="0">
                <a:pos x="27878" y="299264"/>
              </a:cxn>
              <a:cxn ang="0">
                <a:pos x="20444" y="94888"/>
              </a:cxn>
              <a:cxn ang="0">
                <a:pos x="0" y="0"/>
              </a:cxn>
              <a:cxn ang="0">
                <a:pos x="39029" y="65692"/>
              </a:cxn>
              <a:cxn ang="0">
                <a:pos x="50180" y="328460"/>
              </a:cxn>
              <a:cxn ang="0">
                <a:pos x="50180" y="751808"/>
              </a:cxn>
              <a:cxn ang="0">
                <a:pos x="55756" y="934286"/>
              </a:cxn>
              <a:cxn ang="0">
                <a:pos x="76200" y="1029175"/>
              </a:cxn>
              <a:cxn ang="0">
                <a:pos x="55756" y="1116764"/>
              </a:cxn>
              <a:cxn ang="0">
                <a:pos x="50180" y="1306541"/>
              </a:cxn>
              <a:cxn ang="0">
                <a:pos x="50180" y="1693394"/>
              </a:cxn>
              <a:cxn ang="0">
                <a:pos x="46463" y="1912367"/>
              </a:cxn>
              <a:cxn ang="0">
                <a:pos x="29737" y="2021854"/>
              </a:cxn>
              <a:cxn ang="0">
                <a:pos x="0" y="2051050"/>
              </a:cxn>
              <a:cxn ang="0">
                <a:pos x="20444" y="1956162"/>
              </a:cxn>
              <a:cxn ang="0">
                <a:pos x="27878" y="1751786"/>
              </a:cxn>
              <a:cxn ang="0">
                <a:pos x="27878" y="1357635"/>
              </a:cxn>
              <a:cxn ang="0">
                <a:pos x="31595" y="1131362"/>
              </a:cxn>
              <a:cxn ang="0">
                <a:pos x="53898" y="1029175"/>
              </a:cxn>
              <a:cxn ang="0">
                <a:pos x="31595" y="926987"/>
              </a:cxn>
              <a:cxn ang="0">
                <a:pos x="27878" y="715313"/>
              </a:cxn>
              <a:cxn ang="0">
                <a:pos x="27878" y="299264"/>
              </a:cxn>
            </a:cxnLst>
            <a:rect l="txL" t="txT" r="txR" b="tx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" name="Text Box 17"/>
          <p:cNvSpPr txBox="1"/>
          <p:nvPr/>
        </p:nvSpPr>
        <p:spPr>
          <a:xfrm>
            <a:off x="2085975" y="3519488"/>
            <a:ext cx="11144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边：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Text Box 17"/>
          <p:cNvSpPr txBox="1"/>
          <p:nvPr/>
        </p:nvSpPr>
        <p:spPr>
          <a:xfrm>
            <a:off x="2141538" y="4508500"/>
            <a:ext cx="941387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角：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 Box 17"/>
          <p:cNvSpPr txBox="1"/>
          <p:nvPr/>
        </p:nvSpPr>
        <p:spPr>
          <a:xfrm>
            <a:off x="2124075" y="5424488"/>
            <a:ext cx="163671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对角线：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17"/>
          <p:cNvSpPr txBox="1"/>
          <p:nvPr/>
        </p:nvSpPr>
        <p:spPr>
          <a:xfrm>
            <a:off x="2709863" y="3519488"/>
            <a:ext cx="3719512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对边平行且相等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Text Box 17"/>
          <p:cNvSpPr txBox="1"/>
          <p:nvPr/>
        </p:nvSpPr>
        <p:spPr>
          <a:xfrm>
            <a:off x="2765425" y="4508500"/>
            <a:ext cx="371951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四个角都是直角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Text Box 17"/>
          <p:cNvSpPr txBox="1"/>
          <p:nvPr/>
        </p:nvSpPr>
        <p:spPr>
          <a:xfrm>
            <a:off x="3394075" y="5424488"/>
            <a:ext cx="437356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对角线互相平分且相等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122" grpId="0" bldLvl="0" animBg="1"/>
      <p:bldP spid="5" grpId="0" bldLvl="0" animBg="1"/>
      <p:bldP spid="615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604838" y="673100"/>
            <a:ext cx="8043863" cy="21574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55755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思考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工人师傅在做门窗或矩形零件时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，如何确保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图形是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矩形呢？现在师傅带了两种工具</a:t>
            </a:r>
            <a:r>
              <a:rPr kumimoji="0" lang="zh-CN" altLang="en-US" sz="2800" b="0" i="0" u="none" strike="noStrike" kern="1200" cap="none" spc="0" normalizeH="0" baseline="0" noProof="1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（卷尺和量角器），他说用这两种工具的任意一种就可以解决问题，这是为什么呢？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5123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01" t="2263" b="2312"/>
          <a:stretch>
            <a:fillRect/>
          </a:stretch>
        </p:blipFill>
        <p:spPr>
          <a:xfrm>
            <a:off x="290513" y="3355975"/>
            <a:ext cx="2054225" cy="1265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75" t="12447" r="5589" b="21956"/>
          <a:stretch>
            <a:fillRect/>
          </a:stretch>
        </p:blipFill>
        <p:spPr>
          <a:xfrm>
            <a:off x="2797175" y="3122613"/>
            <a:ext cx="2255838" cy="1235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图片 6" descr="t0144c0d3552b53271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925" y="2486025"/>
            <a:ext cx="2768600" cy="2506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9878" name="Rectangle 22"/>
          <p:cNvSpPr/>
          <p:nvPr/>
        </p:nvSpPr>
        <p:spPr>
          <a:xfrm>
            <a:off x="719138" y="5413375"/>
            <a:ext cx="6737350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这节课我们一起探讨矩形的判定吧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9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9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80"/>
          <p:cNvSpPr/>
          <p:nvPr/>
        </p:nvSpPr>
        <p:spPr>
          <a:xfrm>
            <a:off x="71438" y="71438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grpSp>
        <p:nvGrpSpPr>
          <p:cNvPr id="6147" name="组合 6147"/>
          <p:cNvGrpSpPr/>
          <p:nvPr/>
        </p:nvGrpSpPr>
        <p:grpSpPr>
          <a:xfrm>
            <a:off x="341313" y="493713"/>
            <a:ext cx="5718175" cy="571500"/>
            <a:chOff x="0" y="374"/>
            <a:chExt cx="9009" cy="900"/>
          </a:xfrm>
        </p:grpSpPr>
        <p:sp>
          <p:nvSpPr>
            <p:cNvPr id="6158" name="矩形 7"/>
            <p:cNvSpPr/>
            <p:nvPr/>
          </p:nvSpPr>
          <p:spPr>
            <a:xfrm>
              <a:off x="882" y="458"/>
              <a:ext cx="6036" cy="789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789"/>
                </a:cxn>
                <a:cxn ang="0">
                  <a:pos x="6036" y="789"/>
                </a:cxn>
                <a:cxn ang="0">
                  <a:pos x="0" y="789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6161" name="文本框 6151"/>
            <p:cNvSpPr txBox="1"/>
            <p:nvPr/>
          </p:nvSpPr>
          <p:spPr>
            <a:xfrm>
              <a:off x="877" y="453"/>
              <a:ext cx="8132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对角线相等的平行四边形是矩形</a:t>
              </a:r>
              <a:endParaRPr lang="en-US" altLang="zh-CN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6162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" name="Text Box 15"/>
          <p:cNvSpPr txBox="1"/>
          <p:nvPr/>
        </p:nvSpPr>
        <p:spPr>
          <a:xfrm>
            <a:off x="361950" y="1155700"/>
            <a:ext cx="8566150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类比平行四边形的定义也是判定平行四边形的一种方法，那么矩形的定义也是判定矩形的一种方法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15"/>
          <p:cNvSpPr txBox="1"/>
          <p:nvPr/>
        </p:nvSpPr>
        <p:spPr>
          <a:xfrm>
            <a:off x="361950" y="2208213"/>
            <a:ext cx="8566150" cy="608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除了定义以外，判定矩形的方法还有没有呢？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" name="组合 7185"/>
          <p:cNvGrpSpPr/>
          <p:nvPr/>
        </p:nvGrpSpPr>
        <p:grpSpPr>
          <a:xfrm>
            <a:off x="7232650" y="4216400"/>
            <a:ext cx="1493838" cy="2333625"/>
            <a:chOff x="3635" y="2432"/>
            <a:chExt cx="941" cy="1470"/>
          </a:xfrm>
        </p:grpSpPr>
        <p:pic>
          <p:nvPicPr>
            <p:cNvPr id="6156" name="图片 7186" descr="小孩"/>
            <p:cNvPicPr>
              <a:picLocks noChangeAspect="1"/>
            </p:cNvPicPr>
            <p:nvPr/>
          </p:nvPicPr>
          <p:blipFill>
            <a:blip r:embed="rId1"/>
            <a:srcRect l="52596" b="2469"/>
            <a:stretch>
              <a:fillRect/>
            </a:stretch>
          </p:blipFill>
          <p:spPr>
            <a:xfrm>
              <a:off x="3651" y="2432"/>
              <a:ext cx="925" cy="14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7" name="图片 7187" descr="28892162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35" y="2976"/>
              <a:ext cx="136" cy="31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" name="组合 8199"/>
          <p:cNvGrpSpPr/>
          <p:nvPr/>
        </p:nvGrpSpPr>
        <p:grpSpPr>
          <a:xfrm>
            <a:off x="466725" y="4356100"/>
            <a:ext cx="1689100" cy="2193925"/>
            <a:chOff x="1156" y="2432"/>
            <a:chExt cx="1064" cy="1382"/>
          </a:xfrm>
        </p:grpSpPr>
        <p:pic>
          <p:nvPicPr>
            <p:cNvPr id="6154" name="图片 8200" descr="小孩"/>
            <p:cNvPicPr>
              <a:picLocks noChangeAspect="1"/>
            </p:cNvPicPr>
            <p:nvPr/>
          </p:nvPicPr>
          <p:blipFill>
            <a:blip r:embed="rId3"/>
            <a:srcRect r="42908" b="3841"/>
            <a:stretch>
              <a:fillRect/>
            </a:stretch>
          </p:blipFill>
          <p:spPr>
            <a:xfrm>
              <a:off x="1156" y="2432"/>
              <a:ext cx="1062" cy="138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5" name="图片 8201" descr="28892162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4" y="3249"/>
              <a:ext cx="186" cy="3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云形标注 4"/>
          <p:cNvSpPr/>
          <p:nvPr/>
        </p:nvSpPr>
        <p:spPr>
          <a:xfrm>
            <a:off x="5441950" y="2857500"/>
            <a:ext cx="3284538" cy="1144588"/>
          </a:xfrm>
          <a:prstGeom prst="cloudCallout">
            <a:avLst>
              <a:gd name="adj1" fmla="val 13977"/>
              <a:gd name="adj2" fmla="val 11799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矩形是特殊的平行四边形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云形标注 5"/>
          <p:cNvSpPr/>
          <p:nvPr/>
        </p:nvSpPr>
        <p:spPr>
          <a:xfrm>
            <a:off x="1385888" y="2922588"/>
            <a:ext cx="3462337" cy="1957387"/>
          </a:xfrm>
          <a:prstGeom prst="cloudCallout">
            <a:avLst>
              <a:gd name="adj1" fmla="val -32213"/>
              <a:gd name="adj2" fmla="val 7802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类似地，那我们研究矩形的性质的逆命题是否成立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15"/>
          <p:cNvSpPr txBox="1"/>
          <p:nvPr/>
        </p:nvSpPr>
        <p:spPr>
          <a:xfrm>
            <a:off x="396875" y="427038"/>
            <a:ext cx="856615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上节课我们已经知道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矩形的对角线相等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，反过来，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小明猜想对角线相等的四边形是矩形，你觉得对吗？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1" name="图片 1" descr="2531170_224330699000_2"/>
          <p:cNvPicPr>
            <a:picLocks noChangeAspect="1"/>
          </p:cNvPicPr>
          <p:nvPr/>
        </p:nvPicPr>
        <p:blipFill>
          <a:blip r:embed="rId1"/>
          <a:srcRect b="4340"/>
          <a:stretch>
            <a:fillRect/>
          </a:stretch>
        </p:blipFill>
        <p:spPr>
          <a:xfrm>
            <a:off x="3295650" y="3541713"/>
            <a:ext cx="2468563" cy="229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云形标注 2"/>
          <p:cNvSpPr/>
          <p:nvPr/>
        </p:nvSpPr>
        <p:spPr>
          <a:xfrm>
            <a:off x="5995988" y="1924050"/>
            <a:ext cx="2717800" cy="1997075"/>
          </a:xfrm>
          <a:prstGeom prst="cloudCallout">
            <a:avLst>
              <a:gd name="adj1" fmla="val -63759"/>
              <a:gd name="adj2" fmla="val 334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我猜想：对角线相等的平行四边形是矩形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4" name="云形标注 3"/>
          <p:cNvSpPr/>
          <p:nvPr/>
        </p:nvSpPr>
        <p:spPr>
          <a:xfrm>
            <a:off x="3101975" y="1746250"/>
            <a:ext cx="2789238" cy="1489075"/>
          </a:xfrm>
          <a:prstGeom prst="cloudCallout">
            <a:avLst>
              <a:gd name="adj1" fmla="val 6102"/>
              <a:gd name="adj2" fmla="val 7163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不对，等腰梯形的对角线也相等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5" name="云形标注 4"/>
          <p:cNvSpPr/>
          <p:nvPr/>
        </p:nvSpPr>
        <p:spPr>
          <a:xfrm>
            <a:off x="273050" y="2003425"/>
            <a:ext cx="2632075" cy="3079750"/>
          </a:xfrm>
          <a:prstGeom prst="cloudCallout">
            <a:avLst>
              <a:gd name="adj1" fmla="val 75139"/>
              <a:gd name="adj2" fmla="val 426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不对，矩形是特殊的平行四边形，所以它的对角线不仅相等且平分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9488" y="5908675"/>
            <a:ext cx="48053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你能证明这一猜想吗？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ldLvl="0" animBg="1"/>
      <p:bldP spid="12294" grpId="0" bldLvl="0" animBg="1"/>
      <p:bldP spid="12295" grpId="0" bldLvl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32" name="矩形 8231"/>
          <p:cNvSpPr/>
          <p:nvPr/>
        </p:nvSpPr>
        <p:spPr>
          <a:xfrm>
            <a:off x="309563" y="1184275"/>
            <a:ext cx="8964612" cy="5129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已知：如图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□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是它的两条对角线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□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 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+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180°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90°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□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是矩形（矩形的定义）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8195" name="组合 8232"/>
          <p:cNvGrpSpPr/>
          <p:nvPr/>
        </p:nvGrpSpPr>
        <p:grpSpPr>
          <a:xfrm>
            <a:off x="5853113" y="3378200"/>
            <a:ext cx="2957512" cy="1589088"/>
            <a:chOff x="3414" y="1307"/>
            <a:chExt cx="1863" cy="1001"/>
          </a:xfrm>
        </p:grpSpPr>
        <p:sp>
          <p:nvSpPr>
            <p:cNvPr id="8197" name="文本框 8221"/>
            <p:cNvSpPr txBox="1"/>
            <p:nvPr/>
          </p:nvSpPr>
          <p:spPr>
            <a:xfrm>
              <a:off x="3414" y="1344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198" name="文本框 8222"/>
            <p:cNvSpPr txBox="1"/>
            <p:nvPr/>
          </p:nvSpPr>
          <p:spPr>
            <a:xfrm>
              <a:off x="5012" y="1307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199" name="文本框 8223"/>
            <p:cNvSpPr txBox="1"/>
            <p:nvPr/>
          </p:nvSpPr>
          <p:spPr>
            <a:xfrm>
              <a:off x="5012" y="1979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0" name="文本框 8224"/>
            <p:cNvSpPr txBox="1"/>
            <p:nvPr/>
          </p:nvSpPr>
          <p:spPr>
            <a:xfrm>
              <a:off x="3424" y="1951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8201" name="组合 8228"/>
            <p:cNvGrpSpPr/>
            <p:nvPr/>
          </p:nvGrpSpPr>
          <p:grpSpPr>
            <a:xfrm>
              <a:off x="3650" y="1480"/>
              <a:ext cx="1397" cy="612"/>
              <a:chOff x="3198" y="1434"/>
              <a:chExt cx="1866" cy="817"/>
            </a:xfrm>
          </p:grpSpPr>
          <p:sp>
            <p:nvSpPr>
              <p:cNvPr id="8202" name="矩形 8220"/>
              <p:cNvSpPr/>
              <p:nvPr/>
            </p:nvSpPr>
            <p:spPr>
              <a:xfrm>
                <a:off x="3198" y="1434"/>
                <a:ext cx="1860" cy="817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8203" name="直接连接符 8225"/>
              <p:cNvSpPr/>
              <p:nvPr/>
            </p:nvSpPr>
            <p:spPr>
              <a:xfrm>
                <a:off x="3204" y="1435"/>
                <a:ext cx="1860" cy="81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04" name="直接连接符 8226"/>
              <p:cNvSpPr/>
              <p:nvPr/>
            </p:nvSpPr>
            <p:spPr>
              <a:xfrm flipV="1">
                <a:off x="3216" y="1436"/>
                <a:ext cx="1835" cy="81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196" name="圆角矩形 31"/>
          <p:cNvSpPr/>
          <p:nvPr/>
        </p:nvSpPr>
        <p:spPr>
          <a:xfrm>
            <a:off x="309563" y="671513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证一证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50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32">
                                            <p:txEl>
                                              <p:charRg st="50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79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232">
                                            <p:txEl>
                                              <p:charRg st="79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104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232">
                                            <p:txEl>
                                              <p:charRg st="104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129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232">
                                            <p:txEl>
                                              <p:charRg st="129" end="1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148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232">
                                            <p:txEl>
                                              <p:charRg st="148" end="1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180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232">
                                            <p:txEl>
                                              <p:charRg st="180" end="2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>
                                            <p:txEl>
                                              <p:charRg st="205" end="2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232">
                                            <p:txEl>
                                              <p:charRg st="205" end="2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" name="文本框 77"/>
          <p:cNvSpPr txBox="1"/>
          <p:nvPr/>
        </p:nvSpPr>
        <p:spPr>
          <a:xfrm>
            <a:off x="1095375" y="1431925"/>
            <a:ext cx="6872288" cy="13843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矩形的判定定理：</a:t>
            </a:r>
            <a:endParaRPr lang="zh-CN" altLang="en-US" sz="2800" dirty="0">
              <a:solidFill>
                <a:srgbClr val="15575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对角线相等的平行四边形是矩形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圆角矩形 31"/>
          <p:cNvSpPr/>
          <p:nvPr/>
        </p:nvSpPr>
        <p:spPr>
          <a:xfrm>
            <a:off x="731838" y="841375"/>
            <a:ext cx="1836737" cy="5905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22375" y="2814638"/>
            <a:ext cx="6872288" cy="332263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几何语言描述：</a:t>
            </a:r>
            <a:endParaRPr lang="zh-CN" altLang="en-US" sz="2800" dirty="0">
              <a:solidFill>
                <a:srgbClr val="155755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在平行四边形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平行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8232"/>
          <p:cNvGrpSpPr/>
          <p:nvPr/>
        </p:nvGrpSpPr>
        <p:grpSpPr>
          <a:xfrm>
            <a:off x="2552700" y="4813300"/>
            <a:ext cx="2957513" cy="1589088"/>
            <a:chOff x="3414" y="1307"/>
            <a:chExt cx="1863" cy="1001"/>
          </a:xfrm>
        </p:grpSpPr>
        <p:sp>
          <p:nvSpPr>
            <p:cNvPr id="9222" name="文本框 8221"/>
            <p:cNvSpPr txBox="1"/>
            <p:nvPr/>
          </p:nvSpPr>
          <p:spPr>
            <a:xfrm>
              <a:off x="3414" y="1344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3" name="文本框 8222"/>
            <p:cNvSpPr txBox="1"/>
            <p:nvPr/>
          </p:nvSpPr>
          <p:spPr>
            <a:xfrm>
              <a:off x="5012" y="1307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4" name="文本框 8223"/>
            <p:cNvSpPr txBox="1"/>
            <p:nvPr/>
          </p:nvSpPr>
          <p:spPr>
            <a:xfrm>
              <a:off x="5012" y="1979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5" name="文本框 8224"/>
            <p:cNvSpPr txBox="1"/>
            <p:nvPr/>
          </p:nvSpPr>
          <p:spPr>
            <a:xfrm>
              <a:off x="3424" y="1951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9226" name="组合 8228"/>
            <p:cNvGrpSpPr/>
            <p:nvPr/>
          </p:nvGrpSpPr>
          <p:grpSpPr>
            <a:xfrm>
              <a:off x="3651" y="1480"/>
              <a:ext cx="1397" cy="612"/>
              <a:chOff x="3198" y="1434"/>
              <a:chExt cx="1866" cy="817"/>
            </a:xfrm>
          </p:grpSpPr>
          <p:sp>
            <p:nvSpPr>
              <p:cNvPr id="9227" name="矩形 8220"/>
              <p:cNvSpPr/>
              <p:nvPr/>
            </p:nvSpPr>
            <p:spPr>
              <a:xfrm>
                <a:off x="3198" y="1434"/>
                <a:ext cx="1860" cy="817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9228" name="直接连接符 8225"/>
              <p:cNvSpPr/>
              <p:nvPr/>
            </p:nvSpPr>
            <p:spPr>
              <a:xfrm>
                <a:off x="3204" y="1435"/>
                <a:ext cx="1860" cy="81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29" name="直接连接符 8226"/>
              <p:cNvSpPr/>
              <p:nvPr/>
            </p:nvSpPr>
            <p:spPr>
              <a:xfrm flipV="1">
                <a:off x="3216" y="1436"/>
                <a:ext cx="1835" cy="81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9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8">
                                            <p:txEl>
                                              <p:charRg st="9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15"/>
          <p:cNvSpPr txBox="1"/>
          <p:nvPr/>
        </p:nvSpPr>
        <p:spPr>
          <a:xfrm>
            <a:off x="371475" y="519113"/>
            <a:ext cx="8566150" cy="215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数学来源于生活，事实上工人师傅为了检验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两组对边相等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的四边形窗框是否成矩形，一种方法是量一量这个四边形的两条对角线长度，如果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对角线长相等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，则窗框一定是矩形，你现在知道为什么了吗？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0243" name="Picture 14" descr="E:\罗梦\2017春下\人八数下\resource\8x182\jpg\0540300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5163" y="2779713"/>
            <a:ext cx="2493962" cy="2820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1790700" y="5699125"/>
            <a:ext cx="532288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对角线相等的平行四边形是矩形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组合 16"/>
          <p:cNvGrpSpPr/>
          <p:nvPr/>
        </p:nvGrpSpPr>
        <p:grpSpPr>
          <a:xfrm>
            <a:off x="331788" y="981075"/>
            <a:ext cx="8523287" cy="1125538"/>
            <a:chOff x="456883" y="1261768"/>
            <a:chExt cx="8523287" cy="1123298"/>
          </a:xfrm>
        </p:grpSpPr>
        <p:sp>
          <p:nvSpPr>
            <p:cNvPr id="11291" name="Rectangle 13"/>
            <p:cNvSpPr/>
            <p:nvPr/>
          </p:nvSpPr>
          <p:spPr>
            <a:xfrm>
              <a:off x="456883" y="1261768"/>
              <a:ext cx="8523287" cy="11232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defTabSz="914400" eaLnBrk="1" hangingPunct="1">
                <a:lnSpc>
                  <a:spcPct val="120000"/>
                </a:lnSpc>
                <a:buFont typeface="Arial" panose="020B0604020202020204" pitchFamily="34" charset="0"/>
                <a:buNone/>
                <a:tabLst>
                  <a:tab pos="709930" algn="l"/>
                </a:tabLst>
              </a:pP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r>
                <a:rPr lang="zh-CN" altLang="en-US" sz="2800" dirty="0">
                  <a:solidFill>
                    <a:srgbClr val="26999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例</a:t>
              </a:r>
              <a:r>
                <a:rPr lang="en-US" altLang="zh-CN" sz="2800" dirty="0">
                  <a:solidFill>
                    <a:srgbClr val="26999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如图，在  　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ABCD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中，对角线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相交于点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，且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OA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，∠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OAD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=50°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．求∠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OAB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的度数．</a:t>
              </a: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92" name="AutoShape 16"/>
            <p:cNvSpPr/>
            <p:nvPr/>
          </p:nvSpPr>
          <p:spPr>
            <a:xfrm>
              <a:off x="3149600" y="1477767"/>
              <a:ext cx="381000" cy="190500"/>
            </a:xfrm>
            <a:prstGeom prst="parallelogram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1267" name="Group 37"/>
          <p:cNvGrpSpPr/>
          <p:nvPr/>
        </p:nvGrpSpPr>
        <p:grpSpPr>
          <a:xfrm>
            <a:off x="6046788" y="2309813"/>
            <a:ext cx="2900362" cy="2262187"/>
            <a:chOff x="3085" y="1505"/>
            <a:chExt cx="2498" cy="2501"/>
          </a:xfrm>
        </p:grpSpPr>
        <p:sp>
          <p:nvSpPr>
            <p:cNvPr id="11282" name="Rectangle 27"/>
            <p:cNvSpPr/>
            <p:nvPr/>
          </p:nvSpPr>
          <p:spPr>
            <a:xfrm>
              <a:off x="3451" y="1796"/>
              <a:ext cx="1687" cy="1789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3" name="Line 28"/>
            <p:cNvSpPr/>
            <p:nvPr/>
          </p:nvSpPr>
          <p:spPr>
            <a:xfrm flipV="1">
              <a:off x="3459" y="1800"/>
              <a:ext cx="1669" cy="176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4" name="Line 29"/>
            <p:cNvSpPr/>
            <p:nvPr/>
          </p:nvSpPr>
          <p:spPr>
            <a:xfrm>
              <a:off x="3451" y="1798"/>
              <a:ext cx="1685" cy="179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5" name="Rectangle 30"/>
            <p:cNvSpPr/>
            <p:nvPr/>
          </p:nvSpPr>
          <p:spPr>
            <a:xfrm>
              <a:off x="4145" y="2696"/>
              <a:ext cx="355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6" name="Rectangle 31"/>
            <p:cNvSpPr/>
            <p:nvPr/>
          </p:nvSpPr>
          <p:spPr>
            <a:xfrm>
              <a:off x="3170" y="3415"/>
              <a:ext cx="424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7" name="Rectangle 32"/>
            <p:cNvSpPr/>
            <p:nvPr/>
          </p:nvSpPr>
          <p:spPr>
            <a:xfrm>
              <a:off x="5136" y="3429"/>
              <a:ext cx="424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8" name="Rectangle 33"/>
            <p:cNvSpPr/>
            <p:nvPr/>
          </p:nvSpPr>
          <p:spPr>
            <a:xfrm>
              <a:off x="5148" y="1505"/>
              <a:ext cx="435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9" name="Rectangle 34"/>
            <p:cNvSpPr/>
            <p:nvPr/>
          </p:nvSpPr>
          <p:spPr>
            <a:xfrm>
              <a:off x="3085" y="1511"/>
              <a:ext cx="446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90" name="Rectangle 36"/>
            <p:cNvSpPr/>
            <p:nvPr/>
          </p:nvSpPr>
          <p:spPr>
            <a:xfrm>
              <a:off x="4079" y="2677"/>
              <a:ext cx="302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 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71488" y="2127250"/>
            <a:ext cx="5734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" name="组合 4"/>
          <p:cNvGrpSpPr/>
          <p:nvPr/>
        </p:nvGrpSpPr>
        <p:grpSpPr>
          <a:xfrm>
            <a:off x="673100" y="2617788"/>
            <a:ext cx="3073400" cy="768350"/>
            <a:chOff x="1852" y="4236"/>
            <a:chExt cx="4840" cy="1209"/>
          </a:xfrm>
        </p:grpSpPr>
        <p:sp>
          <p:nvSpPr>
            <p:cNvPr id="11280" name="文本框 2"/>
            <p:cNvSpPr txBox="1"/>
            <p:nvPr/>
          </p:nvSpPr>
          <p:spPr>
            <a:xfrm>
              <a:off x="1852" y="4433"/>
              <a:ext cx="4840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∴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OA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=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OC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AC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，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11281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4743" y="4236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152400" imgH="393700" progId="Equation.KSEE3">
                    <p:embed/>
                  </p:oleObj>
                </mc:Choice>
                <mc:Fallback>
                  <p:oleObj name="" r:id="rId1" imgW="152400" imgH="393700" progId="Equation.KSEE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743" y="4236"/>
                          <a:ext cx="468" cy="12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5"/>
          <p:cNvGrpSpPr/>
          <p:nvPr/>
        </p:nvGrpSpPr>
        <p:grpSpPr>
          <a:xfrm>
            <a:off x="3325813" y="2649538"/>
            <a:ext cx="2489200" cy="768350"/>
            <a:chOff x="2304" y="4221"/>
            <a:chExt cx="3921" cy="1209"/>
          </a:xfrm>
        </p:grpSpPr>
        <p:sp>
          <p:nvSpPr>
            <p:cNvPr id="11278" name="文本框 6"/>
            <p:cNvSpPr txBox="1"/>
            <p:nvPr/>
          </p:nvSpPr>
          <p:spPr>
            <a:xfrm>
              <a:off x="2304" y="4433"/>
              <a:ext cx="3921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OB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=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OD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BD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.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11279" name="对象 7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4654" y="4221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152400" imgH="393700" progId="Equation.KSEE3">
                    <p:embed/>
                  </p:oleObj>
                </mc:Choice>
                <mc:Fallback>
                  <p:oleObj name="" r:id="rId3" imgW="152400" imgH="393700" progId="Equation.KSEE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654" y="4221"/>
                          <a:ext cx="468" cy="12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矩形 8"/>
          <p:cNvSpPr/>
          <p:nvPr/>
        </p:nvSpPr>
        <p:spPr>
          <a:xfrm>
            <a:off x="673100" y="3346450"/>
            <a:ext cx="243681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6913" y="3875088"/>
            <a:ext cx="2024062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9450" y="4433888"/>
            <a:ext cx="3956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3100" y="4945063"/>
            <a:ext cx="26257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6913" y="5473700"/>
            <a:ext cx="324802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44538" y="6021388"/>
            <a:ext cx="25860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=40°.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277" name="圆角矩形 31"/>
          <p:cNvSpPr/>
          <p:nvPr/>
        </p:nvSpPr>
        <p:spPr>
          <a:xfrm>
            <a:off x="471488" y="528638"/>
            <a:ext cx="1703387" cy="5270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2290"/>
          <p:cNvSpPr>
            <a:spLocks noGrp="1"/>
          </p:cNvSpPr>
          <p:nvPr/>
        </p:nvSpPr>
        <p:spPr>
          <a:xfrm>
            <a:off x="539750" y="479425"/>
            <a:ext cx="8135938" cy="15335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上的一点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且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CG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DH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2291" name="组合 2"/>
          <p:cNvGrpSpPr/>
          <p:nvPr/>
        </p:nvGrpSpPr>
        <p:grpSpPr>
          <a:xfrm>
            <a:off x="5329238" y="3182938"/>
            <a:ext cx="3617912" cy="3254375"/>
            <a:chOff x="-73" y="-184"/>
            <a:chExt cx="2279" cy="2050"/>
          </a:xfrm>
        </p:grpSpPr>
        <p:grpSp>
          <p:nvGrpSpPr>
            <p:cNvPr id="12301" name="组合 12293"/>
            <p:cNvGrpSpPr/>
            <p:nvPr/>
          </p:nvGrpSpPr>
          <p:grpSpPr>
            <a:xfrm>
              <a:off x="182" y="136"/>
              <a:ext cx="1769" cy="1406"/>
              <a:chOff x="0" y="0"/>
              <a:chExt cx="1769" cy="1406"/>
            </a:xfrm>
          </p:grpSpPr>
          <p:sp>
            <p:nvSpPr>
              <p:cNvPr id="12311" name="直接连接符 12294"/>
              <p:cNvSpPr/>
              <p:nvPr/>
            </p:nvSpPr>
            <p:spPr>
              <a:xfrm>
                <a:off x="0" y="0"/>
                <a:ext cx="1769" cy="140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2" name="直接连接符 12295"/>
              <p:cNvSpPr/>
              <p:nvPr/>
            </p:nvSpPr>
            <p:spPr>
              <a:xfrm flipH="1">
                <a:off x="0" y="0"/>
                <a:ext cx="1769" cy="140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3" name="直接连接符 12296"/>
              <p:cNvSpPr/>
              <p:nvPr/>
            </p:nvSpPr>
            <p:spPr>
              <a:xfrm>
                <a:off x="1542" y="182"/>
                <a:ext cx="0" cy="1043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12314" name="组合 12297"/>
              <p:cNvGrpSpPr/>
              <p:nvPr/>
            </p:nvGrpSpPr>
            <p:grpSpPr>
              <a:xfrm>
                <a:off x="0" y="0"/>
                <a:ext cx="1769" cy="1406"/>
                <a:chOff x="0" y="0"/>
                <a:chExt cx="1769" cy="1406"/>
              </a:xfrm>
            </p:grpSpPr>
            <p:sp>
              <p:nvSpPr>
                <p:cNvPr id="12316" name="矩形 12298"/>
                <p:cNvSpPr/>
                <p:nvPr/>
              </p:nvSpPr>
              <p:spPr>
                <a:xfrm>
                  <a:off x="0" y="0"/>
                  <a:ext cx="1769" cy="1406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lnSpc>
                      <a:spcPct val="15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2317" name="直接连接符 12299"/>
                <p:cNvSpPr/>
                <p:nvPr/>
              </p:nvSpPr>
              <p:spPr>
                <a:xfrm>
                  <a:off x="227" y="182"/>
                  <a:ext cx="0" cy="1043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2318" name="直接连接符 12300"/>
                <p:cNvSpPr/>
                <p:nvPr/>
              </p:nvSpPr>
              <p:spPr>
                <a:xfrm>
                  <a:off x="227" y="182"/>
                  <a:ext cx="1315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2315" name="直接连接符 12301"/>
              <p:cNvSpPr/>
              <p:nvPr/>
            </p:nvSpPr>
            <p:spPr>
              <a:xfrm>
                <a:off x="227" y="1225"/>
                <a:ext cx="1315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2302" name="矩形 12302"/>
            <p:cNvSpPr/>
            <p:nvPr/>
          </p:nvSpPr>
          <p:spPr>
            <a:xfrm>
              <a:off x="29" y="1402"/>
              <a:ext cx="265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3" name="矩形 12303"/>
            <p:cNvSpPr/>
            <p:nvPr/>
          </p:nvSpPr>
          <p:spPr>
            <a:xfrm>
              <a:off x="1882" y="1402"/>
              <a:ext cx="265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4" name="矩形 12304"/>
            <p:cNvSpPr/>
            <p:nvPr/>
          </p:nvSpPr>
          <p:spPr>
            <a:xfrm>
              <a:off x="1929" y="-180"/>
              <a:ext cx="277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5" name="矩形 12305"/>
            <p:cNvSpPr/>
            <p:nvPr/>
          </p:nvSpPr>
          <p:spPr>
            <a:xfrm>
              <a:off x="176" y="137"/>
              <a:ext cx="252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6" name="矩形 12306"/>
            <p:cNvSpPr/>
            <p:nvPr/>
          </p:nvSpPr>
          <p:spPr>
            <a:xfrm>
              <a:off x="187" y="1041"/>
              <a:ext cx="24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7" name="矩形 12307"/>
            <p:cNvSpPr/>
            <p:nvPr/>
          </p:nvSpPr>
          <p:spPr>
            <a:xfrm>
              <a:off x="1698" y="999"/>
              <a:ext cx="277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8" name="矩形 12308"/>
            <p:cNvSpPr/>
            <p:nvPr/>
          </p:nvSpPr>
          <p:spPr>
            <a:xfrm>
              <a:off x="1702" y="137"/>
              <a:ext cx="277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H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9" name="矩形 12309"/>
            <p:cNvSpPr/>
            <p:nvPr/>
          </p:nvSpPr>
          <p:spPr>
            <a:xfrm>
              <a:off x="928" y="722"/>
              <a:ext cx="277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0" name="矩形 12310"/>
            <p:cNvSpPr/>
            <p:nvPr/>
          </p:nvSpPr>
          <p:spPr>
            <a:xfrm>
              <a:off x="-73" y="-184"/>
              <a:ext cx="277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4599" name="文本框 24598"/>
          <p:cNvSpPr txBox="1"/>
          <p:nvPr/>
        </p:nvSpPr>
        <p:spPr>
          <a:xfrm>
            <a:off x="395288" y="1771650"/>
            <a:ext cx="1296987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0" name="文本框 24599"/>
          <p:cNvSpPr txBox="1"/>
          <p:nvPr/>
        </p:nvSpPr>
        <p:spPr>
          <a:xfrm>
            <a:off x="1276350" y="1771650"/>
            <a:ext cx="4130675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1" name="文本框 24600"/>
          <p:cNvSpPr txBox="1"/>
          <p:nvPr/>
        </p:nvSpPr>
        <p:spPr>
          <a:xfrm>
            <a:off x="476250" y="2268538"/>
            <a:ext cx="5402263" cy="738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（矩形的对角线相等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2" name="文本框 24601"/>
          <p:cNvSpPr txBox="1"/>
          <p:nvPr/>
        </p:nvSpPr>
        <p:spPr>
          <a:xfrm>
            <a:off x="827088" y="2778125"/>
            <a:ext cx="7127875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（矩形的对角线互相平分），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3" name="文本框 24602"/>
          <p:cNvSpPr txBox="1"/>
          <p:nvPr/>
        </p:nvSpPr>
        <p:spPr>
          <a:xfrm>
            <a:off x="492125" y="3225800"/>
            <a:ext cx="360045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4" name="文本框 24603"/>
          <p:cNvSpPr txBox="1"/>
          <p:nvPr/>
        </p:nvSpPr>
        <p:spPr>
          <a:xfrm>
            <a:off x="307975" y="3714750"/>
            <a:ext cx="3848100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5" name="文本框 24604"/>
          <p:cNvSpPr txBox="1"/>
          <p:nvPr/>
        </p:nvSpPr>
        <p:spPr>
          <a:xfrm>
            <a:off x="469900" y="4219575"/>
            <a:ext cx="5157788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6" name="文本框 24605"/>
          <p:cNvSpPr txBox="1"/>
          <p:nvPr/>
        </p:nvSpPr>
        <p:spPr>
          <a:xfrm>
            <a:off x="469900" y="4725988"/>
            <a:ext cx="3971925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07" name="文本框 24606"/>
          <p:cNvSpPr txBox="1"/>
          <p:nvPr/>
        </p:nvSpPr>
        <p:spPr>
          <a:xfrm>
            <a:off x="541338" y="5391150"/>
            <a:ext cx="3708400" cy="1038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460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4607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9" grpId="0"/>
      <p:bldP spid="24600" grpId="0"/>
      <p:bldP spid="24601" grpId="0"/>
      <p:bldP spid="24602" grpId="0"/>
      <p:bldP spid="24603" grpId="0"/>
      <p:bldP spid="24604" grpId="0"/>
      <p:bldP spid="24605" grpId="0"/>
      <p:bldP spid="246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圆角矩形 31"/>
          <p:cNvSpPr/>
          <p:nvPr/>
        </p:nvSpPr>
        <p:spPr>
          <a:xfrm>
            <a:off x="730250" y="769938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3315" name="文本框 1"/>
          <p:cNvSpPr txBox="1"/>
          <p:nvPr/>
        </p:nvSpPr>
        <p:spPr>
          <a:xfrm>
            <a:off x="606425" y="1460500"/>
            <a:ext cx="8121650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如图，在▱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，则下面条件能判定▱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是矩形的是                （　　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文本框 2"/>
          <p:cNvSpPr txBox="1"/>
          <p:nvPr/>
        </p:nvSpPr>
        <p:spPr>
          <a:xfrm>
            <a:off x="730250" y="2584450"/>
            <a:ext cx="6883400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B．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endParaRPr lang="zh-CN" altLang="en-US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D．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 </a:t>
            </a:r>
            <a:endParaRPr lang="zh-CN" altLang="en-US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3317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14663" y="3805238"/>
            <a:ext cx="3114675" cy="2039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7815263" y="2020888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27649"/>
          <p:cNvSpPr txBox="1"/>
          <p:nvPr/>
        </p:nvSpPr>
        <p:spPr>
          <a:xfrm>
            <a:off x="538163" y="477838"/>
            <a:ext cx="8361362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如图      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∠1= ∠2.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此时四边形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是矩形吗？为什么？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4339" name="组合 27651"/>
          <p:cNvGrpSpPr/>
          <p:nvPr/>
        </p:nvGrpSpPr>
        <p:grpSpPr>
          <a:xfrm>
            <a:off x="5461000" y="1381125"/>
            <a:ext cx="3313113" cy="2339975"/>
            <a:chOff x="0" y="-336"/>
            <a:chExt cx="3120" cy="1833"/>
          </a:xfrm>
        </p:grpSpPr>
        <p:grpSp>
          <p:nvGrpSpPr>
            <p:cNvPr id="14344" name="组合 27652"/>
            <p:cNvGrpSpPr/>
            <p:nvPr/>
          </p:nvGrpSpPr>
          <p:grpSpPr>
            <a:xfrm>
              <a:off x="0" y="-336"/>
              <a:ext cx="3120" cy="1833"/>
              <a:chOff x="0" y="-336"/>
              <a:chExt cx="3120" cy="1833"/>
            </a:xfrm>
          </p:grpSpPr>
          <p:sp>
            <p:nvSpPr>
              <p:cNvPr id="14346" name="矩形 27653"/>
              <p:cNvSpPr/>
              <p:nvPr/>
            </p:nvSpPr>
            <p:spPr>
              <a:xfrm>
                <a:off x="384" y="0"/>
                <a:ext cx="2448" cy="1056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grpSp>
            <p:nvGrpSpPr>
              <p:cNvPr id="14347" name="组合 27654"/>
              <p:cNvGrpSpPr/>
              <p:nvPr/>
            </p:nvGrpSpPr>
            <p:grpSpPr>
              <a:xfrm>
                <a:off x="0" y="-336"/>
                <a:ext cx="3120" cy="1833"/>
                <a:chOff x="0" y="-336"/>
                <a:chExt cx="3120" cy="1833"/>
              </a:xfrm>
            </p:grpSpPr>
            <p:sp>
              <p:nvSpPr>
                <p:cNvPr id="14350" name="直接连接符 27655"/>
                <p:cNvSpPr/>
                <p:nvPr/>
              </p:nvSpPr>
              <p:spPr>
                <a:xfrm>
                  <a:off x="384" y="0"/>
                  <a:ext cx="2441" cy="1056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14351" name="组合 27656"/>
                <p:cNvGrpSpPr/>
                <p:nvPr/>
              </p:nvGrpSpPr>
              <p:grpSpPr>
                <a:xfrm>
                  <a:off x="0" y="-336"/>
                  <a:ext cx="3120" cy="1833"/>
                  <a:chOff x="0" y="-336"/>
                  <a:chExt cx="3120" cy="1833"/>
                </a:xfrm>
              </p:grpSpPr>
              <p:sp>
                <p:nvSpPr>
                  <p:cNvPr id="14352" name="文本框 27657"/>
                  <p:cNvSpPr txBox="1"/>
                  <p:nvPr/>
                </p:nvSpPr>
                <p:spPr>
                  <a:xfrm>
                    <a:off x="48" y="-240"/>
                    <a:ext cx="288" cy="57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3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5pPr>
                  </a:lstStyle>
                  <a:p>
                    <a:pPr marL="0" lvl="0" indent="0" eaLnBrk="1" hangingPunct="1">
                      <a:lnSpc>
                        <a:spcPct val="150000"/>
                      </a:lnSpc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A</a:t>
                    </a:r>
                    <a:endPara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14353" name="文本框 27658"/>
                  <p:cNvSpPr txBox="1"/>
                  <p:nvPr/>
                </p:nvSpPr>
                <p:spPr>
                  <a:xfrm>
                    <a:off x="0" y="734"/>
                    <a:ext cx="286" cy="57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3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5pPr>
                  </a:lstStyle>
                  <a:p>
                    <a:pPr marL="0" lvl="0" indent="0" eaLnBrk="1" hangingPunct="1">
                      <a:lnSpc>
                        <a:spcPct val="150000"/>
                      </a:lnSpc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B</a:t>
                    </a:r>
                    <a:endPara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14354" name="文本框 27659"/>
                  <p:cNvSpPr txBox="1"/>
                  <p:nvPr/>
                </p:nvSpPr>
                <p:spPr>
                  <a:xfrm>
                    <a:off x="2737" y="919"/>
                    <a:ext cx="238" cy="57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3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5pPr>
                  </a:lstStyle>
                  <a:p>
                    <a:pPr marL="0" lvl="0" indent="0" eaLnBrk="1" hangingPunct="1">
                      <a:lnSpc>
                        <a:spcPct val="150000"/>
                      </a:lnSpc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C</a:t>
                    </a:r>
                    <a:endPara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14355" name="文本框 27660"/>
                  <p:cNvSpPr txBox="1"/>
                  <p:nvPr/>
                </p:nvSpPr>
                <p:spPr>
                  <a:xfrm>
                    <a:off x="2834" y="-336"/>
                    <a:ext cx="286" cy="57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3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–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5pPr>
                  </a:lstStyle>
                  <a:p>
                    <a:pPr marL="0" lvl="0" indent="0" eaLnBrk="1" hangingPunct="1">
                      <a:lnSpc>
                        <a:spcPct val="150000"/>
                      </a:lnSpc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D</a:t>
                    </a:r>
                    <a:endPara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14356" name="直接连接符 27661"/>
                  <p:cNvSpPr/>
                  <p:nvPr/>
                </p:nvSpPr>
                <p:spPr>
                  <a:xfrm flipV="1">
                    <a:off x="384" y="0"/>
                    <a:ext cx="2448" cy="1056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14348" name="任意多边形 27662"/>
              <p:cNvSpPr/>
              <p:nvPr/>
            </p:nvSpPr>
            <p:spPr>
              <a:xfrm flipV="1">
                <a:off x="384" y="58"/>
                <a:ext cx="144" cy="9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144" y="96"/>
                  </a:cxn>
                  <a:cxn ang="0">
                    <a:pos x="0" y="0"/>
                  </a:cxn>
                  <a:cxn ang="0">
                    <a:pos x="144" y="96"/>
                  </a:cxn>
                  <a:cxn ang="0">
                    <a:pos x="0" y="96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  <a:path w="21600" h="21600" stroke="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349" name="任意多边形 27663"/>
              <p:cNvSpPr/>
              <p:nvPr/>
            </p:nvSpPr>
            <p:spPr>
              <a:xfrm>
                <a:off x="396" y="942"/>
                <a:ext cx="96" cy="48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96" y="48"/>
                  </a:cxn>
                  <a:cxn ang="0">
                    <a:pos x="0" y="0"/>
                  </a:cxn>
                  <a:cxn ang="0">
                    <a:pos x="96" y="48"/>
                  </a:cxn>
                  <a:cxn ang="0">
                    <a:pos x="0" y="48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  <a:path w="21600" h="21600" stroke="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345" name="文本框 27664"/>
            <p:cNvSpPr txBox="1"/>
            <p:nvPr/>
          </p:nvSpPr>
          <p:spPr>
            <a:xfrm>
              <a:off x="1441" y="28"/>
              <a:ext cx="337" cy="5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5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340" name="文本框 27665"/>
          <p:cNvSpPr txBox="1"/>
          <p:nvPr/>
        </p:nvSpPr>
        <p:spPr>
          <a:xfrm>
            <a:off x="5878513" y="1701800"/>
            <a:ext cx="20320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1" name="文本框 27666"/>
          <p:cNvSpPr txBox="1"/>
          <p:nvPr/>
        </p:nvSpPr>
        <p:spPr>
          <a:xfrm>
            <a:off x="5881688" y="2413000"/>
            <a:ext cx="255587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2" name="平行四边形 27668"/>
          <p:cNvSpPr/>
          <p:nvPr/>
        </p:nvSpPr>
        <p:spPr>
          <a:xfrm>
            <a:off x="1666875" y="808038"/>
            <a:ext cx="427038" cy="217487"/>
          </a:xfrm>
          <a:prstGeom prst="parallelogram">
            <a:avLst>
              <a:gd name="adj" fmla="val 74576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71" name="文本框 27670"/>
          <p:cNvSpPr txBox="1"/>
          <p:nvPr/>
        </p:nvSpPr>
        <p:spPr>
          <a:xfrm>
            <a:off x="549275" y="1881188"/>
            <a:ext cx="4946650" cy="4570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理由如下：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AO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∠1= ∠2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7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14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71">
                                            <p:txEl>
                                              <p:charRg st="14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2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71">
                                            <p:txEl>
                                              <p:charRg st="2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35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71">
                                            <p:txEl>
                                              <p:charRg st="35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51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71">
                                            <p:txEl>
                                              <p:charRg st="51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62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671">
                                            <p:txEl>
                                              <p:charRg st="62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7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671">
                                            <p:txEl>
                                              <p:charRg st="70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7671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6147"/>
          <p:cNvGrpSpPr/>
          <p:nvPr/>
        </p:nvGrpSpPr>
        <p:grpSpPr>
          <a:xfrm>
            <a:off x="396875" y="569913"/>
            <a:ext cx="5718175" cy="571500"/>
            <a:chOff x="0" y="374"/>
            <a:chExt cx="9009" cy="900"/>
          </a:xfrm>
        </p:grpSpPr>
        <p:sp>
          <p:nvSpPr>
            <p:cNvPr id="15410" name="矩形 7"/>
            <p:cNvSpPr/>
            <p:nvPr/>
          </p:nvSpPr>
          <p:spPr>
            <a:xfrm>
              <a:off x="882" y="458"/>
              <a:ext cx="6036" cy="789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789"/>
                </a:cxn>
                <a:cxn ang="0">
                  <a:pos x="6036" y="789"/>
                </a:cxn>
                <a:cxn ang="0">
                  <a:pos x="0" y="789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1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2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15413" name="文本框 6151"/>
            <p:cNvSpPr txBox="1"/>
            <p:nvPr/>
          </p:nvSpPr>
          <p:spPr>
            <a:xfrm>
              <a:off x="877" y="453"/>
              <a:ext cx="8132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有三个角是直角的四边形是矩形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5414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15363" name="Text Box 15"/>
          <p:cNvSpPr txBox="1"/>
          <p:nvPr/>
        </p:nvSpPr>
        <p:spPr>
          <a:xfrm>
            <a:off x="396875" y="1216025"/>
            <a:ext cx="8566150" cy="1125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上节课我们研究了矩形的四个角，知道它们都是直角，它的逆命题是什么？成立吗？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 Box 15"/>
          <p:cNvSpPr txBox="1"/>
          <p:nvPr/>
        </p:nvSpPr>
        <p:spPr>
          <a:xfrm>
            <a:off x="600075" y="2341563"/>
            <a:ext cx="6423025" cy="608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逆命题：四个角是直角的四边形是矩形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Text Box 15"/>
          <p:cNvSpPr txBox="1"/>
          <p:nvPr/>
        </p:nvSpPr>
        <p:spPr>
          <a:xfrm>
            <a:off x="7204075" y="2341563"/>
            <a:ext cx="1046163" cy="608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成立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Text Box 15"/>
          <p:cNvSpPr txBox="1"/>
          <p:nvPr/>
        </p:nvSpPr>
        <p:spPr>
          <a:xfrm>
            <a:off x="379413" y="2994025"/>
            <a:ext cx="8566150" cy="608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至少有几个角是直角的四边形是矩形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？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82563" y="3573463"/>
            <a:ext cx="3114675" cy="2347912"/>
            <a:chOff x="160" y="2552"/>
            <a:chExt cx="1962" cy="1479"/>
          </a:xfrm>
        </p:grpSpPr>
        <p:grpSp>
          <p:nvGrpSpPr>
            <p:cNvPr id="15397" name="Group 6"/>
            <p:cNvGrpSpPr/>
            <p:nvPr/>
          </p:nvGrpSpPr>
          <p:grpSpPr>
            <a:xfrm>
              <a:off x="476" y="2552"/>
              <a:ext cx="1542" cy="1211"/>
              <a:chOff x="839" y="2069"/>
              <a:chExt cx="1542" cy="1211"/>
            </a:xfrm>
          </p:grpSpPr>
          <p:grpSp>
            <p:nvGrpSpPr>
              <p:cNvPr id="15399" name="Group 7"/>
              <p:cNvGrpSpPr/>
              <p:nvPr/>
            </p:nvGrpSpPr>
            <p:grpSpPr>
              <a:xfrm>
                <a:off x="839" y="2069"/>
                <a:ext cx="1542" cy="1211"/>
                <a:chOff x="839" y="2069"/>
                <a:chExt cx="1542" cy="1211"/>
              </a:xfrm>
            </p:grpSpPr>
            <p:grpSp>
              <p:nvGrpSpPr>
                <p:cNvPr id="15401" name="Group 8"/>
                <p:cNvGrpSpPr/>
                <p:nvPr/>
              </p:nvGrpSpPr>
              <p:grpSpPr>
                <a:xfrm>
                  <a:off x="1066" y="2205"/>
                  <a:ext cx="1088" cy="862"/>
                  <a:chOff x="1066" y="2205"/>
                  <a:chExt cx="1088" cy="862"/>
                </a:xfrm>
              </p:grpSpPr>
              <p:sp>
                <p:nvSpPr>
                  <p:cNvPr id="15406" name="Line 9"/>
                  <p:cNvSpPr/>
                  <p:nvPr/>
                </p:nvSpPr>
                <p:spPr>
                  <a:xfrm>
                    <a:off x="1066" y="2523"/>
                    <a:ext cx="0" cy="544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7" name="Line 10"/>
                  <p:cNvSpPr/>
                  <p:nvPr/>
                </p:nvSpPr>
                <p:spPr>
                  <a:xfrm>
                    <a:off x="1066" y="3067"/>
                    <a:ext cx="680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8" name="Line 11"/>
                  <p:cNvSpPr/>
                  <p:nvPr/>
                </p:nvSpPr>
                <p:spPr>
                  <a:xfrm flipV="1">
                    <a:off x="1066" y="2205"/>
                    <a:ext cx="1088" cy="318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9" name="Line 12"/>
                  <p:cNvSpPr/>
                  <p:nvPr/>
                </p:nvSpPr>
                <p:spPr>
                  <a:xfrm flipV="1">
                    <a:off x="1746" y="2205"/>
                    <a:ext cx="408" cy="862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5402" name="Text Box 13"/>
                <p:cNvSpPr txBox="1"/>
                <p:nvPr/>
              </p:nvSpPr>
              <p:spPr>
                <a:xfrm>
                  <a:off x="839" y="2931"/>
                  <a:ext cx="227" cy="34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403" name="Text Box 14"/>
                <p:cNvSpPr txBox="1"/>
                <p:nvPr/>
              </p:nvSpPr>
              <p:spPr>
                <a:xfrm>
                  <a:off x="1746" y="2926"/>
                  <a:ext cx="227" cy="35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404" name="Text Box 15"/>
                <p:cNvSpPr txBox="1"/>
                <p:nvPr/>
              </p:nvSpPr>
              <p:spPr>
                <a:xfrm>
                  <a:off x="839" y="2323"/>
                  <a:ext cx="227" cy="35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D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405" name="Text Box 16"/>
                <p:cNvSpPr txBox="1"/>
                <p:nvPr/>
              </p:nvSpPr>
              <p:spPr>
                <a:xfrm>
                  <a:off x="2154" y="2069"/>
                  <a:ext cx="227" cy="35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15400" name="Rectangle 17"/>
              <p:cNvSpPr/>
              <p:nvPr/>
            </p:nvSpPr>
            <p:spPr>
              <a:xfrm>
                <a:off x="1066" y="2931"/>
                <a:ext cx="136" cy="136"/>
              </a:xfrm>
              <a:prstGeom prst="rect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15398" name="Text Box 18"/>
            <p:cNvSpPr txBox="1"/>
            <p:nvPr/>
          </p:nvSpPr>
          <p:spPr>
            <a:xfrm>
              <a:off x="160" y="3702"/>
              <a:ext cx="196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有一个角是直角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Group 19"/>
          <p:cNvGrpSpPr/>
          <p:nvPr/>
        </p:nvGrpSpPr>
        <p:grpSpPr>
          <a:xfrm>
            <a:off x="3133725" y="3455988"/>
            <a:ext cx="2952750" cy="2465387"/>
            <a:chOff x="2019" y="2478"/>
            <a:chExt cx="1860" cy="1553"/>
          </a:xfrm>
        </p:grpSpPr>
        <p:grpSp>
          <p:nvGrpSpPr>
            <p:cNvPr id="15384" name="Group 20"/>
            <p:cNvGrpSpPr/>
            <p:nvPr/>
          </p:nvGrpSpPr>
          <p:grpSpPr>
            <a:xfrm>
              <a:off x="2336" y="2478"/>
              <a:ext cx="1179" cy="1301"/>
              <a:chOff x="2019" y="1842"/>
              <a:chExt cx="1179" cy="1301"/>
            </a:xfrm>
          </p:grpSpPr>
          <p:grpSp>
            <p:nvGrpSpPr>
              <p:cNvPr id="15386" name="Group 21"/>
              <p:cNvGrpSpPr/>
              <p:nvPr/>
            </p:nvGrpSpPr>
            <p:grpSpPr>
              <a:xfrm>
                <a:off x="2019" y="1842"/>
                <a:ext cx="1179" cy="1301"/>
                <a:chOff x="3742" y="1298"/>
                <a:chExt cx="1179" cy="1301"/>
              </a:xfrm>
            </p:grpSpPr>
            <p:sp>
              <p:nvSpPr>
                <p:cNvPr id="15388" name="Line 22"/>
                <p:cNvSpPr/>
                <p:nvPr/>
              </p:nvSpPr>
              <p:spPr>
                <a:xfrm>
                  <a:off x="4014" y="1842"/>
                  <a:ext cx="0" cy="544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5389" name="Line 23"/>
                <p:cNvSpPr/>
                <p:nvPr/>
              </p:nvSpPr>
              <p:spPr>
                <a:xfrm>
                  <a:off x="4014" y="2386"/>
                  <a:ext cx="680" cy="0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5390" name="Line 24"/>
                <p:cNvSpPr/>
                <p:nvPr/>
              </p:nvSpPr>
              <p:spPr>
                <a:xfrm flipV="1">
                  <a:off x="4014" y="1570"/>
                  <a:ext cx="680" cy="272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5391" name="Line 25"/>
                <p:cNvSpPr/>
                <p:nvPr/>
              </p:nvSpPr>
              <p:spPr>
                <a:xfrm flipV="1">
                  <a:off x="4694" y="1570"/>
                  <a:ext cx="0" cy="816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5392" name="Text Box 26"/>
                <p:cNvSpPr txBox="1"/>
                <p:nvPr/>
              </p:nvSpPr>
              <p:spPr>
                <a:xfrm>
                  <a:off x="3742" y="2250"/>
                  <a:ext cx="227" cy="34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393" name="Text Box 27"/>
                <p:cNvSpPr txBox="1"/>
                <p:nvPr/>
              </p:nvSpPr>
              <p:spPr>
                <a:xfrm>
                  <a:off x="4694" y="2245"/>
                  <a:ext cx="227" cy="35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394" name="Text Box 28"/>
                <p:cNvSpPr txBox="1"/>
                <p:nvPr/>
              </p:nvSpPr>
              <p:spPr>
                <a:xfrm>
                  <a:off x="3742" y="1642"/>
                  <a:ext cx="227" cy="35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D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395" name="Text Box 29"/>
                <p:cNvSpPr txBox="1"/>
                <p:nvPr/>
              </p:nvSpPr>
              <p:spPr>
                <a:xfrm>
                  <a:off x="4649" y="1298"/>
                  <a:ext cx="227" cy="35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396" name="Rectangle 30"/>
                <p:cNvSpPr/>
                <p:nvPr/>
              </p:nvSpPr>
              <p:spPr>
                <a:xfrm>
                  <a:off x="4014" y="2250"/>
                  <a:ext cx="136" cy="136"/>
                </a:xfrm>
                <a:prstGeom prst="rect">
                  <a:avLst/>
                </a:prstGeom>
                <a:solidFill>
                  <a:srgbClr val="FF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15387" name="Rectangle 31"/>
              <p:cNvSpPr/>
              <p:nvPr/>
            </p:nvSpPr>
            <p:spPr>
              <a:xfrm>
                <a:off x="2835" y="2795"/>
                <a:ext cx="136" cy="136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15385" name="Text Box 32"/>
            <p:cNvSpPr txBox="1"/>
            <p:nvPr/>
          </p:nvSpPr>
          <p:spPr>
            <a:xfrm>
              <a:off x="2019" y="3702"/>
              <a:ext cx="18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有二个角是直角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4" name="Group 33"/>
          <p:cNvGrpSpPr/>
          <p:nvPr/>
        </p:nvGrpSpPr>
        <p:grpSpPr>
          <a:xfrm>
            <a:off x="6118225" y="3729038"/>
            <a:ext cx="2905125" cy="2128837"/>
            <a:chOff x="3920" y="2614"/>
            <a:chExt cx="1830" cy="1341"/>
          </a:xfrm>
        </p:grpSpPr>
        <p:grpSp>
          <p:nvGrpSpPr>
            <p:cNvPr id="15371" name="Group 34"/>
            <p:cNvGrpSpPr/>
            <p:nvPr/>
          </p:nvGrpSpPr>
          <p:grpSpPr>
            <a:xfrm>
              <a:off x="3923" y="2614"/>
              <a:ext cx="1588" cy="1102"/>
              <a:chOff x="3832" y="2432"/>
              <a:chExt cx="1044" cy="920"/>
            </a:xfrm>
          </p:grpSpPr>
          <p:sp>
            <p:nvSpPr>
              <p:cNvPr id="15373" name="Line 35"/>
              <p:cNvSpPr/>
              <p:nvPr/>
            </p:nvSpPr>
            <p:spPr>
              <a:xfrm>
                <a:off x="4014" y="2659"/>
                <a:ext cx="0" cy="54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4" name="Line 36"/>
              <p:cNvSpPr/>
              <p:nvPr/>
            </p:nvSpPr>
            <p:spPr>
              <a:xfrm>
                <a:off x="4014" y="3203"/>
                <a:ext cx="6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5" name="Line 37"/>
              <p:cNvSpPr/>
              <p:nvPr/>
            </p:nvSpPr>
            <p:spPr>
              <a:xfrm flipV="1">
                <a:off x="4014" y="2659"/>
                <a:ext cx="6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6" name="Line 38"/>
              <p:cNvSpPr/>
              <p:nvPr/>
            </p:nvSpPr>
            <p:spPr>
              <a:xfrm flipV="1">
                <a:off x="4694" y="2659"/>
                <a:ext cx="0" cy="54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7" name="Text Box 39"/>
              <p:cNvSpPr txBox="1"/>
              <p:nvPr/>
            </p:nvSpPr>
            <p:spPr>
              <a:xfrm>
                <a:off x="3832" y="3067"/>
                <a:ext cx="227" cy="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78" name="Text Box 40"/>
              <p:cNvSpPr txBox="1"/>
              <p:nvPr/>
            </p:nvSpPr>
            <p:spPr>
              <a:xfrm>
                <a:off x="4649" y="3052"/>
                <a:ext cx="22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79" name="Text Box 41"/>
              <p:cNvSpPr txBox="1"/>
              <p:nvPr/>
            </p:nvSpPr>
            <p:spPr>
              <a:xfrm>
                <a:off x="3832" y="2432"/>
                <a:ext cx="22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D</a:t>
                </a:r>
                <a:endPara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80" name="Text Box 42"/>
              <p:cNvSpPr txBox="1"/>
              <p:nvPr/>
            </p:nvSpPr>
            <p:spPr>
              <a:xfrm>
                <a:off x="4649" y="2432"/>
                <a:ext cx="22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81" name="Rectangle 43"/>
              <p:cNvSpPr/>
              <p:nvPr/>
            </p:nvSpPr>
            <p:spPr>
              <a:xfrm>
                <a:off x="4014" y="3067"/>
                <a:ext cx="136" cy="136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82" name="Rectangle 44"/>
              <p:cNvSpPr/>
              <p:nvPr/>
            </p:nvSpPr>
            <p:spPr>
              <a:xfrm>
                <a:off x="4558" y="3067"/>
                <a:ext cx="136" cy="136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5383" name="Rectangle 45"/>
              <p:cNvSpPr/>
              <p:nvPr/>
            </p:nvSpPr>
            <p:spPr>
              <a:xfrm>
                <a:off x="4558" y="2659"/>
                <a:ext cx="136" cy="136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15372" name="Text Box 46"/>
            <p:cNvSpPr txBox="1"/>
            <p:nvPr/>
          </p:nvSpPr>
          <p:spPr>
            <a:xfrm>
              <a:off x="3920" y="3626"/>
              <a:ext cx="183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有三个角是直角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0" name="Text Box 15"/>
          <p:cNvSpPr txBox="1"/>
          <p:nvPr/>
        </p:nvSpPr>
        <p:spPr>
          <a:xfrm>
            <a:off x="584200" y="5840413"/>
            <a:ext cx="6423025" cy="608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猜测：有三个角是直角的四边形是矩形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15"/>
          <p:cNvSpPr>
            <a:spLocks noGrp="1"/>
          </p:cNvSpPr>
          <p:nvPr/>
        </p:nvSpPr>
        <p:spPr>
          <a:xfrm>
            <a:off x="465138" y="1520825"/>
            <a:ext cx="8074025" cy="1009650"/>
          </a:xfrm>
          <a:prstGeom prst="rect">
            <a:avLst/>
          </a:prstGeom>
          <a:noFill/>
          <a:ln w="12700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已知：如图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=90</a:t>
            </a:r>
            <a:r>
              <a:rPr lang="en-US" altLang="zh-CN" sz="2800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求证：四边形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17" name="Rectangle 17"/>
          <p:cNvSpPr>
            <a:spLocks noGrp="1"/>
          </p:cNvSpPr>
          <p:nvPr/>
        </p:nvSpPr>
        <p:spPr>
          <a:xfrm>
            <a:off x="465138" y="2317750"/>
            <a:ext cx="6842125" cy="4143375"/>
          </a:xfrm>
          <a:prstGeom prst="rect">
            <a:avLst/>
          </a:prstGeom>
          <a:noFill/>
          <a:ln w="12700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:∵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lnSpc>
                <a:spcPct val="1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8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6388" name="组合 66006"/>
          <p:cNvGrpSpPr/>
          <p:nvPr/>
        </p:nvGrpSpPr>
        <p:grpSpPr>
          <a:xfrm>
            <a:off x="5651500" y="2851150"/>
            <a:ext cx="3160713" cy="1628775"/>
            <a:chOff x="3470" y="1554"/>
            <a:chExt cx="1991" cy="1026"/>
          </a:xfrm>
        </p:grpSpPr>
        <p:sp>
          <p:nvSpPr>
            <p:cNvPr id="16390" name="文本框 65975"/>
            <p:cNvSpPr txBox="1"/>
            <p:nvPr/>
          </p:nvSpPr>
          <p:spPr>
            <a:xfrm>
              <a:off x="3470" y="1616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6391" name="文本框 65976"/>
            <p:cNvSpPr txBox="1"/>
            <p:nvPr/>
          </p:nvSpPr>
          <p:spPr>
            <a:xfrm>
              <a:off x="3498" y="2223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6392" name="文本框 65977"/>
            <p:cNvSpPr txBox="1"/>
            <p:nvPr/>
          </p:nvSpPr>
          <p:spPr>
            <a:xfrm>
              <a:off x="5193" y="2251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6393" name="文本框 65978"/>
            <p:cNvSpPr txBox="1"/>
            <p:nvPr/>
          </p:nvSpPr>
          <p:spPr>
            <a:xfrm>
              <a:off x="5184" y="1554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6394" name="直接连接符 65983"/>
            <p:cNvSpPr/>
            <p:nvPr/>
          </p:nvSpPr>
          <p:spPr>
            <a:xfrm rot="10800000">
              <a:off x="3742" y="2387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5" name="直接连接符 65984"/>
            <p:cNvSpPr/>
            <p:nvPr/>
          </p:nvSpPr>
          <p:spPr>
            <a:xfrm rot="10800000">
              <a:off x="3742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6396" name="组合 65985"/>
            <p:cNvGrpSpPr/>
            <p:nvPr/>
          </p:nvGrpSpPr>
          <p:grpSpPr>
            <a:xfrm rot="10800000">
              <a:off x="3743" y="2310"/>
              <a:ext cx="62" cy="76"/>
              <a:chOff x="3923" y="1933"/>
              <a:chExt cx="91" cy="91"/>
            </a:xfrm>
          </p:grpSpPr>
          <p:sp>
            <p:nvSpPr>
              <p:cNvPr id="16405" name="直接连接符 65986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06" name="直接连接符 65987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6397" name="组合 65988"/>
            <p:cNvGrpSpPr/>
            <p:nvPr/>
          </p:nvGrpSpPr>
          <p:grpSpPr>
            <a:xfrm rot="-10800000" flipV="1">
              <a:off x="3742" y="1711"/>
              <a:ext cx="62" cy="76"/>
              <a:chOff x="3923" y="1933"/>
              <a:chExt cx="91" cy="91"/>
            </a:xfrm>
          </p:grpSpPr>
          <p:sp>
            <p:nvSpPr>
              <p:cNvPr id="16403" name="直接连接符 65989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04" name="直接连接符 65990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6398" name="直接连接符 65991"/>
            <p:cNvSpPr/>
            <p:nvPr/>
          </p:nvSpPr>
          <p:spPr>
            <a:xfrm rot="10800000">
              <a:off x="3742" y="1708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9" name="直接连接符 65995"/>
            <p:cNvSpPr/>
            <p:nvPr/>
          </p:nvSpPr>
          <p:spPr>
            <a:xfrm rot="10800000">
              <a:off x="5193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6400" name="组合 65997"/>
            <p:cNvGrpSpPr/>
            <p:nvPr/>
          </p:nvGrpSpPr>
          <p:grpSpPr>
            <a:xfrm rot="-10800000" flipH="1">
              <a:off x="5103" y="2302"/>
              <a:ext cx="91" cy="76"/>
              <a:chOff x="3923" y="1933"/>
              <a:chExt cx="91" cy="91"/>
            </a:xfrm>
          </p:grpSpPr>
          <p:sp>
            <p:nvSpPr>
              <p:cNvPr id="16401" name="直接连接符 65998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02" name="直接连接符 65999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6389" name="圆角矩形 31"/>
          <p:cNvSpPr/>
          <p:nvPr/>
        </p:nvSpPr>
        <p:spPr>
          <a:xfrm>
            <a:off x="539750" y="758825"/>
            <a:ext cx="1425575" cy="51276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证一证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1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charRg st="19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17">
                                            <p:txEl>
                                              <p:charRg st="19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561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charRg st="57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617">
                                            <p:txEl>
                                              <p:charRg st="57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charRg st="73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5617">
                                            <p:txEl>
                                              <p:charRg st="73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" name="文本框 77"/>
          <p:cNvSpPr txBox="1"/>
          <p:nvPr/>
        </p:nvSpPr>
        <p:spPr>
          <a:xfrm>
            <a:off x="1095375" y="1431925"/>
            <a:ext cx="6872288" cy="13843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矩形的判定定理：</a:t>
            </a:r>
            <a:endParaRPr lang="zh-CN" altLang="en-US" sz="2800" dirty="0">
              <a:solidFill>
                <a:srgbClr val="15575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有三个角是直角的四边形是矩形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圆角矩形 31"/>
          <p:cNvSpPr/>
          <p:nvPr/>
        </p:nvSpPr>
        <p:spPr>
          <a:xfrm>
            <a:off x="731838" y="841375"/>
            <a:ext cx="1836737" cy="5905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9500" y="2743200"/>
            <a:ext cx="7723188" cy="20304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几何语言描述：</a:t>
            </a:r>
            <a:endParaRPr lang="zh-CN" altLang="en-US" sz="2800" dirty="0">
              <a:solidFill>
                <a:srgbClr val="155755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在四边形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=90</a:t>
            </a:r>
            <a:r>
              <a:rPr lang="en-US" altLang="zh-CN" sz="2800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66006"/>
          <p:cNvGrpSpPr/>
          <p:nvPr/>
        </p:nvGrpSpPr>
        <p:grpSpPr>
          <a:xfrm>
            <a:off x="2493963" y="4787900"/>
            <a:ext cx="3160712" cy="1628775"/>
            <a:chOff x="3470" y="1554"/>
            <a:chExt cx="1991" cy="1026"/>
          </a:xfrm>
        </p:grpSpPr>
        <p:sp>
          <p:nvSpPr>
            <p:cNvPr id="17414" name="文本框 65975"/>
            <p:cNvSpPr txBox="1"/>
            <p:nvPr/>
          </p:nvSpPr>
          <p:spPr>
            <a:xfrm>
              <a:off x="3470" y="1616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5" name="文本框 65976"/>
            <p:cNvSpPr txBox="1"/>
            <p:nvPr/>
          </p:nvSpPr>
          <p:spPr>
            <a:xfrm>
              <a:off x="3498" y="2223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6" name="文本框 65977"/>
            <p:cNvSpPr txBox="1"/>
            <p:nvPr/>
          </p:nvSpPr>
          <p:spPr>
            <a:xfrm>
              <a:off x="5193" y="2251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7" name="文本框 65978"/>
            <p:cNvSpPr txBox="1"/>
            <p:nvPr/>
          </p:nvSpPr>
          <p:spPr>
            <a:xfrm>
              <a:off x="5184" y="1554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8" name="直接连接符 65983"/>
            <p:cNvSpPr/>
            <p:nvPr/>
          </p:nvSpPr>
          <p:spPr>
            <a:xfrm rot="10800000">
              <a:off x="3742" y="2387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65984"/>
            <p:cNvSpPr/>
            <p:nvPr/>
          </p:nvSpPr>
          <p:spPr>
            <a:xfrm rot="10800000">
              <a:off x="3742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7420" name="组合 65985"/>
            <p:cNvGrpSpPr/>
            <p:nvPr/>
          </p:nvGrpSpPr>
          <p:grpSpPr>
            <a:xfrm rot="10800000">
              <a:off x="3743" y="2310"/>
              <a:ext cx="62" cy="76"/>
              <a:chOff x="3923" y="1933"/>
              <a:chExt cx="91" cy="91"/>
            </a:xfrm>
          </p:grpSpPr>
          <p:sp>
            <p:nvSpPr>
              <p:cNvPr id="17429" name="直接连接符 65986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30" name="直接连接符 65987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7421" name="组合 65988"/>
            <p:cNvGrpSpPr/>
            <p:nvPr/>
          </p:nvGrpSpPr>
          <p:grpSpPr>
            <a:xfrm rot="-10800000" flipV="1">
              <a:off x="3742" y="1711"/>
              <a:ext cx="62" cy="76"/>
              <a:chOff x="3923" y="1933"/>
              <a:chExt cx="91" cy="91"/>
            </a:xfrm>
          </p:grpSpPr>
          <p:sp>
            <p:nvSpPr>
              <p:cNvPr id="17427" name="直接连接符 65989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8" name="直接连接符 65990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7422" name="直接连接符 65991"/>
            <p:cNvSpPr/>
            <p:nvPr/>
          </p:nvSpPr>
          <p:spPr>
            <a:xfrm rot="10800000">
              <a:off x="3742" y="1708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3" name="直接连接符 65995"/>
            <p:cNvSpPr/>
            <p:nvPr/>
          </p:nvSpPr>
          <p:spPr>
            <a:xfrm rot="10800000">
              <a:off x="5193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7424" name="组合 65997"/>
            <p:cNvGrpSpPr/>
            <p:nvPr/>
          </p:nvGrpSpPr>
          <p:grpSpPr>
            <a:xfrm rot="-10800000" flipH="1">
              <a:off x="5103" y="2302"/>
              <a:ext cx="91" cy="76"/>
              <a:chOff x="3923" y="1933"/>
              <a:chExt cx="91" cy="91"/>
            </a:xfrm>
          </p:grpSpPr>
          <p:sp>
            <p:nvSpPr>
              <p:cNvPr id="17425" name="直接连接符 65998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6" name="直接连接符 65999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9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8">
                                            <p:txEl>
                                              <p:charRg st="9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15"/>
          <p:cNvSpPr txBox="1"/>
          <p:nvPr/>
        </p:nvSpPr>
        <p:spPr>
          <a:xfrm>
            <a:off x="379413" y="536575"/>
            <a:ext cx="856615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一个木匠要制作矩形的踏板．他在一个对边平行的长木板上分别沿与长边垂直的方向锯了两次，就能得到矩形踏板．为什么？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24038" y="5511800"/>
            <a:ext cx="5322887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有三个角是直角的四边形是矩形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8436" name="图片 1" descr="2013092619372208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3913" y="2301875"/>
            <a:ext cx="5241925" cy="2959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3"/>
          <p:cNvSpPr/>
          <p:nvPr/>
        </p:nvSpPr>
        <p:spPr>
          <a:xfrm>
            <a:off x="444500" y="484188"/>
            <a:ext cx="8128000" cy="1125537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的四个内角的平分线分别相交于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，求证：四边形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为矩形．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6" name="Rectangle 8"/>
          <p:cNvSpPr/>
          <p:nvPr/>
        </p:nvSpPr>
        <p:spPr>
          <a:xfrm>
            <a:off x="515938" y="1485900"/>
            <a:ext cx="5081587" cy="736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证明：在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□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7" name="Rectangle 9"/>
          <p:cNvSpPr/>
          <p:nvPr/>
        </p:nvSpPr>
        <p:spPr>
          <a:xfrm>
            <a:off x="1042988" y="2108200"/>
            <a:ext cx="4129087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8" name="Rectangle 10"/>
          <p:cNvSpPr/>
          <p:nvPr/>
        </p:nvSpPr>
        <p:spPr>
          <a:xfrm>
            <a:off x="971550" y="2643188"/>
            <a:ext cx="4751388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分别为∠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的平分线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Group 2"/>
          <p:cNvGrpSpPr/>
          <p:nvPr/>
        </p:nvGrpSpPr>
        <p:grpSpPr>
          <a:xfrm rot="-7526825">
            <a:off x="7407275" y="2789238"/>
            <a:ext cx="144463" cy="144462"/>
            <a:chOff x="0" y="0"/>
            <a:chExt cx="136" cy="136"/>
          </a:xfrm>
        </p:grpSpPr>
        <p:sp>
          <p:nvSpPr>
            <p:cNvPr id="19493" name="Line 3"/>
            <p:cNvSpPr/>
            <p:nvPr/>
          </p:nvSpPr>
          <p:spPr>
            <a:xfrm>
              <a:off x="0" y="0"/>
              <a:ext cx="13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4" name="Line 4"/>
            <p:cNvSpPr/>
            <p:nvPr/>
          </p:nvSpPr>
          <p:spPr>
            <a:xfrm>
              <a:off x="136" y="0"/>
              <a:ext cx="0" cy="13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5"/>
          <p:cNvGrpSpPr/>
          <p:nvPr/>
        </p:nvGrpSpPr>
        <p:grpSpPr>
          <a:xfrm rot="-1794055">
            <a:off x="6615113" y="3228975"/>
            <a:ext cx="144462" cy="144463"/>
            <a:chOff x="0" y="0"/>
            <a:chExt cx="136" cy="136"/>
          </a:xfrm>
        </p:grpSpPr>
        <p:sp>
          <p:nvSpPr>
            <p:cNvPr id="19491" name="Line 6"/>
            <p:cNvSpPr/>
            <p:nvPr/>
          </p:nvSpPr>
          <p:spPr>
            <a:xfrm>
              <a:off x="0" y="0"/>
              <a:ext cx="13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2" name="Line 7"/>
            <p:cNvSpPr/>
            <p:nvPr/>
          </p:nvSpPr>
          <p:spPr>
            <a:xfrm>
              <a:off x="136" y="0"/>
              <a:ext cx="0" cy="13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8"/>
          <p:cNvGrpSpPr/>
          <p:nvPr/>
        </p:nvGrpSpPr>
        <p:grpSpPr>
          <a:xfrm rot="3519353">
            <a:off x="6478588" y="3013075"/>
            <a:ext cx="146050" cy="127000"/>
            <a:chOff x="0" y="0"/>
            <a:chExt cx="136" cy="136"/>
          </a:xfrm>
        </p:grpSpPr>
        <p:sp>
          <p:nvSpPr>
            <p:cNvPr id="19489" name="Line 9"/>
            <p:cNvSpPr/>
            <p:nvPr/>
          </p:nvSpPr>
          <p:spPr>
            <a:xfrm>
              <a:off x="0" y="0"/>
              <a:ext cx="13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0" name="Line 10"/>
            <p:cNvSpPr/>
            <p:nvPr/>
          </p:nvSpPr>
          <p:spPr>
            <a:xfrm>
              <a:off x="136" y="0"/>
              <a:ext cx="0" cy="13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9465" name="Group 12"/>
          <p:cNvGrpSpPr/>
          <p:nvPr/>
        </p:nvGrpSpPr>
        <p:grpSpPr>
          <a:xfrm>
            <a:off x="5029200" y="1925638"/>
            <a:ext cx="4394200" cy="1962150"/>
            <a:chOff x="0" y="0"/>
            <a:chExt cx="2768" cy="1236"/>
          </a:xfrm>
        </p:grpSpPr>
        <p:grpSp>
          <p:nvGrpSpPr>
            <p:cNvPr id="19474" name="Group 13"/>
            <p:cNvGrpSpPr/>
            <p:nvPr/>
          </p:nvGrpSpPr>
          <p:grpSpPr>
            <a:xfrm>
              <a:off x="273" y="272"/>
              <a:ext cx="1951" cy="771"/>
              <a:chOff x="0" y="0"/>
              <a:chExt cx="1951" cy="771"/>
            </a:xfrm>
          </p:grpSpPr>
          <p:sp>
            <p:nvSpPr>
              <p:cNvPr id="19484" name="AutoShape 14"/>
              <p:cNvSpPr/>
              <p:nvPr/>
            </p:nvSpPr>
            <p:spPr>
              <a:xfrm>
                <a:off x="0" y="0"/>
                <a:ext cx="1951" cy="771"/>
              </a:xfrm>
              <a:prstGeom prst="parallelogram">
                <a:avLst>
                  <a:gd name="adj" fmla="val 51745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485" name="Line 15"/>
              <p:cNvSpPr/>
              <p:nvPr/>
            </p:nvSpPr>
            <p:spPr>
              <a:xfrm flipV="1">
                <a:off x="0" y="0"/>
                <a:ext cx="1452" cy="77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6" name="Line 16"/>
              <p:cNvSpPr/>
              <p:nvPr/>
            </p:nvSpPr>
            <p:spPr>
              <a:xfrm flipV="1">
                <a:off x="545" y="0"/>
                <a:ext cx="1406" cy="77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7" name="Line 17"/>
              <p:cNvSpPr/>
              <p:nvPr/>
            </p:nvSpPr>
            <p:spPr>
              <a:xfrm>
                <a:off x="408" y="0"/>
                <a:ext cx="409" cy="77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8" name="Line 18"/>
              <p:cNvSpPr/>
              <p:nvPr/>
            </p:nvSpPr>
            <p:spPr>
              <a:xfrm>
                <a:off x="1133" y="0"/>
                <a:ext cx="409" cy="77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9475" name="Group 19"/>
            <p:cNvGrpSpPr/>
            <p:nvPr/>
          </p:nvGrpSpPr>
          <p:grpSpPr>
            <a:xfrm>
              <a:off x="0" y="0"/>
              <a:ext cx="2768" cy="1236"/>
              <a:chOff x="0" y="0"/>
              <a:chExt cx="2768" cy="1236"/>
            </a:xfrm>
          </p:grpSpPr>
          <p:sp>
            <p:nvSpPr>
              <p:cNvPr id="19476" name="Text Box 20"/>
              <p:cNvSpPr txBox="1"/>
              <p:nvPr/>
            </p:nvSpPr>
            <p:spPr>
              <a:xfrm>
                <a:off x="409" y="0"/>
                <a:ext cx="54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A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77" name="Text Box 21"/>
              <p:cNvSpPr txBox="1"/>
              <p:nvPr/>
            </p:nvSpPr>
            <p:spPr>
              <a:xfrm>
                <a:off x="0" y="898"/>
                <a:ext cx="54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B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78" name="Text Box 22"/>
              <p:cNvSpPr txBox="1"/>
              <p:nvPr/>
            </p:nvSpPr>
            <p:spPr>
              <a:xfrm>
                <a:off x="2223" y="45"/>
                <a:ext cx="54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D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79" name="Text Box 23"/>
              <p:cNvSpPr txBox="1"/>
              <p:nvPr/>
            </p:nvSpPr>
            <p:spPr>
              <a:xfrm>
                <a:off x="1815" y="907"/>
                <a:ext cx="54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C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80" name="Text Box 24"/>
              <p:cNvSpPr txBox="1"/>
              <p:nvPr/>
            </p:nvSpPr>
            <p:spPr>
              <a:xfrm>
                <a:off x="1654" y="469"/>
                <a:ext cx="318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H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81" name="Text Box 25"/>
              <p:cNvSpPr txBox="1"/>
              <p:nvPr/>
            </p:nvSpPr>
            <p:spPr>
              <a:xfrm>
                <a:off x="1088" y="757"/>
                <a:ext cx="318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E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82" name="Text Box 26"/>
              <p:cNvSpPr txBox="1"/>
              <p:nvPr/>
            </p:nvSpPr>
            <p:spPr>
              <a:xfrm>
                <a:off x="606" y="481"/>
                <a:ext cx="318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F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83" name="Text Box 27"/>
              <p:cNvSpPr txBox="1"/>
              <p:nvPr/>
            </p:nvSpPr>
            <p:spPr>
              <a:xfrm>
                <a:off x="1117" y="235"/>
                <a:ext cx="318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</a:rPr>
                  <a:t>G</a:t>
                </a:r>
                <a:endParaRPr lang="zh-CN" altLang="zh-CN" sz="2800" i="1" dirty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7" name="Rectangle 6"/>
          <p:cNvSpPr/>
          <p:nvPr/>
        </p:nvSpPr>
        <p:spPr>
          <a:xfrm>
            <a:off x="971550" y="5803900"/>
            <a:ext cx="4967288" cy="7366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4425" y="5229225"/>
            <a:ext cx="5976938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同理可证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EHG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Rectangle 16"/>
          <p:cNvSpPr/>
          <p:nvPr/>
        </p:nvSpPr>
        <p:spPr>
          <a:xfrm>
            <a:off x="971550" y="4652963"/>
            <a:ext cx="2808288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Rectangle 16"/>
          <p:cNvSpPr/>
          <p:nvPr/>
        </p:nvSpPr>
        <p:spPr>
          <a:xfrm>
            <a:off x="3654425" y="4686300"/>
            <a:ext cx="2808288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GFE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2" name="组合 10"/>
          <p:cNvGrpSpPr/>
          <p:nvPr/>
        </p:nvGrpSpPr>
        <p:grpSpPr>
          <a:xfrm>
            <a:off x="971550" y="3937000"/>
            <a:ext cx="7432675" cy="889000"/>
            <a:chOff x="1530" y="6311"/>
            <a:chExt cx="11705" cy="1402"/>
          </a:xfrm>
        </p:grpSpPr>
        <p:sp>
          <p:nvSpPr>
            <p:cNvPr id="19471" name="Rectangle 15"/>
            <p:cNvSpPr/>
            <p:nvPr/>
          </p:nvSpPr>
          <p:spPr>
            <a:xfrm>
              <a:off x="1530" y="6417"/>
              <a:ext cx="11705" cy="11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∴ ∠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BAE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+ ∠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ABF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∠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DAB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+ 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ABC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=90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°</a:t>
              </a:r>
              <a:r>
                <a:rPr lang="en-US" altLang="zh-CN" sz="28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9472" name="对象 1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6426" y="6311"/>
            <a:ext cx="531" cy="13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52400" imgH="393700" progId="Equation.3">
                    <p:embed/>
                  </p:oleObj>
                </mc:Choice>
                <mc:Fallback>
                  <p:oleObj name="" r:id="rId1" imgW="152400" imgH="3937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426" y="6311"/>
                          <a:ext cx="531" cy="13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73" name="对象 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8943" y="6348"/>
            <a:ext cx="528" cy="13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3" imgW="152400" imgH="393700" progId="Equation.3">
                    <p:embed/>
                  </p:oleObj>
                </mc:Choice>
                <mc:Fallback>
                  <p:oleObj name="" r:id="rId3" imgW="152400" imgH="3937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943" y="6348"/>
                          <a:ext cx="528" cy="13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6" grpId="0"/>
      <p:bldP spid="73737" grpId="0"/>
      <p:bldP spid="73738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99"/>
          <p:cNvSpPr txBox="1"/>
          <p:nvPr/>
        </p:nvSpPr>
        <p:spPr>
          <a:xfrm>
            <a:off x="455613" y="504825"/>
            <a:ext cx="8297862" cy="1512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，垂足为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外角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CAM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的平分线，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，垂足为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，求证：四边形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为矩形．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9238" y="1874838"/>
            <a:ext cx="7494587" cy="4741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证明：在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外角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的平分线，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CAE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为矩形．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0484" name="图片 -21474826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5788" y="3733800"/>
            <a:ext cx="2611437" cy="19526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10225" y="2303463"/>
          <a:ext cx="274638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0225" y="2303463"/>
                        <a:ext cx="274638" cy="712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57625" y="3324225"/>
          <a:ext cx="276225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152400" imgH="393700" progId="Equation.KSEE3">
                  <p:embed/>
                </p:oleObj>
              </mc:Choice>
              <mc:Fallback>
                <p:oleObj name="" r:id="rId4" imgW="152400" imgH="393700" progId="Equation.KSEE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57625" y="3324225"/>
                        <a:ext cx="276225" cy="71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66775" y="4354513"/>
          <a:ext cx="27622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52400" imgH="393700" progId="Equation.KSEE3">
                  <p:embed/>
                </p:oleObj>
              </mc:Choice>
              <mc:Fallback>
                <p:oleObj name="" r:id="rId5" imgW="152400" imgH="393700" progId="Equation.KSEE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66775" y="4354513"/>
                        <a:ext cx="276225" cy="712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5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25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51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charRg st="51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charRg st="72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92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charRg st="92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8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charRg st="108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8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charRg st="128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43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charRg st="143" end="1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59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charRg st="159" end="1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圆角矩形 31"/>
          <p:cNvSpPr/>
          <p:nvPr/>
        </p:nvSpPr>
        <p:spPr>
          <a:xfrm>
            <a:off x="658813" y="912813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1507" name="文本框 1"/>
          <p:cNvSpPr txBox="1"/>
          <p:nvPr/>
        </p:nvSpPr>
        <p:spPr>
          <a:xfrm>
            <a:off x="549275" y="1568450"/>
            <a:ext cx="8191500" cy="4008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在判断“一个四边形门框是否为矩形”的数学活动课上，一个合作学习小组的4位同学分别拟定了如下的方案，其中正确的是                                   （　　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A．测量对角线是否相等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B．测量两组对边是否分别相等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C．测量一组对角是否都为直角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D．测量其中三个角是否都为直角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70825" y="2779713"/>
            <a:ext cx="4397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22531" name="Rectangle 2"/>
          <p:cNvSpPr/>
          <p:nvPr/>
        </p:nvSpPr>
        <p:spPr>
          <a:xfrm>
            <a:off x="506413" y="717550"/>
            <a:ext cx="6383337" cy="52070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下列各句判定矩形的说法是否正确？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2" name="Rectangle 3"/>
          <p:cNvSpPr/>
          <p:nvPr/>
        </p:nvSpPr>
        <p:spPr>
          <a:xfrm>
            <a:off x="214313" y="1266825"/>
            <a:ext cx="7423150" cy="52070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）对角线相等的四边形是矩形；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3" name="Rectangle 4"/>
          <p:cNvSpPr/>
          <p:nvPr/>
        </p:nvSpPr>
        <p:spPr>
          <a:xfrm>
            <a:off x="241300" y="1908175"/>
            <a:ext cx="7851775" cy="522288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）对角线互相平分且相等的四边形是矩形；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4" name="Rectangle 5"/>
          <p:cNvSpPr/>
          <p:nvPr/>
        </p:nvSpPr>
        <p:spPr>
          <a:xfrm>
            <a:off x="271463" y="2476500"/>
            <a:ext cx="7272337" cy="522288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）有一个角是直角的四边形是矩形；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5" name="Rectangle 6"/>
          <p:cNvSpPr/>
          <p:nvPr/>
        </p:nvSpPr>
        <p:spPr>
          <a:xfrm>
            <a:off x="327025" y="3641725"/>
            <a:ext cx="7200900" cy="522288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）有三个角是直角的四边形是矩形；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6" name="Rectangle 7"/>
          <p:cNvSpPr/>
          <p:nvPr/>
        </p:nvSpPr>
        <p:spPr>
          <a:xfrm>
            <a:off x="327025" y="4275138"/>
            <a:ext cx="7200900" cy="52228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）四个角都相等的四边形是矩形；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7" name="Rectangle 8"/>
          <p:cNvSpPr/>
          <p:nvPr/>
        </p:nvSpPr>
        <p:spPr>
          <a:xfrm>
            <a:off x="328613" y="4865688"/>
            <a:ext cx="8656637" cy="52070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）对角线相等，且有一个角是直角的四边形是矩形；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8" name="Rectangle 10"/>
          <p:cNvSpPr>
            <a:spLocks noGrp="1" noRot="1"/>
          </p:cNvSpPr>
          <p:nvPr/>
        </p:nvSpPr>
        <p:spPr>
          <a:xfrm>
            <a:off x="303213" y="3038475"/>
            <a:ext cx="7232650" cy="522288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）有三个角都相等的四边形是矩形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7836" name="Text Box 12"/>
          <p:cNvSpPr txBox="1"/>
          <p:nvPr/>
        </p:nvSpPr>
        <p:spPr>
          <a:xfrm>
            <a:off x="6659563" y="3040063"/>
            <a:ext cx="539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7" name="Text Box 13"/>
          <p:cNvSpPr txBox="1"/>
          <p:nvPr/>
        </p:nvSpPr>
        <p:spPr>
          <a:xfrm>
            <a:off x="6675438" y="2492375"/>
            <a:ext cx="5397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8" name="Text Box 14"/>
          <p:cNvSpPr txBox="1"/>
          <p:nvPr/>
        </p:nvSpPr>
        <p:spPr>
          <a:xfrm>
            <a:off x="5794375" y="1268413"/>
            <a:ext cx="5413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9" name="Text Box 15"/>
          <p:cNvSpPr txBox="1"/>
          <p:nvPr/>
        </p:nvSpPr>
        <p:spPr>
          <a:xfrm>
            <a:off x="8123238" y="5251450"/>
            <a:ext cx="54133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40" name="Text Box 16"/>
          <p:cNvSpPr txBox="1"/>
          <p:nvPr/>
        </p:nvSpPr>
        <p:spPr>
          <a:xfrm>
            <a:off x="7018338" y="5570538"/>
            <a:ext cx="4889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7841" name="Text Box 17"/>
          <p:cNvSpPr txBox="1"/>
          <p:nvPr/>
        </p:nvSpPr>
        <p:spPr>
          <a:xfrm>
            <a:off x="6732588" y="4292600"/>
            <a:ext cx="5397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7842" name="Text Box 18"/>
          <p:cNvSpPr txBox="1"/>
          <p:nvPr/>
        </p:nvSpPr>
        <p:spPr>
          <a:xfrm>
            <a:off x="6732588" y="3716338"/>
            <a:ext cx="539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7843" name="Text Box 19"/>
          <p:cNvSpPr txBox="1"/>
          <p:nvPr/>
        </p:nvSpPr>
        <p:spPr>
          <a:xfrm>
            <a:off x="7650163" y="1908175"/>
            <a:ext cx="5397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47" name="Rectangle 9"/>
          <p:cNvSpPr/>
          <p:nvPr/>
        </p:nvSpPr>
        <p:spPr>
          <a:xfrm>
            <a:off x="327025" y="5570538"/>
            <a:ext cx="7545388" cy="52228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）一组对角互补的平行四边形是矩形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7783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7783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778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" fill="hold"/>
                                        <p:tgtEl>
                                          <p:spTgt spid="778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7783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" fill="hold"/>
                                        <p:tgtEl>
                                          <p:spTgt spid="7783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" fill="hold"/>
                                        <p:tgtEl>
                                          <p:spTgt spid="7783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" fill="hold"/>
                                        <p:tgtEl>
                                          <p:spTgt spid="7783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" fill="hold"/>
                                        <p:tgtEl>
                                          <p:spTgt spid="7784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" fill="hold"/>
                                        <p:tgtEl>
                                          <p:spTgt spid="7784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" fill="hold"/>
                                        <p:tgtEl>
                                          <p:spTgt spid="778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" fill="hold"/>
                                        <p:tgtEl>
                                          <p:spTgt spid="778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" fill="hold"/>
                                        <p:tgtEl>
                                          <p:spTgt spid="7783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" fill="hold"/>
                                        <p:tgtEl>
                                          <p:spTgt spid="7783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" fill="hold"/>
                                        <p:tgtEl>
                                          <p:spTgt spid="7784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" fill="hold"/>
                                        <p:tgtEl>
                                          <p:spTgt spid="7784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6" grpId="0" build="p"/>
      <p:bldP spid="77837" grpId="0" build="p"/>
      <p:bldP spid="77838" grpId="0" build="p"/>
      <p:bldP spid="77839" grpId="0" build="p"/>
      <p:bldP spid="77840" grpId="0" build="p"/>
      <p:bldP spid="77841" grpId="0" build="p"/>
      <p:bldP spid="77842" grpId="0" build="p"/>
      <p:bldP spid="7784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97285"/>
          <p:cNvSpPr/>
          <p:nvPr/>
        </p:nvSpPr>
        <p:spPr>
          <a:xfrm>
            <a:off x="684213" y="549275"/>
            <a:ext cx="7920037" cy="5300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直线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EF∥MN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PQ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交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两点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EAC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MCA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ACN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CAF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的平分线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则四边形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             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                      （         ）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4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梯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形    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     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矩形    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不能确定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3555" name="组合 97301"/>
          <p:cNvGrpSpPr/>
          <p:nvPr/>
        </p:nvGrpSpPr>
        <p:grpSpPr>
          <a:xfrm>
            <a:off x="2700338" y="2827338"/>
            <a:ext cx="3929062" cy="2251075"/>
            <a:chOff x="1111" y="2341"/>
            <a:chExt cx="2475" cy="1418"/>
          </a:xfrm>
        </p:grpSpPr>
        <p:sp>
          <p:nvSpPr>
            <p:cNvPr id="23557" name="直接连接符 97287"/>
            <p:cNvSpPr/>
            <p:nvPr/>
          </p:nvSpPr>
          <p:spPr>
            <a:xfrm>
              <a:off x="1429" y="2694"/>
              <a:ext cx="181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58" name="直接连接符 97288"/>
            <p:cNvSpPr/>
            <p:nvPr/>
          </p:nvSpPr>
          <p:spPr>
            <a:xfrm>
              <a:off x="1429" y="3430"/>
              <a:ext cx="181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59" name="文本框 97289"/>
            <p:cNvSpPr txBox="1"/>
            <p:nvPr/>
          </p:nvSpPr>
          <p:spPr>
            <a:xfrm>
              <a:off x="2789" y="2931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0" name="文本框 97290"/>
            <p:cNvSpPr txBox="1"/>
            <p:nvPr/>
          </p:nvSpPr>
          <p:spPr>
            <a:xfrm>
              <a:off x="1150" y="2550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1" name="文本框 97291"/>
            <p:cNvSpPr txBox="1"/>
            <p:nvPr/>
          </p:nvSpPr>
          <p:spPr>
            <a:xfrm>
              <a:off x="3334" y="2568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2" name="文本框 97292"/>
            <p:cNvSpPr txBox="1"/>
            <p:nvPr/>
          </p:nvSpPr>
          <p:spPr>
            <a:xfrm>
              <a:off x="1111" y="3276"/>
              <a:ext cx="30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M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3" name="文本框 97293"/>
            <p:cNvSpPr txBox="1"/>
            <p:nvPr/>
          </p:nvSpPr>
          <p:spPr>
            <a:xfrm>
              <a:off x="3306" y="3267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N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4" name="直接连接符 97294"/>
            <p:cNvSpPr/>
            <p:nvPr/>
          </p:nvSpPr>
          <p:spPr>
            <a:xfrm flipH="1">
              <a:off x="1982" y="2495"/>
              <a:ext cx="771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5" name="文本框 97295"/>
            <p:cNvSpPr txBox="1"/>
            <p:nvPr/>
          </p:nvSpPr>
          <p:spPr>
            <a:xfrm>
              <a:off x="1655" y="3430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Q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6" name="文本框 97296"/>
            <p:cNvSpPr txBox="1"/>
            <p:nvPr/>
          </p:nvSpPr>
          <p:spPr>
            <a:xfrm>
              <a:off x="2744" y="2341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P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7" name="矩形 97297"/>
            <p:cNvSpPr/>
            <p:nvPr/>
          </p:nvSpPr>
          <p:spPr>
            <a:xfrm rot="-1560201">
              <a:off x="1973" y="2840"/>
              <a:ext cx="772" cy="453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23568" name="文本框 97298"/>
            <p:cNvSpPr txBox="1"/>
            <p:nvPr/>
          </p:nvSpPr>
          <p:spPr>
            <a:xfrm>
              <a:off x="2426" y="2432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9" name="文本框 97299"/>
            <p:cNvSpPr txBox="1"/>
            <p:nvPr/>
          </p:nvSpPr>
          <p:spPr>
            <a:xfrm>
              <a:off x="1701" y="2840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70" name="文本框 97300"/>
            <p:cNvSpPr txBox="1"/>
            <p:nvPr/>
          </p:nvSpPr>
          <p:spPr>
            <a:xfrm>
              <a:off x="2109" y="3385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97304" name="文本框 97303"/>
          <p:cNvSpPr txBox="1"/>
          <p:nvPr/>
        </p:nvSpPr>
        <p:spPr>
          <a:xfrm>
            <a:off x="7185025" y="2306638"/>
            <a:ext cx="4206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1"/>
          <p:cNvSpPr txBox="1"/>
          <p:nvPr/>
        </p:nvSpPr>
        <p:spPr>
          <a:xfrm>
            <a:off x="439738" y="571500"/>
            <a:ext cx="8699500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=90°，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=5，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=12，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=13．求证：四边形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8513" y="3019425"/>
            <a:ext cx="7794625" cy="3449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证明：四边形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又∵△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=5，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=12，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满足13</a:t>
            </a:r>
            <a:r>
              <a:rPr lang="zh-CN" altLang="en-US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</a:t>
            </a:r>
            <a:r>
              <a:rPr lang="zh-CN" altLang="en-US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+12</a:t>
            </a:r>
            <a:r>
              <a:rPr lang="zh-CN" altLang="en-US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是直角三角形，且∠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∴四边形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4580" name="组合 66006"/>
          <p:cNvGrpSpPr/>
          <p:nvPr/>
        </p:nvGrpSpPr>
        <p:grpSpPr>
          <a:xfrm>
            <a:off x="2493963" y="1558925"/>
            <a:ext cx="3160712" cy="1628775"/>
            <a:chOff x="3470" y="1554"/>
            <a:chExt cx="1991" cy="1026"/>
          </a:xfrm>
        </p:grpSpPr>
        <p:sp>
          <p:nvSpPr>
            <p:cNvPr id="24583" name="文本框 65975"/>
            <p:cNvSpPr txBox="1"/>
            <p:nvPr/>
          </p:nvSpPr>
          <p:spPr>
            <a:xfrm>
              <a:off x="3470" y="1616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4" name="文本框 65976"/>
            <p:cNvSpPr txBox="1"/>
            <p:nvPr/>
          </p:nvSpPr>
          <p:spPr>
            <a:xfrm>
              <a:off x="3498" y="2223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5" name="文本框 65977"/>
            <p:cNvSpPr txBox="1"/>
            <p:nvPr/>
          </p:nvSpPr>
          <p:spPr>
            <a:xfrm>
              <a:off x="5193" y="2251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6" name="文本框 65978"/>
            <p:cNvSpPr txBox="1"/>
            <p:nvPr/>
          </p:nvSpPr>
          <p:spPr>
            <a:xfrm>
              <a:off x="5184" y="1554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7" name="直接连接符 65983"/>
            <p:cNvSpPr/>
            <p:nvPr/>
          </p:nvSpPr>
          <p:spPr>
            <a:xfrm rot="10800000">
              <a:off x="3742" y="2387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8" name="直接连接符 65984"/>
            <p:cNvSpPr/>
            <p:nvPr/>
          </p:nvSpPr>
          <p:spPr>
            <a:xfrm rot="10800000">
              <a:off x="3742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4589" name="组合 65988"/>
            <p:cNvGrpSpPr/>
            <p:nvPr/>
          </p:nvGrpSpPr>
          <p:grpSpPr>
            <a:xfrm rot="-10800000" flipV="1">
              <a:off x="3742" y="1711"/>
              <a:ext cx="62" cy="76"/>
              <a:chOff x="3923" y="1933"/>
              <a:chExt cx="91" cy="91"/>
            </a:xfrm>
          </p:grpSpPr>
          <p:sp>
            <p:nvSpPr>
              <p:cNvPr id="24592" name="直接连接符 65989"/>
              <p:cNvSpPr/>
              <p:nvPr/>
            </p:nvSpPr>
            <p:spPr>
              <a:xfrm>
                <a:off x="3923" y="1933"/>
                <a:ext cx="0" cy="9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4593" name="直接连接符 65990"/>
              <p:cNvSpPr/>
              <p:nvPr/>
            </p:nvSpPr>
            <p:spPr>
              <a:xfrm>
                <a:off x="3923" y="2024"/>
                <a:ext cx="9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4590" name="直接连接符 65991"/>
            <p:cNvSpPr/>
            <p:nvPr/>
          </p:nvSpPr>
          <p:spPr>
            <a:xfrm rot="10800000">
              <a:off x="3742" y="1708"/>
              <a:ext cx="1451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1" name="直接连接符 65995"/>
            <p:cNvSpPr/>
            <p:nvPr/>
          </p:nvSpPr>
          <p:spPr>
            <a:xfrm rot="10800000">
              <a:off x="5193" y="1706"/>
              <a:ext cx="0" cy="68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cxnSp>
        <p:nvCxnSpPr>
          <p:cNvPr id="24581" name="直接连接符 3"/>
          <p:cNvCxnSpPr>
            <a:stCxn id="24588" idx="1"/>
            <a:endCxn id="24587" idx="0"/>
          </p:cNvCxnSpPr>
          <p:nvPr/>
        </p:nvCxnSpPr>
        <p:spPr>
          <a:xfrm>
            <a:off x="2925763" y="1800225"/>
            <a:ext cx="2303462" cy="108267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30663" y="4849813"/>
          <a:ext cx="2141537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181100" imgH="203200" progId="Equation.KSEE3">
                  <p:embed/>
                </p:oleObj>
              </mc:Choice>
              <mc:Fallback>
                <p:oleObj name="" r:id="rId1" imgW="11811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30663" y="4849813"/>
                        <a:ext cx="2141537" cy="366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9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39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charRg st="65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9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charRg st="79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0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charRg st="100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99"/>
          <p:cNvSpPr txBox="1"/>
          <p:nvPr/>
        </p:nvSpPr>
        <p:spPr>
          <a:xfrm>
            <a:off x="434975" y="442913"/>
            <a:ext cx="8083550" cy="1512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，延长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到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，再延长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求证：四边形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NDMB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为矩形．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90625" y="3379788"/>
            <a:ext cx="6907213" cy="3192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为平行四边形，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NDMB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为平行四边形，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NDMB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为矩形．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5604" name="图片 -21474826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90838" y="2016125"/>
            <a:ext cx="2243137" cy="1422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5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35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9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49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3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63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6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charRg st="86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99"/>
          <p:cNvSpPr txBox="1"/>
          <p:nvPr/>
        </p:nvSpPr>
        <p:spPr>
          <a:xfrm>
            <a:off x="612775" y="481013"/>
            <a:ext cx="7956550" cy="1382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边上的高，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的外角平分线，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交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，求证：四边形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2925" y="1779588"/>
            <a:ext cx="7123113" cy="482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的外角平分线，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平行且相等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6628" name="图片 -21474826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34163" y="2706688"/>
            <a:ext cx="1598612" cy="2079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33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9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49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1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61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1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charRg st="81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02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charRg st="102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11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charRg st="111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36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charRg st="136" end="1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66800" y="1608138"/>
            <a:ext cx="7123113" cy="2674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平行且等于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故四边形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7651" name="图片 -21474826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78575" y="1749425"/>
            <a:ext cx="1597025" cy="2079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9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9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1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21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9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49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99"/>
          <p:cNvSpPr txBox="1"/>
          <p:nvPr/>
        </p:nvSpPr>
        <p:spPr>
          <a:xfrm>
            <a:off x="644525" y="935038"/>
            <a:ext cx="8081963" cy="3106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如图，在梯形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24cm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26cm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，动点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出发沿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方向向点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1cm/s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的速度运动，动点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Q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开始沿着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方向向点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3cm/s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的速度运动．点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Q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同时出发，当其中一点到达端点时，另一点随之停止运动．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(1)经过多长时间，四边形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PQCD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725" y="3965575"/>
            <a:ext cx="7807325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解：设经过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PQCD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为平行四边形，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CQ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所以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即经过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PQCD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是平行四边形；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8676" name="图片 -21474826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0" y="4616450"/>
            <a:ext cx="3316288" cy="184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文本框 14"/>
          <p:cNvSpPr txBox="1"/>
          <p:nvPr/>
        </p:nvSpPr>
        <p:spPr>
          <a:xfrm>
            <a:off x="392113" y="519113"/>
            <a:ext cx="2092325" cy="519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能力提升：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9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39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8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58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3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73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95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charRg st="95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99"/>
          <p:cNvSpPr txBox="1"/>
          <p:nvPr/>
        </p:nvSpPr>
        <p:spPr>
          <a:xfrm>
            <a:off x="922338" y="744538"/>
            <a:ext cx="66611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(2)经过多长时间，四边形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PQBA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5700" y="3527425"/>
            <a:ext cx="6832600" cy="2889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解：设经过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PQBA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BQ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即经过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6.5s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PQBA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9700" name="图片 -21474826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650" y="1546225"/>
            <a:ext cx="3314700" cy="1841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9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39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8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48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17435" name="AutoShape 156"/>
          <p:cNvSpPr/>
          <p:nvPr/>
        </p:nvSpPr>
        <p:spPr>
          <a:xfrm>
            <a:off x="1719263" y="1560513"/>
            <a:ext cx="73025" cy="3095625"/>
          </a:xfrm>
          <a:prstGeom prst="leftBrace">
            <a:avLst>
              <a:gd name="adj1" fmla="val 524003"/>
              <a:gd name="adj2" fmla="val 50000"/>
            </a:avLst>
          </a:prstGeom>
          <a:noFill/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7439" name="Text Box 151"/>
          <p:cNvSpPr txBox="1"/>
          <p:nvPr/>
        </p:nvSpPr>
        <p:spPr>
          <a:xfrm>
            <a:off x="3821113" y="1274763"/>
            <a:ext cx="4897437" cy="958850"/>
          </a:xfrm>
          <a:prstGeom prst="rect">
            <a:avLst/>
          </a:prstGeom>
          <a:solidFill>
            <a:srgbClr val="FFFFFF"/>
          </a:solidFill>
          <a:ln w="222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有一个角是直角的平行四边形是矩形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2" name="Text Box 151"/>
          <p:cNvSpPr txBox="1"/>
          <p:nvPr/>
        </p:nvSpPr>
        <p:spPr>
          <a:xfrm>
            <a:off x="3394075" y="2663825"/>
            <a:ext cx="5375275" cy="650875"/>
          </a:xfrm>
          <a:prstGeom prst="rect">
            <a:avLst/>
          </a:prstGeom>
          <a:solidFill>
            <a:srgbClr val="FFFFFF"/>
          </a:solidFill>
          <a:ln w="222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对角线相等的平行四边形是矩形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3" name="Text Box 151"/>
          <p:cNvSpPr txBox="1"/>
          <p:nvPr/>
        </p:nvSpPr>
        <p:spPr>
          <a:xfrm>
            <a:off x="3394075" y="3533775"/>
            <a:ext cx="5375275" cy="576263"/>
          </a:xfrm>
          <a:prstGeom prst="rect">
            <a:avLst/>
          </a:prstGeom>
          <a:solidFill>
            <a:srgbClr val="FFFFFF"/>
          </a:solidFill>
          <a:ln w="222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有三个角是直角的四边形是矩形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4" name="Text Box 151"/>
          <p:cNvSpPr txBox="1"/>
          <p:nvPr/>
        </p:nvSpPr>
        <p:spPr>
          <a:xfrm>
            <a:off x="2022475" y="4470400"/>
            <a:ext cx="4492625" cy="504825"/>
          </a:xfrm>
          <a:prstGeom prst="rect">
            <a:avLst/>
          </a:prstGeom>
          <a:solidFill>
            <a:srgbClr val="FFFFFF"/>
          </a:solidFill>
          <a:ln w="222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运用定理进行计算和证明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5" name="Text Box 151"/>
          <p:cNvSpPr txBox="1"/>
          <p:nvPr/>
        </p:nvSpPr>
        <p:spPr>
          <a:xfrm>
            <a:off x="207963" y="2998788"/>
            <a:ext cx="1371600" cy="925512"/>
          </a:xfrm>
          <a:prstGeom prst="rect">
            <a:avLst/>
          </a:prstGeom>
          <a:solidFill>
            <a:srgbClr val="FFFFFF"/>
          </a:solidFill>
          <a:ln w="222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矩形的判定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6" name="Text Box 151"/>
          <p:cNvSpPr txBox="1"/>
          <p:nvPr/>
        </p:nvSpPr>
        <p:spPr>
          <a:xfrm>
            <a:off x="1933575" y="1444625"/>
            <a:ext cx="1222375" cy="503238"/>
          </a:xfrm>
          <a:prstGeom prst="rect">
            <a:avLst/>
          </a:prstGeom>
          <a:noFill/>
          <a:ln w="22225" cap="flat" cmpd="sng">
            <a:solidFill>
              <a:srgbClr val="CC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7" name="Text Box 151"/>
          <p:cNvSpPr txBox="1"/>
          <p:nvPr/>
        </p:nvSpPr>
        <p:spPr>
          <a:xfrm>
            <a:off x="1933575" y="2997200"/>
            <a:ext cx="1049338" cy="923925"/>
          </a:xfrm>
          <a:prstGeom prst="rect">
            <a:avLst/>
          </a:prstGeom>
          <a:noFill/>
          <a:ln w="22225" cap="flat" cmpd="sng">
            <a:solidFill>
              <a:srgbClr val="CC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判定定理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8" name="AutoShape 152"/>
          <p:cNvSpPr/>
          <p:nvPr/>
        </p:nvSpPr>
        <p:spPr>
          <a:xfrm>
            <a:off x="3273425" y="1609725"/>
            <a:ext cx="358775" cy="287338"/>
          </a:xfrm>
          <a:prstGeom prst="rightArrow">
            <a:avLst>
              <a:gd name="adj1" fmla="val 50000"/>
              <a:gd name="adj2" fmla="val 31169"/>
            </a:avLst>
          </a:prstGeom>
          <a:noFill/>
          <a:ln w="158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7449" name="AutoShape 156"/>
          <p:cNvSpPr/>
          <p:nvPr/>
        </p:nvSpPr>
        <p:spPr>
          <a:xfrm>
            <a:off x="3084513" y="2881313"/>
            <a:ext cx="76200" cy="1173162"/>
          </a:xfrm>
          <a:prstGeom prst="leftBrace">
            <a:avLst>
              <a:gd name="adj1" fmla="val 92018"/>
              <a:gd name="adj2" fmla="val 50000"/>
            </a:avLst>
          </a:prstGeom>
          <a:noFill/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5" grpId="0" bldLvl="0" animBg="1"/>
      <p:bldP spid="17439" grpId="0" bldLvl="0" animBg="1"/>
      <p:bldP spid="17442" grpId="0" bldLvl="0" animBg="1"/>
      <p:bldP spid="17443" grpId="0" bldLvl="0" animBg="1"/>
      <p:bldP spid="17444" grpId="0" bldLvl="0" animBg="1"/>
      <p:bldP spid="17445" grpId="0" bldLvl="0" animBg="1"/>
      <p:bldP spid="17446" grpId="0" bldLvl="0" animBg="1"/>
      <p:bldP spid="17447" grpId="0" bldLvl="0" animBg="1"/>
      <p:bldP spid="17448" grpId="0" bldLvl="0" animBg="1"/>
      <p:bldP spid="17449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4098</Words>
  <Application>WPS 演示</Application>
  <PresentationFormat>全屏显示(4:3)</PresentationFormat>
  <Paragraphs>510</Paragraphs>
  <Slides>29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29</vt:i4>
      </vt:variant>
    </vt:vector>
  </HeadingPairs>
  <TitlesOfParts>
    <vt:vector size="47" baseType="lpstr">
      <vt:lpstr>Arial</vt:lpstr>
      <vt:lpstr>宋体</vt:lpstr>
      <vt:lpstr>Wingdings</vt:lpstr>
      <vt:lpstr>隶书</vt:lpstr>
      <vt:lpstr>微软雅黑</vt:lpstr>
      <vt:lpstr>Times New Roman</vt:lpstr>
      <vt:lpstr>黑体</vt:lpstr>
      <vt:lpstr>方正姚体</vt:lpstr>
      <vt:lpstr>Arial Unicode MS</vt:lpstr>
      <vt:lpstr>默认设计模板</vt:lpstr>
      <vt:lpstr>Equation.KSEE3</vt:lpstr>
      <vt:lpstr>Equation.KSEE3</vt:lpstr>
      <vt:lpstr>Equation.3</vt:lpstr>
      <vt:lpstr>Equation.3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貪戀那縷陽光</cp:lastModifiedBy>
  <cp:revision>646</cp:revision>
  <dcterms:created xsi:type="dcterms:W3CDTF">2015-07-09T08:14:00Z</dcterms:created>
  <dcterms:modified xsi:type="dcterms:W3CDTF">2019-03-22T00:50:27Z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2052-11.3.0.8513</vt:lpwstr>
  </property>
</Properties>
</file>