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2" r:id="rId2"/>
    <p:sldMasterId id="2147483736" r:id="rId3"/>
  </p:sldMasterIdLst>
  <p:notesMasterIdLst>
    <p:notesMasterId r:id="rId20"/>
  </p:notesMasterIdLst>
  <p:sldIdLst>
    <p:sldId id="519" r:id="rId4"/>
    <p:sldId id="520" r:id="rId5"/>
    <p:sldId id="577" r:id="rId6"/>
    <p:sldId id="578" r:id="rId7"/>
    <p:sldId id="579" r:id="rId8"/>
    <p:sldId id="580" r:id="rId9"/>
    <p:sldId id="581" r:id="rId10"/>
    <p:sldId id="582" r:id="rId11"/>
    <p:sldId id="590" r:id="rId12"/>
    <p:sldId id="584" r:id="rId13"/>
    <p:sldId id="585" r:id="rId14"/>
    <p:sldId id="586" r:id="rId15"/>
    <p:sldId id="587" r:id="rId16"/>
    <p:sldId id="589" r:id="rId17"/>
    <p:sldId id="591" r:id="rId18"/>
    <p:sldId id="592" r:id="rId19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8" userDrawn="1">
          <p15:clr>
            <a:srgbClr val="A4A3A4"/>
          </p15:clr>
        </p15:guide>
        <p15:guide id="2" pos="377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149494"/>
    <a:srgbClr val="000099"/>
    <a:srgbClr val="660066"/>
    <a:srgbClr val="00CC00"/>
    <a:srgbClr val="CC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 varScale="1">
        <p:scale>
          <a:sx n="92" d="100"/>
          <a:sy n="92" d="100"/>
        </p:scale>
        <p:origin x="64" y="96"/>
      </p:cViewPr>
      <p:guideLst>
        <p:guide orient="horz" pos="2278"/>
        <p:guide pos="377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ags" Target="tags/tag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C0AA92B-0FE9-4A07-BFC3-A05728237B40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46FA1B2-3AE4-46E5-93F7-98E1A90EF8D0}"/>
              </a:ext>
            </a:extLst>
          </p:cNvPr>
          <p:cNvSpPr>
            <a:spLocks noGrp="1" noChangeArrowheads="1"/>
          </p:cNvSpPr>
          <p:nvPr>
            <p:ph type="body" sz="quarter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50B08CD5-2180-4BC8-AFB5-37E16E45D48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CAA3CAAB-8EEE-43A4-BA63-6736CBD7336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98E0202A-5A2F-4416-8C4C-3BF0ABA20A1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B17CB3A8-0B26-4A58-8665-AFBA72AA7A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5E8C532-F2EF-4B43-B489-DC4C4C0889DC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775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D2A681A2-6F7B-41EC-874F-54895A921EE8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45AF8AD3-7979-4A35-A2B1-663666A298F3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29FFDE83-46D9-416C-9EF7-6D858EDD51A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59CE375A-3483-4389-AE40-521471DB626A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7677B83E-9B1C-4759-B4C2-B3AF351F3F18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21722926-4FD7-4BD1-A914-A124A0660FD7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C36761DC-80BB-4D68-8449-E3CB56F1A6EC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868A266C-82E0-44C6-9D9A-296C726B7589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4BA60C25-2496-48D6-82E2-A7B4F523F999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A343FAEE-A1DE-45CA-B393-C77CED822AD9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43E3A13D-9A8C-4FCC-8F38-7EBA47524FDD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A84B627E-26B7-4056-A337-6EC6FFFF0748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BEE94117-629D-4657-99BB-D052D7CBA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9F13CCA0-3379-4509-B0F6-2055910DE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8C392EB6-F2D8-4A06-9053-5A039C348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76194-AA22-4E42-8512-ADEC4D48A21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9596705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BA505B-830D-489C-BA33-9117C1052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6EC50E-2211-4E16-AA0F-62AD2E85A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E863A6C-AE58-423B-8FE1-65F387107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95D3F-C027-4796-9E30-1F65B4D7EEA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055834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54CA1277-C78E-48B7-BCA7-096BE9A9BAA9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6235030B-3AF5-4B8A-9C5B-DADAB337783D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ACD1DC91-6423-4EA7-804E-73552EF2AC2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0FA99ED9-C30C-4F95-9AC6-94B09D91039A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2910026D-3736-4EAA-ACB5-59BB82E31D5A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937BD672-FF77-4B15-8AF2-524CDE93CD6C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A8276F10-9216-48FA-B545-39357F0CE86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FC612F2A-93A1-44D7-B484-76A66084C13F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3FE924EE-C961-4DA6-8B3E-0F4E836D9A46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E34AE6FE-FB13-42AB-BADD-B2EEA419B7C7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8C089E72-63C3-4B6B-97AD-42439E0E64E7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A524C204-20DE-4CC2-BE64-4FBC6D2ADD9E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2143D227-20BC-41EF-8BCF-CFEE55EE70DC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B9AEDCFE-BF54-4D52-AB65-6FC3EAAAC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484BC42E-13A6-44ED-AC9B-B5B7A9492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E8F2B104-EF17-4E74-9D05-EB8A02B54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B4156-03AD-4C74-875F-143CF43EFF7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9887429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A3B5F424-74B2-4D5D-96F3-A0165BDC7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5C68931E-5A9F-4CBB-B7AC-FB9CA39C4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68233CA2-8DDD-477D-ADC4-0D8D32FB5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C926F-9500-4B47-B0F5-CBCC0DE0A67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8368524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B6B79E98-A06E-46F3-928B-2A9B8E789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B59F9F23-3CE0-49AE-BB0A-41766121B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26F0EB3D-068B-4D40-8C97-D72344B58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AD30AD-9ACF-457A-B92C-EE6A5AC2DD3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1467894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FFF07AE4-FCDC-41DF-8D0E-A637FDE183DE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EBF20434-F8D7-4079-A9D2-51A742494511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60A8CB8-6DC3-4090-82D3-57314FBDB30C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670242B-7470-45DA-98EB-DE09424E6BF2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740AF67B-5507-42BE-BDC8-440086AAEF86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C748846C-2D73-4D1A-9964-57C1B00BA82F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E12EC894-DFDD-48A6-A3C9-0435CC8F37E9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DF70610F-5EC9-4BB7-85E8-743536B27020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71842074-7372-4BA3-93E8-40B497B5C56B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038CAD8F-6708-4DE3-9CC0-DECE83D48428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EBF3600E-A96D-4A4F-9902-28D9D6BD6EE5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C9FB6EA4-D652-494C-873A-A55E123A6D6C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7AFAA32A-90A0-46F0-AA73-DF8996AFC3B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CE7BB952-9C55-4D76-87FD-0D4652980C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BE07C010-10E3-43E9-ADB5-3C30A025274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E6479A8-11EF-4832-A86B-F80C1AC7EA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1633576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90E063E3-5F94-49A2-93E6-63092451D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EAAB4446-702D-4653-AFC4-251F7C6C0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7E81F7C5-518C-400F-9EBF-F5EA13AD1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D0FEF-0F33-4ED1-BC1D-C63F5C31C56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2307541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AA79927-2F3C-4F4C-BCE6-FD50E1E2C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7C82F3-8403-4E15-8FC6-658A9412F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C90787C-2B70-4D2C-8ED6-210552CD7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AF72A-62B6-4543-B5C5-C3A4773CB00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0233280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706EBC-515C-4AF5-8328-CDC5BA5AA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F25BCB-0486-4DC9-8F26-6ACEF7A47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639B5D-42D5-4A52-ABC3-411D4039B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A9148-511A-44D6-AB1D-FE01EB9A77A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9815374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76EDA31-782E-4BC9-B4D2-E2845FDB202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910D71C-014D-4BA9-A54F-EB4960AB702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9CE1D37-B0B6-46DC-9558-83A2BCA25AA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1BCF0BD-03FB-480C-8F09-44E0A5FEBB6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8545546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43E2E01B-1EFF-4AAC-B212-2C38D7A61E80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6AD6F9C5-B581-49CF-9F98-E132254FD871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0972471E-7571-48B6-9C91-5EF4421A48E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B1CDD568-AB8D-4D06-938D-4094B1129B6F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9A6ACB25-F1EA-4584-B4CF-B2F86A71D3EB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B34FD8F7-C05D-410A-9099-2933E773D0BD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8728C29E-15D1-47F5-B6D4-2FBE9E382144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D7B00694-6EA7-48CB-9E37-C20D5DD414FE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3EE00446-B082-44CD-8574-9FDAAC4F1A47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0F9553DF-B5B8-4A09-81C8-2124C7BE4145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7950EB2E-147F-41ED-85A9-F54495AC7181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FEB68036-BB2B-48B0-99B5-EB8B2A9B58C6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1F094E58-8006-48F6-B013-DAB25EED5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786CB6EA-6AE6-4EF0-B3E7-684A08788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A485B043-FC81-4760-945F-B72803C9D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34481-5247-4883-AB17-B498B1A905E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785899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767222-77ED-49D7-BAA4-AF5798EB0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D0AB61-67CB-4F16-A096-C70CC1A72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A21C6EF-3955-4B43-9744-8837685CE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3F436-25B6-47ED-ABB1-A2D0813EABE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2444688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8681D3FD-0287-4437-B23E-580A90498E66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A1BA2922-6582-46D3-A17E-5356587B443A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7E62284E-EBA5-42C2-B419-CD7413507EB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ED18B407-539C-4490-818E-B216D931C438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4F1C2448-6024-47E9-973E-225B7678CAB0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31555FAC-8239-4CA1-964C-FAA5327DA4B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1AA5B50A-9EB8-43B9-8184-1D39DD44653E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44BFA6AA-80B8-4F48-AE92-3AF4401C2117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01A958EE-9D3F-4499-BEFC-C882F7003199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A7F050BB-9085-4658-8691-C7481018879F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A4F82899-ABB5-481E-A3F7-D51ACA01E53B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8C7E7806-B617-4E69-AD5D-E745D01C2530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D901CA00-894E-465E-8EF0-E8C229AF64BF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4CFC4457-45DD-406E-8FA6-72BB7B7A6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7530CFB8-2AEC-4D27-B334-93254097C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08B16A05-744D-46C8-9AA6-5938954CE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AB7EE-8B59-4B2B-951B-AE2DF3D4B48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0003515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11F5606C-E3D6-4AE4-A923-34B36D639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9C4F941F-AFD8-484E-82AE-96DD11484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E90E9114-767D-4B00-9755-27FCFA56C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7B31E-5BA5-4EFB-AF7B-5D4F98A2E70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3432796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4D5CF0D2-E197-472D-BCB1-1026D79F8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3C262069-255B-46E8-A4FF-6755E9604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8D41F34-B4CE-4669-8511-5C49983B2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F882D-0D71-4986-9E77-A0A4CD80A9B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3876122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09F2D97D-08BD-4AE5-BCA7-5E5B5DB16782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469B245D-00FA-4C41-8791-61F796687EC7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5C44E284-A717-41CB-B9E4-D6EDFBD955BC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C5DB63B6-633C-4126-BC1D-4F5BBC87FA0A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5733370B-27FA-4980-95D5-F524B187C5F1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6B1A2DAB-89F5-4798-A89E-2D6635CA8856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DB41A6BB-DA6D-4C85-ACEE-5C27818086B3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B5068AFC-9112-4D32-8AC5-3EE9D134C80E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6702CAA2-7921-4AA6-A0CC-E3C83ECA90F6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788E2D69-5A9F-42BC-8A67-8AD96690A938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81C7F33B-8298-4938-844A-C5DD71D0A23D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E0DC163C-A473-4105-BA04-00CC3EFCB384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4735AA30-7B36-46BA-B5AE-D29DAB16E0C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41D5892C-2D7C-4334-8776-8BEB8775311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142CFE2A-C9E1-4A4F-B4E2-3884CDDA686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9C7B686-4A1B-45F5-945B-2DDBA8E3E98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2053899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68B02430-30CB-44D6-86AC-9348AE52F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5563FEEA-6DA2-4917-A147-0EA37C8CE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1B19F52D-352D-46AA-8067-45E3C5E5B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5CD84-27F9-499A-9B6C-9043037F7F7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613441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A9C52EC-13D9-4D36-A544-F0CF0D2A0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996C44A-F9AB-4203-BFCA-9E5B7246E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89FF399-F300-472C-9AD4-530FA93AA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DF212-DCE1-4B4C-9A4F-71DEB5F0AFE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14136846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4D41D92-A7D7-4EC9-A011-7E1A5B730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F14F56-A89E-4F99-8509-256D913E6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4C4CA97-456D-43E5-BAF4-29CFCEE14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C2EFA-EE9C-4AD3-8406-8EF38B1AA41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6689597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E207EFD-7B02-4B5C-B002-1977A77D613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AA4C31E-897C-4A92-BC12-B6C5779DC29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C1FE5BB-4C1A-4929-8DFF-43DCEA80036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8F2F964-ECF2-4EB1-B724-FD2A5AE7019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254031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E2816F7-2FA5-4ECE-9822-F9D01939EDC8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七年级  上册</a:t>
            </a:r>
          </a:p>
        </p:txBody>
      </p:sp>
    </p:spTree>
    <p:extLst>
      <p:ext uri="{BB962C8B-B14F-4D97-AF65-F5344CB8AC3E}">
        <p14:creationId xmlns:p14="http://schemas.microsoft.com/office/powerpoint/2010/main" val="4082587928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903289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49498607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029751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6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5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ags" Target="../tags/tag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>
            <a:extLst>
              <a:ext uri="{FF2B5EF4-FFF2-40B4-BE49-F238E27FC236}">
                <a16:creationId xmlns:a16="http://schemas.microsoft.com/office/drawing/2014/main" id="{8E5F68D5-2816-4680-976D-802CB6FD4BB2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4671F1F8-14C9-43F9-8DBB-6A2F66A5BEE7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8E097052-5130-46F5-9A75-1FF523B12983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555D545B-5270-4D67-B65C-CD0D30E95122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:a16="http://schemas.microsoft.com/office/drawing/2014/main" id="{26247ABA-189B-4FA7-8048-FFD14C7245E9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40E75E78-8CE0-48B3-B008-8262F90B7919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6671C8A4-D9A6-410F-BBE6-B6F61CF363EC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4B043D7C-63CE-432E-92F5-AC4E111493B1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:a16="http://schemas.microsoft.com/office/drawing/2014/main" id="{69A4013D-CC14-4F4D-9979-3EC0883B5E0A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:a16="http://schemas.microsoft.com/office/drawing/2014/main" id="{7DF781B9-3FB5-457D-9AF4-D13CC7EC09B3}"/>
              </a:ext>
            </a:extLst>
          </p:cNvPr>
          <p:cNvSpPr>
            <a:spLocks noGrp="1" noChangeArrowheads="1"/>
          </p:cNvSpPr>
          <p:nvPr>
            <p:ph type="body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B53FCB-F62B-4FB6-B180-2AD12A3D60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54543A-BE9C-4CEC-981D-17D7E17ACC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92DB19-D2C3-457B-B38D-DC242D376A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0E2816F7-2FA5-4ECE-9822-F9D01939EDC8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FA7086A4-FE80-4F80-9095-D72EAC678F03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6" r:id="rId2"/>
    <p:sldLayoutId id="2147483702" r:id="rId3"/>
    <p:sldLayoutId id="2147483695" r:id="rId4"/>
    <p:sldLayoutId id="2147483694" r:id="rId5"/>
    <p:sldLayoutId id="2147483703" r:id="rId6"/>
    <p:sldLayoutId id="2147483693" r:id="rId7"/>
    <p:sldLayoutId id="2147483704" r:id="rId8"/>
    <p:sldLayoutId id="2147483705" r:id="rId9"/>
    <p:sldLayoutId id="2147483706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>
            <a:extLst>
              <a:ext uri="{FF2B5EF4-FFF2-40B4-BE49-F238E27FC236}">
                <a16:creationId xmlns:a16="http://schemas.microsoft.com/office/drawing/2014/main" id="{309B7679-7090-4A94-810A-5DAE55A8F7BE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2755D7D2-3660-42B8-801A-8FD7905CEB21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6D77E22E-F616-476A-BE81-17873E420661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10AB5994-487A-49DC-B710-A52380795ACD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:a16="http://schemas.microsoft.com/office/drawing/2014/main" id="{ECF85022-2E0B-4C68-A888-DC8EB75D5998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6D594493-9A55-4B4A-9950-4E91E069682C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32101057-2EC6-4FA7-A334-CB69149D003E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52D53E4C-B79D-4ACB-A02F-7CF13EF5B828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:a16="http://schemas.microsoft.com/office/drawing/2014/main" id="{13AF52E1-0957-4153-9653-9B33FF77BEDC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:a16="http://schemas.microsoft.com/office/drawing/2014/main" id="{9EC67C2C-2429-42A9-9111-C5836C042160}"/>
              </a:ext>
            </a:extLst>
          </p:cNvPr>
          <p:cNvSpPr>
            <a:spLocks noGrp="1" noChangeArrowheads="1"/>
          </p:cNvSpPr>
          <p:nvPr>
            <p:ph type="body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D31762-1448-4792-85A6-2F570918A2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70CE58-461C-4736-A7D5-47D21DA4FF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84CA6E3-8F63-4650-80BC-B85F0CD8A6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4087A897-EE01-4E4D-BAE6-69DD04E3349F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1C0C32AC-C26B-4647-8147-541724F8F88F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0" r:id="rId2"/>
    <p:sldLayoutId id="2147483708" r:id="rId3"/>
    <p:sldLayoutId id="2147483699" r:id="rId4"/>
    <p:sldLayoutId id="2147483698" r:id="rId5"/>
    <p:sldLayoutId id="2147483709" r:id="rId6"/>
    <p:sldLayoutId id="2147483697" r:id="rId7"/>
    <p:sldLayoutId id="2147483710" r:id="rId8"/>
    <p:sldLayoutId id="2147483711" r:id="rId9"/>
    <p:sldLayoutId id="2147483712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26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4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4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4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4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3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37B0C57E-D705-4CF4-BB1D-3A1BD8612A54}"/>
              </a:ext>
            </a:extLst>
          </p:cNvPr>
          <p:cNvSpPr/>
          <p:nvPr/>
        </p:nvSpPr>
        <p:spPr>
          <a:xfrm>
            <a:off x="1036406" y="2060848"/>
            <a:ext cx="1011918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660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有理数的加、减、乘、除混合运算 </a:t>
            </a:r>
          </a:p>
        </p:txBody>
      </p:sp>
    </p:spTree>
    <p:extLst>
      <p:ext uri="{BB962C8B-B14F-4D97-AF65-F5344CB8AC3E}">
        <p14:creationId xmlns:p14="http://schemas.microsoft.com/office/powerpoint/2010/main" val="41358127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7369" y="146007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208939" y="1412777"/>
            <a:ext cx="10256956" cy="146155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进一步理解有理数的加减乘除法则，能熟练地进行有理数的加减乘除运算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7369" y="3189153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216091" y="3119574"/>
            <a:ext cx="10424525" cy="146155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通过有理数的加减乘除运算的学习，体会数学知识的灵活运用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521196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C022A1F-0667-4B92-9E5F-D6F266240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1023390"/>
            <a:ext cx="82089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小学的四则混合运算的顺序是怎样的？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73B3A75-4E18-4CEF-B748-C94DBA78E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1739352"/>
            <a:ext cx="11521280" cy="113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先乘除，后加减，同级运算从左至右，有括号先算括号内，再算括号外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括号计算顺序：先小括号，再中括号，最后大括号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225644-5972-413E-8118-03DB35DB1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743" y="3056477"/>
            <a:ext cx="724390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我们目前都学习了哪些运算？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CFF3CDC7-4BBA-417D-9508-1004B5370D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743" y="3673794"/>
            <a:ext cx="4168775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加法、减法、乘法、除法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6" name="文本框 6148">
            <a:extLst>
              <a:ext uri="{FF2B5EF4-FFF2-40B4-BE49-F238E27FC236}">
                <a16:creationId xmlns:a16="http://schemas.microsoft.com/office/drawing/2014/main" id="{C4D11069-E9F0-4867-BEB3-DC099CB9A2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4517126"/>
            <a:ext cx="11521280" cy="113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一个运算中，含有有理数的加、减、乘、除、等多种运算，称为有理数的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混合运算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B766951-A01D-49EC-A1E0-4C47DD82CB57}"/>
              </a:ext>
            </a:extLst>
          </p:cNvPr>
          <p:cNvSpPr/>
          <p:nvPr/>
        </p:nvSpPr>
        <p:spPr>
          <a:xfrm>
            <a:off x="4636606" y="-3559"/>
            <a:ext cx="2993120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18842060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6062E785-B5AC-4A66-858B-A5F1FBAF2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80728"/>
            <a:ext cx="10657184" cy="73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【</a:t>
            </a: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1】</a:t>
            </a:r>
            <a:r>
              <a:rPr lang="zh-CN" altLang="en-US" sz="3200">
                <a:latin typeface="Times New Roman" pitchFamily="18" charset="0"/>
                <a:ea typeface="黑体" panose="02010609060101010101" pitchFamily="49" charset="-122"/>
              </a:rPr>
              <a:t>下列式子含有哪几种运算</a:t>
            </a:r>
            <a:r>
              <a:rPr lang="en-US" altLang="zh-CN" sz="3200">
                <a:latin typeface="Times New Roman" pitchFamily="18" charset="0"/>
                <a:ea typeface="黑体" panose="02010609060101010101" pitchFamily="49" charset="-122"/>
              </a:rPr>
              <a:t>?</a:t>
            </a:r>
            <a:r>
              <a:rPr lang="zh-CN" altLang="en-US" sz="3200">
                <a:latin typeface="Times New Roman" pitchFamily="18" charset="0"/>
                <a:ea typeface="黑体" panose="02010609060101010101" pitchFamily="49" charset="-122"/>
              </a:rPr>
              <a:t>先算什么，后算什么？</a:t>
            </a:r>
          </a:p>
        </p:txBody>
      </p:sp>
      <p:graphicFrame>
        <p:nvGraphicFramePr>
          <p:cNvPr id="3" name="Object 11">
            <a:extLst>
              <a:ext uri="{FF2B5EF4-FFF2-40B4-BE49-F238E27FC236}">
                <a16:creationId xmlns:a16="http://schemas.microsoft.com/office/drawing/2014/main" id="{87EC34D1-1073-45AB-8D11-B3C1AC3DC9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2645885"/>
              </p:ext>
            </p:extLst>
          </p:nvPr>
        </p:nvGraphicFramePr>
        <p:xfrm>
          <a:off x="2423592" y="2746375"/>
          <a:ext cx="5318125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0" imgH="0" progId="Equation.DSMT4">
                  <p:embed/>
                </p:oleObj>
              </mc:Choice>
              <mc:Fallback>
                <p:oleObj r:id="rId2" imgW="0" imgH="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423592" y="2746375"/>
                        <a:ext cx="5318125" cy="1365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22">
            <a:extLst>
              <a:ext uri="{FF2B5EF4-FFF2-40B4-BE49-F238E27FC236}">
                <a16:creationId xmlns:a16="http://schemas.microsoft.com/office/drawing/2014/main" id="{41838983-6F7A-4210-A7D0-4BD05DD10A3D}"/>
              </a:ext>
            </a:extLst>
          </p:cNvPr>
          <p:cNvGrpSpPr/>
          <p:nvPr/>
        </p:nvGrpSpPr>
        <p:grpSpPr>
          <a:xfrm>
            <a:off x="2912542" y="3752851"/>
            <a:ext cx="5775325" cy="911225"/>
            <a:chOff x="2064" y="2613"/>
            <a:chExt cx="3721" cy="574"/>
          </a:xfrm>
        </p:grpSpPr>
        <p:sp>
          <p:nvSpPr>
            <p:cNvPr id="5" name="Line 23">
              <a:extLst>
                <a:ext uri="{FF2B5EF4-FFF2-40B4-BE49-F238E27FC236}">
                  <a16:creationId xmlns:a16="http://schemas.microsoft.com/office/drawing/2014/main" id="{6D2ECE6A-1CE2-4DA7-AB19-939EB38606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77" y="2613"/>
              <a:ext cx="0" cy="2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24">
              <a:extLst>
                <a:ext uri="{FF2B5EF4-FFF2-40B4-BE49-F238E27FC236}">
                  <a16:creationId xmlns:a16="http://schemas.microsoft.com/office/drawing/2014/main" id="{AF9E320A-F3AD-43BC-BDA9-BEC9F9BB37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64" y="2659"/>
              <a:ext cx="0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25">
              <a:extLst>
                <a:ext uri="{FF2B5EF4-FFF2-40B4-BE49-F238E27FC236}">
                  <a16:creationId xmlns:a16="http://schemas.microsoft.com/office/drawing/2014/main" id="{18619B38-BFE2-4FA1-9B79-BF51BD7E3D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2840"/>
              <a:ext cx="231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26">
              <a:extLst>
                <a:ext uri="{FF2B5EF4-FFF2-40B4-BE49-F238E27FC236}">
                  <a16:creationId xmlns:a16="http://schemas.microsoft.com/office/drawing/2014/main" id="{2183037B-70FF-440B-9278-B271262377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52" y="2840"/>
              <a:ext cx="0" cy="1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27">
              <a:extLst>
                <a:ext uri="{FF2B5EF4-FFF2-40B4-BE49-F238E27FC236}">
                  <a16:creationId xmlns:a16="http://schemas.microsoft.com/office/drawing/2014/main" id="{8E96EFE1-44F1-4059-97B7-2DAD5343FA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52" y="3022"/>
              <a:ext cx="15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28">
              <a:extLst>
                <a:ext uri="{FF2B5EF4-FFF2-40B4-BE49-F238E27FC236}">
                  <a16:creationId xmlns:a16="http://schemas.microsoft.com/office/drawing/2014/main" id="{1C744275-92DB-417D-BC36-BA9393F8B5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29" y="2858"/>
              <a:ext cx="1056" cy="32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加减运算</a:t>
              </a:r>
            </a:p>
          </p:txBody>
        </p:sp>
      </p:grpSp>
      <p:sp>
        <p:nvSpPr>
          <p:cNvPr id="11" name="Rectangle 33">
            <a:extLst>
              <a:ext uri="{FF2B5EF4-FFF2-40B4-BE49-F238E27FC236}">
                <a16:creationId xmlns:a16="http://schemas.microsoft.com/office/drawing/2014/main" id="{0F11DEB4-B4C9-4A0D-82F9-11A73CAC36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574" y="4500562"/>
            <a:ext cx="1885950" cy="431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第一级运算</a:t>
            </a:r>
          </a:p>
        </p:txBody>
      </p:sp>
      <p:grpSp>
        <p:nvGrpSpPr>
          <p:cNvPr id="12" name="Group 50">
            <a:extLst>
              <a:ext uri="{FF2B5EF4-FFF2-40B4-BE49-F238E27FC236}">
                <a16:creationId xmlns:a16="http://schemas.microsoft.com/office/drawing/2014/main" id="{141C2DCF-AD13-4B25-B2B2-1EF324493121}"/>
              </a:ext>
            </a:extLst>
          </p:cNvPr>
          <p:cNvGrpSpPr/>
          <p:nvPr/>
        </p:nvGrpSpPr>
        <p:grpSpPr>
          <a:xfrm>
            <a:off x="3922192" y="2466975"/>
            <a:ext cx="4765408" cy="647700"/>
            <a:chOff x="2154" y="1117"/>
            <a:chExt cx="3190" cy="408"/>
          </a:xfrm>
        </p:grpSpPr>
        <p:sp>
          <p:nvSpPr>
            <p:cNvPr id="13" name="Line 13">
              <a:extLst>
                <a:ext uri="{FF2B5EF4-FFF2-40B4-BE49-F238E27FC236}">
                  <a16:creationId xmlns:a16="http://schemas.microsoft.com/office/drawing/2014/main" id="{0F8DABFC-D1DD-4216-AF91-563F9FEB38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42" y="1298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" name="Line 43">
              <a:extLst>
                <a:ext uri="{FF2B5EF4-FFF2-40B4-BE49-F238E27FC236}">
                  <a16:creationId xmlns:a16="http://schemas.microsoft.com/office/drawing/2014/main" id="{AF38EBA5-3EFE-4AF6-A68E-5B6A76FB28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35" y="1394"/>
              <a:ext cx="0" cy="1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5" name="Line 44">
              <a:extLst>
                <a:ext uri="{FF2B5EF4-FFF2-40B4-BE49-F238E27FC236}">
                  <a16:creationId xmlns:a16="http://schemas.microsoft.com/office/drawing/2014/main" id="{67043F68-B8B3-49EC-AD37-B6D3AEA7CA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54" y="1406"/>
              <a:ext cx="0" cy="11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6" name="Line 45">
              <a:extLst>
                <a:ext uri="{FF2B5EF4-FFF2-40B4-BE49-F238E27FC236}">
                  <a16:creationId xmlns:a16="http://schemas.microsoft.com/office/drawing/2014/main" id="{225F469F-219B-4FA4-BB46-16801210EC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54" y="1389"/>
              <a:ext cx="590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7" name="Line 46">
              <a:extLst>
                <a:ext uri="{FF2B5EF4-FFF2-40B4-BE49-F238E27FC236}">
                  <a16:creationId xmlns:a16="http://schemas.microsoft.com/office/drawing/2014/main" id="{085E92BB-9402-4CED-A5BF-5407CAC162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2" y="1293"/>
              <a:ext cx="17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Text Box 47">
              <a:extLst>
                <a:ext uri="{FF2B5EF4-FFF2-40B4-BE49-F238E27FC236}">
                  <a16:creationId xmlns:a16="http://schemas.microsoft.com/office/drawing/2014/main" id="{E30DB889-5D92-43E6-BF6E-88053F2A4F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2" y="1117"/>
              <a:ext cx="1152" cy="33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spcBef>
                  <a:spcPct val="50000"/>
                </a:spcBef>
                <a:defRPr sz="280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lvl9pPr>
            </a:lstStyle>
            <a:p>
              <a:r>
                <a:rPr lang="zh-CN" altLang="en-US"/>
                <a:t>乘除运算</a:t>
              </a:r>
            </a:p>
          </p:txBody>
        </p:sp>
      </p:grpSp>
      <p:sp>
        <p:nvSpPr>
          <p:cNvPr id="19" name="Rectangle 48">
            <a:extLst>
              <a:ext uri="{FF2B5EF4-FFF2-40B4-BE49-F238E27FC236}">
                <a16:creationId xmlns:a16="http://schemas.microsoft.com/office/drawing/2014/main" id="{72D4A5D6-D589-4FA1-AC37-1F70C489E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2766" y="2178050"/>
            <a:ext cx="1873250" cy="431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第二级运算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768D986F-9ABF-489E-983C-F2D1DC69337E}"/>
              </a:ext>
            </a:extLst>
          </p:cNvPr>
          <p:cNvSpPr/>
          <p:nvPr/>
        </p:nvSpPr>
        <p:spPr>
          <a:xfrm>
            <a:off x="3821023" y="3187700"/>
            <a:ext cx="330753" cy="448816"/>
          </a:xfrm>
          <a:prstGeom prst="ellipse">
            <a:avLst/>
          </a:prstGeom>
          <a:solidFill>
            <a:srgbClr val="00206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ACAD4E54-76DB-4484-92E3-69F75B3A0DCC}"/>
              </a:ext>
            </a:extLst>
          </p:cNvPr>
          <p:cNvSpPr/>
          <p:nvPr/>
        </p:nvSpPr>
        <p:spPr>
          <a:xfrm>
            <a:off x="4542941" y="3207766"/>
            <a:ext cx="330753" cy="448816"/>
          </a:xfrm>
          <a:prstGeom prst="ellipse">
            <a:avLst/>
          </a:prstGeom>
          <a:solidFill>
            <a:srgbClr val="00206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: 圆角 21">
            <a:extLst>
              <a:ext uri="{FF2B5EF4-FFF2-40B4-BE49-F238E27FC236}">
                <a16:creationId xmlns:a16="http://schemas.microsoft.com/office/drawing/2014/main" id="{67D78383-1BFF-4E3E-8804-8E8092397997}"/>
              </a:ext>
            </a:extLst>
          </p:cNvPr>
          <p:cNvSpPr/>
          <p:nvPr/>
        </p:nvSpPr>
        <p:spPr>
          <a:xfrm>
            <a:off x="2783633" y="3207766"/>
            <a:ext cx="330748" cy="428750"/>
          </a:xfrm>
          <a:prstGeom prst="roundRect">
            <a:avLst/>
          </a:prstGeom>
          <a:solidFill>
            <a:srgbClr val="7030A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: 圆角 22">
            <a:extLst>
              <a:ext uri="{FF2B5EF4-FFF2-40B4-BE49-F238E27FC236}">
                <a16:creationId xmlns:a16="http://schemas.microsoft.com/office/drawing/2014/main" id="{BC5A32AD-9E1E-4F57-8A79-39695C756AB9}"/>
              </a:ext>
            </a:extLst>
          </p:cNvPr>
          <p:cNvSpPr/>
          <p:nvPr/>
        </p:nvSpPr>
        <p:spPr>
          <a:xfrm>
            <a:off x="6302254" y="3196082"/>
            <a:ext cx="330748" cy="428750"/>
          </a:xfrm>
          <a:prstGeom prst="roundRect">
            <a:avLst/>
          </a:prstGeom>
          <a:solidFill>
            <a:srgbClr val="7030A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EA104EB9-1C55-4820-86D2-669320D0DE1F}"/>
              </a:ext>
            </a:extLst>
          </p:cNvPr>
          <p:cNvSpPr txBox="1"/>
          <p:nvPr/>
        </p:nvSpPr>
        <p:spPr>
          <a:xfrm>
            <a:off x="1127451" y="5581232"/>
            <a:ext cx="9937097" cy="637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点睛</a:t>
            </a:r>
            <a:r>
              <a:rPr lang="en-US" altLang="zh-CN" sz="2800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先</a:t>
            </a:r>
            <a:r>
              <a:rPr lang="zh-CN" altLang="en-US" sz="2800" noProof="1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算乘除，再算加减，同级运算从左往右依次计算</a:t>
            </a:r>
            <a:r>
              <a:rPr lang="en-US" altLang="zh-CN" sz="2800" noProof="1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2800" noProof="1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337BF4BE-0C15-4E50-8047-2B262E7290DE}"/>
              </a:ext>
            </a:extLst>
          </p:cNvPr>
          <p:cNvSpPr/>
          <p:nvPr/>
        </p:nvSpPr>
        <p:spPr>
          <a:xfrm>
            <a:off x="4636604" y="-3559"/>
            <a:ext cx="2993120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8819010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9" grpId="0" bldLvl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DB36C92-911E-4E3A-A29E-BB3A64695C10}"/>
              </a:ext>
            </a:extLst>
          </p:cNvPr>
          <p:cNvSpPr txBox="1"/>
          <p:nvPr/>
        </p:nvSpPr>
        <p:spPr>
          <a:xfrm>
            <a:off x="267468" y="3832830"/>
            <a:ext cx="11661179" cy="145424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32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先算乘除，再算加减，同级运算从左往右依次计算，如有括号，先算括号内的</a:t>
            </a:r>
            <a:r>
              <a:rPr lang="en-US" altLang="zh-CN" sz="32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32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7CB01C5-348B-4A59-95C7-B6317F27C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3081190"/>
            <a:ext cx="4392488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有理数混合运算的顺序：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" name="组合 6">
            <a:extLst>
              <a:ext uri="{FF2B5EF4-FFF2-40B4-BE49-F238E27FC236}">
                <a16:creationId xmlns:a16="http://schemas.microsoft.com/office/drawing/2014/main" id="{55A6F52D-0050-4606-AEDB-DFD53AF8AE39}"/>
              </a:ext>
            </a:extLst>
          </p:cNvPr>
          <p:cNvGrpSpPr/>
          <p:nvPr/>
        </p:nvGrpSpPr>
        <p:grpSpPr>
          <a:xfrm>
            <a:off x="32973" y="948882"/>
            <a:ext cx="11737304" cy="1454246"/>
            <a:chOff x="0" y="-534"/>
            <a:chExt cx="18031" cy="2287"/>
          </a:xfrm>
        </p:grpSpPr>
        <p:sp>
          <p:nvSpPr>
            <p:cNvPr id="6" name="文本框 219137">
              <a:extLst>
                <a:ext uri="{FF2B5EF4-FFF2-40B4-BE49-F238E27FC236}">
                  <a16:creationId xmlns:a16="http://schemas.microsoft.com/office/drawing/2014/main" id="{AC8D1F49-85A1-4309-9C17-8F6C476745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-534"/>
              <a:ext cx="18031" cy="2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32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</a:rPr>
                <a:t>【</a:t>
              </a:r>
              <a:r>
                <a:rPr lang="zh-CN" altLang="en-US" sz="32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</a:rPr>
                <a:t>问题</a:t>
              </a:r>
              <a:r>
                <a:rPr lang="en-US" altLang="zh-CN" sz="32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</a:rPr>
                <a:t>2】</a:t>
              </a:r>
              <a:r>
                <a:rPr lang="zh-CN" altLang="en-US" sz="3200">
                  <a:latin typeface="黑体" panose="02010609060101010101" pitchFamily="49" charset="-122"/>
                  <a:ea typeface="黑体" panose="02010609060101010101" pitchFamily="49" charset="-122"/>
                </a:rPr>
                <a:t>观察式子                   ，应该按照什么顺序来计算？</a:t>
              </a:r>
            </a:p>
          </p:txBody>
        </p:sp>
        <p:graphicFrame>
          <p:nvGraphicFramePr>
            <p:cNvPr id="7" name="对象 8196">
              <a:hlinkClick r:id="" action="ppaction://ole?verb=1"/>
              <a:extLst>
                <a:ext uri="{FF2B5EF4-FFF2-40B4-BE49-F238E27FC236}">
                  <a16:creationId xmlns:a16="http://schemas.microsoft.com/office/drawing/2014/main" id="{48F187DD-0BEA-4050-AF54-75720B6F886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28582357"/>
                </p:ext>
              </p:extLst>
            </p:nvPr>
          </p:nvGraphicFramePr>
          <p:xfrm>
            <a:off x="5666" y="-154"/>
            <a:ext cx="5639" cy="8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0" imgH="0" progId="Equation.DSMT4">
                    <p:embed/>
                  </p:oleObj>
                </mc:Choice>
                <mc:Fallback>
                  <p:oleObj r:id="rId2" imgW="0" imgH="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666" y="-154"/>
                          <a:ext cx="5639" cy="8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8AEEF7C0-1F05-4ACD-AF50-DEEB81ECB83F}"/>
              </a:ext>
            </a:extLst>
          </p:cNvPr>
          <p:cNvSpPr/>
          <p:nvPr/>
        </p:nvSpPr>
        <p:spPr>
          <a:xfrm>
            <a:off x="4583832" y="1190514"/>
            <a:ext cx="1080120" cy="428750"/>
          </a:xfrm>
          <a:prstGeom prst="roundRect">
            <a:avLst/>
          </a:prstGeom>
          <a:solidFill>
            <a:srgbClr val="7030A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AD7098C9-4559-4745-ABD5-9A6E4AC94307}"/>
              </a:ext>
            </a:extLst>
          </p:cNvPr>
          <p:cNvSpPr/>
          <p:nvPr/>
        </p:nvSpPr>
        <p:spPr>
          <a:xfrm>
            <a:off x="5901624" y="1209454"/>
            <a:ext cx="1418511" cy="428750"/>
          </a:xfrm>
          <a:prstGeom prst="roundRect">
            <a:avLst/>
          </a:prstGeom>
          <a:solidFill>
            <a:srgbClr val="7030A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E1B72C9-5924-489B-8E6D-3F40276590A2}"/>
              </a:ext>
            </a:extLst>
          </p:cNvPr>
          <p:cNvSpPr/>
          <p:nvPr/>
        </p:nvSpPr>
        <p:spPr>
          <a:xfrm>
            <a:off x="4636604" y="-3559"/>
            <a:ext cx="2993120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7593427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221187">
            <a:extLst>
              <a:ext uri="{FF2B5EF4-FFF2-40B4-BE49-F238E27FC236}">
                <a16:creationId xmlns:a16="http://schemas.microsoft.com/office/drawing/2014/main" id="{D75AC396-5675-4854-888F-08CC885865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75970"/>
              </p:ext>
            </p:extLst>
          </p:nvPr>
        </p:nvGraphicFramePr>
        <p:xfrm>
          <a:off x="528636" y="1926922"/>
          <a:ext cx="2831059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0" imgH="0" progId="Equation.DSMT4">
                  <p:embed/>
                </p:oleObj>
              </mc:Choice>
              <mc:Fallback>
                <p:oleObj name="Equation" r:id="rId2" imgW="0" imgH="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8636" y="1926922"/>
                        <a:ext cx="2831059" cy="455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21189">
            <a:extLst>
              <a:ext uri="{FF2B5EF4-FFF2-40B4-BE49-F238E27FC236}">
                <a16:creationId xmlns:a16="http://schemas.microsoft.com/office/drawing/2014/main" id="{A7A4302B-BCA9-4DCF-878A-D7278AFB5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0121754"/>
              </p:ext>
            </p:extLst>
          </p:nvPr>
        </p:nvGraphicFramePr>
        <p:xfrm>
          <a:off x="3608344" y="1926922"/>
          <a:ext cx="4038600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0" imgH="0" progId="Equation.DSMT4">
                  <p:embed/>
                </p:oleObj>
              </mc:Choice>
              <mc:Fallback>
                <p:oleObj name="Equation" r:id="rId4" imgW="0" imgH="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08344" y="1926922"/>
                        <a:ext cx="4038600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221190">
            <a:extLst>
              <a:ext uri="{FF2B5EF4-FFF2-40B4-BE49-F238E27FC236}">
                <a16:creationId xmlns:a16="http://schemas.microsoft.com/office/drawing/2014/main" id="{AE5EE5C9-4D1E-49E0-9142-C389AAA04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2338292"/>
              </p:ext>
            </p:extLst>
          </p:nvPr>
        </p:nvGraphicFramePr>
        <p:xfrm>
          <a:off x="7895593" y="1751503"/>
          <a:ext cx="4333056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0" imgH="0" progId="Equation.DSMT4">
                  <p:embed/>
                </p:oleObj>
              </mc:Choice>
              <mc:Fallback>
                <p:oleObj name="Equation" r:id="rId6" imgW="0" imgH="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95593" y="1751503"/>
                        <a:ext cx="4333056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占位符 221186">
            <a:extLst>
              <a:ext uri="{FF2B5EF4-FFF2-40B4-BE49-F238E27FC236}">
                <a16:creationId xmlns:a16="http://schemas.microsoft.com/office/drawing/2014/main" id="{7C53913D-1952-4095-BCEE-366DCEEACB2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0" y="934245"/>
            <a:ext cx="4038600" cy="76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269999"/>
                </a:solidFill>
                <a:latin typeface="Times New Roman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1  </a:t>
            </a:r>
            <a:r>
              <a:rPr lang="zh-CN" altLang="en-US" sz="2800" b="1">
                <a:latin typeface="Times New Roman" pitchFamily="18" charset="0"/>
                <a:ea typeface="黑体" panose="02010609060101010101" pitchFamily="49" charset="-122"/>
              </a:rPr>
              <a:t>计算：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itchFamily="18" charset="0"/>
                <a:ea typeface="黑体" panose="02010609060101010101" pitchFamily="49" charset="-122"/>
              </a:rPr>
              <a:t>        </a:t>
            </a:r>
          </a:p>
        </p:txBody>
      </p:sp>
      <p:sp>
        <p:nvSpPr>
          <p:cNvPr id="7" name="文本框 1">
            <a:extLst>
              <a:ext uri="{FF2B5EF4-FFF2-40B4-BE49-F238E27FC236}">
                <a16:creationId xmlns:a16="http://schemas.microsoft.com/office/drawing/2014/main" id="{EF07BE84-8F0C-4A4E-8C90-A644AC0EB9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2167" y="2489137"/>
            <a:ext cx="2266573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=6-4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           =2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；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id="{4E551684-C711-4C50-8184-903A7B274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104" y="2608264"/>
            <a:ext cx="627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解：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0" name="文本框 8">
            <a:extLst>
              <a:ext uri="{FF2B5EF4-FFF2-40B4-BE49-F238E27FC236}">
                <a16:creationId xmlns:a16="http://schemas.microsoft.com/office/drawing/2014/main" id="{B30E4247-BB46-4725-8DC0-BB375BEBA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680" y="2508186"/>
            <a:ext cx="5037808" cy="130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=-6-150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            =-156</a:t>
            </a:r>
          </a:p>
        </p:txBody>
      </p:sp>
      <p:sp>
        <p:nvSpPr>
          <p:cNvPr id="12" name="文本框 16">
            <a:extLst>
              <a:ext uri="{FF2B5EF4-FFF2-40B4-BE49-F238E27FC236}">
                <a16:creationId xmlns:a16="http://schemas.microsoft.com/office/drawing/2014/main" id="{8445EE5B-AE73-4690-A7C8-75F09C94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152" y="2511183"/>
            <a:ext cx="4512744" cy="130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(3)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=-28+3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            =-25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034A399-1F8F-4EEA-89E9-A65F0DF2702A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8019853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19137">
            <a:extLst>
              <a:ext uri="{FF2B5EF4-FFF2-40B4-BE49-F238E27FC236}">
                <a16:creationId xmlns:a16="http://schemas.microsoft.com/office/drawing/2014/main" id="{6B298068-FEB1-43F3-95E6-2D86EC749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933450"/>
            <a:ext cx="11665295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下面两题的解法正确吗？若不正确，你能发现问题出在哪里吗？</a:t>
            </a:r>
          </a:p>
        </p:txBody>
      </p:sp>
      <p:graphicFrame>
        <p:nvGraphicFramePr>
          <p:cNvPr id="3" name="对象 219138">
            <a:extLst>
              <a:ext uri="{FF2B5EF4-FFF2-40B4-BE49-F238E27FC236}">
                <a16:creationId xmlns:a16="http://schemas.microsoft.com/office/drawing/2014/main" id="{A1046346-2920-4954-AFE3-D84DECA53F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0236471"/>
              </p:ext>
            </p:extLst>
          </p:nvPr>
        </p:nvGraphicFramePr>
        <p:xfrm>
          <a:off x="928965" y="1699683"/>
          <a:ext cx="2789237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0" imgH="0" progId="Equation.3">
                  <p:embed/>
                </p:oleObj>
              </mc:Choice>
              <mc:Fallback>
                <p:oleObj r:id="rId2" imgW="0" imgH="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28965" y="1699683"/>
                        <a:ext cx="2789237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219139">
            <a:extLst>
              <a:ext uri="{FF2B5EF4-FFF2-40B4-BE49-F238E27FC236}">
                <a16:creationId xmlns:a16="http://schemas.microsoft.com/office/drawing/2014/main" id="{75E61D59-3557-4473-A78E-91DF51580A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8726570"/>
              </p:ext>
            </p:extLst>
          </p:nvPr>
        </p:nvGraphicFramePr>
        <p:xfrm>
          <a:off x="1029481" y="2725738"/>
          <a:ext cx="3357562" cy="353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0" imgH="0" progId="Equation.3">
                  <p:embed/>
                </p:oleObj>
              </mc:Choice>
              <mc:Fallback>
                <p:oleObj r:id="rId4" imgW="0" imgH="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029481" y="2725738"/>
                        <a:ext cx="3357562" cy="353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219143">
            <a:extLst>
              <a:ext uri="{FF2B5EF4-FFF2-40B4-BE49-F238E27FC236}">
                <a16:creationId xmlns:a16="http://schemas.microsoft.com/office/drawing/2014/main" id="{181EFEF0-18C0-4E39-ACA0-5BB027C6E1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7550062"/>
              </p:ext>
            </p:extLst>
          </p:nvPr>
        </p:nvGraphicFramePr>
        <p:xfrm>
          <a:off x="6253943" y="2725738"/>
          <a:ext cx="4029075" cy="314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0" imgH="0" progId="Equation.3">
                  <p:embed/>
                </p:oleObj>
              </mc:Choice>
              <mc:Fallback>
                <p:oleObj r:id="rId6" imgW="0" imgH="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253943" y="2725738"/>
                        <a:ext cx="4029075" cy="314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直接连接符 5">
            <a:extLst>
              <a:ext uri="{FF2B5EF4-FFF2-40B4-BE49-F238E27FC236}">
                <a16:creationId xmlns:a16="http://schemas.microsoft.com/office/drawing/2014/main" id="{7B570905-111A-4942-A7D0-0AE4B6E80F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218644" y="3546474"/>
            <a:ext cx="9001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直接连接符 6">
            <a:extLst>
              <a:ext uri="{FF2B5EF4-FFF2-40B4-BE49-F238E27FC236}">
                <a16:creationId xmlns:a16="http://schemas.microsoft.com/office/drawing/2014/main" id="{E5AE2CD5-F19F-4F6D-972E-3FD533AD8B3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26343" y="4467224"/>
            <a:ext cx="9032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">
            <a:extLst>
              <a:ext uri="{FF2B5EF4-FFF2-40B4-BE49-F238E27FC236}">
                <a16:creationId xmlns:a16="http://schemas.microsoft.com/office/drawing/2014/main" id="{77EC4DEF-2E73-419D-AC24-B7166AEDEC92}"/>
              </a:ext>
            </a:extLst>
          </p:cNvPr>
          <p:cNvSpPr>
            <a:spLocks noChangeShapeType="1"/>
          </p:cNvSpPr>
          <p:nvPr/>
        </p:nvSpPr>
        <p:spPr bwMode="auto">
          <a:xfrm>
            <a:off x="2547131" y="4467224"/>
            <a:ext cx="889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8">
            <a:extLst>
              <a:ext uri="{FF2B5EF4-FFF2-40B4-BE49-F238E27FC236}">
                <a16:creationId xmlns:a16="http://schemas.microsoft.com/office/drawing/2014/main" id="{7537C55E-27BA-4CC1-AF0C-2F0F7961F4E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78068" y="3630612"/>
            <a:ext cx="12604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直接连接符 9">
            <a:extLst>
              <a:ext uri="{FF2B5EF4-FFF2-40B4-BE49-F238E27FC236}">
                <a16:creationId xmlns:a16="http://schemas.microsoft.com/office/drawing/2014/main" id="{517EE4D5-D66B-4BE2-9007-5AB9E76EAEB4}"/>
              </a:ext>
            </a:extLst>
          </p:cNvPr>
          <p:cNvSpPr>
            <a:spLocks noChangeShapeType="1"/>
          </p:cNvSpPr>
          <p:nvPr/>
        </p:nvSpPr>
        <p:spPr bwMode="auto">
          <a:xfrm>
            <a:off x="7333442" y="4495799"/>
            <a:ext cx="11160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椭圆形标注 219146">
            <a:extLst>
              <a:ext uri="{FF2B5EF4-FFF2-40B4-BE49-F238E27FC236}">
                <a16:creationId xmlns:a16="http://schemas.microsoft.com/office/drawing/2014/main" id="{4363650B-9D15-416A-AA59-3A8DF215DE7C}"/>
              </a:ext>
            </a:extLst>
          </p:cNvPr>
          <p:cNvSpPr/>
          <p:nvPr/>
        </p:nvSpPr>
        <p:spPr>
          <a:xfrm>
            <a:off x="2896380" y="4940299"/>
            <a:ext cx="2335523" cy="1174750"/>
          </a:xfrm>
          <a:prstGeom prst="wedgeEllipseCallout">
            <a:avLst>
              <a:gd name="adj1" fmla="val -31044"/>
              <a:gd name="adj2" fmla="val -80125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defRPr/>
            </a:pP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这个解法是错误的</a:t>
            </a:r>
            <a:endParaRPr lang="zh-CN" altLang="en-US"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椭圆形标注 219147">
            <a:extLst>
              <a:ext uri="{FF2B5EF4-FFF2-40B4-BE49-F238E27FC236}">
                <a16:creationId xmlns:a16="http://schemas.microsoft.com/office/drawing/2014/main" id="{3003D4C6-B3C4-4900-A222-A9FF41FB5DF6}"/>
              </a:ext>
            </a:extLst>
          </p:cNvPr>
          <p:cNvSpPr/>
          <p:nvPr/>
        </p:nvSpPr>
        <p:spPr>
          <a:xfrm>
            <a:off x="8235142" y="4883150"/>
            <a:ext cx="2335522" cy="1122363"/>
          </a:xfrm>
          <a:prstGeom prst="wedgeEllipseCallout">
            <a:avLst>
              <a:gd name="adj1" fmla="val -46088"/>
              <a:gd name="adj2" fmla="val -83570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defRPr/>
            </a:pP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这个解法是正确的</a:t>
            </a:r>
            <a:endParaRPr lang="zh-CN" altLang="en-US"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左箭头 219148">
            <a:extLst>
              <a:ext uri="{FF2B5EF4-FFF2-40B4-BE49-F238E27FC236}">
                <a16:creationId xmlns:a16="http://schemas.microsoft.com/office/drawing/2014/main" id="{8642C5C9-2B9C-47BA-92ED-F4731E7CAAFF}"/>
              </a:ext>
            </a:extLst>
          </p:cNvPr>
          <p:cNvSpPr>
            <a:spLocks noChangeArrowheads="1"/>
          </p:cNvSpPr>
          <p:nvPr/>
        </p:nvSpPr>
        <p:spPr bwMode="auto">
          <a:xfrm rot="19740000" flipV="1">
            <a:off x="2134381" y="3495674"/>
            <a:ext cx="1223962" cy="127000"/>
          </a:xfrm>
          <a:prstGeom prst="leftArrow">
            <a:avLst>
              <a:gd name="adj1" fmla="val 50000"/>
              <a:gd name="adj2" fmla="val 11935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" name="左箭头 219149">
            <a:extLst>
              <a:ext uri="{FF2B5EF4-FFF2-40B4-BE49-F238E27FC236}">
                <a16:creationId xmlns:a16="http://schemas.microsoft.com/office/drawing/2014/main" id="{FCAED8E2-7A0F-4C8A-989B-60DE2C366EEB}"/>
              </a:ext>
            </a:extLst>
          </p:cNvPr>
          <p:cNvSpPr>
            <a:spLocks noChangeArrowheads="1"/>
          </p:cNvSpPr>
          <p:nvPr/>
        </p:nvSpPr>
        <p:spPr bwMode="auto">
          <a:xfrm rot="19200000">
            <a:off x="3410731" y="3708400"/>
            <a:ext cx="539750" cy="142875"/>
          </a:xfrm>
          <a:prstGeom prst="leftArrow">
            <a:avLst>
              <a:gd name="adj1" fmla="val 50000"/>
              <a:gd name="adj2" fmla="val 62316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" name="左箭头 219150">
            <a:extLst>
              <a:ext uri="{FF2B5EF4-FFF2-40B4-BE49-F238E27FC236}">
                <a16:creationId xmlns:a16="http://schemas.microsoft.com/office/drawing/2014/main" id="{8E7F3BDC-300C-4216-9CB1-8BBBEF932915}"/>
              </a:ext>
            </a:extLst>
          </p:cNvPr>
          <p:cNvSpPr>
            <a:spLocks noChangeArrowheads="1"/>
          </p:cNvSpPr>
          <p:nvPr/>
        </p:nvSpPr>
        <p:spPr bwMode="auto">
          <a:xfrm rot="19260000">
            <a:off x="8351029" y="3952875"/>
            <a:ext cx="1079500" cy="163513"/>
          </a:xfrm>
          <a:prstGeom prst="leftArrow">
            <a:avLst>
              <a:gd name="adj1" fmla="val 50000"/>
              <a:gd name="adj2" fmla="val 147076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31ACE4E-6B33-46C1-9135-48F6B05B4556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辨析真假</a:t>
            </a:r>
          </a:p>
        </p:txBody>
      </p:sp>
    </p:spTree>
    <p:extLst>
      <p:ext uri="{BB962C8B-B14F-4D97-AF65-F5344CB8AC3E}">
        <p14:creationId xmlns:p14="http://schemas.microsoft.com/office/powerpoint/2010/main" val="27500348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19137">
            <a:extLst>
              <a:ext uri="{FF2B5EF4-FFF2-40B4-BE49-F238E27FC236}">
                <a16:creationId xmlns:a16="http://schemas.microsoft.com/office/drawing/2014/main" id="{7405BCF0-4225-404E-81E2-B8B07B7C6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933450"/>
            <a:ext cx="11665295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下面两题的解法正确吗？若不正确，你能发现问题出在哪里吗？</a:t>
            </a:r>
          </a:p>
        </p:txBody>
      </p:sp>
      <p:graphicFrame>
        <p:nvGraphicFramePr>
          <p:cNvPr id="3" name="对象 220161">
            <a:extLst>
              <a:ext uri="{FF2B5EF4-FFF2-40B4-BE49-F238E27FC236}">
                <a16:creationId xmlns:a16="http://schemas.microsoft.com/office/drawing/2014/main" id="{D220CC43-29B9-4884-BCD8-DB20E5571B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7951918"/>
              </p:ext>
            </p:extLst>
          </p:nvPr>
        </p:nvGraphicFramePr>
        <p:xfrm>
          <a:off x="983432" y="1571125"/>
          <a:ext cx="241935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0" imgH="0" progId="Equation.3">
                  <p:embed/>
                </p:oleObj>
              </mc:Choice>
              <mc:Fallback>
                <p:oleObj r:id="rId2" imgW="0" imgH="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83432" y="1571125"/>
                        <a:ext cx="241935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220162">
            <a:extLst>
              <a:ext uri="{FF2B5EF4-FFF2-40B4-BE49-F238E27FC236}">
                <a16:creationId xmlns:a16="http://schemas.microsoft.com/office/drawing/2014/main" id="{40B09D3D-EEF0-40B1-B626-0D3EC8B6C3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5717968"/>
              </p:ext>
            </p:extLst>
          </p:nvPr>
        </p:nvGraphicFramePr>
        <p:xfrm>
          <a:off x="1540519" y="2728412"/>
          <a:ext cx="2455862" cy="269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0" imgH="0" progId="Equation.3">
                  <p:embed/>
                </p:oleObj>
              </mc:Choice>
              <mc:Fallback>
                <p:oleObj r:id="rId4" imgW="0" imgH="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540519" y="2728412"/>
                        <a:ext cx="2455862" cy="269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直接连接符 4">
            <a:extLst>
              <a:ext uri="{FF2B5EF4-FFF2-40B4-BE49-F238E27FC236}">
                <a16:creationId xmlns:a16="http://schemas.microsoft.com/office/drawing/2014/main" id="{49C269EA-9A56-4940-A3AF-09507F76C4DA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6506" y="4290512"/>
            <a:ext cx="14859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直接连接符 5">
            <a:extLst>
              <a:ext uri="{FF2B5EF4-FFF2-40B4-BE49-F238E27FC236}">
                <a16:creationId xmlns:a16="http://schemas.microsoft.com/office/drawing/2014/main" id="{E88ED3E6-E27F-422A-8490-27B2625D99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2731" y="4941387"/>
            <a:ext cx="6985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7" name="对象 220165">
            <a:extLst>
              <a:ext uri="{FF2B5EF4-FFF2-40B4-BE49-F238E27FC236}">
                <a16:creationId xmlns:a16="http://schemas.microsoft.com/office/drawing/2014/main" id="{8A29CDA1-E45F-416F-B0B9-B8A5D101B0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4353654"/>
              </p:ext>
            </p:extLst>
          </p:nvPr>
        </p:nvGraphicFramePr>
        <p:xfrm>
          <a:off x="6384032" y="2706188"/>
          <a:ext cx="3001963" cy="354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0" imgH="0" progId="Equation.3">
                  <p:embed/>
                </p:oleObj>
              </mc:Choice>
              <mc:Fallback>
                <p:oleObj r:id="rId6" imgW="0" imgH="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384032" y="2706188"/>
                        <a:ext cx="3001963" cy="354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直接连接符 7">
            <a:extLst>
              <a:ext uri="{FF2B5EF4-FFF2-40B4-BE49-F238E27FC236}">
                <a16:creationId xmlns:a16="http://schemas.microsoft.com/office/drawing/2014/main" id="{2B160CC3-FDC4-4C20-A7A0-28C72267D4C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06307" y="5208087"/>
            <a:ext cx="11271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8">
            <a:extLst>
              <a:ext uri="{FF2B5EF4-FFF2-40B4-BE49-F238E27FC236}">
                <a16:creationId xmlns:a16="http://schemas.microsoft.com/office/drawing/2014/main" id="{59344E4C-B682-4024-8D13-441BCA93406A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1494" y="3944437"/>
            <a:ext cx="10795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椭圆形标注 220168">
            <a:extLst>
              <a:ext uri="{FF2B5EF4-FFF2-40B4-BE49-F238E27FC236}">
                <a16:creationId xmlns:a16="http://schemas.microsoft.com/office/drawing/2014/main" id="{E1D4ECB0-E010-4B17-8F5C-A86EF8056BCB}"/>
              </a:ext>
            </a:extLst>
          </p:cNvPr>
          <p:cNvSpPr/>
          <p:nvPr/>
        </p:nvSpPr>
        <p:spPr>
          <a:xfrm>
            <a:off x="9243120" y="3631700"/>
            <a:ext cx="2046287" cy="1255712"/>
          </a:xfrm>
          <a:prstGeom prst="wedgeEllipseCallout">
            <a:avLst>
              <a:gd name="adj1" fmla="val -51753"/>
              <a:gd name="adj2" fmla="val 73716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defRPr/>
            </a:pP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这个解法是正确的</a:t>
            </a:r>
            <a:endParaRPr lang="zh-CN" altLang="en-US"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椭圆形标注 220169">
            <a:extLst>
              <a:ext uri="{FF2B5EF4-FFF2-40B4-BE49-F238E27FC236}">
                <a16:creationId xmlns:a16="http://schemas.microsoft.com/office/drawing/2014/main" id="{96DAC0AF-6088-4B7B-989F-0C213EA08792}"/>
              </a:ext>
            </a:extLst>
          </p:cNvPr>
          <p:cNvSpPr/>
          <p:nvPr/>
        </p:nvSpPr>
        <p:spPr>
          <a:xfrm>
            <a:off x="2500957" y="5457325"/>
            <a:ext cx="2149475" cy="1147762"/>
          </a:xfrm>
          <a:prstGeom prst="wedgeEllipseCallout">
            <a:avLst>
              <a:gd name="adj1" fmla="val -60307"/>
              <a:gd name="adj2" fmla="val -61000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defRPr/>
            </a:pP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这个解法是错误的</a:t>
            </a:r>
            <a:endParaRPr lang="zh-CN" altLang="en-US"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左箭头 220171">
            <a:extLst>
              <a:ext uri="{FF2B5EF4-FFF2-40B4-BE49-F238E27FC236}">
                <a16:creationId xmlns:a16="http://schemas.microsoft.com/office/drawing/2014/main" id="{21D59730-5C03-4D4C-88B1-354F1122EB5C}"/>
              </a:ext>
            </a:extLst>
          </p:cNvPr>
          <p:cNvSpPr>
            <a:spLocks noChangeArrowheads="1"/>
          </p:cNvSpPr>
          <p:nvPr/>
        </p:nvSpPr>
        <p:spPr bwMode="auto">
          <a:xfrm rot="18487336">
            <a:off x="3337570" y="4592138"/>
            <a:ext cx="649287" cy="100013"/>
          </a:xfrm>
          <a:prstGeom prst="leftArrow">
            <a:avLst>
              <a:gd name="adj1" fmla="val 50000"/>
              <a:gd name="adj2" fmla="val 182889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" name="左箭头 220172">
            <a:extLst>
              <a:ext uri="{FF2B5EF4-FFF2-40B4-BE49-F238E27FC236}">
                <a16:creationId xmlns:a16="http://schemas.microsoft.com/office/drawing/2014/main" id="{FD058303-7736-4D6E-9839-288C7F1948C7}"/>
              </a:ext>
            </a:extLst>
          </p:cNvPr>
          <p:cNvSpPr>
            <a:spLocks noChangeArrowheads="1"/>
          </p:cNvSpPr>
          <p:nvPr/>
        </p:nvSpPr>
        <p:spPr bwMode="auto">
          <a:xfrm rot="14580000">
            <a:off x="6662638" y="4537369"/>
            <a:ext cx="1116013" cy="76200"/>
          </a:xfrm>
          <a:prstGeom prst="leftArrow">
            <a:avLst>
              <a:gd name="adj1" fmla="val 50000"/>
              <a:gd name="adj2" fmla="val 18198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9620FCD-C248-426A-9F73-54657F3FCFF0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辨析真假</a:t>
            </a:r>
          </a:p>
        </p:txBody>
      </p:sp>
    </p:spTree>
    <p:extLst>
      <p:ext uri="{BB962C8B-B14F-4D97-AF65-F5344CB8AC3E}">
        <p14:creationId xmlns:p14="http://schemas.microsoft.com/office/powerpoint/2010/main" val="1387288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CB65980-0AFE-4326-9E12-905197729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36" y="1484784"/>
            <a:ext cx="5468586" cy="1140051"/>
          </a:xfrm>
          <a:prstGeom prst="rect">
            <a:avLst/>
          </a:prstGeom>
        </p:spPr>
      </p:pic>
      <p:sp>
        <p:nvSpPr>
          <p:cNvPr id="3" name="文本占位符 221186">
            <a:extLst>
              <a:ext uri="{FF2B5EF4-FFF2-40B4-BE49-F238E27FC236}">
                <a16:creationId xmlns:a16="http://schemas.microsoft.com/office/drawing/2014/main" id="{6B75749F-D421-4DC9-A0BC-35C8CE54F4B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0" y="934245"/>
            <a:ext cx="4038600" cy="76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269999"/>
                </a:solidFill>
                <a:latin typeface="Times New Roman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 b="1">
                <a:latin typeface="Times New Roman" pitchFamily="18" charset="0"/>
                <a:ea typeface="黑体" panose="02010609060101010101" pitchFamily="49" charset="-122"/>
              </a:rPr>
              <a:t>计算：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itchFamily="18" charset="0"/>
                <a:ea typeface="黑体" panose="02010609060101010101" pitchFamily="49" charset="-122"/>
              </a:rPr>
              <a:t>       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1211D93-89A6-43BF-857E-564D02128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0150" y="1542840"/>
            <a:ext cx="4645378" cy="8640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BADC338-EEE7-48B7-AB5B-4E0A371DB2D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19336" y="2419015"/>
            <a:ext cx="5710237" cy="3798669"/>
          </a:xfrm>
          <a:prstGeom prst="rect">
            <a:avLst/>
          </a:prstGeom>
          <a:blipFill>
            <a:blip r:embed="rId4"/>
            <a:stretch>
              <a:fillRect l="-2244" t="-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ABA399-57B5-4C7C-B613-024CD25FC6A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587922" y="2406936"/>
            <a:ext cx="6604078" cy="2967479"/>
          </a:xfrm>
          <a:prstGeom prst="rect">
            <a:avLst/>
          </a:prstGeom>
          <a:blipFill>
            <a:blip r:embed="rId5"/>
            <a:stretch>
              <a:fillRect l="-1939" t="-205" b="-472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D70EEC7-4CA4-4442-B2D9-F04196BD7FEF}"/>
              </a:ext>
            </a:extLst>
          </p:cNvPr>
          <p:cNvSpPr txBox="1"/>
          <p:nvPr/>
        </p:nvSpPr>
        <p:spPr>
          <a:xfrm>
            <a:off x="119336" y="5315160"/>
            <a:ext cx="11953328" cy="1284006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点睛</a:t>
            </a:r>
            <a:r>
              <a:rPr lang="en-US" altLang="zh-CN" sz="2800" noProof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含多重括号的要先算小括号，再算中括号，最后算大括号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根据算式的特征合理选择运算定律进行简便运算，同时计算时注意正负号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2800" noProof="1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334DB16-57EE-42BD-B862-7CDF9EB134AE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15157887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221186">
            <a:extLst>
              <a:ext uri="{FF2B5EF4-FFF2-40B4-BE49-F238E27FC236}">
                <a16:creationId xmlns:a16="http://schemas.microsoft.com/office/drawing/2014/main" id="{41864A42-FD32-42F2-AEF9-9D65257F74D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83704" y="934245"/>
            <a:ext cx="1343472" cy="76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itchFamily="18" charset="0"/>
                <a:ea typeface="黑体" panose="02010609060101010101" pitchFamily="49" charset="-122"/>
              </a:rPr>
              <a:t>计算：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itchFamily="18" charset="0"/>
                <a:ea typeface="黑体" panose="02010609060101010101" pitchFamily="49" charset="-122"/>
              </a:rPr>
              <a:t>       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09C1589-7B70-4FCD-A9FC-A5796AA913D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55440" y="1701193"/>
            <a:ext cx="6389313" cy="710066"/>
          </a:xfrm>
          <a:prstGeom prst="rect">
            <a:avLst/>
          </a:prstGeom>
          <a:blipFill>
            <a:blip r:embed="rId2"/>
            <a:stretch>
              <a:fillRect l="-1908" r="-763" b="-10256"/>
            </a:stretch>
          </a:blipFill>
        </p:spPr>
        <p:txBody>
          <a:bodyPr/>
          <a:lstStyle/>
          <a:p>
            <a:r>
              <a:rPr lang="zh-CN" altLang="en-US">
                <a:noFill/>
              </a:rPr>
              <a:t> 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5A5FBF9-6383-4D65-86E6-14950EE6D95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6442" y="2301415"/>
            <a:ext cx="7205242" cy="2255169"/>
          </a:xfrm>
          <a:prstGeom prst="rect">
            <a:avLst/>
          </a:prstGeom>
          <a:blipFill>
            <a:blip r:embed="rId3"/>
            <a:stretch>
              <a:fillRect l="-1692" r="-761" b="-7046"/>
            </a:stretch>
          </a:blipFill>
        </p:spPr>
        <p:txBody>
          <a:bodyPr/>
          <a:lstStyle/>
          <a:p>
            <a:r>
              <a:rPr lang="zh-CN" altLang="en-US">
                <a:noFill/>
              </a:rPr>
              <a:t> 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44715B4-B68C-4E65-8715-CD6E99CC40A4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24758065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83dcdf511308fbf3">
            <a:extLst>
              <a:ext uri="{FF2B5EF4-FFF2-40B4-BE49-F238E27FC236}">
                <a16:creationId xmlns:a16="http://schemas.microsoft.com/office/drawing/2014/main" id="{06B09054-71D8-4AD2-B898-2E9CE2693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8627" y="3212976"/>
            <a:ext cx="4413373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24257">
            <a:extLst>
              <a:ext uri="{FF2B5EF4-FFF2-40B4-BE49-F238E27FC236}">
                <a16:creationId xmlns:a16="http://schemas.microsoft.com/office/drawing/2014/main" id="{790BF0A6-9814-4661-A5DB-E48A22044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836712"/>
            <a:ext cx="11665296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某公司去年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1~3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月平均每月亏损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1.5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万元，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4~6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月平均盈利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万元，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7~10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月平均盈利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1.7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万元，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11~12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月平均亏损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2.3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万元，这个公司去年总盈亏情况如何？</a:t>
            </a:r>
          </a:p>
        </p:txBody>
      </p:sp>
      <p:sp>
        <p:nvSpPr>
          <p:cNvPr id="4" name="文本框 1">
            <a:extLst>
              <a:ext uri="{FF2B5EF4-FFF2-40B4-BE49-F238E27FC236}">
                <a16:creationId xmlns:a16="http://schemas.microsoft.com/office/drawing/2014/main" id="{AF8E434E-472A-46FD-A9EB-807A10CC0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292" y="2649627"/>
            <a:ext cx="8604012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解：记盈利额为正数，亏损额为负数，公司去年全年总的盈亏（单位：万元）为</a:t>
            </a:r>
          </a:p>
        </p:txBody>
      </p:sp>
      <p:sp>
        <p:nvSpPr>
          <p:cNvPr id="5" name="文本框 2">
            <a:extLst>
              <a:ext uri="{FF2B5EF4-FFF2-40B4-BE49-F238E27FC236}">
                <a16:creationId xmlns:a16="http://schemas.microsoft.com/office/drawing/2014/main" id="{21D51020-E475-44AF-A1AA-AFBD85163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424" y="3942506"/>
            <a:ext cx="7637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-1.5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×3+2×3+1.7×4+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-2.3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D9BBE7A-FF66-4327-9115-1C3AF0450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424" y="4447330"/>
            <a:ext cx="33979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=-4.5+6+6.8-4.6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7AA0514-454E-4A79-9BCD-161575A75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305" y="5003461"/>
            <a:ext cx="10660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=3.7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3A09C15-0E33-4B2A-99B9-29F0F71DE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292" y="5559592"/>
            <a:ext cx="67899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答：这个公司去年全年盈利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3.7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万元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F7FD760-A296-4048-BA5E-375F623310FE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1365345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25349AEF-40BB-42AF-9D8F-B417E6866C7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3352" y="944562"/>
            <a:ext cx="1192864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一架直升飞机从高度为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450m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的位置开始，先以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20m/s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的速度上升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60s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，后以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12m/s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的速度下降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120s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，这时直升机所在的高度是多少？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D8F19728-4548-4C8B-A685-460B91DAD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472" y="2564904"/>
            <a:ext cx="6481762" cy="24606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9994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450+20×60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12×120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    =450+1200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1440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    =210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答：这时直升机所在的高度是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210m.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B7CEFD8-63C9-436B-912E-5E3D4FACC7EC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4322690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BE2360A-A285-42BF-872D-F5171DC37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553" y="961677"/>
            <a:ext cx="5048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5A55233-4812-4318-ADB6-1EC9CCB0F1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80728"/>
            <a:ext cx="6151562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下列各式中，结果相等的是（        ）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A.6÷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3×2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）和 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6÷3×2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B.(-120+400)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÷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20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-120+400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÷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20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C.-3-(4-7)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-3-4-7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D.-4×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  <a:sym typeface="宋体" pitchFamily="2" charset="-122"/>
              </a:rPr>
              <a:t>(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  <a:sym typeface="宋体" pitchFamily="2" charset="-122"/>
              </a:rPr>
              <a:t>÷8)</a:t>
            </a:r>
            <a:r>
              <a:rPr lang="zh-CN" altLang="en-US" sz="2800">
                <a:latin typeface="Times New Roman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</a:rPr>
              <a:t>-4×2</a:t>
            </a:r>
            <a:r>
              <a:rPr lang="en-US" altLang="zh-CN" sz="2800">
                <a:latin typeface="Times New Roman" pitchFamily="18" charset="0"/>
                <a:ea typeface="黑体" panose="02010609060101010101" pitchFamily="49" charset="-122"/>
                <a:sym typeface="宋体" pitchFamily="2" charset="-122"/>
              </a:rPr>
              <a:t>÷8</a:t>
            </a:r>
            <a:endParaRPr lang="en-US" altLang="zh-CN" sz="2800" baseline="30000">
              <a:latin typeface="Times New Roman" pitchFamily="18" charset="0"/>
              <a:ea typeface="黑体" panose="02010609060101010101" pitchFamily="49" charset="-122"/>
              <a:sym typeface="宋体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4255375-0C30-44BF-B7FF-00DDF823B651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4995416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6B02F0B-0DEF-4919-8904-B4FE00C02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381" y="2620962"/>
            <a:ext cx="57102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itchFamily="34" charset="0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itchFamily="34" charset="0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itchFamily="34" charset="0"/>
              </a:rPr>
              <a:t>=2×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(-27)-(-12)+15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ADA2008-3A6B-4A6E-BD55-7C9A529A8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1493" y="3168649"/>
            <a:ext cx="29559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=-54+12+15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E59C849-6BC3-42C8-A2D7-F9D1A6545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142" y="3654424"/>
            <a:ext cx="180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=-27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B56BB02-267C-40A3-9C4A-A8B52BBD0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5417" y="3223329"/>
            <a:ext cx="369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=-8+(-3)×18-(-4.5)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6F78902-1275-45B1-899D-6A5D77F6D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8617" y="2618492"/>
            <a:ext cx="5905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=-8+(-3)×(16+2)-9÷(-2)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E210429-CA4A-4E92-BAC1-3756C3C77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5417" y="3680529"/>
            <a:ext cx="369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=-8-54+4.5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1A19079-5F82-41B3-993C-2C9208314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5417" y="4191704"/>
            <a:ext cx="369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rPr>
              <a:t>=-57.5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F0256E61-14E7-4245-B32B-0EE13094307C}"/>
              </a:ext>
            </a:extLst>
          </p:cNvPr>
          <p:cNvGrpSpPr/>
          <p:nvPr/>
        </p:nvGrpSpPr>
        <p:grpSpPr>
          <a:xfrm>
            <a:off x="276084" y="923632"/>
            <a:ext cx="11796580" cy="1447544"/>
            <a:chOff x="276084" y="923632"/>
            <a:chExt cx="11796580" cy="1447544"/>
          </a:xfrm>
        </p:grpSpPr>
        <p:sp>
          <p:nvSpPr>
            <p:cNvPr id="2" name="Text Box 3">
              <a:extLst>
                <a:ext uri="{FF2B5EF4-FFF2-40B4-BE49-F238E27FC236}">
                  <a16:creationId xmlns:a16="http://schemas.microsoft.com/office/drawing/2014/main" id="{E65A4E70-09DA-4F2D-9380-213242237E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0846" y="923632"/>
              <a:ext cx="1851025" cy="637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2.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计算：</a:t>
              </a:r>
            </a:p>
          </p:txBody>
        </p:sp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D39565ED-4440-4A51-9979-2562AA8ABC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6084" y="1560189"/>
              <a:ext cx="11796580" cy="637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(1)2×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Arial" pitchFamily="34" charset="0"/>
                </a:rPr>
                <a:t>(-3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宋体" pitchFamily="2" charset="-122"/>
                </a:rPr>
                <a:t>÷  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Arial" pitchFamily="34" charset="0"/>
                </a:rPr>
                <a:t>)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宋体" pitchFamily="2" charset="-122"/>
                </a:rPr>
                <a:t>-4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Arial" pitchFamily="34" charset="0"/>
                </a:rPr>
                <a:t>×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宋体" pitchFamily="2" charset="-122"/>
                </a:rPr>
                <a:t>(-3)+15;     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Arial" pitchFamily="34" charset="0"/>
                </a:rPr>
                <a:t>(2)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宋体" pitchFamily="2" charset="-122"/>
                </a:rPr>
                <a:t>-8+(-3)×[-4÷(-  )+2]-9÷(-2).</a:t>
              </a:r>
              <a:endParaRPr lang="en-US" altLang="zh-CN" sz="2800" baseline="30000">
                <a:latin typeface="黑体" panose="02010609060101010101" pitchFamily="49" charset="-122"/>
                <a:ea typeface="黑体" panose="02010609060101010101" pitchFamily="49" charset="-122"/>
                <a:sym typeface="宋体" pitchFamily="2" charset="-122"/>
              </a:endParaRPr>
            </a:p>
          </p:txBody>
        </p:sp>
        <p:graphicFrame>
          <p:nvGraphicFramePr>
            <p:cNvPr id="11" name="对象 1">
              <a:hlinkClick r:id="" action="ppaction://ole?verb=1"/>
              <a:extLst>
                <a:ext uri="{FF2B5EF4-FFF2-40B4-BE49-F238E27FC236}">
                  <a16:creationId xmlns:a16="http://schemas.microsoft.com/office/drawing/2014/main" id="{1AC62662-BDA1-46B9-B50E-4086F9CBD10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12345360"/>
                </p:ext>
              </p:extLst>
            </p:nvPr>
          </p:nvGraphicFramePr>
          <p:xfrm>
            <a:off x="2317743" y="1534563"/>
            <a:ext cx="296863" cy="836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0" imgH="0" progId="Equation.KSEE3">
                    <p:embed/>
                  </p:oleObj>
                </mc:Choice>
                <mc:Fallback>
                  <p:oleObj r:id="rId2" imgW="0" imgH="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317743" y="1534563"/>
                          <a:ext cx="296863" cy="8366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对象 10">
              <a:hlinkClick r:id="" action="ppaction://ole?verb=1"/>
              <a:extLst>
                <a:ext uri="{FF2B5EF4-FFF2-40B4-BE49-F238E27FC236}">
                  <a16:creationId xmlns:a16="http://schemas.microsoft.com/office/drawing/2014/main" id="{01724F73-0805-4FFA-95EA-B2669CB680B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55746967"/>
                </p:ext>
              </p:extLst>
            </p:nvPr>
          </p:nvGraphicFramePr>
          <p:xfrm>
            <a:off x="9264352" y="1503039"/>
            <a:ext cx="325437" cy="836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0" imgH="0" progId="Equation.KSEE3">
                    <p:embed/>
                  </p:oleObj>
                </mc:Choice>
                <mc:Fallback>
                  <p:oleObj r:id="rId4" imgW="0" imgH="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264352" y="1503039"/>
                          <a:ext cx="325437" cy="8366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C5AE8031-2413-4F8D-BEBD-75AEE9A3A811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616020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25281">
            <a:extLst>
              <a:ext uri="{FF2B5EF4-FFF2-40B4-BE49-F238E27FC236}">
                <a16:creationId xmlns:a16="http://schemas.microsoft.com/office/drawing/2014/main" id="{02CD13B4-CDF8-4A02-9AE4-31BFCFBD3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774448"/>
            <a:ext cx="12072664" cy="19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一天，小红与小莉利用温差测量山峰的高度，小红在山顶测得温度是－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1℃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，小莉此时在山脚测得温度是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5℃.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已知该地区高度每增加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100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米，气温大约降低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0.8℃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，这个山峰的高度为多少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  (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山脚海拔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米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</a:p>
        </p:txBody>
      </p:sp>
      <p:grpSp>
        <p:nvGrpSpPr>
          <p:cNvPr id="3" name="组合 3">
            <a:extLst>
              <a:ext uri="{FF2B5EF4-FFF2-40B4-BE49-F238E27FC236}">
                <a16:creationId xmlns:a16="http://schemas.microsoft.com/office/drawing/2014/main" id="{45F7B9B5-C6CF-4E99-AB41-D6E61106105E}"/>
              </a:ext>
            </a:extLst>
          </p:cNvPr>
          <p:cNvGrpSpPr/>
          <p:nvPr/>
        </p:nvGrpSpPr>
        <p:grpSpPr>
          <a:xfrm>
            <a:off x="6888088" y="2852936"/>
            <a:ext cx="5040560" cy="3835822"/>
            <a:chOff x="7331" y="1363"/>
            <a:chExt cx="7021" cy="8150"/>
          </a:xfrm>
        </p:grpSpPr>
        <p:pic>
          <p:nvPicPr>
            <p:cNvPr id="4" name="图片 5" descr="Redocn_2012062808550180">
              <a:extLst>
                <a:ext uri="{FF2B5EF4-FFF2-40B4-BE49-F238E27FC236}">
                  <a16:creationId xmlns:a16="http://schemas.microsoft.com/office/drawing/2014/main" id="{88B23A92-C013-4388-AADC-9934B248B2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690" y="1362"/>
              <a:ext cx="6662" cy="7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矩形 1">
              <a:extLst>
                <a:ext uri="{FF2B5EF4-FFF2-40B4-BE49-F238E27FC236}">
                  <a16:creationId xmlns:a16="http://schemas.microsoft.com/office/drawing/2014/main" id="{8CB43310-EEBF-48F3-8DD3-EB554B2A30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90" y="1364"/>
              <a:ext cx="3066" cy="7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" name="矩形 2">
              <a:extLst>
                <a:ext uri="{FF2B5EF4-FFF2-40B4-BE49-F238E27FC236}">
                  <a16:creationId xmlns:a16="http://schemas.microsoft.com/office/drawing/2014/main" id="{D30E6150-DC16-4A88-A907-A2F64695E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1" y="8757"/>
              <a:ext cx="7021" cy="7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DC058EE2-8A9F-4719-B568-242E35F8F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5325" y="4079560"/>
            <a:ext cx="3317875" cy="647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=6÷0.8×100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E107CB0-C3DA-4EE8-8D51-70E52661F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2625" y="4754247"/>
            <a:ext cx="1978025" cy="647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=750(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米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31D055A-C0E2-4B87-AAB2-AC51C3849A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312" y="5363847"/>
            <a:ext cx="5010150" cy="647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这个山峰的高度为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750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米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234608B-C8B6-478B-8D00-EC1C6D96E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049" y="3436622"/>
            <a:ext cx="4514850" cy="647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[5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itchFamily="34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itchFamily="34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1)]÷0.8×100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814DD47-2D6C-4509-A7C3-A0F8A8DCC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2704785"/>
            <a:ext cx="3292475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依题意得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69B821B-7852-4E53-8227-AFD96457FCAB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0595252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  <p:bldP spid="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7E8F27-3392-4A8A-AC69-51609339BA21}"/>
              </a:ext>
            </a:extLst>
          </p:cNvPr>
          <p:cNvSpPr txBox="1"/>
          <p:nvPr/>
        </p:nvSpPr>
        <p:spPr>
          <a:xfrm>
            <a:off x="372718" y="3943334"/>
            <a:ext cx="4680520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/>
              <a:t>1.</a:t>
            </a:r>
            <a:r>
              <a:rPr lang="zh-CN" altLang="en-US"/>
              <a:t>看清运算，定运算顺序</a:t>
            </a:r>
            <a:r>
              <a:rPr lang="en-US" altLang="zh-CN"/>
              <a:t>;</a:t>
            </a:r>
            <a:endParaRPr lang="zh-CN" altLang="en-US"/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7BDA9F32-C6CA-41A0-A06C-AD747726225A}"/>
              </a:ext>
            </a:extLst>
          </p:cNvPr>
          <p:cNvSpPr txBox="1"/>
          <p:nvPr/>
        </p:nvSpPr>
        <p:spPr>
          <a:xfrm>
            <a:off x="372718" y="4670737"/>
            <a:ext cx="4958254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/>
              <a:t>2.</a:t>
            </a:r>
            <a:r>
              <a:rPr lang="zh-CN" altLang="en-US"/>
              <a:t>根据特点，巧用运算律</a:t>
            </a:r>
            <a:r>
              <a:rPr lang="en-US" altLang="zh-CN"/>
              <a:t>;</a:t>
            </a:r>
            <a:endParaRPr lang="zh-CN" altLang="en-US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EBCDB9C7-93F2-48A4-A835-6B143ADE613D}"/>
              </a:ext>
            </a:extLst>
          </p:cNvPr>
          <p:cNvSpPr txBox="1"/>
          <p:nvPr/>
        </p:nvSpPr>
        <p:spPr>
          <a:xfrm>
            <a:off x="372718" y="5469332"/>
            <a:ext cx="4418461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/>
              <a:t>3.</a:t>
            </a:r>
            <a:r>
              <a:rPr lang="zh-CN" altLang="en-US"/>
              <a:t>选对法则，耐心计算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51366FF-0F3F-46E8-BCE4-62F0D03C1143}"/>
              </a:ext>
            </a:extLst>
          </p:cNvPr>
          <p:cNvSpPr/>
          <p:nvPr/>
        </p:nvSpPr>
        <p:spPr>
          <a:xfrm>
            <a:off x="249671" y="3144739"/>
            <a:ext cx="748883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有理数的加减乘除混合运算三步走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F75EEC2-68C9-4A99-9A2B-26C11108D8F7}"/>
              </a:ext>
            </a:extLst>
          </p:cNvPr>
          <p:cNvSpPr txBox="1"/>
          <p:nvPr/>
        </p:nvSpPr>
        <p:spPr>
          <a:xfrm>
            <a:off x="339476" y="1533486"/>
            <a:ext cx="11661179" cy="145424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32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先算乘除，再算加减，同级运算从左往右依次计算，如有括号，先算括号内的</a:t>
            </a:r>
            <a:r>
              <a:rPr lang="en-US" altLang="zh-CN" sz="32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32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5BECCC1-2C81-4C31-BD5C-BCC970A8A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781846"/>
            <a:ext cx="4392488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有理数混合运算的顺序：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C5D2130-5F05-44EB-85DA-6D4E0EA3C958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</p:spTree>
    <p:extLst>
      <p:ext uri="{BB962C8B-B14F-4D97-AF65-F5344CB8AC3E}">
        <p14:creationId xmlns:p14="http://schemas.microsoft.com/office/powerpoint/2010/main" val="3570930603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18.10.10"/>
  <p:tag name="AS_TITLE" val="Aspose.Slides for .NET 4.0 Client Profile"/>
  <p:tag name="AS_VERSION" val="18.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683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课件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1" id="{0FA17E1F-ADB9-42CC-8BC3-6E69A1CA81D8}" vid="{1EDBD909-334F-474F-A9A1-3112B65C8E66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95</TotalTime>
  <Words>869</Words>
  <Application>Microsoft Office PowerPoint</Application>
  <PresentationFormat>宽屏</PresentationFormat>
  <Paragraphs>95</Paragraphs>
  <Slides>16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16</vt:i4>
      </vt:variant>
    </vt:vector>
  </HeadingPairs>
  <TitlesOfParts>
    <vt:vector size="31" baseType="lpstr">
      <vt:lpstr>等线</vt:lpstr>
      <vt:lpstr>等线 Light</vt:lpstr>
      <vt:lpstr>微软雅黑</vt:lpstr>
      <vt:lpstr>黑体</vt:lpstr>
      <vt:lpstr>华文琥珀</vt:lpstr>
      <vt:lpstr>华文行楷</vt:lpstr>
      <vt:lpstr>Arial</vt:lpstr>
      <vt:lpstr>Times New Roman</vt:lpstr>
      <vt:lpstr>2_Office 主题​​</vt:lpstr>
      <vt:lpstr>3_Office 主题​​</vt:lpstr>
      <vt:lpstr>课件模板</vt:lpstr>
      <vt:lpstr>Equation.DSMT4</vt:lpstr>
      <vt:lpstr>Equation</vt:lpstr>
      <vt:lpstr>Equation.3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易 茜</cp:lastModifiedBy>
  <cp:revision>546</cp:revision>
  <dcterms:created xsi:type="dcterms:W3CDTF">2015-07-09T08:14:18Z</dcterms:created>
  <dcterms:modified xsi:type="dcterms:W3CDTF">2021-09-25T17:06:43Z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