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1.xml" ContentType="application/vnd.openxmlformats-officedocument.presentationml.tags+xml"/>
  <Override PartName="/ppt/notesSlides/notesSlide28.xml" ContentType="application/vnd.openxmlformats-officedocument.presentationml.notesSlide+xml"/>
  <Override PartName="/ppt/tags/tag12.xml" ContentType="application/vnd.openxmlformats-officedocument.presentationml.tags+xml"/>
  <Override PartName="/ppt/notesSlides/notesSlide29.xml" ContentType="application/vnd.openxmlformats-officedocument.presentationml.notesSlide+xml"/>
  <Override PartName="/ppt/tags/tag13.xml" ContentType="application/vnd.openxmlformats-officedocument.presentationml.tags+xml"/>
  <Override PartName="/ppt/notesSlides/notesSlide30.xml" ContentType="application/vnd.openxmlformats-officedocument.presentationml.notesSlide+xml"/>
  <Override PartName="/ppt/tags/tag14.xml" ContentType="application/vnd.openxmlformats-officedocument.presentationml.tags+xml"/>
  <Override PartName="/ppt/notesSlides/notesSlide31.xml" ContentType="application/vnd.openxmlformats-officedocument.presentationml.notesSlide+xml"/>
  <Override PartName="/ppt/tags/tag15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85" r:id="rId4"/>
    <p:sldId id="286" r:id="rId5"/>
    <p:sldId id="287" r:id="rId6"/>
    <p:sldId id="258" r:id="rId7"/>
    <p:sldId id="259" r:id="rId8"/>
    <p:sldId id="261" r:id="rId9"/>
    <p:sldId id="280" r:id="rId10"/>
    <p:sldId id="288" r:id="rId11"/>
    <p:sldId id="264" r:id="rId12"/>
    <p:sldId id="281" r:id="rId13"/>
    <p:sldId id="282" r:id="rId14"/>
    <p:sldId id="283" r:id="rId15"/>
    <p:sldId id="289" r:id="rId16"/>
    <p:sldId id="305" r:id="rId17"/>
    <p:sldId id="306" r:id="rId18"/>
    <p:sldId id="284" r:id="rId19"/>
    <p:sldId id="274" r:id="rId20"/>
    <p:sldId id="290" r:id="rId21"/>
    <p:sldId id="292" r:id="rId22"/>
    <p:sldId id="291" r:id="rId23"/>
    <p:sldId id="298" r:id="rId24"/>
    <p:sldId id="293" r:id="rId25"/>
    <p:sldId id="294" r:id="rId26"/>
    <p:sldId id="295" r:id="rId27"/>
    <p:sldId id="297" r:id="rId28"/>
    <p:sldId id="299" r:id="rId29"/>
    <p:sldId id="300" r:id="rId30"/>
    <p:sldId id="302" r:id="rId31"/>
    <p:sldId id="301" r:id="rId32"/>
    <p:sldId id="303" r:id="rId33"/>
    <p:sldId id="279" r:id="rId34"/>
    <p:sldId id="304" r:id="rId35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525A"/>
    <a:srgbClr val="B6BBC6"/>
    <a:srgbClr val="ADB2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1" autoAdjust="0"/>
    <p:restoredTop sz="93583" autoAdjust="0"/>
  </p:normalViewPr>
  <p:slideViewPr>
    <p:cSldViewPr snapToGrid="0">
      <p:cViewPr varScale="1">
        <p:scale>
          <a:sx n="63" d="100"/>
          <a:sy n="63" d="100"/>
        </p:scale>
        <p:origin x="728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7EF3A-340B-47D4-AC03-272209263F5C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42E99-1137-4561-A7D8-F8C66E7E56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64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227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769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6247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724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412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030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903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533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110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433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704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72533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175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1760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4230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2176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918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4005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19619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0798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3743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521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01958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257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95811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83570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0949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9807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4251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1218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42E99-1137-4561-A7D8-F8C66E7E56D2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9717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042E99-1137-4561-A7D8-F8C66E7E56D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374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77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44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57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02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65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12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16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8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13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72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821A2-C1B7-40A8-9AD4-F868C31DAC1B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2FFE7-3918-4A6E-801E-3B7F987216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01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64" r="42158"/>
          <a:stretch/>
        </p:blipFill>
        <p:spPr>
          <a:xfrm>
            <a:off x="210431" y="-130191"/>
            <a:ext cx="1776544" cy="116287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91"/>
          <a:stretch/>
        </p:blipFill>
        <p:spPr>
          <a:xfrm>
            <a:off x="2951462" y="5432504"/>
            <a:ext cx="5592390" cy="1841765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 rot="16200000">
            <a:off x="6073358" y="-10070"/>
            <a:ext cx="923330" cy="7167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 spc="600" dirty="0">
                <a:solidFill>
                  <a:schemeClr val="bg2">
                    <a:lumMod val="2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古诗词中的“</a:t>
            </a:r>
            <a:r>
              <a:rPr lang="zh-CN" altLang="en-US" sz="4800" b="1" spc="6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爱国情怀</a:t>
            </a:r>
            <a:r>
              <a:rPr lang="zh-CN" altLang="en-US" sz="4800" b="1" spc="600" dirty="0">
                <a:solidFill>
                  <a:schemeClr val="bg2">
                    <a:lumMod val="2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57200" y="1191259"/>
            <a:ext cx="71671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spc="6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</a:t>
            </a:r>
            <a:r>
              <a:rPr lang="zh-CN" altLang="en-US" sz="2800" b="1" spc="600" dirty="0">
                <a:solidFill>
                  <a:schemeClr val="bg2">
                    <a:lumMod val="2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中国古代诗歌散文鉴赏</a:t>
            </a:r>
            <a:r>
              <a:rPr lang="en-US" altLang="zh-CN" sz="2800" b="1" spc="6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》</a:t>
            </a:r>
            <a:r>
              <a:rPr lang="zh-CN" altLang="en-US" sz="2800" b="1" spc="6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专题二：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048" y="-130191"/>
            <a:ext cx="1118952" cy="236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20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3" t="3539" b="65852"/>
          <a:stretch/>
        </p:blipFill>
        <p:spPr>
          <a:xfrm flipH="1">
            <a:off x="-280300" y="1013190"/>
            <a:ext cx="6356206" cy="2823582"/>
          </a:xfrm>
          <a:prstGeom prst="rect">
            <a:avLst/>
          </a:prstGeom>
        </p:spPr>
      </p:pic>
      <p:sp>
        <p:nvSpPr>
          <p:cNvPr id="7" name="矩形 6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654169" y="1409319"/>
            <a:ext cx="3262432" cy="1015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6000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学习目标</a:t>
            </a:r>
            <a:endParaRPr lang="en-US" altLang="zh-CN" sz="6000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0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38253" y="3836772"/>
            <a:ext cx="6553747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探究 表达“爱国情怀”诗词的</a:t>
            </a:r>
            <a:r>
              <a:rPr lang="zh-CN" altLang="en-US" sz="3200" u="sng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共性</a:t>
            </a:r>
            <a:endParaRPr lang="zh-CN" altLang="zh-CN" sz="3200" u="sng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601760" y="1491757"/>
            <a:ext cx="788987" cy="786295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dirty="0">
                <a:solidFill>
                  <a:sysClr val="windowText" lastClr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</a:t>
            </a:r>
            <a:endParaRPr lang="zh-CN" altLang="en-US" sz="4000" dirty="0">
              <a:solidFill>
                <a:sysClr val="windowText" lastClr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601760" y="2664264"/>
            <a:ext cx="788987" cy="786295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dirty="0">
                <a:solidFill>
                  <a:sysClr val="windowText" lastClr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</a:t>
            </a:r>
            <a:endParaRPr lang="zh-CN" altLang="en-US" sz="4000" dirty="0">
              <a:solidFill>
                <a:sysClr val="windowText" lastClr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601760" y="3836772"/>
            <a:ext cx="788987" cy="786295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dirty="0">
                <a:solidFill>
                  <a:sysClr val="windowText" lastClr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3</a:t>
            </a:r>
            <a:endParaRPr lang="zh-CN" altLang="en-US" sz="4000" dirty="0">
              <a:solidFill>
                <a:sysClr val="windowText" lastClr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601760" y="5009280"/>
            <a:ext cx="788987" cy="786295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dirty="0">
                <a:solidFill>
                  <a:sysClr val="windowText" lastClr="0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4</a:t>
            </a:r>
            <a:endParaRPr lang="zh-CN" altLang="en-US" sz="4000" dirty="0">
              <a:solidFill>
                <a:sysClr val="windowText" lastClr="00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5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933E8336-CB46-43B5-B32A-2FF6217BC65D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638253" y="2605490"/>
            <a:ext cx="5571614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把握爱国诗词中的</a:t>
            </a:r>
            <a:r>
              <a:rPr lang="zh-CN" altLang="en-US" sz="3200" u="sng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意象、意境</a:t>
            </a:r>
            <a:endParaRPr lang="zh-CN" altLang="zh-CN" sz="3200" u="sng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3126C258-BF4B-4C24-A7E2-71C72D1B3D89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638253" y="5068321"/>
            <a:ext cx="5571614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理解古诗词中的“</a:t>
            </a:r>
            <a:r>
              <a:rPr lang="zh-CN" altLang="en-US" sz="3200" u="sng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黍离之悲</a:t>
            </a:r>
            <a:r>
              <a:rPr lang="zh-CN" altLang="en-US" sz="3200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”</a:t>
            </a:r>
            <a:endParaRPr lang="zh-CN" altLang="zh-CN" sz="3200" dirty="0">
              <a:solidFill>
                <a:srgbClr val="161B1F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7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77CC30F2-A72D-48FA-BA29-F10F65FC3AE0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638253" y="1538428"/>
            <a:ext cx="6356206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了解表达“爱国情怀”诗词的</a:t>
            </a:r>
            <a:r>
              <a:rPr lang="zh-CN" altLang="en-US" sz="3200" u="sng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风格</a:t>
            </a:r>
            <a:endParaRPr lang="zh-CN" altLang="zh-CN" sz="3200" u="sng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860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176"/>
            <a:ext cx="12192000" cy="2093170"/>
          </a:xfrm>
          <a:prstGeom prst="rect">
            <a:avLst/>
          </a:prstGeom>
        </p:spPr>
      </p:pic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37068" y="925444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自主阅读</a:t>
            </a:r>
          </a:p>
        </p:txBody>
      </p:sp>
      <p:sp>
        <p:nvSpPr>
          <p:cNvPr id="5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FD478E8B-B923-4459-82CA-D3C2D79AB11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133053" y="1891222"/>
            <a:ext cx="8687348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专题导语：了解“爱国诗词”的主要风格。</a:t>
            </a:r>
            <a:endParaRPr lang="zh-CN" altLang="zh-CN" sz="32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B30085F-5569-404A-BF73-BCBB75C50B82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133053" y="3082524"/>
            <a:ext cx="8687348" cy="6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任务一：阅读教材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P22-24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页，概括出要点。</a:t>
            </a:r>
            <a:endParaRPr lang="zh-CN" altLang="zh-CN" sz="32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32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0511332-4CA7-4895-898D-C2F80A4AD17C}"/>
              </a:ext>
            </a:extLst>
          </p:cNvPr>
          <p:cNvSpPr txBox="1"/>
          <p:nvPr/>
        </p:nvSpPr>
        <p:spPr>
          <a:xfrm>
            <a:off x="0" y="262242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/>
            <a:r>
              <a:rPr lang="zh-CN" altLang="en-US" sz="3600" b="1" dirty="0">
                <a:solidFill>
                  <a:srgbClr val="E7E6E6">
                    <a:lumMod val="25000"/>
                  </a:srgb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把握诗歌意象：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+mn-cs"/>
            </a:endParaRP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BB25A992-D3F7-4343-8D14-FB912FB123E8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137781"/>
            <a:ext cx="12192000" cy="229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置身诗境：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反复诵读，借助已有的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生活体会和审美经验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，展开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联想和想象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，沉浸到诗人所描绘的意象和画面中去。</a:t>
            </a:r>
            <a:endParaRPr lang="zh-CN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0BE36B1C-0E22-4138-920A-2AB44B6C5D53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3658208"/>
            <a:ext cx="12192000" cy="2731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缘景明情：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根据作品中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意象自身的特点、组合方式，以及情景之间的关系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，采取相应的鉴赏方法。首先要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明确诗中的意象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，是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单一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意象，还是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多个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意象，如果是多个意象，那意象之间的是具备同样的特点，还是含义有转折，等等。</a:t>
            </a:r>
            <a:endParaRPr lang="zh-CN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284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176"/>
            <a:ext cx="12192000" cy="2093170"/>
          </a:xfrm>
          <a:prstGeom prst="rect">
            <a:avLst/>
          </a:prstGeom>
        </p:spPr>
      </p:pic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37068" y="925444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自主阅读</a:t>
            </a: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B30085F-5569-404A-BF73-BCBB75C50B82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64410" y="1434875"/>
            <a:ext cx="10138122" cy="294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任务二：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161B1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参考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书愤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，阅读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登岳阳楼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扬州慢</a:t>
            </a:r>
            <a:r>
              <a:rPr lang="en-US" altLang="zh-CN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zh-CN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086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" y="4764830"/>
            <a:ext cx="12192000" cy="2093170"/>
          </a:xfrm>
          <a:prstGeom prst="rect">
            <a:avLst/>
          </a:prstGeom>
        </p:spPr>
      </p:pic>
      <p:sp>
        <p:nvSpPr>
          <p:cNvPr id="9" name="文本框 8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4704424" y="849000"/>
            <a:ext cx="3083112" cy="743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[</a:t>
            </a:r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唐</a:t>
            </a: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]</a:t>
            </a:r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杜甫</a:t>
            </a:r>
          </a:p>
        </p:txBody>
      </p:sp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4185607" y="233900"/>
            <a:ext cx="41207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登岳阳楼</a:t>
            </a:r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》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783C512-BC4E-4F79-A4AF-2725A44927FF}"/>
              </a:ext>
            </a:extLst>
          </p:cNvPr>
          <p:cNvSpPr/>
          <p:nvPr/>
        </p:nvSpPr>
        <p:spPr>
          <a:xfrm>
            <a:off x="16933" y="1592665"/>
            <a:ext cx="12208933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唐代宗大历二年（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767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），杜甫五十七岁，当时诗人处境艰难，凄苦不堪，年老体衰，患肺病及风痹症，左臂偏枯，右耳已聋，靠饮药维持生命。大历三年（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768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），杜甫离开夔州（今重庆奉节）沿江由江陵、公安一路漂泊，来到岳阳（今属湖南）。登上神往已久的岳阳楼，登高远望，不免感慨万千，于是在岳阳写下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登岳阳楼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78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213432" y="349561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61B1F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意象、意境</a:t>
            </a:r>
            <a:endParaRPr lang="en-US" altLang="zh-CN" sz="3600" b="1" dirty="0">
              <a:solidFill>
                <a:srgbClr val="161B1F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300" name="图片 299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301" name="文本框 300"/>
          <p:cNvSpPr txBox="1"/>
          <p:nvPr/>
        </p:nvSpPr>
        <p:spPr bwMode="auto">
          <a:xfrm>
            <a:off x="1217559" y="1742897"/>
            <a:ext cx="40317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意象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：乾坤、孤舟</a:t>
            </a:r>
          </a:p>
        </p:txBody>
      </p:sp>
      <p:sp>
        <p:nvSpPr>
          <p:cNvPr id="307" name="文本框 306">
            <a:extLst>
              <a:ext uri="{FF2B5EF4-FFF2-40B4-BE49-F238E27FC236}">
                <a16:creationId xmlns:a16="http://schemas.microsoft.com/office/drawing/2014/main" id="{8D537ADD-CD0C-46BF-8578-349932694726}"/>
              </a:ext>
            </a:extLst>
          </p:cNvPr>
          <p:cNvSpPr txBox="1"/>
          <p:nvPr/>
        </p:nvSpPr>
        <p:spPr bwMode="auto">
          <a:xfrm>
            <a:off x="1217558" y="3283831"/>
            <a:ext cx="97721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意境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：反差，阔大者更为广阔，渺小者更显微小</a:t>
            </a:r>
          </a:p>
        </p:txBody>
      </p:sp>
    </p:spTree>
    <p:extLst>
      <p:ext uri="{BB962C8B-B14F-4D97-AF65-F5344CB8AC3E}">
        <p14:creationId xmlns:p14="http://schemas.microsoft.com/office/powerpoint/2010/main" val="371080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" grpId="1"/>
      <p:bldP spid="30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435527" y="42644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艺术手法</a:t>
            </a:r>
            <a:endParaRPr lang="en-US" altLang="zh-CN" sz="3200" b="1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3" t="29316" b="43667"/>
          <a:stretch/>
        </p:blipFill>
        <p:spPr>
          <a:xfrm flipH="1">
            <a:off x="8534400" y="5065264"/>
            <a:ext cx="4572158" cy="1792736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BB5E391-B1BC-4170-BF2F-3548869C8AFB}"/>
              </a:ext>
            </a:extLst>
          </p:cNvPr>
          <p:cNvSpPr txBox="1"/>
          <p:nvPr/>
        </p:nvSpPr>
        <p:spPr bwMode="auto">
          <a:xfrm>
            <a:off x="2386038" y="2081564"/>
            <a:ext cx="8434441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反衬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chemeClr val="bg2">
                  <a:lumMod val="2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以雄浑阔大之景反衬孤身悲苦之情</a:t>
            </a:r>
          </a:p>
        </p:txBody>
      </p:sp>
    </p:spTree>
    <p:extLst>
      <p:ext uri="{BB962C8B-B14F-4D97-AF65-F5344CB8AC3E}">
        <p14:creationId xmlns:p14="http://schemas.microsoft.com/office/powerpoint/2010/main" val="75056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2435527" y="42644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情感、主旨</a:t>
            </a:r>
            <a:endParaRPr lang="en-US" altLang="zh-CN" sz="3200" b="1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3217333" y="2332546"/>
            <a:ext cx="6096000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为自己穷困潦倒的境况而感叹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chemeClr val="bg2">
                  <a:lumMod val="2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更为战火中的国家而痛心</a:t>
            </a:r>
          </a:p>
        </p:txBody>
      </p:sp>
    </p:spTree>
    <p:extLst>
      <p:ext uri="{BB962C8B-B14F-4D97-AF65-F5344CB8AC3E}">
        <p14:creationId xmlns:p14="http://schemas.microsoft.com/office/powerpoint/2010/main" val="198910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-788" y="1035748"/>
            <a:ext cx="12016228" cy="148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endParaRPr lang="en-US" altLang="zh-CN" sz="3200" b="1" dirty="0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      </a:t>
            </a:r>
            <a:r>
              <a:rPr lang="zh-CN" altLang="en-US" sz="3200" b="1" dirty="0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颔联写出了怎样的自然景象？请你置身诗境，说说自己的感受。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1169581" y="3036551"/>
            <a:ext cx="10292316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广阔无边的洞庭湖水，划分开吴国和楚国的疆界，日月星辰都像是漂浮在湖水之中一般，显得水势浩瀚、无边无际。令人心胸开阔、震撼。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3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953" y="4824918"/>
            <a:ext cx="12192000" cy="2093170"/>
          </a:xfrm>
          <a:prstGeom prst="rect">
            <a:avLst/>
          </a:prstGeom>
        </p:spPr>
      </p:pic>
      <p:sp>
        <p:nvSpPr>
          <p:cNvPr id="7" name="文本框 6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AF7C3EE2-D416-4E82-ABD6-0200CAA4E239}"/>
              </a:ext>
            </a:extLst>
          </p:cNvPr>
          <p:cNvSpPr txBox="1"/>
          <p:nvPr/>
        </p:nvSpPr>
        <p:spPr>
          <a:xfrm>
            <a:off x="4554441" y="922913"/>
            <a:ext cx="3083112" cy="743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[</a:t>
            </a:r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宋</a:t>
            </a: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]</a:t>
            </a:r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姜夔</a:t>
            </a:r>
          </a:p>
        </p:txBody>
      </p:sp>
      <p:sp>
        <p:nvSpPr>
          <p:cNvPr id="8" name="文本框 7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CAFBB7F5-9426-49C6-AE17-05DABDF649EA}"/>
              </a:ext>
            </a:extLst>
          </p:cNvPr>
          <p:cNvSpPr txBox="1"/>
          <p:nvPr/>
        </p:nvSpPr>
        <p:spPr>
          <a:xfrm>
            <a:off x="4027159" y="375079"/>
            <a:ext cx="41207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扬州慢</a:t>
            </a:r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》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D30C6BB-9F01-4BF3-8EC2-D2AE72D858D4}"/>
              </a:ext>
            </a:extLst>
          </p:cNvPr>
          <p:cNvSpPr/>
          <p:nvPr/>
        </p:nvSpPr>
        <p:spPr>
          <a:xfrm>
            <a:off x="-16933" y="1860469"/>
            <a:ext cx="12208933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此词作于宋孝宗淳熙三年（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1176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），时作者二十余岁。宋高宗绍兴三十一年（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1161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），金主完颜亮南侵，江淮军败，中外震骇。完颜亮不久在瓜州为其臣下所杀。根据此前小序所说，淳熙三年，姜夔因路过扬州，目睹了战争洗劫后扬州的萧条景象，抚今追昔。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20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213432" y="349561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意象、意境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161B1F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300" name="图片 299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301" name="文本框 300"/>
          <p:cNvSpPr txBox="1"/>
          <p:nvPr/>
        </p:nvSpPr>
        <p:spPr bwMode="auto">
          <a:xfrm>
            <a:off x="1209912" y="2193918"/>
            <a:ext cx="7484533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意象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荠麦青青、废池乔木、二十四桥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无声冷月、桥边红药、凄清号角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07" name="文本框 306">
            <a:extLst>
              <a:ext uri="{FF2B5EF4-FFF2-40B4-BE49-F238E27FC236}">
                <a16:creationId xmlns:a16="http://schemas.microsoft.com/office/drawing/2014/main" id="{8D537ADD-CD0C-46BF-8578-349932694726}"/>
              </a:ext>
            </a:extLst>
          </p:cNvPr>
          <p:cNvSpPr txBox="1"/>
          <p:nvPr/>
        </p:nvSpPr>
        <p:spPr bwMode="auto">
          <a:xfrm>
            <a:off x="1209912" y="4096631"/>
            <a:ext cx="97721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意境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：遭劫后的扬州荒凉、寂寞，渲染了悲凉的气氛</a:t>
            </a:r>
          </a:p>
        </p:txBody>
      </p:sp>
    </p:spTree>
    <p:extLst>
      <p:ext uri="{BB962C8B-B14F-4D97-AF65-F5344CB8AC3E}">
        <p14:creationId xmlns:p14="http://schemas.microsoft.com/office/powerpoint/2010/main" val="268059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" grpId="0"/>
      <p:bldP spid="3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435527" y="42644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艺术手法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3" t="29316" b="43667"/>
          <a:stretch/>
        </p:blipFill>
        <p:spPr>
          <a:xfrm flipH="1">
            <a:off x="8534400" y="5065264"/>
            <a:ext cx="4572158" cy="1792736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BB5E391-B1BC-4170-BF2F-3548869C8AFB}"/>
              </a:ext>
            </a:extLst>
          </p:cNvPr>
          <p:cNvSpPr txBox="1"/>
          <p:nvPr/>
        </p:nvSpPr>
        <p:spPr bwMode="auto">
          <a:xfrm>
            <a:off x="859827" y="1732349"/>
            <a:ext cx="10651967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旺盛而齐整的荞麦的繁华美丽的扬州城，</a:t>
            </a: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反衬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“自胡马窥江去后”扬州城的凋残和破败景象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461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2435527" y="42644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情感、主旨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1642082" y="2481943"/>
            <a:ext cx="9231565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对扬州昔日繁华的怀念和对今日山河破败的哀思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为祖国山河残破、人民不幸而极其沉痛的心情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463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0" y="0"/>
            <a:ext cx="12016228" cy="1308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    这首词多处化用了杜牧的诗句，找出这些诗句，并分析其作用。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549821" y="1624311"/>
            <a:ext cx="1029231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2800" b="1" dirty="0">
                <a:ln w="18415" cmpd="sng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过春风十里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赠别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杜牧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娉娉袅袅十三馀，豆蔻梢头二月初。</a:t>
            </a:r>
          </a:p>
          <a:p>
            <a:pPr lvl="0" algn="ctr">
              <a:defRPr/>
            </a:pP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春风十里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扬州路，卷上珠帘总不如。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defRPr/>
            </a:pP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以昔日扬州的繁华兴盛与现实中的“废池乔木”相对照，书法</a:t>
            </a: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感时伤乱、今不如昔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的感慨。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09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0" y="0"/>
            <a:ext cx="12016228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这首词多处化用了杜牧的诗句，找出这些诗句，并分析其作用。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397420" y="770871"/>
            <a:ext cx="11347539" cy="5370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纵豆蔻词工，青楼梦好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赠别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杜牧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娉娉袅袅十三馀，</a:t>
            </a:r>
            <a:r>
              <a:rPr kumimoji="0" lang="zh-CN" altLang="en-US" sz="2800" b="1" i="0" u="sng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豆蔻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梢头二月初。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 w="18415" cmpd="sng">
                  <a:noFill/>
                  <a:prstDash val="solid"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春风十里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扬州路，卷上珠帘总不如。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遣怀</a:t>
            </a: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杜牧</a:t>
            </a: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落魄江湖载酒行，楚腰纤细掌中轻。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十年一觉扬州梦，赢得</a:t>
            </a: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青楼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薄幸名。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杜牧风流倜傥，才情过人，但面对满目疮痍的扬州，也难有风流情怀，曲折地表达了作者</a:t>
            </a:r>
            <a:r>
              <a:rPr kumimoji="0" lang="zh-CN" altLang="en-US" sz="2800" b="1" i="0" u="sng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难掩的悲伤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14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0" y="0"/>
            <a:ext cx="12016228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这首词多处化用了杜牧的诗句，找出这些诗句，并分析其作用。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334344" y="1116311"/>
            <a:ext cx="11347539" cy="5586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sng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二十四桥仍在，波心荡，冷月无声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algn="ctr">
              <a:defRPr/>
            </a:pP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寄扬州韩绰判官</a:t>
            </a:r>
          </a:p>
          <a:p>
            <a:pPr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杜牧</a:t>
            </a:r>
          </a:p>
          <a:p>
            <a:pPr lvl="0" algn="ctr"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青山隐隐水迢迢，秋尽江南草未凋；</a:t>
            </a:r>
          </a:p>
          <a:p>
            <a:pPr lvl="0" algn="ctr">
              <a:defRPr/>
            </a:pP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二十四桥明月夜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，玉人何处教吹箫。</a:t>
            </a:r>
            <a:endParaRPr lang="en-US" altLang="zh-CN" sz="28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defRPr/>
            </a:pP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二十四桥仍在，明月夜也依然有，但“玉人吹箫”的风月繁华已不复存在了。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作用</a:t>
            </a: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r>
              <a:rPr lang="zh-CN" altLang="en-US" sz="28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化用杜牧描写扬州的美好的诗句，反衬如今的萧条败落，委婉地表达了作者沉痛的故国之思。</a:t>
            </a:r>
            <a:endParaRPr kumimoji="0" lang="en-US" altLang="zh-CN" sz="2800" b="1" i="0" u="sng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208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7109"/>
            <a:ext cx="12192000" cy="2093170"/>
          </a:xfrm>
          <a:prstGeom prst="rect">
            <a:avLst/>
          </a:prstGeom>
        </p:spPr>
      </p:pic>
      <p:sp>
        <p:nvSpPr>
          <p:cNvPr id="4" name="文本框 3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EDA97EF-751B-40BD-8218-0D67F943F869}"/>
              </a:ext>
            </a:extLst>
          </p:cNvPr>
          <p:cNvSpPr txBox="1"/>
          <p:nvPr/>
        </p:nvSpPr>
        <p:spPr>
          <a:xfrm>
            <a:off x="4554441" y="1000468"/>
            <a:ext cx="3083112" cy="743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杜甫</a:t>
            </a:r>
          </a:p>
        </p:txBody>
      </p:sp>
      <p:sp>
        <p:nvSpPr>
          <p:cNvPr id="5" name="文本框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5BC461AC-6EBC-40C2-B75D-53D93C31F8CD}"/>
              </a:ext>
            </a:extLst>
          </p:cNvPr>
          <p:cNvSpPr txBox="1"/>
          <p:nvPr/>
        </p:nvSpPr>
        <p:spPr>
          <a:xfrm>
            <a:off x="4035624" y="107721"/>
            <a:ext cx="41207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阁夜</a:t>
            </a:r>
            <a:r>
              <a:rPr lang="en-US" altLang="zh-CN" sz="4000" b="1" dirty="0">
                <a:solidFill>
                  <a:schemeClr val="bg2">
                    <a:lumMod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》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D088699-09DB-4405-B54C-ED4537E57FAA}"/>
              </a:ext>
            </a:extLst>
          </p:cNvPr>
          <p:cNvSpPr/>
          <p:nvPr/>
        </p:nvSpPr>
        <p:spPr>
          <a:xfrm>
            <a:off x="188686" y="1928994"/>
            <a:ext cx="12003314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该诗是大历元年（公元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766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）冬杜甫寓居夔州西阁时所作。当时西川崔旰、郭英乂、杨子琳等军阀混战，连年不息。吐蕃也不断侵袭蜀地。而杜甫的好友李白、严武、高适等都先后死去。感时忆旧，他写了这首诗，表现出异常沉重的心情。</a:t>
            </a:r>
          </a:p>
        </p:txBody>
      </p:sp>
    </p:spTree>
    <p:extLst>
      <p:ext uri="{BB962C8B-B14F-4D97-AF65-F5344CB8AC3E}">
        <p14:creationId xmlns:p14="http://schemas.microsoft.com/office/powerpoint/2010/main" val="182382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888274" y="4257046"/>
            <a:ext cx="1303726" cy="275426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32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26CC16A3-8BA7-47EE-8754-1D67FFDEBD1A}"/>
              </a:ext>
            </a:extLst>
          </p:cNvPr>
          <p:cNvSpPr txBox="1"/>
          <p:nvPr/>
        </p:nvSpPr>
        <p:spPr>
          <a:xfrm>
            <a:off x="2459188" y="360681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意象、意境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483F8FE0-D185-4211-A956-3394C6E1518B}"/>
              </a:ext>
            </a:extLst>
          </p:cNvPr>
          <p:cNvSpPr txBox="1"/>
          <p:nvPr/>
        </p:nvSpPr>
        <p:spPr bwMode="auto">
          <a:xfrm>
            <a:off x="380571" y="1258821"/>
            <a:ext cx="10982089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意象一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短景、霜雪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意境一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：环境寒冷凄清，隐含着诗人生活寒怆和心境悲凉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A206780E-0B1E-4175-A2D8-D0647F0EFE29}"/>
              </a:ext>
            </a:extLst>
          </p:cNvPr>
          <p:cNvSpPr txBox="1"/>
          <p:nvPr/>
        </p:nvSpPr>
        <p:spPr bwMode="auto">
          <a:xfrm>
            <a:off x="380571" y="3067020"/>
            <a:ext cx="10982089" cy="3670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意象二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：鼓角、三峡、星河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意境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境界苍凉恢廓，因战乱突发，整个三峡的山和水都在震荡，都在动摇，形象地反映当时的战乱给整个唐代社会带来的震荡之巨之烈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56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435527" y="42644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艺术手法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BB5E391-B1BC-4170-BF2F-3548869C8AFB}"/>
              </a:ext>
            </a:extLst>
          </p:cNvPr>
          <p:cNvSpPr txBox="1"/>
          <p:nvPr/>
        </p:nvSpPr>
        <p:spPr bwMode="auto">
          <a:xfrm>
            <a:off x="99959" y="1443611"/>
            <a:ext cx="11914832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寄情于景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首联中，冰天雪地固然寒冷，对于贫病交加、漂泊天涯的作者来说，心境的凄寒和这冰天雪地的寒宵融为一体了；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A2AEBBD-7223-4F5E-9235-93278992C521}"/>
              </a:ext>
            </a:extLst>
          </p:cNvPr>
          <p:cNvSpPr txBox="1"/>
          <p:nvPr/>
        </p:nvSpPr>
        <p:spPr bwMode="auto">
          <a:xfrm>
            <a:off x="138584" y="3968810"/>
            <a:ext cx="11914832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颔联中，悲壮的鼓角声是国家失序、民有怨气的表现，星河动摇是百姓劳动的反映，战乱频繁给百姓带来的灾难和痛苦不言而喻。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04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435527" y="42644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艺术手法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BB5E391-B1BC-4170-BF2F-3548869C8AFB}"/>
              </a:ext>
            </a:extLst>
          </p:cNvPr>
          <p:cNvSpPr txBox="1"/>
          <p:nvPr/>
        </p:nvSpPr>
        <p:spPr bwMode="auto">
          <a:xfrm>
            <a:off x="99959" y="1443611"/>
            <a:ext cx="11914832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用典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卧龙诸葛亮神机妙算一世，跃马称帝的公孙述叱咤风云一代豪杰，最终归于一抔黄土，化作历史尘埃。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用典使全诗有了深邃的</a:t>
            </a: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历史时空感和厚重感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300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2435527" y="42644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情感、主旨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3217333" y="2332546"/>
            <a:ext cx="6096000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表现了诗人感时伤怀，对国家、对人民命运的深切关怀。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18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87886" y="645631"/>
            <a:ext cx="12016228" cy="222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       这首诗作者感慨万千，说说一共表达了几种悲慨，以及诗人对什么事最为忧伤。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270933" y="3193472"/>
            <a:ext cx="7484533" cy="32229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对时光飞逝人生短促的感慨；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客居天涯的凄寒；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对百姓受战乱之苦而痛惜；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对万物永恒而人生无常的悲叹；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5.</a:t>
            </a: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对老病孤独、亲朋音讯断绝的寂寥和无奈。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775B6F7-4DFA-49B0-A04F-009E2FCFD3EA}"/>
              </a:ext>
            </a:extLst>
          </p:cNvPr>
          <p:cNvSpPr txBox="1"/>
          <p:nvPr/>
        </p:nvSpPr>
        <p:spPr bwMode="auto">
          <a:xfrm>
            <a:off x="8232819" y="3516638"/>
            <a:ext cx="3688248" cy="2576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“野哭千家闻战伐”使诗歌情感到达高潮，诗人对国事最为伤怀，对百姓最为痛惜。</a:t>
            </a:r>
          </a:p>
        </p:txBody>
      </p:sp>
    </p:spTree>
    <p:extLst>
      <p:ext uri="{BB962C8B-B14F-4D97-AF65-F5344CB8AC3E}">
        <p14:creationId xmlns:p14="http://schemas.microsoft.com/office/powerpoint/2010/main" val="219728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686" y="4736906"/>
            <a:ext cx="12192000" cy="2093170"/>
          </a:xfrm>
          <a:prstGeom prst="rect">
            <a:avLst/>
          </a:prstGeom>
        </p:spPr>
      </p:pic>
      <p:sp>
        <p:nvSpPr>
          <p:cNvPr id="4" name="文本框 3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EDA97EF-751B-40BD-8218-0D67F943F869}"/>
              </a:ext>
            </a:extLst>
          </p:cNvPr>
          <p:cNvSpPr txBox="1"/>
          <p:nvPr/>
        </p:nvSpPr>
        <p:spPr>
          <a:xfrm>
            <a:off x="4554441" y="1189852"/>
            <a:ext cx="3083112" cy="743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[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南唐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]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dobe Arabic" panose="02040503050201020203" pitchFamily="18" charset="-78"/>
                <a:ea typeface="方正清刻本悦宋简体" panose="02000000000000000000" pitchFamily="2" charset="-122"/>
                <a:cs typeface="Adobe Arabic" panose="02040503050201020203" pitchFamily="18" charset="-78"/>
              </a:rPr>
              <a:t>李煜</a:t>
            </a:r>
          </a:p>
        </p:txBody>
      </p:sp>
      <p:sp>
        <p:nvSpPr>
          <p:cNvPr id="5" name="文本框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5BC461AC-6EBC-40C2-B75D-53D93C31F8CD}"/>
              </a:ext>
            </a:extLst>
          </p:cNvPr>
          <p:cNvSpPr txBox="1"/>
          <p:nvPr/>
        </p:nvSpPr>
        <p:spPr>
          <a:xfrm>
            <a:off x="4035624" y="372093"/>
            <a:ext cx="412074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虞美人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》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C7B77F2-2E59-49A1-953B-EDC0414BE13D}"/>
              </a:ext>
            </a:extLst>
          </p:cNvPr>
          <p:cNvSpPr/>
          <p:nvPr/>
        </p:nvSpPr>
        <p:spPr>
          <a:xfrm>
            <a:off x="0" y="2121094"/>
            <a:ext cx="1219200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这首词是公元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978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年（北宋太宗赵光义太平兴国三年）李煜归宋后三年时所写，当时作者四十二岁。相传他于自己生日（七月七日）之夜（“七夕”），在寓所命故妓作乐，唱新作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虞美人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词，声闻于外。宋太宗闻之大怒，命人赐牵机药酒，将他毒死。牵机药一说是中药马钱子，服后破坏中枢神经系统，全身抽搐，头脚缩在一起，状极痛苦。</a:t>
            </a:r>
          </a:p>
        </p:txBody>
      </p:sp>
    </p:spTree>
    <p:extLst>
      <p:ext uri="{BB962C8B-B14F-4D97-AF65-F5344CB8AC3E}">
        <p14:creationId xmlns:p14="http://schemas.microsoft.com/office/powerpoint/2010/main" val="26270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888274" y="4257046"/>
            <a:ext cx="1303726" cy="275426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32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26CC16A3-8BA7-47EE-8754-1D67FFDEBD1A}"/>
              </a:ext>
            </a:extLst>
          </p:cNvPr>
          <p:cNvSpPr txBox="1"/>
          <p:nvPr/>
        </p:nvSpPr>
        <p:spPr>
          <a:xfrm>
            <a:off x="2459188" y="360681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意象、意境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483F8FE0-D185-4211-A956-3394C6E1518B}"/>
              </a:ext>
            </a:extLst>
          </p:cNvPr>
          <p:cNvSpPr txBox="1"/>
          <p:nvPr/>
        </p:nvSpPr>
        <p:spPr bwMode="auto">
          <a:xfrm>
            <a:off x="604956" y="1225277"/>
            <a:ext cx="10486378" cy="4408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意象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东风、明月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意境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春风拂过，月光皎洁，本是美好的时刻，但词人不禁思念起故国，一样的东风，一样的明月，不一样的境遇，往事不堪回首，只余悲痛。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60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2435527" y="42644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艺术手法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9BB5E391-B1BC-4170-BF2F-3548869C8AFB}"/>
              </a:ext>
            </a:extLst>
          </p:cNvPr>
          <p:cNvSpPr txBox="1"/>
          <p:nvPr/>
        </p:nvSpPr>
        <p:spPr bwMode="auto">
          <a:xfrm>
            <a:off x="1386892" y="1963214"/>
            <a:ext cx="9924574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比喻、化抽象为具体</a:t>
            </a:r>
            <a:r>
              <a:rPr kumimoji="0" lang="zh-CN" altLang="en-US" sz="3200" b="1" i="0" u="none" strike="noStrike" kern="1200" cap="none" spc="0" normalizeH="0" baseline="0" noProof="0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作者将</a:t>
            </a: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一腔愁绪化为有形的流水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，它无穷无尽、无边无际、丰盈而沉重。将愁思形象化，使情感有了无穷的广度和深度。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53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B640C02-D490-408A-B280-A987C402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5" r="32434" b="63810"/>
          <a:stretch/>
        </p:blipFill>
        <p:spPr>
          <a:xfrm>
            <a:off x="10164420" y="4376057"/>
            <a:ext cx="2220686" cy="24819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2435527" y="42644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情感、主旨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829732" y="2332546"/>
            <a:ext cx="10447867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抒发了词人</a:t>
            </a: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对屈辱的囚徒生活的无比厌恶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3200" b="1" u="sng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对亡国的痛恨以及对故国的思念之情</a:t>
            </a:r>
            <a:r>
              <a:rPr lang="zh-CN" altLang="en-US" sz="32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，满腔愁绪，无处发泄。</a:t>
            </a:r>
            <a:endParaRPr kumimoji="0" lang="zh-CN" altLang="en-US" sz="32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495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B0903F3-F491-42CF-8F63-0CA4977800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8" t="17941" b="70903"/>
          <a:stretch/>
        </p:blipFill>
        <p:spPr>
          <a:xfrm flipH="1">
            <a:off x="-676261" y="211121"/>
            <a:ext cx="3111788" cy="800100"/>
          </a:xfrm>
          <a:prstGeom prst="rect">
            <a:avLst/>
          </a:prstGeom>
        </p:spPr>
      </p:pic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87886" y="645631"/>
            <a:ext cx="12016228" cy="148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提问：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3200" b="1" dirty="0">
                <a:solidFill>
                  <a:prstClr val="black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      春花秋月是美景，作者为什么要追问它“何时了”？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1278467" y="2799383"/>
            <a:ext cx="9635065" cy="19303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一个被囚禁的亡国之君要忍受无尽的屈辱，一年一度的春花秋月只是意味着这种屈辱生活的延续罢了，良辰美景更衬托内心的悲戚之重、苦闷之深，所以才追问“何时了”。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974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E50B22F2-C298-4E03-9831-987B20B9DE5B}"/>
              </a:ext>
            </a:extLst>
          </p:cNvPr>
          <p:cNvSpPr txBox="1"/>
          <p:nvPr/>
        </p:nvSpPr>
        <p:spPr>
          <a:xfrm>
            <a:off x="0" y="120697"/>
            <a:ext cx="2353733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Open Sans" panose="020B0606030504020204" pitchFamily="34" charset="0"/>
              </a:rPr>
              <a:t>常见意象：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Open Sans" panose="020B0606030504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E1DF7F-2913-44A3-A809-79222C30243E}"/>
              </a:ext>
            </a:extLst>
          </p:cNvPr>
          <p:cNvSpPr txBox="1"/>
          <p:nvPr/>
        </p:nvSpPr>
        <p:spPr bwMode="auto">
          <a:xfrm>
            <a:off x="313267" y="1241516"/>
            <a:ext cx="1075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冰雪：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7F7AC3C-9D6C-437D-BC8A-DA3828826A27}"/>
              </a:ext>
            </a:extLst>
          </p:cNvPr>
          <p:cNvSpPr txBox="1"/>
          <p:nvPr/>
        </p:nvSpPr>
        <p:spPr bwMode="auto">
          <a:xfrm>
            <a:off x="1388533" y="1241516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忠贞高洁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BA68E89-5A76-493D-9C38-694A0DFEC07E}"/>
              </a:ext>
            </a:extLst>
          </p:cNvPr>
          <p:cNvSpPr txBox="1"/>
          <p:nvPr/>
        </p:nvSpPr>
        <p:spPr bwMode="auto">
          <a:xfrm>
            <a:off x="3810001" y="1205537"/>
            <a:ext cx="1075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霜雪：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4DD0A47-C6DC-46BE-93FF-812C16E71BE6}"/>
              </a:ext>
            </a:extLst>
          </p:cNvPr>
          <p:cNvSpPr txBox="1"/>
          <p:nvPr/>
        </p:nvSpPr>
        <p:spPr bwMode="auto">
          <a:xfrm>
            <a:off x="4885267" y="1205537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凄清氛围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69311B3-5AD8-46D5-BB54-732C78A3991D}"/>
              </a:ext>
            </a:extLst>
          </p:cNvPr>
          <p:cNvSpPr txBox="1"/>
          <p:nvPr/>
        </p:nvSpPr>
        <p:spPr bwMode="auto">
          <a:xfrm>
            <a:off x="7323667" y="1205537"/>
            <a:ext cx="1075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流水：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2F4F69F-96FE-4CAD-AE34-AE1A1BC8A9BF}"/>
              </a:ext>
            </a:extLst>
          </p:cNvPr>
          <p:cNvSpPr txBox="1"/>
          <p:nvPr/>
        </p:nvSpPr>
        <p:spPr bwMode="auto">
          <a:xfrm>
            <a:off x="8398933" y="1205537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绵绵愁思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874D386-C317-4F7E-B3D9-7EE9EEB660AD}"/>
              </a:ext>
            </a:extLst>
          </p:cNvPr>
          <p:cNvSpPr txBox="1"/>
          <p:nvPr/>
        </p:nvSpPr>
        <p:spPr bwMode="auto">
          <a:xfrm>
            <a:off x="330200" y="2009652"/>
            <a:ext cx="1075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琴瑟：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8D68CAE-B9B3-4554-A542-ADBC7AC12A78}"/>
              </a:ext>
            </a:extLst>
          </p:cNvPr>
          <p:cNvSpPr txBox="1"/>
          <p:nvPr/>
        </p:nvSpPr>
        <p:spPr bwMode="auto">
          <a:xfrm>
            <a:off x="1405466" y="2009652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切切情意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B25A382-476B-4220-B5D7-605A91598DBB}"/>
              </a:ext>
            </a:extLst>
          </p:cNvPr>
          <p:cNvSpPr txBox="1"/>
          <p:nvPr/>
        </p:nvSpPr>
        <p:spPr bwMode="auto">
          <a:xfrm>
            <a:off x="330200" y="2761415"/>
            <a:ext cx="7679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柳枝、灞桥、长亭、阳关、烟波、冷雨：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6762E7A-116F-45A0-BA12-554D07E187F5}"/>
              </a:ext>
            </a:extLst>
          </p:cNvPr>
          <p:cNvSpPr txBox="1"/>
          <p:nvPr/>
        </p:nvSpPr>
        <p:spPr bwMode="auto">
          <a:xfrm>
            <a:off x="6968066" y="2761414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离愁别绪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D4F20F66-D9FA-42F4-B15C-CBF8DFEE3682}"/>
              </a:ext>
            </a:extLst>
          </p:cNvPr>
          <p:cNvSpPr txBox="1"/>
          <p:nvPr/>
        </p:nvSpPr>
        <p:spPr bwMode="auto">
          <a:xfrm>
            <a:off x="330200" y="3578561"/>
            <a:ext cx="7679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古道、夕阳、西风、归雁、子规、浮云：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089DBB1-179A-42AD-A577-6DB7DFF5B28F}"/>
              </a:ext>
            </a:extLst>
          </p:cNvPr>
          <p:cNvSpPr txBox="1"/>
          <p:nvPr/>
        </p:nvSpPr>
        <p:spPr bwMode="auto">
          <a:xfrm>
            <a:off x="6968066" y="3576103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羁旅愁思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7388006-3433-4E25-859B-C92878C680B0}"/>
              </a:ext>
            </a:extLst>
          </p:cNvPr>
          <p:cNvSpPr txBox="1"/>
          <p:nvPr/>
        </p:nvSpPr>
        <p:spPr bwMode="auto">
          <a:xfrm>
            <a:off x="313267" y="4494894"/>
            <a:ext cx="7679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清风、明月、花草：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BA243A5-5D00-4EFA-A4DC-F9AF51ED241C}"/>
              </a:ext>
            </a:extLst>
          </p:cNvPr>
          <p:cNvSpPr txBox="1"/>
          <p:nvPr/>
        </p:nvSpPr>
        <p:spPr bwMode="auto">
          <a:xfrm>
            <a:off x="3615266" y="4504424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闲情雅致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A67088D-9E38-4E7C-962C-E2025D123150}"/>
              </a:ext>
            </a:extLst>
          </p:cNvPr>
          <p:cNvSpPr txBox="1"/>
          <p:nvPr/>
        </p:nvSpPr>
        <p:spPr bwMode="auto">
          <a:xfrm>
            <a:off x="313267" y="5343155"/>
            <a:ext cx="7679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登高、凭栏、捣衣、寒砧、鹧鸪：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7BBFC4A-C221-4457-998D-83458F7F5F4C}"/>
              </a:ext>
            </a:extLst>
          </p:cNvPr>
          <p:cNvSpPr txBox="1"/>
          <p:nvPr/>
        </p:nvSpPr>
        <p:spPr bwMode="auto">
          <a:xfrm>
            <a:off x="5770035" y="5333625"/>
            <a:ext cx="20827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思乡情怀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41025B0-EE02-4A14-93B7-4E4E691BD71E}"/>
              </a:ext>
            </a:extLst>
          </p:cNvPr>
          <p:cNvSpPr txBox="1"/>
          <p:nvPr/>
        </p:nvSpPr>
        <p:spPr bwMode="auto">
          <a:xfrm>
            <a:off x="313267" y="6099628"/>
            <a:ext cx="7679266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烽火、金戈、战马、大漠、塞外：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FAA24FD-03E3-45BA-B6A2-73C047E6BDA6}"/>
              </a:ext>
            </a:extLst>
          </p:cNvPr>
          <p:cNvSpPr txBox="1"/>
          <p:nvPr/>
        </p:nvSpPr>
        <p:spPr bwMode="auto">
          <a:xfrm>
            <a:off x="5770035" y="6090098"/>
            <a:ext cx="4711697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戍边豪情或爱国情怀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76EFCAFF-08CC-4DCB-8114-9AAAFE7D9155}"/>
              </a:ext>
            </a:extLst>
          </p:cNvPr>
          <p:cNvSpPr txBox="1"/>
          <p:nvPr/>
        </p:nvSpPr>
        <p:spPr bwMode="auto">
          <a:xfrm>
            <a:off x="2087032" y="178194"/>
            <a:ext cx="8394699" cy="637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n w="18415" cmpd="sng">
                  <a:noFill/>
                  <a:prstDash val="solid"/>
                </a:ln>
                <a:solidFill>
                  <a:srgbClr val="E7E6E6">
                    <a:lumMod val="25000"/>
                  </a:srgb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要合诗歌的具体写作背景和作者的写作风格分析</a:t>
            </a:r>
            <a:endParaRPr kumimoji="0" lang="en-US" altLang="zh-CN" sz="28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680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176"/>
            <a:ext cx="12192000" cy="2093170"/>
          </a:xfrm>
          <a:prstGeom prst="rect">
            <a:avLst/>
          </a:prstGeom>
        </p:spPr>
      </p:pic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651934" y="668419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自主阅读</a:t>
            </a: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B30085F-5569-404A-BF73-BCBB75C50B82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51934" y="1571775"/>
            <a:ext cx="10888132" cy="294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任务三：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161B1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阅读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黍离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》《</a:t>
            </a:r>
            <a:r>
              <a:rPr lang="zh-CN" altLang="en-US" sz="32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哀江头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，谈谈什么是“黍离之悲”。</a:t>
            </a:r>
            <a:endParaRPr kumimoji="0" lang="zh-CN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817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958E7AD-F0A7-47C8-B431-70F35F0E53A5}"/>
              </a:ext>
            </a:extLst>
          </p:cNvPr>
          <p:cNvSpPr/>
          <p:nvPr/>
        </p:nvSpPr>
        <p:spPr>
          <a:xfrm>
            <a:off x="186267" y="1377301"/>
            <a:ext cx="12005733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《国风·王风·黍离》历代流传，影响很大，后世文人写咏史怀古诗，也往往沿袭这首诗的音调。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而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“黍离”一词也成了历代文人感叹亡国、触景生情常用的典故。</a:t>
            </a:r>
            <a:endParaRPr lang="en-US" altLang="zh-CN" sz="2800" b="1" u="sng" kern="1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代表作品：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曹植的《情诗》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向秀的《思旧赋》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刘禹锡的《乌衣巷》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姜夔的《扬州慢》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杜甫</a:t>
            </a:r>
            <a:r>
              <a:rPr lang="zh-CN" altLang="zh-CN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的《哀江头》</a:t>
            </a:r>
            <a:r>
              <a:rPr lang="zh-CN" altLang="en-US" sz="2800" b="1" kern="1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作者经过遭受战争凌辱的城池或故土，亲眼见证它由繁华到荒凉，不禁为国家破亡而哀痛。</a:t>
            </a:r>
          </a:p>
        </p:txBody>
      </p:sp>
      <p:sp>
        <p:nvSpPr>
          <p:cNvPr id="5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4AE2FEAD-8419-44D5-A407-6351ED577446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6267" y="385388"/>
            <a:ext cx="2167466" cy="781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黍离之悲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zh-CN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013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176"/>
            <a:ext cx="12192000" cy="2093170"/>
          </a:xfrm>
          <a:prstGeom prst="rect">
            <a:avLst/>
          </a:prstGeom>
        </p:spPr>
      </p:pic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0" y="54303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思考讨论：</a:t>
            </a: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B30085F-5569-404A-BF73-BCBB75C50B82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700634"/>
            <a:ext cx="12192000" cy="618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任务四：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本专题里所读的诗词的作者在表达爱国情怀时有哪些异同？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同：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1.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都处于战乱年代，国破家亡之时。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2.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基本都采用了虚实结合的方式，将过去和现在进行对比。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3.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表达了作者对战争的厌恶与无奈，对国破家亡的愤恨与沉痛，诗中显现出深沉的爱国情怀。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异：</a:t>
            </a:r>
            <a:endParaRPr lang="en-US" altLang="zh-CN" sz="32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杜甫、陆游诗境界阔大，历史背景深沉，而其他诗人更为柔情。</a:t>
            </a:r>
            <a:endParaRPr kumimoji="0" lang="en-US" altLang="zh-CN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395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91"/>
          <a:stretch/>
        </p:blipFill>
        <p:spPr>
          <a:xfrm>
            <a:off x="2951462" y="5432504"/>
            <a:ext cx="5592390" cy="1841765"/>
          </a:xfrm>
          <a:prstGeom prst="rect">
            <a:avLst/>
          </a:prstGeom>
        </p:spPr>
      </p:pic>
      <p:sp>
        <p:nvSpPr>
          <p:cNvPr id="10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246DB612-56DF-4E83-9BE8-7FD7EC9C478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686422"/>
            <a:ext cx="12192000" cy="5119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这个民族从我们都不存在的时候，从我们的祖辈甚至更远的时候起，就一直坚定地生存着，并将继续把这段血脉延续下去，将来这个民族还会忘记战争的痛苦，还会有人背叛这个国家，还会有人为私利而抛弃整个民族，还会有人在危难时刻苟且偷生甚至发国难财。但是这个民族从未毁灭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因为她总还有那么一批人，在她穷的时候不抛弃她，在她弱的时候不鄙视她，在她需要的时候不背叛她。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他们觉得这个社会黑暗得不值得去爱，曾经觉得自己的人生在那些富豪官僚面前卑微得象一根稻草，曾经痛恨爹娘为什么要把自己生在这样的环境下。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却还是为了这个糟糕的世界而抛弃了小小的家园、爱情、前途，把自己碾碎在历史的车轮下。</a:t>
            </a:r>
          </a:p>
          <a:p>
            <a:pPr lvl="0"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列夫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托尔斯泰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战争与和平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78963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176"/>
            <a:ext cx="12192000" cy="2093170"/>
          </a:xfrm>
          <a:prstGeom prst="rect">
            <a:avLst/>
          </a:prstGeom>
        </p:spPr>
      </p:pic>
      <p:sp>
        <p:nvSpPr>
          <p:cNvPr id="10" name="文本框 9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651934" y="668419"/>
            <a:ext cx="412074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+mn-cs"/>
              </a:rPr>
              <a:t>写作练习：</a:t>
            </a:r>
          </a:p>
        </p:txBody>
      </p:sp>
      <p:sp>
        <p:nvSpPr>
          <p:cNvPr id="6" name="MH_SubTitle_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>
            <a:extLst>
              <a:ext uri="{FF2B5EF4-FFF2-40B4-BE49-F238E27FC236}">
                <a16:creationId xmlns:a16="http://schemas.microsoft.com/office/drawing/2014/main" id="{DB30085F-5569-404A-BF73-BCBB75C50B82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1760" y="1599029"/>
            <a:ext cx="11611186" cy="125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61B1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任务五：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61B1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学习这个专题，你有何收获？写一个不少于</a:t>
            </a:r>
            <a:r>
              <a:rPr lang="en-US" altLang="zh-CN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400</a:t>
            </a:r>
            <a:r>
              <a:rPr lang="zh-CN" altLang="en-US" sz="2800" b="1" dirty="0">
                <a:solidFill>
                  <a:srgbClr val="161B1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字的小结，标题自拟。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DE1B336-BE18-4D55-BB3A-25BE6D1CC32B}"/>
              </a:ext>
            </a:extLst>
          </p:cNvPr>
          <p:cNvSpPr/>
          <p:nvPr/>
        </p:nvSpPr>
        <p:spPr>
          <a:xfrm>
            <a:off x="3840480" y="2977158"/>
            <a:ext cx="766064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掌握了新的诗歌鉴赏方法</a:t>
            </a: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有感于诗人的爱国情怀</a:t>
            </a: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和平年代与战争年代的爱国行为有何不同？</a:t>
            </a: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战争带给人的思考</a:t>
            </a:r>
          </a:p>
        </p:txBody>
      </p:sp>
    </p:spTree>
    <p:extLst>
      <p:ext uri="{BB962C8B-B14F-4D97-AF65-F5344CB8AC3E}">
        <p14:creationId xmlns:p14="http://schemas.microsoft.com/office/powerpoint/2010/main" val="221257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6225314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2024</TotalTime>
  <Words>2258</Words>
  <Application>Microsoft Office PowerPoint</Application>
  <PresentationFormat>宽屏</PresentationFormat>
  <Paragraphs>199</Paragraphs>
  <Slides>34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Adobe Arabic</vt:lpstr>
      <vt:lpstr>等线</vt:lpstr>
      <vt:lpstr>等线 Light</vt:lpstr>
      <vt:lpstr>方正清刻本悦宋简体</vt:lpstr>
      <vt:lpstr>方正姚体</vt:lpstr>
      <vt:lpstr>黑体</vt:lpstr>
      <vt:lpstr>华文行楷</vt:lpstr>
      <vt:lpstr>华文新魏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FIVE</dc:creator>
  <cp:lastModifiedBy>zhao</cp:lastModifiedBy>
  <cp:revision>143</cp:revision>
  <dcterms:created xsi:type="dcterms:W3CDTF">2017-07-28T09:08:05Z</dcterms:created>
  <dcterms:modified xsi:type="dcterms:W3CDTF">2019-01-09T08:12:22Z</dcterms:modified>
</cp:coreProperties>
</file>