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62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73265-78B1-45E8-974E-5A7396BDBC84}" type="datetimeFigureOut">
              <a:rPr lang="zh-CN" altLang="en-US" smtClean="0"/>
              <a:t>2018/12/30</a:t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33DB2DD-985D-42BF-A615-73898C84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6624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/>
              <a:t>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73265-78B1-45E8-974E-5A7396BDBC84}" type="datetimeFigureOut">
              <a:rPr lang="zh-CN" altLang="en-US" smtClean="0"/>
              <a:t>2018/12/30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33DB2DD-985D-42BF-A615-73898C84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804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/>
              <a:t>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73265-78B1-45E8-974E-5A7396BDBC84}" type="datetimeFigureOut">
              <a:rPr lang="zh-CN" altLang="en-US" smtClean="0"/>
              <a:t>2018/12/30</a:t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B2DD-985D-42BF-A615-73898C84FDD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4334133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/>
              <a:t>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/>
              <a:t>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73265-78B1-45E8-974E-5A7396BDBC84}" type="datetimeFigureOut">
              <a:rPr lang="zh-CN" altLang="en-US" smtClean="0"/>
              <a:t>2018/12/30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B2DD-985D-42BF-A615-73898C84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2148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/>
              <a:t>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/>
              <a:t>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/>
              <a:t>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73265-78B1-45E8-974E-5A7396BDBC84}" type="datetimeFigureOut">
              <a:rPr lang="zh-CN" altLang="en-US" smtClean="0"/>
              <a:t>2018/12/30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33DB2DD-985D-42BF-A615-73898C84FDD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84651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73265-78B1-45E8-974E-5A7396BDBC84}" type="datetimeFigureOut">
              <a:rPr lang="zh-CN" altLang="en-US" smtClean="0"/>
              <a:t>2018/12/30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B2DD-985D-42BF-A615-73898C84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628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73265-78B1-45E8-974E-5A7396BDBC84}" type="datetimeFigureOut">
              <a:rPr lang="zh-CN" altLang="en-US" smtClean="0"/>
              <a:t>2018/12/30</a:t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B2DD-985D-42BF-A615-73898C84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5656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/>
              <a:t>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/>
              <a:t>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73265-78B1-45E8-974E-5A7396BDBC84}" type="datetimeFigureOut">
              <a:rPr lang="zh-CN" altLang="en-US" smtClean="0"/>
              <a:t>2018/12/30</a:t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B2DD-985D-42BF-A615-73898C84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3807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73265-78B1-45E8-974E-5A7396BDBC84}" type="datetimeFigureOut">
              <a:rPr lang="zh-CN" altLang="en-US" smtClean="0"/>
              <a:t>2018/12/30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B2DD-985D-42BF-A615-73898C84FDD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/>
              <a:t>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496875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/>
              <a:t>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73265-78B1-45E8-974E-5A7396BDBC84}" type="datetimeFigureOut">
              <a:rPr lang="zh-CN" altLang="en-US" smtClean="0"/>
              <a:t>2018/12/30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B2DD-985D-42BF-A615-73898C84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990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/>
              <a:t>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73265-78B1-45E8-974E-5A7396BDBC84}" type="datetimeFigureOut">
              <a:rPr lang="zh-CN" altLang="en-US" smtClean="0"/>
              <a:t>2018/12/30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B2DD-985D-42BF-A615-73898C84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7416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/>
              <a:t>编辑母版文本样式</a:t>
            </a:r>
          </a:p>
          <a:p>
            <a:pPr lvl="1" eaLnBrk="1" latinLnBrk="0" hangingPunct="1"/>
            <a:r>
              <a:rPr kumimoji="0" lang="zh-CN" altLang="en-US"/>
              <a:t>第二级</a:t>
            </a:r>
          </a:p>
          <a:p>
            <a:pPr lvl="2" eaLnBrk="1" latinLnBrk="0" hangingPunct="1"/>
            <a:r>
              <a:rPr kumimoji="0" lang="zh-CN" altLang="en-US"/>
              <a:t>第三级</a:t>
            </a:r>
          </a:p>
          <a:p>
            <a:pPr lvl="3" eaLnBrk="1" latinLnBrk="0" hangingPunct="1"/>
            <a:r>
              <a:rPr kumimoji="0" lang="zh-CN" altLang="en-US"/>
              <a:t>第四级</a:t>
            </a:r>
          </a:p>
          <a:p>
            <a:pPr lvl="4" eaLnBrk="1" latinLnBrk="0" hangingPunct="1"/>
            <a:r>
              <a:rPr kumimoji="0" lang="zh-CN" altLang="en-US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CD73265-78B1-45E8-974E-5A7396BDBC84}" type="datetimeFigureOut">
              <a:rPr lang="zh-CN" altLang="en-US" smtClean="0"/>
              <a:t>2018/12/30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33DB2DD-985D-42BF-A615-73898C84FDD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58287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17YASW3-80.TIF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4CB464C-AACC-4FB7-94CD-C908169E7FE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连接体问题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5980258-6118-42EF-8B9E-D401AE0A70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7760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73485B0-1A25-4A71-A6B7-E7E183B87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11257"/>
            <a:ext cx="8686800" cy="3068172"/>
          </a:xfrm>
        </p:spPr>
        <p:txBody>
          <a:bodyPr/>
          <a:lstStyle/>
          <a:p>
            <a:r>
              <a:rPr lang="zh-CN" altLang="zh-CN" b="1" dirty="0"/>
              <a:t>质量分别为</a:t>
            </a:r>
            <a:r>
              <a:rPr lang="en-US" altLang="zh-CN" b="1" i="1" dirty="0"/>
              <a:t>M</a:t>
            </a:r>
            <a:r>
              <a:rPr lang="zh-CN" altLang="zh-CN" b="1" dirty="0"/>
              <a:t>和</a:t>
            </a:r>
            <a:r>
              <a:rPr lang="en-US" altLang="zh-CN" b="1" i="1" dirty="0"/>
              <a:t>m</a:t>
            </a:r>
            <a:r>
              <a:rPr lang="zh-CN" altLang="zh-CN" b="1" dirty="0"/>
              <a:t>的物块形状、大小均相同，将它们通过轻绳和光滑定滑轮连接，如图甲所示，沿斜面方向的绳子在各处均平行于倾角为</a:t>
            </a:r>
            <a:r>
              <a:rPr lang="en-US" altLang="zh-CN" b="1" i="1" dirty="0"/>
              <a:t>α</a:t>
            </a:r>
            <a:r>
              <a:rPr lang="zh-CN" altLang="zh-CN" b="1" dirty="0"/>
              <a:t>的斜面，</a:t>
            </a:r>
            <a:r>
              <a:rPr lang="en-US" altLang="zh-CN" b="1" i="1" dirty="0"/>
              <a:t>M</a:t>
            </a:r>
            <a:r>
              <a:rPr lang="zh-CN" altLang="zh-CN" b="1" dirty="0"/>
              <a:t>恰好能静止在斜面上，不考虑</a:t>
            </a:r>
            <a:r>
              <a:rPr lang="en-US" altLang="zh-CN" b="1" i="1" dirty="0"/>
              <a:t>M</a:t>
            </a:r>
            <a:r>
              <a:rPr lang="zh-CN" altLang="zh-CN" b="1" dirty="0"/>
              <a:t>、</a:t>
            </a:r>
            <a:r>
              <a:rPr lang="en-US" altLang="zh-CN" b="1" i="1" dirty="0"/>
              <a:t>m</a:t>
            </a:r>
            <a:r>
              <a:rPr lang="zh-CN" altLang="zh-CN" b="1" dirty="0"/>
              <a:t>与斜面之间的摩擦。若互换两物块位置，按图乙放置，然后释放</a:t>
            </a:r>
            <a:r>
              <a:rPr lang="en-US" altLang="zh-CN" b="1" i="1" dirty="0"/>
              <a:t>M</a:t>
            </a:r>
            <a:r>
              <a:rPr lang="zh-CN" altLang="zh-CN" b="1" dirty="0"/>
              <a:t>，斜面仍保持静止，</a:t>
            </a:r>
            <a:endParaRPr lang="zh-CN" altLang="en-US" dirty="0"/>
          </a:p>
        </p:txBody>
      </p:sp>
      <p:pic>
        <p:nvPicPr>
          <p:cNvPr id="1026" name="Picture 2" descr="17YASW3-72">
            <a:extLst>
              <a:ext uri="{FF2B5EF4-FFF2-40B4-BE49-F238E27FC236}">
                <a16:creationId xmlns:a16="http://schemas.microsoft.com/office/drawing/2014/main" id="{5FCC9EEF-AA0C-4731-8758-C84796C69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648" y="3678572"/>
            <a:ext cx="4310253" cy="1103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68909130-515E-4165-BEEC-19FD1C311E25}"/>
              </a:ext>
            </a:extLst>
          </p:cNvPr>
          <p:cNvSpPr/>
          <p:nvPr/>
        </p:nvSpPr>
        <p:spPr>
          <a:xfrm>
            <a:off x="584065" y="3105019"/>
            <a:ext cx="63401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chemeClr val="tx2"/>
                </a:solidFill>
              </a:rPr>
              <a:t>求此时物体的加速度和绳子的拉力</a:t>
            </a:r>
            <a:endParaRPr lang="zh-CN" altLang="en-US" sz="3200" b="1" dirty="0">
              <a:solidFill>
                <a:schemeClr val="tx2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76D66659-6B1C-421E-BBF2-A6E72E174A0D}"/>
              </a:ext>
            </a:extLst>
          </p:cNvPr>
          <p:cNvSpPr/>
          <p:nvPr/>
        </p:nvSpPr>
        <p:spPr>
          <a:xfrm>
            <a:off x="494949" y="3816991"/>
            <a:ext cx="2416029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坚持常规分析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0028FD8-81AE-48DE-9588-7980A0F8F668}"/>
              </a:ext>
            </a:extLst>
          </p:cNvPr>
          <p:cNvSpPr/>
          <p:nvPr/>
        </p:nvSpPr>
        <p:spPr>
          <a:xfrm>
            <a:off x="494950" y="4615343"/>
            <a:ext cx="1711356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状态分段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F20F7FBA-1869-4B29-B6F5-46C40E91D748}"/>
              </a:ext>
            </a:extLst>
          </p:cNvPr>
          <p:cNvSpPr/>
          <p:nvPr/>
        </p:nvSpPr>
        <p:spPr>
          <a:xfrm>
            <a:off x="2459371" y="4615343"/>
            <a:ext cx="2917971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做完整受力分析</a:t>
            </a:r>
          </a:p>
        </p:txBody>
      </p:sp>
    </p:spTree>
    <p:extLst>
      <p:ext uri="{BB962C8B-B14F-4D97-AF65-F5344CB8AC3E}">
        <p14:creationId xmlns:p14="http://schemas.microsoft.com/office/powerpoint/2010/main" val="2868832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5AA6E1F-BE8D-4CDF-9DBF-47F7E260EC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242" y="86089"/>
            <a:ext cx="8686800" cy="4525963"/>
          </a:xfrm>
        </p:spPr>
        <p:txBody>
          <a:bodyPr>
            <a:normAutofit/>
          </a:bodyPr>
          <a:lstStyle/>
          <a:p>
            <a:r>
              <a:rPr lang="en-US" altLang="zh-CN" dirty="0"/>
              <a:t>[</a:t>
            </a:r>
            <a:r>
              <a:rPr lang="zh-CN" altLang="zh-CN" dirty="0"/>
              <a:t>典例</a:t>
            </a:r>
            <a:r>
              <a:rPr lang="en-US" altLang="zh-CN" dirty="0"/>
              <a:t>](</a:t>
            </a:r>
            <a:r>
              <a:rPr lang="zh-CN" altLang="zh-CN" dirty="0"/>
              <a:t>多选</a:t>
            </a:r>
            <a:r>
              <a:rPr lang="en-US" altLang="zh-CN" dirty="0"/>
              <a:t>)</a:t>
            </a:r>
            <a:r>
              <a:rPr lang="zh-CN" altLang="zh-CN" dirty="0"/>
              <a:t>如图所示，质量分别为</a:t>
            </a:r>
            <a:r>
              <a:rPr lang="en-US" altLang="zh-CN" i="1" dirty="0"/>
              <a:t>m</a:t>
            </a:r>
            <a:r>
              <a:rPr lang="en-US" altLang="zh-CN" i="1" baseline="-25000" dirty="0"/>
              <a:t>A</a:t>
            </a:r>
            <a:r>
              <a:rPr lang="zh-CN" altLang="zh-CN" dirty="0"/>
              <a:t>、</a:t>
            </a:r>
            <a:r>
              <a:rPr lang="en-US" altLang="zh-CN" i="1" dirty="0" err="1"/>
              <a:t>m</a:t>
            </a:r>
            <a:r>
              <a:rPr lang="en-US" altLang="zh-CN" i="1" baseline="-25000" dirty="0" err="1"/>
              <a:t>B</a:t>
            </a:r>
            <a:r>
              <a:rPr lang="zh-CN" altLang="zh-CN" dirty="0"/>
              <a:t>的</a:t>
            </a:r>
            <a:r>
              <a:rPr lang="en-US" altLang="zh-CN" i="1" dirty="0"/>
              <a:t>A</a:t>
            </a:r>
            <a:r>
              <a:rPr lang="zh-CN" altLang="zh-CN" dirty="0"/>
              <a:t>、</a:t>
            </a:r>
            <a:r>
              <a:rPr lang="en-US" altLang="zh-CN" i="1" dirty="0"/>
              <a:t>B</a:t>
            </a:r>
            <a:r>
              <a:rPr lang="zh-CN" altLang="zh-CN" dirty="0"/>
              <a:t>两物块用轻线连接，放在倾角为</a:t>
            </a:r>
            <a:r>
              <a:rPr lang="en-US" altLang="zh-CN" i="1" dirty="0"/>
              <a:t>θ</a:t>
            </a:r>
            <a:r>
              <a:rPr lang="zh-CN" altLang="zh-CN" dirty="0"/>
              <a:t>的斜面上，用始终平行于斜面向上的拉力</a:t>
            </a:r>
            <a:r>
              <a:rPr lang="en-US" altLang="zh-CN" i="1" dirty="0"/>
              <a:t>F</a:t>
            </a:r>
            <a:r>
              <a:rPr lang="zh-CN" altLang="zh-CN" dirty="0"/>
              <a:t>拉</a:t>
            </a:r>
            <a:r>
              <a:rPr lang="en-US" altLang="zh-CN" i="1" dirty="0"/>
              <a:t>A</a:t>
            </a:r>
            <a:r>
              <a:rPr lang="zh-CN" altLang="zh-CN" dirty="0"/>
              <a:t>，使它们沿斜面匀加速上升，</a:t>
            </a:r>
            <a:r>
              <a:rPr lang="en-US" altLang="zh-CN" i="1" dirty="0"/>
              <a:t>A</a:t>
            </a:r>
            <a:r>
              <a:rPr lang="zh-CN" altLang="zh-CN" dirty="0"/>
              <a:t>、</a:t>
            </a:r>
            <a:r>
              <a:rPr lang="en-US" altLang="zh-CN" i="1" dirty="0"/>
              <a:t>B</a:t>
            </a:r>
            <a:r>
              <a:rPr lang="zh-CN" altLang="zh-CN" dirty="0"/>
              <a:t>与斜面间的动摩擦因数均为</a:t>
            </a:r>
            <a:r>
              <a:rPr lang="en-US" altLang="zh-CN" i="1" dirty="0"/>
              <a:t>μ</a:t>
            </a:r>
            <a:r>
              <a:rPr lang="zh-CN" altLang="zh-CN" dirty="0"/>
              <a:t>。为了增加轻线上的张力，可行的办法是</a:t>
            </a:r>
            <a:r>
              <a:rPr lang="en-US" altLang="zh-CN" dirty="0"/>
              <a:t>(</a:t>
            </a:r>
            <a:r>
              <a:rPr lang="zh-CN" altLang="zh-CN" dirty="0"/>
              <a:t>　　</a:t>
            </a:r>
            <a:r>
              <a:rPr lang="en-US" altLang="zh-CN" dirty="0"/>
              <a:t>)</a:t>
            </a:r>
            <a:endParaRPr lang="zh-CN" altLang="zh-CN" dirty="0"/>
          </a:p>
          <a:p>
            <a:r>
              <a:rPr lang="en-US" altLang="zh-CN" dirty="0"/>
              <a:t>A</a:t>
            </a:r>
            <a:r>
              <a:rPr lang="zh-CN" altLang="zh-CN" dirty="0"/>
              <a:t>．减小</a:t>
            </a:r>
            <a:r>
              <a:rPr lang="en-US" altLang="zh-CN" i="1" dirty="0"/>
              <a:t>A</a:t>
            </a:r>
            <a:r>
              <a:rPr lang="zh-CN" altLang="zh-CN" dirty="0"/>
              <a:t>物块的质量　</a:t>
            </a:r>
            <a:r>
              <a:rPr lang="en-US" altLang="zh-CN" dirty="0"/>
              <a:t>B</a:t>
            </a:r>
            <a:r>
              <a:rPr lang="zh-CN" altLang="zh-CN" dirty="0"/>
              <a:t>．增大</a:t>
            </a:r>
            <a:r>
              <a:rPr lang="en-US" altLang="zh-CN" i="1" dirty="0"/>
              <a:t>B</a:t>
            </a:r>
            <a:r>
              <a:rPr lang="zh-CN" altLang="zh-CN" dirty="0"/>
              <a:t>物块的质量</a:t>
            </a:r>
          </a:p>
          <a:p>
            <a:r>
              <a:rPr lang="en-US" altLang="zh-CN" dirty="0"/>
              <a:t>C</a:t>
            </a:r>
            <a:r>
              <a:rPr lang="zh-CN" altLang="zh-CN" dirty="0"/>
              <a:t>．增大倾角</a:t>
            </a:r>
            <a:r>
              <a:rPr lang="en-US" altLang="zh-CN" i="1" dirty="0"/>
              <a:t>θ</a:t>
            </a:r>
            <a:r>
              <a:rPr lang="en-US" altLang="zh-CN" dirty="0"/>
              <a:t> 	 D</a:t>
            </a:r>
            <a:r>
              <a:rPr lang="zh-CN" altLang="zh-CN" dirty="0"/>
              <a:t>．增大动摩擦因数</a:t>
            </a:r>
            <a:r>
              <a:rPr lang="en-US" altLang="zh-CN" i="1" dirty="0"/>
              <a:t>μ</a:t>
            </a:r>
            <a:endParaRPr lang="zh-CN" altLang="zh-CN" dirty="0"/>
          </a:p>
          <a:p>
            <a:endParaRPr lang="zh-CN" altLang="en-US" dirty="0"/>
          </a:p>
        </p:txBody>
      </p:sp>
      <p:pic>
        <p:nvPicPr>
          <p:cNvPr id="4" name="图片 3" descr="17YASW3-80.TIF">
            <a:extLst>
              <a:ext uri="{FF2B5EF4-FFF2-40B4-BE49-F238E27FC236}">
                <a16:creationId xmlns:a16="http://schemas.microsoft.com/office/drawing/2014/main" id="{1EBCCDD0-6C06-42EF-BDF9-54E9A7B484FD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309" y="4459876"/>
            <a:ext cx="2984136" cy="17319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74336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161</TotalTime>
  <Words>192</Words>
  <Application>Microsoft Office PowerPoint</Application>
  <PresentationFormat>全屏显示(4:3)</PresentationFormat>
  <Paragraphs>9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7" baseType="lpstr">
      <vt:lpstr>Franklin Gothic Book</vt:lpstr>
      <vt:lpstr>Franklin Gothic Medium</vt:lpstr>
      <vt:lpstr>Wingdings 2</vt:lpstr>
      <vt:lpstr>跋涉</vt:lpstr>
      <vt:lpstr>连接体问题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连接体问题</dc:title>
  <dc:creator>彭 矗</dc:creator>
  <cp:lastModifiedBy>彭 矗</cp:lastModifiedBy>
  <cp:revision>2</cp:revision>
  <dcterms:created xsi:type="dcterms:W3CDTF">2018-12-30T00:30:16Z</dcterms:created>
  <dcterms:modified xsi:type="dcterms:W3CDTF">2018-12-30T03:11:44Z</dcterms:modified>
</cp:coreProperties>
</file>