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8" autoAdjust="0"/>
    <p:restoredTop sz="94660"/>
  </p:normalViewPr>
  <p:slideViewPr>
    <p:cSldViewPr snapToGrid="0">
      <p:cViewPr varScale="1">
        <p:scale>
          <a:sx n="66" d="100"/>
          <a:sy n="66" d="100"/>
        </p:scale>
        <p:origin x="48" y="3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5A2BA73-A7F1-4439-BFE0-6467BCA6ED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453FCEBC-3F62-4828-B097-3029353B55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89BEA24-ED2E-455E-BDCA-0FE1F0707B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A5795-9A93-426D-8A78-F4C575FC9B36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45E5033-70B8-4D1A-B062-092AEAFE5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1530105-8725-453D-A0BF-0AC24FC6E8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2F313-195D-416F-ADB8-DB0B29008F9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92958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A3F54C9-4856-40C8-91D5-FA14C0DD89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85CFA1A-563D-451D-A022-C5D4EBD8EF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BD22A5C-F560-4E27-BB27-C76C0540B0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A5795-9A93-426D-8A78-F4C575FC9B36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62F7DFA-1EDF-49C9-BABD-2E0D2FC8AC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BB2D229-548C-4737-9E37-FC2F01E9B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2F313-195D-416F-ADB8-DB0B29008F9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882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F0F74F5-907C-438B-A1C6-995A75574A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89C98F6-9052-438F-A1BA-306D10B832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0EED32D-DFC3-47EB-8680-26691CC1D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A5795-9A93-426D-8A78-F4C575FC9B36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0909F0D-4105-4EF2-8B65-062F65C044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0AB1017-3B71-4C35-BEB9-014A18B7B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2F313-195D-416F-ADB8-DB0B29008F9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5052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B70DD8-DBA7-42F1-88EA-45D341B1F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2C25C08-0A8C-42DE-BBE3-A406E9A959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FB35B32B-4712-43FC-B2C0-300BB08295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2DC5D74-1386-4678-BB17-F6B48386DE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A5795-9A93-426D-8A78-F4C575FC9B36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5A5DE0A-F8B5-4610-8DFB-702469B0B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3B846DB-3D1F-49A0-911E-9EC6B9A304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2F313-195D-416F-ADB8-DB0B29008F9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34769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CECBF30-D91F-4822-81B7-05F1C99D8D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0ACC6E7-6AE8-4C3E-AFD9-253E2B8CA1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836B109-C3C9-4D07-8B7A-58A21EDEDF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F24AB991-686F-45FD-8E90-B6935D773E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86ED451F-0B6A-4A08-853C-F027764B80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B131FEEE-8AAC-4D52-8242-16CE9B51BD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A5795-9A93-426D-8A78-F4C575FC9B36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9778B562-0ED3-40B7-BB4D-94B8EE2B32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6FC0B293-782F-4121-B774-02AE710154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2F313-195D-416F-ADB8-DB0B29008F9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9506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410530A-6277-4C77-A88A-94685660A4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8EF6F2F4-1A05-4C90-BB8E-89A5B010A7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A5795-9A93-426D-8A78-F4C575FC9B36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3EA17E27-DC5E-4E27-BCF3-E9EAFFC5F4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E5C3B6D3-362F-4288-B539-6A57BB3F39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2F313-195D-416F-ADB8-DB0B29008F9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17219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A1EC3F4B-F0ED-4418-87F7-97CDF6D0CC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A5795-9A93-426D-8A78-F4C575FC9B36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410AF6FB-6A5B-4B22-ABB9-3BE60828EF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BB9F2AB5-DCCE-427E-B504-3592AB8480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2F313-195D-416F-ADB8-DB0B29008F9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85625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840EBCB-55B7-47EA-BEC1-F83A2BD664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E25444B-5CFC-4B89-A649-A6C47027C2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5770534E-FBB3-4576-8F1B-11096943E2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B9032F8-7FBC-42F2-947E-914E27B6F8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A5795-9A93-426D-8A78-F4C575FC9B36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C0033DB-17DA-49C7-9D90-D2B978EF3C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47A8A0B-D249-4136-86E9-F9CCF7A3D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2F313-195D-416F-ADB8-DB0B29008F9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1411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7F98045-AD31-44D4-ABCD-91EB1133F9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69D39943-9D0A-47E2-9604-AC306A76147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6A19A2A-A3B3-41E9-B079-9421B189D0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638624F-E82E-4460-A3BB-144C9BAEE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A5795-9A93-426D-8A78-F4C575FC9B36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803049F-EF8E-406E-9384-F17FDB6636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BAC7181-DC62-46E8-A3C0-5D271315BC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2F313-195D-416F-ADB8-DB0B29008F9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67287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420284A-C4BB-488C-954F-3705DBC00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35D46F04-D49B-4F50-A84D-C4348E3AAB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F5D21A1-F1F9-4337-A65D-FB34B35544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A5795-9A93-426D-8A78-F4C575FC9B36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A95914B-2117-422F-9B24-BB6FA481B4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E94740E-3B8E-4085-B92F-BF408B4813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2F313-195D-416F-ADB8-DB0B29008F9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1956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B1C17611-3685-46A3-8576-3D14681D90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53879767-C887-4F7D-8173-19A2B52417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A644773-544F-47B6-8B11-9AEBBD70F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A5795-9A93-426D-8A78-F4C575FC9B36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1138A29-6F27-4CC4-8EF9-08748A1DED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E02ECFB-CD74-45FA-9EFF-3DEC6E5191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2F313-195D-416F-ADB8-DB0B29008F9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1260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A85C9D4D-8F0B-4656-8BBF-981AB3FC61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14DFBD1-D62D-41A8-8689-AE5D8A0517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EB106EE-8F48-460D-8A0C-98F8EC000C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A5795-9A93-426D-8A78-F4C575FC9B36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5273C98-B34A-4FFD-8D07-13FAB5310E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CF633C1-1129-43BC-862B-9AE81547C42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2F313-195D-416F-ADB8-DB0B29008F9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3104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13">
            <a:extLst>
              <a:ext uri="{FF2B5EF4-FFF2-40B4-BE49-F238E27FC236}">
                <a16:creationId xmlns:a16="http://schemas.microsoft.com/office/drawing/2014/main" id="{72704706-37E3-4EEA-A904-E01C6E850B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58107" y="662669"/>
            <a:ext cx="8714693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sz="4000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实验</a:t>
            </a:r>
            <a:r>
              <a:rPr lang="en-US" altLang="zh-CN" sz="4000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  </a:t>
            </a:r>
            <a:r>
              <a:rPr lang="zh-CN" altLang="en-US" sz="4000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酸碱的化学反应</a:t>
            </a:r>
            <a:endParaRPr lang="en-US" altLang="zh-CN" sz="4000" dirty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defRPr/>
            </a:pPr>
            <a:r>
              <a:rPr lang="zh-CN" altLang="en-US" sz="4000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实验</a:t>
            </a:r>
            <a:r>
              <a:rPr lang="en-US" altLang="zh-CN" sz="4000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  </a:t>
            </a:r>
            <a:r>
              <a:rPr lang="zh-CN" altLang="en-US" sz="4000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溶液酸碱性的检验</a:t>
            </a:r>
            <a:r>
              <a:rPr lang="en-US" altLang="zh-CN" sz="4000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endParaRPr lang="zh-CN" altLang="en-US" sz="4000" dirty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FA2C51A9-BC63-44A4-B78E-7E149AC8B201}"/>
              </a:ext>
            </a:extLst>
          </p:cNvPr>
          <p:cNvSpPr txBox="1"/>
          <p:nvPr/>
        </p:nvSpPr>
        <p:spPr>
          <a:xfrm>
            <a:off x="1161142" y="2186307"/>
            <a:ext cx="9869715" cy="2276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zh-CN" altLang="zh-CN" sz="28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一、实验目的</a:t>
            </a:r>
            <a:r>
              <a:rPr lang="en-US" altLang="zh-CN" sz="28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endParaRPr lang="zh-CN" altLang="zh-CN" sz="2800" b="1" dirty="0">
              <a:solidFill>
                <a:srgbClr val="C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ts val="35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、加深对酸和碱化学性质的认识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</a:p>
          <a:p>
            <a:pPr>
              <a:lnSpc>
                <a:spcPts val="35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、通过实验解释生活中的一些现象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ts val="35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、初步学会用酸碱指示剂检验溶液的酸碱性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ts val="35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、初步学会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pH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试纸测定溶液的酸碱度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D2858323-85F1-434C-BCC5-000EE0ED69FC}"/>
              </a:ext>
            </a:extLst>
          </p:cNvPr>
          <p:cNvSpPr/>
          <p:nvPr/>
        </p:nvSpPr>
        <p:spPr>
          <a:xfrm>
            <a:off x="1198563" y="4739025"/>
            <a:ext cx="6096000" cy="140262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3500"/>
              </a:lnSpc>
            </a:pPr>
            <a:r>
              <a:rPr lang="zh-CN" altLang="zh-CN" sz="28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二、实验用品</a:t>
            </a:r>
            <a:r>
              <a:rPr lang="en-US" altLang="zh-CN" sz="28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endParaRPr lang="zh-CN" altLang="zh-CN" sz="2800" b="1" dirty="0">
              <a:solidFill>
                <a:srgbClr val="C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ts val="35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、试剂</a:t>
            </a:r>
          </a:p>
          <a:p>
            <a:pPr>
              <a:lnSpc>
                <a:spcPts val="35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、仪器和用品</a:t>
            </a:r>
            <a:endParaRPr lang="zh-CN" altLang="en-US" sz="2800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E621CB68-F529-4991-9999-C6C81CC52C45}"/>
              </a:ext>
            </a:extLst>
          </p:cNvPr>
          <p:cNvSpPr txBox="1"/>
          <p:nvPr/>
        </p:nvSpPr>
        <p:spPr>
          <a:xfrm>
            <a:off x="8048172" y="5399314"/>
            <a:ext cx="33237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3366FF"/>
                </a:solidFill>
              </a:rPr>
              <a:t>2019</a:t>
            </a:r>
            <a:r>
              <a:rPr lang="zh-CN" altLang="en-US" sz="2800" b="1" dirty="0">
                <a:solidFill>
                  <a:srgbClr val="3366FF"/>
                </a:solidFill>
              </a:rPr>
              <a:t>年</a:t>
            </a:r>
            <a:r>
              <a:rPr lang="en-US" altLang="zh-CN" sz="2800" b="1" dirty="0">
                <a:solidFill>
                  <a:srgbClr val="3366FF"/>
                </a:solidFill>
              </a:rPr>
              <a:t>3</a:t>
            </a:r>
            <a:r>
              <a:rPr lang="zh-CN" altLang="en-US" sz="2800" b="1" dirty="0">
                <a:solidFill>
                  <a:srgbClr val="3366FF"/>
                </a:solidFill>
              </a:rPr>
              <a:t>月</a:t>
            </a:r>
            <a:r>
              <a:rPr lang="en-US" altLang="zh-CN" sz="2800" b="1" dirty="0">
                <a:solidFill>
                  <a:srgbClr val="3366FF"/>
                </a:solidFill>
              </a:rPr>
              <a:t>18</a:t>
            </a:r>
            <a:r>
              <a:rPr lang="zh-CN" altLang="en-US" sz="2800" b="1" dirty="0">
                <a:solidFill>
                  <a:srgbClr val="3366FF"/>
                </a:solidFill>
              </a:rPr>
              <a:t>日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1974825E-9450-4B95-B20C-309A8279F660}"/>
              </a:ext>
            </a:extLst>
          </p:cNvPr>
          <p:cNvSpPr txBox="1"/>
          <p:nvPr/>
        </p:nvSpPr>
        <p:spPr>
          <a:xfrm>
            <a:off x="769254" y="436829"/>
            <a:ext cx="9869715" cy="4895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zh-CN" altLang="en-US" sz="28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三</a:t>
            </a:r>
            <a:r>
              <a:rPr lang="zh-CN" altLang="zh-CN" sz="28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、实验</a:t>
            </a:r>
            <a:r>
              <a:rPr lang="zh-CN" altLang="en-US" sz="28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步骤</a:t>
            </a:r>
            <a:r>
              <a:rPr lang="en-US" altLang="zh-CN" sz="28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AC2AD790-4685-4E9A-B2C9-3D2B8DE4CF00}"/>
              </a:ext>
            </a:extLst>
          </p:cNvPr>
          <p:cNvSpPr/>
          <p:nvPr/>
        </p:nvSpPr>
        <p:spPr>
          <a:xfrm>
            <a:off x="1022451" y="1232934"/>
            <a:ext cx="9681029" cy="41564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40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酸、碱与指示剂的反应；溶液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pH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值的测定。（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分钟）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ts val="40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、酸、碱与氧化物的反应。（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8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分钟）</a:t>
            </a:r>
            <a:endParaRPr lang="en-US" altLang="zh-CN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ts val="4000"/>
              </a:lnSpc>
            </a:pP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     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</a:p>
          <a:p>
            <a:pPr>
              <a:lnSpc>
                <a:spcPts val="4000"/>
              </a:lnSpc>
            </a:pP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ts val="4000"/>
              </a:lnSpc>
            </a:pP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ts val="40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、酸与碱的反应。  （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分钟）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ts val="4000"/>
              </a:lnSpc>
            </a:pP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ts val="40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、碱与某些盐反应。（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8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分钟）</a:t>
            </a:r>
            <a:endParaRPr lang="zh-CN" altLang="en-US" sz="2800" dirty="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D61395B8-02F1-4C25-9E22-D6A30A7CB8B4}"/>
              </a:ext>
            </a:extLst>
          </p:cNvPr>
          <p:cNvSpPr/>
          <p:nvPr/>
        </p:nvSpPr>
        <p:spPr>
          <a:xfrm>
            <a:off x="1610982" y="2406813"/>
            <a:ext cx="35557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kern="1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Fe</a:t>
            </a:r>
            <a:r>
              <a:rPr lang="en-US" altLang="zh-CN" sz="2400" b="1" kern="100" baseline="-250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 kern="1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O</a:t>
            </a:r>
            <a:r>
              <a:rPr lang="en-US" altLang="zh-CN" sz="2400" b="1" kern="100" baseline="-250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400" b="1" kern="1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+6HCl=2FeCl</a:t>
            </a:r>
            <a:r>
              <a:rPr lang="en-US" altLang="zh-CN" sz="2400" b="1" kern="100" baseline="-250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400" b="1" kern="1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+3H</a:t>
            </a:r>
            <a:r>
              <a:rPr lang="en-US" altLang="zh-CN" sz="2400" b="1" kern="100" baseline="-250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 kern="1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O_</a:t>
            </a:r>
            <a:endParaRPr lang="zh-CN" altLang="en-US" sz="2400" b="1" dirty="0">
              <a:solidFill>
                <a:srgbClr val="3366FF"/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99E1FF5E-D5A3-488B-A139-3D69377FD440}"/>
              </a:ext>
            </a:extLst>
          </p:cNvPr>
          <p:cNvSpPr/>
          <p:nvPr/>
        </p:nvSpPr>
        <p:spPr>
          <a:xfrm>
            <a:off x="5819424" y="2335586"/>
            <a:ext cx="30893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kern="1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_CuO+H</a:t>
            </a:r>
            <a:r>
              <a:rPr lang="en-US" altLang="zh-CN" sz="2400" b="1" kern="100" baseline="-250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 kern="1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SO</a:t>
            </a:r>
            <a:r>
              <a:rPr lang="en-US" altLang="zh-CN" sz="2400" b="1" kern="100" baseline="-250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sz="2400" b="1" kern="1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=CuSO</a:t>
            </a:r>
            <a:r>
              <a:rPr lang="en-US" altLang="zh-CN" sz="2400" b="1" kern="100" baseline="-250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sz="2400" b="1" kern="1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+H</a:t>
            </a:r>
            <a:r>
              <a:rPr lang="en-US" altLang="zh-CN" sz="2400" b="1" kern="100" baseline="-250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 kern="1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0</a:t>
            </a:r>
            <a:endParaRPr lang="zh-CN" altLang="en-US" sz="2400" b="1" dirty="0">
              <a:solidFill>
                <a:srgbClr val="3366FF"/>
              </a:solidFill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24F82355-9961-4926-B37E-BE943A62921F}"/>
              </a:ext>
            </a:extLst>
          </p:cNvPr>
          <p:cNvSpPr/>
          <p:nvPr/>
        </p:nvSpPr>
        <p:spPr>
          <a:xfrm>
            <a:off x="1488520" y="3029606"/>
            <a:ext cx="34002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kern="1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_2NaOH+CO</a:t>
            </a:r>
            <a:r>
              <a:rPr lang="en-US" altLang="zh-CN" sz="2400" b="1" kern="100" baseline="-250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 kern="1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=Na</a:t>
            </a:r>
            <a:r>
              <a:rPr lang="en-US" altLang="zh-CN" sz="2400" b="1" kern="100" baseline="-250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 kern="1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CO</a:t>
            </a:r>
            <a:r>
              <a:rPr lang="en-US" altLang="zh-CN" sz="2400" b="1" kern="100" baseline="-250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400" b="1" kern="1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+H</a:t>
            </a:r>
            <a:r>
              <a:rPr lang="en-US" altLang="zh-CN" sz="2400" b="1" kern="100" baseline="-250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 kern="1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O_</a:t>
            </a:r>
            <a:endParaRPr lang="zh-CN" altLang="en-US" sz="2400" b="1" dirty="0">
              <a:solidFill>
                <a:srgbClr val="3366FF"/>
              </a:solidFill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79448D87-A88B-4A4C-BBEF-EC4D417E1E48}"/>
              </a:ext>
            </a:extLst>
          </p:cNvPr>
          <p:cNvSpPr/>
          <p:nvPr/>
        </p:nvSpPr>
        <p:spPr>
          <a:xfrm>
            <a:off x="1610982" y="4330684"/>
            <a:ext cx="29322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kern="100" dirty="0" err="1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NaOH+HCl</a:t>
            </a:r>
            <a:r>
              <a:rPr lang="en-US" altLang="zh-CN" sz="2400" b="1" kern="1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=NaCl+H</a:t>
            </a:r>
            <a:r>
              <a:rPr lang="en-US" altLang="zh-CN" sz="2400" b="1" kern="100" baseline="-250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 kern="1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O_</a:t>
            </a:r>
            <a:endParaRPr lang="zh-CN" altLang="en-US" sz="2400" b="1" dirty="0">
              <a:solidFill>
                <a:srgbClr val="3366FF"/>
              </a:solidFill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A1E6FE9A-96CD-405F-BCDE-2BF091355549}"/>
              </a:ext>
            </a:extLst>
          </p:cNvPr>
          <p:cNvSpPr/>
          <p:nvPr/>
        </p:nvSpPr>
        <p:spPr>
          <a:xfrm>
            <a:off x="5131726" y="4330684"/>
            <a:ext cx="39693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kern="1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Ga(OH)</a:t>
            </a:r>
            <a:r>
              <a:rPr lang="en-US" altLang="zh-CN" sz="2400" b="1" kern="100" baseline="-250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 kern="1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+2HCl=GaCl</a:t>
            </a:r>
            <a:r>
              <a:rPr lang="en-US" altLang="zh-CN" sz="2400" b="1" kern="100" baseline="-250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 kern="1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+2H</a:t>
            </a:r>
            <a:r>
              <a:rPr lang="en-US" altLang="zh-CN" sz="2400" b="1" kern="100" baseline="-250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 kern="1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O _</a:t>
            </a:r>
            <a:endParaRPr lang="zh-CN" altLang="en-US" sz="2400" b="1" dirty="0">
              <a:solidFill>
                <a:srgbClr val="3366FF"/>
              </a:solidFill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18A7DD6C-885C-4D36-8A53-05885A9661CC}"/>
              </a:ext>
            </a:extLst>
          </p:cNvPr>
          <p:cNvSpPr/>
          <p:nvPr/>
        </p:nvSpPr>
        <p:spPr>
          <a:xfrm>
            <a:off x="1610982" y="5427998"/>
            <a:ext cx="102398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kern="1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CuSO</a:t>
            </a:r>
            <a:r>
              <a:rPr lang="en-US" altLang="zh-CN" sz="2400" b="1" kern="100" baseline="-250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sz="2400" b="1" kern="1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+2NaOH = Cu(OH)</a:t>
            </a:r>
            <a:r>
              <a:rPr lang="en-US" altLang="zh-CN" sz="2400" b="1" kern="100" baseline="-250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 kern="1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↓+Na</a:t>
            </a:r>
            <a:r>
              <a:rPr lang="en-US" altLang="zh-CN" sz="2400" b="1" kern="100" baseline="-250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 kern="1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SO</a:t>
            </a:r>
            <a:r>
              <a:rPr lang="en-US" altLang="zh-CN" sz="2400" b="1" kern="100" baseline="-250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4         </a:t>
            </a:r>
            <a:r>
              <a:rPr lang="en-US" altLang="zh-CN" sz="2400" b="1" kern="1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Cu(OH)</a:t>
            </a:r>
            <a:r>
              <a:rPr lang="en-US" altLang="zh-CN" sz="2400" b="1" kern="100" baseline="-250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 kern="1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+2HCl=CuCl</a:t>
            </a:r>
            <a:r>
              <a:rPr lang="en-US" altLang="zh-CN" sz="2400" b="1" kern="100" baseline="-250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 kern="1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+2H</a:t>
            </a:r>
            <a:r>
              <a:rPr lang="en-US" altLang="zh-CN" sz="2400" b="1" kern="100" baseline="-250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 kern="1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O</a:t>
            </a:r>
            <a:r>
              <a:rPr lang="en-US" altLang="zh-CN" sz="2400" b="1" kern="100" baseline="-250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zh-CN" altLang="en-US" sz="2400" dirty="0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A35A8B96-AD39-4F03-A00B-CA60EA7A563B}"/>
              </a:ext>
            </a:extLst>
          </p:cNvPr>
          <p:cNvSpPr/>
          <p:nvPr/>
        </p:nvSpPr>
        <p:spPr>
          <a:xfrm>
            <a:off x="1610982" y="5997973"/>
            <a:ext cx="102398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kern="1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FeCl</a:t>
            </a:r>
            <a:r>
              <a:rPr lang="en-US" altLang="zh-CN" sz="2400" b="1" kern="100" baseline="-250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400" b="1" kern="1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+3NaOH = Fe(OH)</a:t>
            </a:r>
            <a:r>
              <a:rPr lang="en-US" altLang="zh-CN" sz="2400" b="1" kern="100" baseline="-250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400" b="1" kern="1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↓+3NaCl</a:t>
            </a:r>
            <a:r>
              <a:rPr lang="en-US" altLang="zh-CN" sz="2400" b="1" kern="100" baseline="-250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         </a:t>
            </a:r>
            <a:r>
              <a:rPr lang="en-US" altLang="zh-CN" sz="2400" b="1" kern="1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Fe(OH)</a:t>
            </a:r>
            <a:r>
              <a:rPr lang="en-US" altLang="zh-CN" sz="2400" b="1" kern="100" baseline="-250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400" b="1" kern="1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+3HCl=FeCl</a:t>
            </a:r>
            <a:r>
              <a:rPr lang="en-US" altLang="zh-CN" sz="2400" b="1" kern="100" baseline="-250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400" b="1" kern="1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+3H</a:t>
            </a:r>
            <a:r>
              <a:rPr lang="en-US" altLang="zh-CN" sz="2400" b="1" kern="100" baseline="-250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 kern="1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O</a:t>
            </a:r>
            <a:r>
              <a:rPr lang="en-US" altLang="zh-CN" sz="2400" b="1" kern="100" baseline="-25000" dirty="0">
                <a:solidFill>
                  <a:srgbClr val="3366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009967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217</Words>
  <Application>Microsoft Office PowerPoint</Application>
  <PresentationFormat>宽屏</PresentationFormat>
  <Paragraphs>27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7" baseType="lpstr">
      <vt:lpstr>等线</vt:lpstr>
      <vt:lpstr>等线 Light</vt:lpstr>
      <vt:lpstr>宋体</vt:lpstr>
      <vt:lpstr>Arial</vt:lpstr>
      <vt:lpstr>Office 主题​​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mcx</dc:creator>
  <cp:lastModifiedBy>mcx</cp:lastModifiedBy>
  <cp:revision>6</cp:revision>
  <dcterms:created xsi:type="dcterms:W3CDTF">2019-03-18T06:29:39Z</dcterms:created>
  <dcterms:modified xsi:type="dcterms:W3CDTF">2019-03-18T07:08:08Z</dcterms:modified>
</cp:coreProperties>
</file>