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91" r:id="rId2"/>
    <p:sldId id="311" r:id="rId3"/>
    <p:sldId id="310" r:id="rId4"/>
    <p:sldId id="268" r:id="rId5"/>
    <p:sldId id="271" r:id="rId6"/>
    <p:sldId id="272" r:id="rId7"/>
    <p:sldId id="273" r:id="rId8"/>
    <p:sldId id="274" r:id="rId9"/>
    <p:sldId id="312" r:id="rId10"/>
    <p:sldId id="281" r:id="rId11"/>
    <p:sldId id="278" r:id="rId12"/>
    <p:sldId id="300" r:id="rId13"/>
    <p:sldId id="303" r:id="rId14"/>
    <p:sldId id="304" r:id="rId15"/>
    <p:sldId id="305" r:id="rId16"/>
    <p:sldId id="306" r:id="rId17"/>
    <p:sldId id="288" r:id="rId18"/>
    <p:sldId id="313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6238B66-03D0-4587-AA8A-1CACEC95F7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D8962CA-11DC-4415-BFE0-DDA08EFEAC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6D7BAFF-56CA-42BA-8AE6-7ADBFE1F9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B18DB83-D363-4D47-87EA-FEFF4F891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99EB23D-5E1C-4C03-A0D8-C0313125E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540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66CB755-9664-499E-AC5B-8570FD600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336483-FC88-4587-BE67-8DC7486D8E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C17301C-076F-4869-8772-8A6424FE2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658A758-5D6D-4B5C-9EE7-3C3A872CF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C6ED805-9FAE-4641-A1FD-B0A23911C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2986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A9B7EA0-2756-420A-A3A1-35DA6EB0A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0BA9FA6-57C1-4FDD-BF07-A345E8FC6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1CD66EF-4D64-4B1F-8051-B9CAE02CC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9283F99-8A59-456F-B69F-5E2E8F510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732EA23-0500-430D-9DAF-EEC26E042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69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132E053-733A-41E4-A9DC-DC561DEF6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6F70124-3789-4B95-9CF4-AC6A0B8878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E230F6D-20B7-4126-9001-DC7659DCFD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ED3FBDC-7429-46C0-AD7F-CD49BFF15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3B16E63-8AF8-409F-A5CB-0AEC3CCDB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974DC59-386A-46CF-A40D-23AC41DAB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8667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F9C02C-1A9C-46C2-BCC0-D0F7628DC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587A713-E63C-4F45-9A76-473192AA1E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4906680-B956-4A40-84C0-20B976F832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FE75FAF-F2C7-4938-B6FF-1B7DEB2C07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030CA91-B711-4F1E-9F3A-2DA1DB93D0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97AF025-3E9F-4A9E-912A-B86A9BFF5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ACEEC00-9D4B-4B94-B929-DE9B93C83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F81BAAF-1F2F-4C44-B390-56C8C11C4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793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AAEC3A-D14E-4E88-927E-200A4EAF9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0C9342A-6894-490A-9B34-643793D99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24DD803-8D5A-401F-A452-D0F781821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1AB58C4-DD1D-4918-8D2E-27269FD74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099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0334AA3-86EE-44AD-9C9F-93438B31D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DB77612-E85D-4790-89FC-AE1F1E4D2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40F312A-FEFE-4DA7-A8EE-5C99C2762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22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AB51B15-EF92-4064-A606-C906424D6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7DB4A02-8CAB-41B8-AD0D-3EFA11B587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2D28A1F-F4D7-4293-9CDF-E49BDBF1BF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7AAA54B-A208-4BAF-94DD-3CA072A04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8DE272B-D429-479A-BAF8-235B7B939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5976805-3DF8-4ABB-B961-E31D9B249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135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AC9289A-FAF1-4816-B880-A9C9C93F9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0F8B8FB-774B-44E0-9594-314EE3D879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9725C3F-3DA8-4E1E-9AD6-3906DB013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34F166E-D870-49FF-B812-AC9F8E0B7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BFD8AA1-BDCF-414F-B105-7EACBF46C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CC5EE61-D2AB-4206-9189-50C33F4BD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164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6968C4-5FF0-4470-BE18-24F9AD805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561AACE-242F-453E-8FCC-956D472378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F7CDE1B-EAD4-40F6-8C77-E115FAFC6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04A243-D937-486D-B8AB-52BAB753D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F5F9A17-3345-4742-A0B7-DA4162676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871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FAABCE7-7B37-4741-8AEF-AC1CB5377B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653A17F-C115-4D6A-B7F0-B2F9F8C1C5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FEF520E-32C8-4DFC-9C72-0059660A7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1D22338-FEE7-47B8-9C98-3BB7A59EB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CB09106-BBFA-4A9E-AD5A-53D2A0EEB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38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2D575AD-13D0-40F6-A506-6540BE078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A899137-64C3-4894-BDAF-AA6CC09C7D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9FFA573-C463-4E96-B468-C52903EA8A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CDDF1-8132-421F-8FD3-E8B72011B3BC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B8F2091-93CA-4ACD-B96E-E70E81F44E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A2E927-FE81-4991-BFBC-3B51AEB462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6599B-EE4C-49B6-A297-0DD6E9129B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6781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48239FE-70BF-4957-8B66-44B2CEB558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9" y="0"/>
            <a:ext cx="1211394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360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97E1BBE-2FA7-4FAB-84DC-5CF4D1A0A4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20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705034BB-666F-4404-BD9B-F4D1C7834F5E}"/>
              </a:ext>
            </a:extLst>
          </p:cNvPr>
          <p:cNvSpPr txBox="1"/>
          <p:nvPr/>
        </p:nvSpPr>
        <p:spPr>
          <a:xfrm>
            <a:off x="3799001" y="4694546"/>
            <a:ext cx="67590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</a:rPr>
              <a:t>硬气！马云和刘强东联手封杀莫雷，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en-US" altLang="zh-CN" sz="2800" b="1" dirty="0">
                <a:solidFill>
                  <a:srgbClr val="FF0000"/>
                </a:solidFill>
              </a:rPr>
              <a:t>      </a:t>
            </a:r>
            <a:r>
              <a:rPr lang="zh-CN" altLang="en-US" sz="2800" b="1" dirty="0">
                <a:solidFill>
                  <a:srgbClr val="FF0000"/>
                </a:solidFill>
              </a:rPr>
              <a:t>两大电商下架所有火箭商品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AD39C6C-0782-4038-8408-BEB5FF8E18CD}"/>
              </a:ext>
            </a:extLst>
          </p:cNvPr>
          <p:cNvSpPr txBox="1"/>
          <p:nvPr/>
        </p:nvSpPr>
        <p:spPr>
          <a:xfrm>
            <a:off x="4873658" y="5665504"/>
            <a:ext cx="5297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你如何</a:t>
            </a:r>
            <a:r>
              <a:rPr lang="zh-CN" altLang="en-US" sz="28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评价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马云的行为？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83D3A2A-87F2-4737-8CBA-4361A28DFA30}"/>
              </a:ext>
            </a:extLst>
          </p:cNvPr>
          <p:cNvSpPr txBox="1"/>
          <p:nvPr/>
        </p:nvSpPr>
        <p:spPr>
          <a:xfrm>
            <a:off x="1734532" y="405347"/>
            <a:ext cx="100772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课堂</a:t>
            </a:r>
            <a:r>
              <a:rPr lang="en-US" altLang="zh-CN" sz="4000" b="1" dirty="0">
                <a:solidFill>
                  <a:srgbClr val="FFFF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5</a:t>
            </a:r>
            <a:r>
              <a:rPr lang="zh-CN" altLang="en-US" sz="4000" b="1" dirty="0">
                <a:solidFill>
                  <a:srgbClr val="FFFF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分钟时事短评活动</a:t>
            </a:r>
            <a:r>
              <a:rPr lang="en-US" altLang="zh-CN" sz="4000" b="1" dirty="0">
                <a:solidFill>
                  <a:srgbClr val="FFFF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10</a:t>
            </a:r>
            <a:r>
              <a:rPr lang="zh-CN" altLang="en-US" sz="4000" b="1" dirty="0">
                <a:solidFill>
                  <a:srgbClr val="FFFF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月起正式开始！</a:t>
            </a:r>
          </a:p>
        </p:txBody>
      </p:sp>
    </p:spTree>
    <p:extLst>
      <p:ext uri="{BB962C8B-B14F-4D97-AF65-F5344CB8AC3E}">
        <p14:creationId xmlns:p14="http://schemas.microsoft.com/office/powerpoint/2010/main" val="3557784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52272C56-15EB-425A-8D4E-C796B732DC42}"/>
              </a:ext>
            </a:extLst>
          </p:cNvPr>
          <p:cNvSpPr txBox="1"/>
          <p:nvPr/>
        </p:nvSpPr>
        <p:spPr>
          <a:xfrm>
            <a:off x="386500" y="1822783"/>
            <a:ext cx="11604396" cy="17021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zh-CN" altLang="en-US" sz="2400" dirty="0"/>
              <a:t>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火箭队</a:t>
            </a:r>
            <a:r>
              <a:rPr lang="zh-CN" altLang="en-US" sz="24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莫雷事件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已经过去了两天，莫雷和</a:t>
            </a:r>
            <a:r>
              <a:rPr lang="en-US" altLang="zh-CN" sz="2400" b="1" dirty="0" err="1">
                <a:latin typeface="黑体" panose="02010609060101010101" pitchFamily="49" charset="-122"/>
                <a:ea typeface="黑体" panose="02010609060101010101" pitchFamily="49" charset="-122"/>
              </a:rPr>
              <a:t>nba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官方的回应毫无诚意也没有道歉，多位赞助商宣布与火箭队暂停合作。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马云</a:t>
            </a: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刘强东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联手在各自电商平台上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封杀莫雷</a:t>
            </a:r>
            <a:r>
              <a:rPr lang="zh-CN" altLang="en-US" sz="2400" dirty="0"/>
              <a:t>。</a:t>
            </a:r>
            <a:endParaRPr lang="en-US" altLang="zh-CN" sz="2400" dirty="0"/>
          </a:p>
          <a:p>
            <a:r>
              <a:rPr lang="zh-CN" altLang="en-US" sz="2400" dirty="0">
                <a:solidFill>
                  <a:srgbClr val="FF0000"/>
                </a:solidFill>
              </a:rPr>
              <a:t>      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马云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代表的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淘宝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电商平台，已经搜不到任何火箭队的有关商品，包括最基本的球衣及其它产品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（电商巨头</a:t>
            </a:r>
            <a:r>
              <a:rPr lang="zh-CN" altLang="en-US" sz="24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京东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也作出了同样全网下架火箭队商品的决定）</a:t>
            </a:r>
            <a:endParaRPr lang="en-US" altLang="zh-CN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251F55C-2C85-4912-8165-E434BB93CDBD}"/>
              </a:ext>
            </a:extLst>
          </p:cNvPr>
          <p:cNvSpPr txBox="1"/>
          <p:nvPr/>
        </p:nvSpPr>
        <p:spPr>
          <a:xfrm>
            <a:off x="5147035" y="3384216"/>
            <a:ext cx="6825006" cy="304698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zh-CN" altLang="en-US" sz="2400" dirty="0"/>
              <a:t>       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两大电商封杀莫雷带给火箭的是实实在在的利益打击，当年休斯顿火箭队还是联盟中的小球市，前老板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亚历山大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买下火箭时才花了</a:t>
            </a:r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8500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万美元，前几年卖给现任老板费尔蒂塔时已经高达</a:t>
            </a:r>
            <a:r>
              <a:rPr lang="en-US" altLang="zh-CN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22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亿美元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，短短十几年里火箭赚得盆满钵满，这功劳都归功于姚明和中国球迷，这也是为什么火箭主场丰田中心有着联盟最多的中文广告牌得原因，而如今都将葬送在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莫雷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的无知中。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11DD031-932F-4573-AED1-B8AD436F8E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4" b="4180"/>
          <a:stretch/>
        </p:blipFill>
        <p:spPr>
          <a:xfrm>
            <a:off x="338894" y="3524914"/>
            <a:ext cx="4525338" cy="2906289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BCE71449-D5A1-4528-BEA9-A9374F1DB03F}"/>
              </a:ext>
            </a:extLst>
          </p:cNvPr>
          <p:cNvSpPr txBox="1"/>
          <p:nvPr/>
        </p:nvSpPr>
        <p:spPr>
          <a:xfrm>
            <a:off x="1093512" y="1199430"/>
            <a:ext cx="10397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硬气！马云和刘强东联手封杀莫雷，两大电商下架所有火箭商品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3600F688-8EDF-4672-94D5-32B14F2A45A5}"/>
              </a:ext>
            </a:extLst>
          </p:cNvPr>
          <p:cNvSpPr/>
          <p:nvPr/>
        </p:nvSpPr>
        <p:spPr bwMode="auto">
          <a:xfrm flipV="1">
            <a:off x="897117" y="1038952"/>
            <a:ext cx="10397766" cy="146084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4E78E06B-CBFF-4378-B41F-DB0AA3C510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04"/>
          <a:stretch/>
        </p:blipFill>
        <p:spPr>
          <a:xfrm>
            <a:off x="338894" y="1772243"/>
            <a:ext cx="5270053" cy="4893647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33B43142-AFD1-44A8-8FB7-8D6248AF746E}"/>
              </a:ext>
            </a:extLst>
          </p:cNvPr>
          <p:cNvSpPr txBox="1"/>
          <p:nvPr/>
        </p:nvSpPr>
        <p:spPr>
          <a:xfrm>
            <a:off x="5608947" y="1772243"/>
            <a:ext cx="6278251" cy="4893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        </a:t>
            </a:r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10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月</a:t>
            </a:r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5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日上午，正在东京准备日本季前赛的火箭队总经理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莫雷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在推特发布了一张图片，其内容正是近几个月香港示威者常喊的一句口号：“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为自由而战，和香港在一起（</a:t>
            </a:r>
            <a:r>
              <a:rPr lang="en-US" altLang="zh-CN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Fight for freedom, Stand with Hongkong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”。</a:t>
            </a:r>
            <a:endParaRPr lang="en-US" altLang="zh-CN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   火箭队在中国堪称最受喜欢的球队之一。然而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莫雷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发表疑似支持“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港独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”的言论，内容是近几个月香港暴力分子常喊的一句口号：“为自由而战，和香港在一起（</a:t>
            </a:r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Fight for freedom, Stand with Hongkong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）”。</a:t>
            </a:r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莫雷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公开发布错误涉港言论伤了中国球迷的心，球迷们怒怼火箭队，要求开除此人，火箭队道歉。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28F4200-D15C-43E0-B73C-BAE3EA8D833D}"/>
              </a:ext>
            </a:extLst>
          </p:cNvPr>
          <p:cNvSpPr txBox="1"/>
          <p:nvPr/>
        </p:nvSpPr>
        <p:spPr>
          <a:xfrm>
            <a:off x="1649692" y="141399"/>
            <a:ext cx="9172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时事短评</a:t>
            </a:r>
            <a:r>
              <a:rPr lang="en-US" altLang="zh-CN" sz="40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40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你如何</a:t>
            </a:r>
            <a:r>
              <a:rPr lang="zh-CN" altLang="en-US" sz="40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评价</a:t>
            </a:r>
            <a:r>
              <a:rPr lang="zh-CN" altLang="en-US" sz="40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马云的行为？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17280DB-BF3B-453C-BF51-D3C61C5701A2}"/>
              </a:ext>
            </a:extLst>
          </p:cNvPr>
          <p:cNvSpPr txBox="1"/>
          <p:nvPr/>
        </p:nvSpPr>
        <p:spPr>
          <a:xfrm>
            <a:off x="1743957" y="141399"/>
            <a:ext cx="905916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爱国</a:t>
            </a:r>
            <a:r>
              <a:rPr lang="en-US" altLang="zh-CN" sz="4000" dirty="0">
                <a:solidFill>
                  <a:srgbClr val="FF0000"/>
                </a:solidFill>
              </a:rPr>
              <a:t>——</a:t>
            </a:r>
            <a:r>
              <a:rPr lang="zh-CN" altLang="en-US" sz="4000" dirty="0">
                <a:solidFill>
                  <a:srgbClr val="FF0000"/>
                </a:solidFill>
              </a:rPr>
              <a:t>牺牲个人利益，维护国家利益</a:t>
            </a:r>
          </a:p>
        </p:txBody>
      </p:sp>
    </p:spTree>
    <p:extLst>
      <p:ext uri="{BB962C8B-B14F-4D97-AF65-F5344CB8AC3E}">
        <p14:creationId xmlns:p14="http://schemas.microsoft.com/office/powerpoint/2010/main" val="395637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A25A02D9-C8D2-4466-9621-8ED230932E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58" b="30724"/>
          <a:stretch/>
        </p:blipFill>
        <p:spPr>
          <a:xfrm>
            <a:off x="339365" y="1564230"/>
            <a:ext cx="4751109" cy="4855424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E40DA927-D076-4618-83F2-A2BE507C8F4E}"/>
              </a:ext>
            </a:extLst>
          </p:cNvPr>
          <p:cNvSpPr txBox="1"/>
          <p:nvPr/>
        </p:nvSpPr>
        <p:spPr>
          <a:xfrm>
            <a:off x="5194170" y="1564230"/>
            <a:ext cx="6423216" cy="48554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effectLst/>
              </a:rPr>
              <a:t>        1964</a:t>
            </a:r>
            <a:r>
              <a:rPr lang="zh-CN" altLang="en-US" sz="2800" dirty="0">
                <a:effectLst/>
              </a:rPr>
              <a:t>年</a:t>
            </a:r>
            <a:r>
              <a:rPr lang="en-US" altLang="zh-CN" sz="2800" dirty="0">
                <a:effectLst/>
              </a:rPr>
              <a:t>9</a:t>
            </a:r>
            <a:r>
              <a:rPr lang="zh-CN" altLang="en-US" sz="2800" dirty="0">
                <a:effectLst/>
              </a:rPr>
              <a:t>月，马云出生在杭州一户普通人家。小脑袋，小身子，即使是</a:t>
            </a:r>
            <a:r>
              <a:rPr lang="en-US" altLang="zh-CN" sz="2800" dirty="0">
                <a:effectLst/>
              </a:rPr>
              <a:t>40</a:t>
            </a:r>
            <a:r>
              <a:rPr lang="zh-CN" altLang="en-US" sz="2800" dirty="0">
                <a:effectLst/>
              </a:rPr>
              <a:t>年后，他的“光辉形象”仍然没有什么大的改观。美国</a:t>
            </a:r>
            <a:r>
              <a:rPr lang="en-US" altLang="zh-CN" sz="2800" dirty="0">
                <a:effectLst/>
              </a:rPr>
              <a:t>《</a:t>
            </a:r>
            <a:r>
              <a:rPr lang="zh-CN" altLang="en-US" sz="2800" dirty="0">
                <a:effectLst/>
              </a:rPr>
              <a:t>福布斯</a:t>
            </a:r>
            <a:r>
              <a:rPr lang="en-US" altLang="zh-CN" sz="2800" dirty="0">
                <a:effectLst/>
              </a:rPr>
              <a:t>》</a:t>
            </a:r>
            <a:r>
              <a:rPr lang="zh-CN" altLang="en-US" sz="2800" dirty="0">
                <a:effectLst/>
              </a:rPr>
              <a:t>记者描述马云：“</a:t>
            </a:r>
            <a:r>
              <a:rPr lang="zh-CN" altLang="en-US" sz="2800" dirty="0">
                <a:solidFill>
                  <a:srgbClr val="7030A0"/>
                </a:solidFill>
                <a:effectLst/>
              </a:rPr>
              <a:t>深凹的面颊，扭曲的头发，淘气的露齿笑，</a:t>
            </a:r>
            <a:r>
              <a:rPr lang="en-US" altLang="zh-CN" sz="2800" dirty="0">
                <a:solidFill>
                  <a:srgbClr val="7030A0"/>
                </a:solidFill>
                <a:effectLst/>
              </a:rPr>
              <a:t>5</a:t>
            </a:r>
            <a:r>
              <a:rPr lang="zh-CN" altLang="en-US" sz="2800" dirty="0">
                <a:solidFill>
                  <a:srgbClr val="7030A0"/>
                </a:solidFill>
                <a:effectLst/>
              </a:rPr>
              <a:t>英尺高</a:t>
            </a:r>
            <a:r>
              <a:rPr lang="en-US" altLang="zh-CN" sz="2800" dirty="0">
                <a:solidFill>
                  <a:srgbClr val="7030A0"/>
                </a:solidFill>
                <a:effectLst/>
              </a:rPr>
              <a:t>100</a:t>
            </a:r>
            <a:r>
              <a:rPr lang="zh-CN" altLang="en-US" sz="2800" dirty="0">
                <a:solidFill>
                  <a:srgbClr val="7030A0"/>
                </a:solidFill>
                <a:effectLst/>
              </a:rPr>
              <a:t>磅重的顽童模样</a:t>
            </a:r>
            <a:r>
              <a:rPr lang="zh-CN" altLang="en-US" sz="2800" dirty="0">
                <a:effectLst/>
              </a:rPr>
              <a:t>”。</a:t>
            </a:r>
            <a:endParaRPr lang="en-US" altLang="zh-CN" sz="2800" dirty="0">
              <a:effectLst/>
            </a:endParaRPr>
          </a:p>
          <a:p>
            <a:r>
              <a:rPr lang="zh-CN" altLang="en-US" sz="2800" dirty="0"/>
              <a:t>       </a:t>
            </a:r>
            <a:r>
              <a:rPr lang="zh-CN" altLang="en-US" sz="2800" u="sng" dirty="0"/>
              <a:t>马云中小学经常打架。  </a:t>
            </a:r>
            <a:r>
              <a:rPr lang="zh-CN" altLang="en-US" sz="2800" u="sng" dirty="0">
                <a:solidFill>
                  <a:srgbClr val="7030A0"/>
                </a:solidFill>
              </a:rPr>
              <a:t>数学</a:t>
            </a:r>
            <a:r>
              <a:rPr lang="zh-CN" altLang="en-US" sz="2800" u="sng" dirty="0"/>
              <a:t>极差，英语却奇好</a:t>
            </a:r>
            <a:r>
              <a:rPr lang="zh-CN" altLang="en-US" sz="2800" dirty="0"/>
              <a:t>。</a:t>
            </a:r>
            <a:r>
              <a:rPr lang="en-US" altLang="zh-CN" sz="2800" dirty="0"/>
              <a:t> 12</a:t>
            </a:r>
            <a:r>
              <a:rPr lang="zh-CN" altLang="en-US" sz="2800" dirty="0"/>
              <a:t>岁时，马云买了台袖珍收音机，每天听英文广播，对</a:t>
            </a:r>
            <a:r>
              <a:rPr lang="zh-CN" altLang="en-US" sz="2800" u="sng" dirty="0">
                <a:solidFill>
                  <a:srgbClr val="7030A0"/>
                </a:solidFill>
              </a:rPr>
              <a:t>英语</a:t>
            </a:r>
            <a:r>
              <a:rPr lang="zh-CN" altLang="en-US" sz="2800" u="sng" dirty="0"/>
              <a:t>开始感兴趣</a:t>
            </a:r>
            <a:r>
              <a:rPr lang="zh-CN" altLang="en-US" sz="2800" dirty="0"/>
              <a:t>。上初中时，马云就当上了</a:t>
            </a:r>
            <a:r>
              <a:rPr lang="zh-CN" altLang="en-US" sz="2800" u="sng" dirty="0"/>
              <a:t>英语导游</a:t>
            </a:r>
            <a:r>
              <a:rPr lang="zh-CN" altLang="en-US" sz="2800" dirty="0"/>
              <a:t>，骑着自行车带着老外满杭州跑。 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1F00E0A-11F9-416B-8726-2D807FA4223D}"/>
              </a:ext>
            </a:extLst>
          </p:cNvPr>
          <p:cNvSpPr txBox="1"/>
          <p:nvPr/>
        </p:nvSpPr>
        <p:spPr>
          <a:xfrm>
            <a:off x="3374796" y="216815"/>
            <a:ext cx="54109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7030A0"/>
                </a:solidFill>
              </a:rPr>
              <a:t>认识马云     再评马云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25193AD1-BC95-4B3A-B544-1B8E8BE0250A}"/>
              </a:ext>
            </a:extLst>
          </p:cNvPr>
          <p:cNvSpPr/>
          <p:nvPr/>
        </p:nvSpPr>
        <p:spPr bwMode="auto">
          <a:xfrm flipV="1">
            <a:off x="989815" y="1063296"/>
            <a:ext cx="10397766" cy="14608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D35AEA6-9F55-42AF-AA95-C1A63BD52ECC}"/>
              </a:ext>
            </a:extLst>
          </p:cNvPr>
          <p:cNvSpPr txBox="1"/>
          <p:nvPr/>
        </p:nvSpPr>
        <p:spPr>
          <a:xfrm>
            <a:off x="1036947" y="4204354"/>
            <a:ext cx="3572759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缺点明显，不完美</a:t>
            </a:r>
          </a:p>
        </p:txBody>
      </p:sp>
    </p:spTree>
    <p:extLst>
      <p:ext uri="{BB962C8B-B14F-4D97-AF65-F5344CB8AC3E}">
        <p14:creationId xmlns:p14="http://schemas.microsoft.com/office/powerpoint/2010/main" val="4081809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:a16="http://schemas.microsoft.com/office/drawing/2014/main" id="{58E4834D-B198-4C7E-ABD3-B9CC4B74084C}"/>
              </a:ext>
            </a:extLst>
          </p:cNvPr>
          <p:cNvSpPr txBox="1"/>
          <p:nvPr/>
        </p:nvSpPr>
        <p:spPr>
          <a:xfrm>
            <a:off x="4951140" y="315227"/>
            <a:ext cx="6983193" cy="61247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70C0"/>
                </a:solidFill>
                <a:effectLst/>
              </a:rPr>
              <a:t>       第一次高考</a:t>
            </a:r>
            <a:r>
              <a:rPr lang="zh-CN" altLang="en-US" sz="2800" dirty="0">
                <a:effectLst/>
              </a:rPr>
              <a:t>，数学只得了</a:t>
            </a:r>
            <a:r>
              <a:rPr lang="en-US" altLang="zh-CN" sz="2800" dirty="0">
                <a:solidFill>
                  <a:srgbClr val="0070C0"/>
                </a:solidFill>
                <a:effectLst/>
              </a:rPr>
              <a:t>1</a:t>
            </a:r>
            <a:r>
              <a:rPr lang="zh-CN" altLang="en-US" sz="2800" dirty="0">
                <a:solidFill>
                  <a:srgbClr val="0070C0"/>
                </a:solidFill>
                <a:effectLst/>
              </a:rPr>
              <a:t>分</a:t>
            </a:r>
            <a:r>
              <a:rPr lang="zh-CN" altLang="en-US" sz="2800" dirty="0">
                <a:effectLst/>
              </a:rPr>
              <a:t>。他觉得自己不是上大学的料，只好去打工。他先去一家宾馆应聘，被拒绝后只好去做搬运工。他捡到一本小说</a:t>
            </a:r>
            <a:r>
              <a:rPr lang="en-US" altLang="zh-CN" sz="2800" dirty="0">
                <a:effectLst/>
              </a:rPr>
              <a:t>《</a:t>
            </a:r>
            <a:r>
              <a:rPr lang="zh-CN" altLang="en-US" sz="2800" dirty="0">
                <a:solidFill>
                  <a:srgbClr val="C00000"/>
                </a:solidFill>
                <a:effectLst/>
              </a:rPr>
              <a:t>人生</a:t>
            </a:r>
            <a:r>
              <a:rPr lang="en-US" altLang="zh-CN" sz="2800" dirty="0">
                <a:effectLst/>
              </a:rPr>
              <a:t>》</a:t>
            </a:r>
            <a:r>
              <a:rPr lang="zh-CN" altLang="en-US" sz="2800" dirty="0">
                <a:effectLst/>
              </a:rPr>
              <a:t>，竟然被书中的故事情节所吸引，主人公曲折的生活道路和对理想的执着追求深深地打动了他：</a:t>
            </a:r>
            <a:r>
              <a:rPr lang="zh-CN" altLang="en-US" sz="2800" dirty="0">
                <a:solidFill>
                  <a:srgbClr val="C00000"/>
                </a:solidFill>
                <a:effectLst/>
              </a:rPr>
              <a:t>在人生的道路上，如果你要想有所成就，不经过一番磨练是无法成功的。</a:t>
            </a:r>
            <a:r>
              <a:rPr lang="en-US" altLang="zh-CN" sz="2800" dirty="0"/>
              <a:t> </a:t>
            </a:r>
            <a:r>
              <a:rPr lang="zh-CN" altLang="en-US" sz="2800" dirty="0">
                <a:effectLst/>
              </a:rPr>
              <a:t>小说不仅改变了马云的人生之路。</a:t>
            </a:r>
            <a:r>
              <a:rPr lang="zh-CN" altLang="en-US" sz="2800" dirty="0"/>
              <a:t> </a:t>
            </a:r>
            <a:endParaRPr lang="en-US" altLang="zh-CN" sz="2800" dirty="0"/>
          </a:p>
          <a:p>
            <a:r>
              <a:rPr lang="zh-CN" altLang="en-US" sz="2800" dirty="0"/>
              <a:t>        第二次高考，数学考了</a:t>
            </a:r>
            <a:r>
              <a:rPr lang="en-US" altLang="zh-CN" sz="2800" dirty="0"/>
              <a:t>19</a:t>
            </a:r>
            <a:r>
              <a:rPr lang="zh-CN" altLang="en-US" sz="2800" dirty="0"/>
              <a:t>分，没有成功。马云却</a:t>
            </a:r>
            <a:r>
              <a:rPr lang="zh-CN" altLang="en-US" sz="2800" u="sng" dirty="0">
                <a:solidFill>
                  <a:srgbClr val="7030A0"/>
                </a:solidFill>
              </a:rPr>
              <a:t>毫不甘心</a:t>
            </a:r>
            <a:r>
              <a:rPr lang="zh-CN" altLang="en-US" sz="2800" dirty="0"/>
              <a:t>，他一边打工，一边复习。为了找一个好的学习环境，每到星期日，他就早早起床，赶到离家有一个多小时路程的浙江大学图书馆去复习。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D1D9D171-813C-46BA-A9BA-29D6F68A7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66" y="249246"/>
            <a:ext cx="4282068" cy="6124754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36DF8DF-C2FC-4C8D-BC95-7A6A06BFBD46}"/>
              </a:ext>
            </a:extLst>
          </p:cNvPr>
          <p:cNvSpPr txBox="1"/>
          <p:nvPr/>
        </p:nvSpPr>
        <p:spPr>
          <a:xfrm>
            <a:off x="688151" y="3327666"/>
            <a:ext cx="3572759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缺点明显，不完美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D487E20-925B-4A4B-B82F-0F07A9438BFF}"/>
              </a:ext>
            </a:extLst>
          </p:cNvPr>
          <p:cNvSpPr txBox="1"/>
          <p:nvPr/>
        </p:nvSpPr>
        <p:spPr>
          <a:xfrm>
            <a:off x="707010" y="4364605"/>
            <a:ext cx="349734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树立理想，努力坚持</a:t>
            </a:r>
          </a:p>
        </p:txBody>
      </p:sp>
    </p:spTree>
    <p:extLst>
      <p:ext uri="{BB962C8B-B14F-4D97-AF65-F5344CB8AC3E}">
        <p14:creationId xmlns:p14="http://schemas.microsoft.com/office/powerpoint/2010/main" val="329685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581D7360-206A-462C-9279-5C4CF8E9778C}"/>
              </a:ext>
            </a:extLst>
          </p:cNvPr>
          <p:cNvSpPr txBox="1"/>
          <p:nvPr/>
        </p:nvSpPr>
        <p:spPr>
          <a:xfrm>
            <a:off x="459268" y="4251147"/>
            <a:ext cx="113477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effectLst/>
              </a:rPr>
              <a:t>        </a:t>
            </a:r>
            <a:r>
              <a:rPr lang="en-US" altLang="zh-CN" sz="2800" dirty="0">
                <a:effectLst/>
              </a:rPr>
              <a:t>1988</a:t>
            </a:r>
            <a:r>
              <a:rPr lang="zh-CN" altLang="en-US" sz="2800" dirty="0">
                <a:effectLst/>
              </a:rPr>
              <a:t>年，马云大学毕业，被分配到杭州电子工业学院教外语。他找了不少兼职：在西湖边成立杭州</a:t>
            </a:r>
            <a:r>
              <a:rPr lang="zh-CN" altLang="en-US" sz="2800" u="sng" dirty="0">
                <a:effectLst/>
              </a:rPr>
              <a:t>第一个英语角</a:t>
            </a:r>
            <a:r>
              <a:rPr lang="en-US" altLang="zh-CN" sz="2800" dirty="0">
                <a:effectLst/>
              </a:rPr>
              <a:t>;</a:t>
            </a:r>
            <a:r>
              <a:rPr lang="zh-CN" altLang="en-US" sz="2800" dirty="0">
                <a:effectLst/>
              </a:rPr>
              <a:t>为</a:t>
            </a:r>
            <a:r>
              <a:rPr lang="zh-CN" altLang="en-US" sz="2800" u="sng" dirty="0">
                <a:effectLst/>
              </a:rPr>
              <a:t>外国游客当导游</a:t>
            </a:r>
            <a:r>
              <a:rPr lang="en-US" altLang="zh-CN" sz="2800" dirty="0">
                <a:effectLst/>
              </a:rPr>
              <a:t>;</a:t>
            </a:r>
            <a:r>
              <a:rPr lang="zh-CN" altLang="en-US" sz="2800" dirty="0">
                <a:effectLst/>
              </a:rPr>
              <a:t>创建“海博</a:t>
            </a:r>
            <a:r>
              <a:rPr lang="zh-CN" altLang="en-US" sz="2800" u="sng" dirty="0">
                <a:effectLst/>
              </a:rPr>
              <a:t>翻译社</a:t>
            </a:r>
            <a:r>
              <a:rPr lang="zh-CN" altLang="en-US" sz="2800" dirty="0">
                <a:effectLst/>
              </a:rPr>
              <a:t>”</a:t>
            </a:r>
            <a:r>
              <a:rPr lang="en-US" altLang="zh-CN" sz="2800" dirty="0">
                <a:effectLst/>
              </a:rPr>
              <a:t>;</a:t>
            </a:r>
            <a:r>
              <a:rPr lang="zh-CN" altLang="en-US" sz="2800" dirty="0">
                <a:effectLst/>
              </a:rPr>
              <a:t>到义乌</a:t>
            </a:r>
            <a:r>
              <a:rPr lang="zh-CN" altLang="en-US" sz="2800" u="sng" dirty="0">
                <a:effectLst/>
              </a:rPr>
              <a:t>批发小商品</a:t>
            </a:r>
            <a:r>
              <a:rPr lang="en-US" altLang="zh-CN" sz="2800" dirty="0">
                <a:effectLst/>
              </a:rPr>
              <a:t>……</a:t>
            </a:r>
            <a:r>
              <a:rPr lang="zh-CN" altLang="en-US" sz="2800" dirty="0">
                <a:effectLst/>
              </a:rPr>
              <a:t>闯荡了几年后，钱没赚多少，</a:t>
            </a:r>
            <a:r>
              <a:rPr lang="zh-CN" altLang="en-US" sz="2800" u="sng" dirty="0">
                <a:effectLst/>
              </a:rPr>
              <a:t>超强的活动能力</a:t>
            </a:r>
            <a:r>
              <a:rPr lang="zh-CN" altLang="en-US" sz="2800" dirty="0">
                <a:effectLst/>
              </a:rPr>
              <a:t>却为马云带来了不小的名气，他戴上了“</a:t>
            </a:r>
            <a:r>
              <a:rPr lang="zh-CN" altLang="en-US" sz="2800" dirty="0">
                <a:solidFill>
                  <a:srgbClr val="0070C0"/>
                </a:solidFill>
                <a:effectLst/>
              </a:rPr>
              <a:t>杭州十大杰出青年教师</a:t>
            </a:r>
            <a:r>
              <a:rPr lang="zh-CN" altLang="en-US" sz="2800" dirty="0">
                <a:effectLst/>
              </a:rPr>
              <a:t>”的光荣称号。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3382D32-237E-4CF8-A598-90C2D9029391}"/>
              </a:ext>
            </a:extLst>
          </p:cNvPr>
          <p:cNvSpPr txBox="1"/>
          <p:nvPr/>
        </p:nvSpPr>
        <p:spPr>
          <a:xfrm>
            <a:off x="4733403" y="762693"/>
            <a:ext cx="7073591" cy="254726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 sz="2800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D95F036-26DC-40C4-8165-53093974E2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42" y="705444"/>
            <a:ext cx="4034672" cy="306528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648D8C7F-9A6C-407D-9C3C-008D2574FE83}"/>
              </a:ext>
            </a:extLst>
          </p:cNvPr>
          <p:cNvSpPr txBox="1"/>
          <p:nvPr/>
        </p:nvSpPr>
        <p:spPr>
          <a:xfrm>
            <a:off x="5118755" y="663441"/>
            <a:ext cx="670153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       </a:t>
            </a:r>
            <a:r>
              <a:rPr lang="zh-CN" altLang="en-US" sz="2800" dirty="0"/>
              <a:t>马云的</a:t>
            </a:r>
            <a:r>
              <a:rPr lang="zh-CN" altLang="en-US" sz="2800" u="sng" dirty="0">
                <a:solidFill>
                  <a:srgbClr val="7030A0"/>
                </a:solidFill>
              </a:rPr>
              <a:t>第三次高考成绩</a:t>
            </a:r>
            <a:r>
              <a:rPr lang="zh-CN" altLang="en-US" sz="2800" dirty="0"/>
              <a:t>出来后，</a:t>
            </a:r>
            <a:r>
              <a:rPr lang="zh-CN" altLang="en-US" sz="2800" u="sng" dirty="0"/>
              <a:t>数学破天荒考了</a:t>
            </a:r>
            <a:r>
              <a:rPr lang="en-US" altLang="zh-CN" sz="2800" u="sng" dirty="0"/>
              <a:t>79</a:t>
            </a:r>
            <a:r>
              <a:rPr lang="zh-CN" altLang="en-US" sz="2800" u="sng" dirty="0"/>
              <a:t>分</a:t>
            </a:r>
            <a:r>
              <a:rPr lang="en-US" altLang="zh-CN" sz="2800" dirty="0"/>
              <a:t>(</a:t>
            </a:r>
            <a:r>
              <a:rPr lang="zh-CN" altLang="en-US" sz="2800" dirty="0"/>
              <a:t>满分</a:t>
            </a:r>
            <a:r>
              <a:rPr lang="en-US" altLang="zh-CN" sz="2800" dirty="0"/>
              <a:t>120</a:t>
            </a:r>
            <a:r>
              <a:rPr lang="zh-CN" altLang="en-US" sz="2800" dirty="0"/>
              <a:t>分</a:t>
            </a:r>
            <a:r>
              <a:rPr lang="en-US" altLang="zh-CN" sz="2800" dirty="0"/>
              <a:t>)</a:t>
            </a:r>
            <a:r>
              <a:rPr lang="zh-CN" altLang="en-US" sz="2800" dirty="0"/>
              <a:t>。他的总分属于专科线，离本科线还差</a:t>
            </a:r>
            <a:r>
              <a:rPr lang="en-US" altLang="zh-CN" sz="2800" dirty="0"/>
              <a:t>5</a:t>
            </a:r>
            <a:r>
              <a:rPr lang="zh-CN" altLang="en-US" sz="2800" dirty="0"/>
              <a:t>分。幸运的是，英语成绩最好的马云摇摇晃晃被调配到了杭州师范学院本科，捡了个大便宜。</a:t>
            </a:r>
            <a:br>
              <a:rPr lang="zh-CN" altLang="en-US" sz="2800" dirty="0"/>
            </a:br>
            <a:r>
              <a:rPr lang="zh-CN" altLang="en-US" sz="2800" dirty="0"/>
              <a:t>　　马云后来进了校学生会，当了</a:t>
            </a:r>
            <a:r>
              <a:rPr lang="zh-CN" altLang="en-US" sz="2800" u="sng" dirty="0"/>
              <a:t>学生会主席</a:t>
            </a:r>
            <a:r>
              <a:rPr lang="zh-CN" altLang="en-US" sz="2800" dirty="0"/>
              <a:t>，直至坐到杭州市学联主席的位置。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355B012-8C88-4890-BA1C-358F9BFF85A0}"/>
              </a:ext>
            </a:extLst>
          </p:cNvPr>
          <p:cNvSpPr txBox="1"/>
          <p:nvPr/>
        </p:nvSpPr>
        <p:spPr>
          <a:xfrm>
            <a:off x="4562575" y="6117995"/>
            <a:ext cx="176281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努力坚持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8E83C59-DB77-47ED-85A1-A0661152B23D}"/>
              </a:ext>
            </a:extLst>
          </p:cNvPr>
          <p:cNvSpPr txBox="1"/>
          <p:nvPr/>
        </p:nvSpPr>
        <p:spPr>
          <a:xfrm>
            <a:off x="6664753" y="6124750"/>
            <a:ext cx="176281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激发潜能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7A021DD-4843-4BD1-A05D-3714DA49772A}"/>
              </a:ext>
            </a:extLst>
          </p:cNvPr>
          <p:cNvSpPr txBox="1"/>
          <p:nvPr/>
        </p:nvSpPr>
        <p:spPr>
          <a:xfrm>
            <a:off x="5995447" y="3770724"/>
            <a:ext cx="535442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树立理想   努力坚持    改正缺点   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8B6EC6F-FF88-4758-8578-39C773F1D215}"/>
              </a:ext>
            </a:extLst>
          </p:cNvPr>
          <p:cNvSpPr txBox="1"/>
          <p:nvPr/>
        </p:nvSpPr>
        <p:spPr>
          <a:xfrm>
            <a:off x="1216060" y="2884265"/>
            <a:ext cx="2366128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欣赏自己 接纳自己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C34A55E-DB4F-45AD-9070-39EE87AEB0CC}"/>
              </a:ext>
            </a:extLst>
          </p:cNvPr>
          <p:cNvSpPr txBox="1"/>
          <p:nvPr/>
        </p:nvSpPr>
        <p:spPr>
          <a:xfrm>
            <a:off x="8880047" y="6165130"/>
            <a:ext cx="16968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扬长避短</a:t>
            </a:r>
          </a:p>
        </p:txBody>
      </p:sp>
    </p:spTree>
    <p:extLst>
      <p:ext uri="{BB962C8B-B14F-4D97-AF65-F5344CB8AC3E}">
        <p14:creationId xmlns:p14="http://schemas.microsoft.com/office/powerpoint/2010/main" val="1555217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0E53CDE8-1991-4C67-A0CC-D8A0A11D4E9C}"/>
              </a:ext>
            </a:extLst>
          </p:cNvPr>
          <p:cNvSpPr txBox="1"/>
          <p:nvPr/>
        </p:nvSpPr>
        <p:spPr>
          <a:xfrm>
            <a:off x="160255" y="3280526"/>
            <a:ext cx="1162325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       回国之后，经过慎重考虑，他</a:t>
            </a:r>
            <a:r>
              <a:rPr lang="zh-CN" altLang="en-US" sz="2800" u="sng" dirty="0"/>
              <a:t>毅然辞掉了人人敬慕的大学教师的职务</a:t>
            </a:r>
            <a:r>
              <a:rPr lang="zh-CN" altLang="en-US" sz="2800" dirty="0"/>
              <a:t>，</a:t>
            </a:r>
            <a:r>
              <a:rPr lang="zh-CN" altLang="en-US" sz="2800" u="sng" dirty="0">
                <a:solidFill>
                  <a:srgbClr val="0070C0"/>
                </a:solidFill>
              </a:rPr>
              <a:t>借了</a:t>
            </a:r>
            <a:r>
              <a:rPr lang="en-US" altLang="zh-CN" sz="2800" u="sng" dirty="0">
                <a:solidFill>
                  <a:srgbClr val="0070C0"/>
                </a:solidFill>
              </a:rPr>
              <a:t>2000</a:t>
            </a:r>
            <a:r>
              <a:rPr lang="zh-CN" altLang="en-US" sz="2800" u="sng" dirty="0">
                <a:solidFill>
                  <a:srgbClr val="0070C0"/>
                </a:solidFill>
              </a:rPr>
              <a:t>美元，开办了中国第一家互联网商业信息发布站“中国黄页</a:t>
            </a:r>
            <a:r>
              <a:rPr lang="zh-CN" altLang="en-US" sz="2800" dirty="0">
                <a:solidFill>
                  <a:srgbClr val="0070C0"/>
                </a:solidFill>
              </a:rPr>
              <a:t>”</a:t>
            </a:r>
            <a:r>
              <a:rPr lang="zh-CN" altLang="en-US" sz="2800" dirty="0"/>
              <a:t>。</a:t>
            </a:r>
            <a:r>
              <a:rPr lang="en-US" altLang="zh-CN" sz="2800" dirty="0"/>
              <a:t>1997</a:t>
            </a:r>
            <a:r>
              <a:rPr lang="zh-CN" altLang="en-US" sz="2800" dirty="0"/>
              <a:t>年，马云和他的团队加盟国家外经贸部中国国际电子商务中心，</a:t>
            </a:r>
            <a:r>
              <a:rPr lang="zh-CN" altLang="en-US" sz="2800" u="sng" dirty="0"/>
              <a:t>开发外经贸部官方站点及网上中国商品交易市场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r>
              <a:rPr lang="en-US" altLang="zh-CN" sz="2800" dirty="0"/>
              <a:t>       1999</a:t>
            </a:r>
            <a:r>
              <a:rPr lang="zh-CN" altLang="en-US" sz="2800" dirty="0"/>
              <a:t>年，马云又回到杭州，在自己家里</a:t>
            </a:r>
            <a:endParaRPr lang="en-US" altLang="zh-CN" sz="2800" dirty="0"/>
          </a:p>
          <a:p>
            <a:r>
              <a:rPr lang="zh-CN" altLang="en-US" sz="2800" dirty="0"/>
              <a:t>创办了</a:t>
            </a:r>
            <a:r>
              <a:rPr lang="zh-CN" altLang="en-US" sz="2800" u="sng" dirty="0">
                <a:solidFill>
                  <a:srgbClr val="0070C0"/>
                </a:solidFill>
              </a:rPr>
              <a:t>阿里巴巴网站</a:t>
            </a:r>
            <a:r>
              <a:rPr lang="en-US" altLang="zh-CN" sz="2800" dirty="0">
                <a:solidFill>
                  <a:srgbClr val="0070C0"/>
                </a:solidFill>
              </a:rPr>
              <a:t>——</a:t>
            </a:r>
            <a:r>
              <a:rPr lang="zh-CN" altLang="en-US" sz="2800" dirty="0">
                <a:solidFill>
                  <a:srgbClr val="0070C0"/>
                </a:solidFill>
              </a:rPr>
              <a:t>国内第一家为全世界</a:t>
            </a:r>
            <a:endParaRPr lang="en-US" altLang="zh-CN" sz="2800" dirty="0">
              <a:solidFill>
                <a:srgbClr val="0070C0"/>
              </a:solidFill>
            </a:endParaRPr>
          </a:p>
          <a:p>
            <a:r>
              <a:rPr lang="zh-CN" altLang="en-US" sz="2800" dirty="0">
                <a:solidFill>
                  <a:srgbClr val="0070C0"/>
                </a:solidFill>
              </a:rPr>
              <a:t>中小企业服务的电子商务网站。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62EE691-58DA-443B-AD24-179B845946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23" y="287850"/>
            <a:ext cx="4342616" cy="2856804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2A6C3DB9-F886-4124-9879-A9D004A8D540}"/>
              </a:ext>
            </a:extLst>
          </p:cNvPr>
          <p:cNvSpPr txBox="1"/>
          <p:nvPr/>
        </p:nvSpPr>
        <p:spPr>
          <a:xfrm>
            <a:off x="4769964" y="466997"/>
            <a:ext cx="70889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        </a:t>
            </a:r>
            <a:r>
              <a:rPr lang="zh-CN" altLang="en-US" sz="2800" dirty="0"/>
              <a:t>这时，一家与外商有合作项目的中国公司找到马云，聘他为翻译到美国帮助收账。在美国，他经历一次“恐怖事件”：美商想赖帐，将马云禁闭在一个房间里，两天后才把他放出来。惊恐不安的马云到西雅图找到一个朋友，在朋友那里，他第一次接触</a:t>
            </a:r>
            <a:r>
              <a:rPr lang="zh-CN" altLang="en-US" sz="2800" u="sng" dirty="0">
                <a:solidFill>
                  <a:srgbClr val="FF0000"/>
                </a:solidFill>
              </a:rPr>
              <a:t>互联网</a:t>
            </a:r>
            <a:r>
              <a:rPr lang="zh-CN" altLang="en-US" sz="2800" dirty="0"/>
              <a:t>。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A550E52-50A8-4B55-93FF-5D9CBF5B4D71}"/>
              </a:ext>
            </a:extLst>
          </p:cNvPr>
          <p:cNvSpPr txBox="1"/>
          <p:nvPr/>
        </p:nvSpPr>
        <p:spPr>
          <a:xfrm>
            <a:off x="7673418" y="4996207"/>
            <a:ext cx="1809947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创新精神     把握机遇     </a:t>
            </a:r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zh-CN" altLang="en-US" sz="2800" dirty="0">
                <a:solidFill>
                  <a:srgbClr val="FF0000"/>
                </a:solidFill>
              </a:rPr>
              <a:t>激发潜能  </a:t>
            </a:r>
          </a:p>
        </p:txBody>
      </p:sp>
    </p:spTree>
    <p:extLst>
      <p:ext uri="{BB962C8B-B14F-4D97-AF65-F5344CB8AC3E}">
        <p14:creationId xmlns:p14="http://schemas.microsoft.com/office/powerpoint/2010/main" val="494992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847C01B-BD5D-4835-938D-A177DF6173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22" b="18699"/>
          <a:stretch/>
        </p:blipFill>
        <p:spPr>
          <a:xfrm>
            <a:off x="474482" y="528248"/>
            <a:ext cx="4256690" cy="268964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D2EB85B3-805B-4F55-99A4-E8A6C7B79F66}"/>
              </a:ext>
            </a:extLst>
          </p:cNvPr>
          <p:cNvSpPr txBox="1"/>
          <p:nvPr/>
        </p:nvSpPr>
        <p:spPr>
          <a:xfrm>
            <a:off x="4917575" y="528248"/>
            <a:ext cx="6799943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effectLst/>
              </a:rPr>
              <a:t>      </a:t>
            </a:r>
            <a:r>
              <a:rPr lang="zh-CN" altLang="en-US" sz="2400" dirty="0">
                <a:effectLst/>
              </a:rPr>
              <a:t>其后几年里，</a:t>
            </a:r>
            <a:r>
              <a:rPr lang="zh-CN" altLang="en-US" sz="2400" dirty="0">
                <a:solidFill>
                  <a:srgbClr val="7030A0"/>
                </a:solidFill>
                <a:effectLst/>
              </a:rPr>
              <a:t>阿里巴巴的故事</a:t>
            </a:r>
            <a:r>
              <a:rPr lang="zh-CN" altLang="en-US" sz="2400" dirty="0">
                <a:effectLst/>
              </a:rPr>
              <a:t>世人皆知：</a:t>
            </a:r>
            <a:endParaRPr lang="en-US" altLang="zh-CN" sz="2400" dirty="0">
              <a:effectLst/>
            </a:endParaRPr>
          </a:p>
          <a:p>
            <a:r>
              <a:rPr lang="zh-CN" altLang="en-US" sz="2400" dirty="0">
                <a:effectLst/>
              </a:rPr>
              <a:t>世界各路投资纷纷涌入</a:t>
            </a:r>
            <a:r>
              <a:rPr lang="en-US" altLang="zh-CN" sz="2400" dirty="0">
                <a:effectLst/>
              </a:rPr>
              <a:t>;</a:t>
            </a:r>
            <a:r>
              <a:rPr lang="zh-CN" altLang="en-US" sz="2400" dirty="0">
                <a:effectLst/>
              </a:rPr>
              <a:t>数以百万计的全球商人在阿里巴巴上交换信息</a:t>
            </a:r>
            <a:r>
              <a:rPr lang="en-US" altLang="zh-CN" sz="2400" dirty="0">
                <a:effectLst/>
              </a:rPr>
              <a:t>;2003</a:t>
            </a:r>
            <a:r>
              <a:rPr lang="zh-CN" altLang="en-US" sz="2400" dirty="0">
                <a:effectLst/>
              </a:rPr>
              <a:t>年，推出为消费者服务的</a:t>
            </a:r>
            <a:r>
              <a:rPr lang="zh-CN" altLang="en-US" sz="2400" dirty="0">
                <a:solidFill>
                  <a:srgbClr val="0070C0"/>
                </a:solidFill>
                <a:effectLst/>
              </a:rPr>
              <a:t>淘宝网</a:t>
            </a:r>
            <a:r>
              <a:rPr lang="en-US" altLang="zh-CN" sz="2400" dirty="0">
                <a:effectLst/>
              </a:rPr>
              <a:t>;2004</a:t>
            </a:r>
            <a:r>
              <a:rPr lang="zh-CN" altLang="en-US" sz="2400" dirty="0">
                <a:effectLst/>
              </a:rPr>
              <a:t>年，推出网络交易支付工具“</a:t>
            </a:r>
            <a:r>
              <a:rPr lang="zh-CN" altLang="en-US" sz="2400" dirty="0">
                <a:solidFill>
                  <a:srgbClr val="0070C0"/>
                </a:solidFill>
                <a:effectLst/>
              </a:rPr>
              <a:t>支付宝</a:t>
            </a:r>
            <a:r>
              <a:rPr lang="zh-CN" altLang="en-US" sz="2400" dirty="0">
                <a:effectLst/>
              </a:rPr>
              <a:t>”</a:t>
            </a:r>
            <a:r>
              <a:rPr lang="en-US" altLang="zh-CN" sz="2400" dirty="0">
                <a:effectLst/>
              </a:rPr>
              <a:t>;2005</a:t>
            </a:r>
            <a:r>
              <a:rPr lang="zh-CN" altLang="en-US" sz="2400" dirty="0">
                <a:effectLst/>
              </a:rPr>
              <a:t>年，收购了</a:t>
            </a:r>
            <a:r>
              <a:rPr lang="zh-CN" altLang="en-US" sz="2400" dirty="0">
                <a:solidFill>
                  <a:srgbClr val="0070C0"/>
                </a:solidFill>
                <a:effectLst/>
              </a:rPr>
              <a:t>雅虎</a:t>
            </a:r>
            <a:r>
              <a:rPr lang="zh-CN" altLang="en-US" sz="2400" dirty="0">
                <a:effectLst/>
              </a:rPr>
              <a:t>中国全部资产。</a:t>
            </a:r>
            <a:endParaRPr lang="en-US" altLang="zh-CN" sz="2400" dirty="0">
              <a:effectLst/>
            </a:endParaRPr>
          </a:p>
          <a:p>
            <a:r>
              <a:rPr lang="zh-CN" altLang="en-US" sz="2400" dirty="0">
                <a:effectLst/>
              </a:rPr>
              <a:t>这是到目前为止中国互联网史上最大的一次收购，揭开了中国互联网新的春秋战国</a:t>
            </a:r>
            <a:r>
              <a:rPr lang="en-US" altLang="zh-CN" sz="2400" dirty="0">
                <a:effectLst/>
              </a:rPr>
              <a:t>!</a:t>
            </a:r>
            <a:endParaRPr lang="zh-CN" altLang="en-US" sz="24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7E716C9-8BE7-452A-A5BB-840D84FE7106}"/>
              </a:ext>
            </a:extLst>
          </p:cNvPr>
          <p:cNvSpPr txBox="1"/>
          <p:nvPr/>
        </p:nvSpPr>
        <p:spPr>
          <a:xfrm>
            <a:off x="234178" y="3841070"/>
            <a:ext cx="116976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ffectLst/>
              </a:rPr>
              <a:t>          </a:t>
            </a:r>
            <a:r>
              <a:rPr lang="en-US" altLang="zh-CN" sz="2400" dirty="0">
                <a:effectLst/>
              </a:rPr>
              <a:t>2006</a:t>
            </a:r>
            <a:r>
              <a:rPr lang="zh-CN" altLang="en-US" sz="2400" dirty="0">
                <a:effectLst/>
              </a:rPr>
              <a:t>年，马云回到母校</a:t>
            </a:r>
            <a:r>
              <a:rPr lang="zh-CN" altLang="en-US" sz="2400" dirty="0">
                <a:solidFill>
                  <a:srgbClr val="7030A0"/>
                </a:solidFill>
                <a:effectLst/>
              </a:rPr>
              <a:t>杭州师范学院</a:t>
            </a:r>
            <a:r>
              <a:rPr lang="zh-CN" altLang="en-US" sz="2400" dirty="0">
                <a:effectLst/>
              </a:rPr>
              <a:t>演讲。他动情地说：“大学生的学习不光是学书本知识，还有社会实践。不论我创业成功与否，将来我再回到讲台的时候，至少我会比大学里其他老师多了一些</a:t>
            </a:r>
            <a:r>
              <a:rPr lang="zh-CN" altLang="en-US" sz="2400" dirty="0">
                <a:solidFill>
                  <a:srgbClr val="7030A0"/>
                </a:solidFill>
                <a:effectLst/>
              </a:rPr>
              <a:t>经验</a:t>
            </a:r>
            <a:r>
              <a:rPr lang="zh-CN" altLang="en-US" sz="2400" dirty="0">
                <a:effectLst/>
              </a:rPr>
              <a:t>。”</a:t>
            </a:r>
            <a:br>
              <a:rPr lang="zh-CN" altLang="en-US" sz="2400" dirty="0">
                <a:effectLst/>
              </a:rPr>
            </a:br>
            <a:r>
              <a:rPr lang="zh-CN" altLang="en-US" sz="2400" dirty="0">
                <a:effectLst/>
              </a:rPr>
              <a:t>　　马云总喜欢拿当年三次高考自我调侃：“</a:t>
            </a:r>
            <a:r>
              <a:rPr lang="zh-CN" altLang="en-US" sz="2400" dirty="0">
                <a:solidFill>
                  <a:srgbClr val="7030A0"/>
                </a:solidFill>
                <a:effectLst/>
              </a:rPr>
              <a:t>一个人要成功，首先想好自己到底想要干什么，能够干什么，然后才能摆脱各种诱惑，一时的失败千万不要气馁，应该照着自己的</a:t>
            </a:r>
            <a:r>
              <a:rPr lang="zh-CN" altLang="en-US" sz="2400" dirty="0">
                <a:solidFill>
                  <a:srgbClr val="FF0000"/>
                </a:solidFill>
                <a:effectLst/>
              </a:rPr>
              <a:t>理想</a:t>
            </a:r>
            <a:r>
              <a:rPr lang="zh-CN" altLang="en-US" sz="2400" dirty="0">
                <a:solidFill>
                  <a:srgbClr val="7030A0"/>
                </a:solidFill>
                <a:effectLst/>
              </a:rPr>
              <a:t>一路走下去。</a:t>
            </a:r>
            <a:r>
              <a:rPr lang="zh-CN" altLang="en-US" sz="2400" dirty="0">
                <a:solidFill>
                  <a:srgbClr val="0070C0"/>
                </a:solidFill>
                <a:effectLst/>
              </a:rPr>
              <a:t>成功是由很多因素造成的，你努力并不一定会成功，但是如果你不努力，就一定会失败</a:t>
            </a:r>
            <a:r>
              <a:rPr lang="zh-CN" altLang="en-US" sz="2400" dirty="0">
                <a:effectLst/>
              </a:rPr>
              <a:t>。”</a:t>
            </a:r>
            <a:endParaRPr lang="zh-CN" altLang="en-US" sz="24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3BBA1C3-1310-4C48-A87A-616C38A2C97A}"/>
              </a:ext>
            </a:extLst>
          </p:cNvPr>
          <p:cNvSpPr txBox="1"/>
          <p:nvPr/>
        </p:nvSpPr>
        <p:spPr>
          <a:xfrm>
            <a:off x="7183222" y="3318243"/>
            <a:ext cx="361188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树立理想    努力坚持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02361C9-BC3F-4A93-9537-ACD550B6FEAC}"/>
              </a:ext>
            </a:extLst>
          </p:cNvPr>
          <p:cNvSpPr txBox="1"/>
          <p:nvPr/>
        </p:nvSpPr>
        <p:spPr>
          <a:xfrm>
            <a:off x="2328423" y="3322605"/>
            <a:ext cx="3970959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为他人  为社会带来福祉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676F357-9F17-4443-B335-AB070FC4BF41}"/>
              </a:ext>
            </a:extLst>
          </p:cNvPr>
          <p:cNvSpPr txBox="1"/>
          <p:nvPr/>
        </p:nvSpPr>
        <p:spPr>
          <a:xfrm>
            <a:off x="6542201" y="6183645"/>
            <a:ext cx="3987539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欣赏自己，接纳自己</a:t>
            </a:r>
          </a:p>
        </p:txBody>
      </p:sp>
    </p:spTree>
    <p:extLst>
      <p:ext uri="{BB962C8B-B14F-4D97-AF65-F5344CB8AC3E}">
        <p14:creationId xmlns:p14="http://schemas.microsoft.com/office/powerpoint/2010/main" val="44366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6D842C41-0F57-4348-BA90-BBB6F6D5CA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66" y="2609720"/>
            <a:ext cx="4311458" cy="3949830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:a16="http://schemas.microsoft.com/office/drawing/2014/main" id="{523F4722-CD75-4EDE-8E71-9F3EAFD0AC9E}"/>
              </a:ext>
            </a:extLst>
          </p:cNvPr>
          <p:cNvSpPr/>
          <p:nvPr/>
        </p:nvSpPr>
        <p:spPr bwMode="auto">
          <a:xfrm flipV="1">
            <a:off x="214174" y="1560986"/>
            <a:ext cx="11450001" cy="24647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03491CE-7EE5-4697-B0CF-609ED9B268AD}"/>
              </a:ext>
            </a:extLst>
          </p:cNvPr>
          <p:cNvSpPr txBox="1"/>
          <p:nvPr/>
        </p:nvSpPr>
        <p:spPr>
          <a:xfrm>
            <a:off x="641022" y="509047"/>
            <a:ext cx="11336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集体讨论：</a:t>
            </a:r>
            <a:r>
              <a:rPr lang="zh-CN" altLang="en-US" sz="3600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马云的事迹启示我们如何做更好的自己？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25DAD2E-EDF7-4256-861C-38DF6751E452}"/>
              </a:ext>
            </a:extLst>
          </p:cNvPr>
          <p:cNvSpPr txBox="1"/>
          <p:nvPr/>
        </p:nvSpPr>
        <p:spPr>
          <a:xfrm>
            <a:off x="4980562" y="2590768"/>
            <a:ext cx="7104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我的经历告诉你！我的成功告诉你！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F540ABF-FFA0-496C-ADB0-5C80B1253B9F}"/>
              </a:ext>
            </a:extLst>
          </p:cNvPr>
          <p:cNvSpPr txBox="1"/>
          <p:nvPr/>
        </p:nvSpPr>
        <p:spPr>
          <a:xfrm>
            <a:off x="5099398" y="3304193"/>
            <a:ext cx="2535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接纳欣赏自己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FE3E23C-8749-4342-BB83-6A0EFE22D0E2}"/>
              </a:ext>
            </a:extLst>
          </p:cNvPr>
          <p:cNvSpPr txBox="1"/>
          <p:nvPr/>
        </p:nvSpPr>
        <p:spPr>
          <a:xfrm>
            <a:off x="5039829" y="3973498"/>
            <a:ext cx="571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扬长避短  改正缺点  激发潜能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4196982-9093-44AD-94F3-51CCBDC28B3C}"/>
              </a:ext>
            </a:extLst>
          </p:cNvPr>
          <p:cNvSpPr txBox="1"/>
          <p:nvPr/>
        </p:nvSpPr>
        <p:spPr>
          <a:xfrm>
            <a:off x="5112534" y="5301071"/>
            <a:ext cx="44935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抓机遇    创新精神  </a:t>
            </a:r>
            <a:endParaRPr lang="en-US" altLang="zh-CN" sz="2800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树立理想  努力坚持</a:t>
            </a:r>
            <a:r>
              <a:rPr lang="en-US" altLang="zh-CN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---</a:t>
            </a:r>
            <a:r>
              <a:rPr lang="zh-CN" altLang="en-US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8B08FA4-0290-4267-B581-91AFEBEE57E2}"/>
              </a:ext>
            </a:extLst>
          </p:cNvPr>
          <p:cNvSpPr txBox="1"/>
          <p:nvPr/>
        </p:nvSpPr>
        <p:spPr>
          <a:xfrm>
            <a:off x="5116747" y="4661953"/>
            <a:ext cx="3978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为他人、社会带来福祉</a:t>
            </a:r>
          </a:p>
        </p:txBody>
      </p:sp>
    </p:spTree>
    <p:extLst>
      <p:ext uri="{BB962C8B-B14F-4D97-AF65-F5344CB8AC3E}">
        <p14:creationId xmlns:p14="http://schemas.microsoft.com/office/powerpoint/2010/main" val="60662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3ED5B7D9-E3D0-4183-8598-101E436B7E7D}"/>
              </a:ext>
            </a:extLst>
          </p:cNvPr>
          <p:cNvSpPr txBox="1">
            <a:spLocks noRot="1" noChangeArrowheads="1"/>
          </p:cNvSpPr>
          <p:nvPr/>
        </p:nvSpPr>
        <p:spPr>
          <a:xfrm>
            <a:off x="1046375" y="528236"/>
            <a:ext cx="9107559" cy="6588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500"/>
              </a:lnSpc>
              <a:buFont typeface="Arial" panose="020B0604020202020204" pitchFamily="34" charset="0"/>
              <a:buNone/>
              <a:defRPr/>
            </a:pPr>
            <a:r>
              <a:rPr lang="zh-CN" altLang="en-US" sz="3900" b="1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重点把握</a:t>
            </a:r>
            <a:r>
              <a:rPr lang="en-US" altLang="zh-CN" sz="3900" b="1" dirty="0">
                <a:solidFill>
                  <a:srgbClr val="0070C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3900" b="1" dirty="0">
                <a:solidFill>
                  <a:srgbClr val="0070C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如何做更好的自己？</a:t>
            </a:r>
            <a:endParaRPr lang="zh-CN" altLang="en-US" sz="32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F400D19-EF47-4CBC-81A7-CAA0F17F715B}"/>
              </a:ext>
            </a:extLst>
          </p:cNvPr>
          <p:cNvSpPr txBox="1"/>
          <p:nvPr/>
        </p:nvSpPr>
        <p:spPr>
          <a:xfrm>
            <a:off x="4047893" y="2056997"/>
            <a:ext cx="7895063" cy="2309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  <a:defRPr/>
            </a:pPr>
            <a:r>
              <a:rPr lang="en-US" altLang="zh-CN" sz="2800" b="1" dirty="0">
                <a:solidFill>
                  <a:srgbClr val="0070C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H1.</a:t>
            </a:r>
            <a:r>
              <a:rPr lang="zh-CN" altLang="en-US" sz="2800" b="1" u="sng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我们要学会接纳和欣赏自己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P34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笔记</a:t>
            </a:r>
            <a:endParaRPr lang="en-US" altLang="zh-CN" sz="28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3500"/>
              </a:lnSpc>
              <a:defRPr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H2.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做更好的自己，就要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扬长避短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。要善于利用自己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优点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和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长处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，最大限度展现自己才华。</a:t>
            </a: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p34</a:t>
            </a:r>
            <a:endParaRPr lang="zh-CN" altLang="en-US" sz="2800" b="1" dirty="0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3500"/>
              </a:lnSpc>
              <a:defRPr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H3.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做更好的自己，需要主动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改正缺点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p34</a:t>
            </a:r>
          </a:p>
          <a:p>
            <a:pPr>
              <a:lnSpc>
                <a:spcPts val="3500"/>
              </a:lnSpc>
              <a:defRPr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H4.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做更好的自己，需要不断激发自己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潜能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p35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7E13C23E-25D6-4450-A066-FC822C2D3FA7}"/>
              </a:ext>
            </a:extLst>
          </p:cNvPr>
          <p:cNvSpPr/>
          <p:nvPr/>
        </p:nvSpPr>
        <p:spPr bwMode="auto">
          <a:xfrm flipV="1">
            <a:off x="625045" y="1557422"/>
            <a:ext cx="11450001" cy="15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C852DD9-1AE2-422C-B04F-BE29C8369558}"/>
              </a:ext>
            </a:extLst>
          </p:cNvPr>
          <p:cNvSpPr txBox="1"/>
          <p:nvPr/>
        </p:nvSpPr>
        <p:spPr>
          <a:xfrm>
            <a:off x="4072378" y="4430593"/>
            <a:ext cx="7730381" cy="963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  <a:defRPr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H5.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更好的自己，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要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为他人、为社会带来福祉。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3500"/>
              </a:lnSpc>
              <a:defRPr/>
            </a:pPr>
            <a:r>
              <a:rPr lang="en-US" altLang="zh-CN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                                   p36</a:t>
            </a:r>
            <a:r>
              <a:rPr lang="zh-CN" altLang="en-US" sz="2800" b="1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改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E871C03-2937-4068-BC8A-5E8F30C3AE21}"/>
              </a:ext>
            </a:extLst>
          </p:cNvPr>
          <p:cNvSpPr txBox="1"/>
          <p:nvPr/>
        </p:nvSpPr>
        <p:spPr>
          <a:xfrm>
            <a:off x="4128937" y="5081705"/>
            <a:ext cx="76481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7030A0"/>
                </a:solidFill>
              </a:rPr>
              <a:t>另结合材料：</a:t>
            </a:r>
            <a:endParaRPr lang="en-US" altLang="zh-CN" sz="2800" dirty="0">
              <a:solidFill>
                <a:srgbClr val="7030A0"/>
              </a:solidFill>
            </a:endParaRPr>
          </a:p>
          <a:p>
            <a:r>
              <a:rPr lang="en-US" altLang="zh-CN" sz="2800" dirty="0">
                <a:solidFill>
                  <a:srgbClr val="FF0000"/>
                </a:solidFill>
              </a:rPr>
              <a:t>H6.</a:t>
            </a:r>
            <a:r>
              <a:rPr lang="zh-CN" altLang="en-US" sz="2800" u="sng" dirty="0">
                <a:solidFill>
                  <a:srgbClr val="FF0000"/>
                </a:solidFill>
              </a:rPr>
              <a:t>树立人生梦想，努力坚持，并善于把握机遇</a:t>
            </a:r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en-US" altLang="zh-CN" sz="2800" dirty="0">
                <a:solidFill>
                  <a:srgbClr val="FF0000"/>
                </a:solidFill>
              </a:rPr>
              <a:t>H7.</a:t>
            </a:r>
            <a:r>
              <a:rPr lang="zh-CN" altLang="en-US" sz="2800" u="sng" dirty="0">
                <a:solidFill>
                  <a:srgbClr val="FF0000"/>
                </a:solidFill>
              </a:rPr>
              <a:t>要有创新精神、合作精神</a:t>
            </a:r>
            <a:r>
              <a:rPr lang="zh-CN" altLang="en-US" sz="2800" dirty="0">
                <a:solidFill>
                  <a:srgbClr val="FF0000"/>
                </a:solidFill>
              </a:rPr>
              <a:t>。</a:t>
            </a:r>
            <a:r>
              <a:rPr lang="zh-CN" altLang="en-US" sz="2800" dirty="0">
                <a:solidFill>
                  <a:srgbClr val="7030A0"/>
                </a:solidFill>
              </a:rPr>
              <a:t>笔记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BA90A92-CB44-467A-8756-0C8C8A2C6F52}"/>
              </a:ext>
            </a:extLst>
          </p:cNvPr>
          <p:cNvSpPr txBox="1"/>
          <p:nvPr/>
        </p:nvSpPr>
        <p:spPr>
          <a:xfrm>
            <a:off x="8785780" y="282803"/>
            <a:ext cx="320312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P34-36  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H1</a:t>
            </a:r>
            <a:r>
              <a:rPr lang="en-US" altLang="zh-CN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H2H3</a:t>
            </a:r>
          </a:p>
          <a:p>
            <a:r>
              <a:rPr lang="en-US" altLang="zh-CN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H4H5    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H6H7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F5F413D6-A8FC-4DA1-984F-C4B88541F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66" y="2034586"/>
            <a:ext cx="3553529" cy="4524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681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E37CE44-5E06-48FD-8E06-35BB6A6FD573}"/>
              </a:ext>
            </a:extLst>
          </p:cNvPr>
          <p:cNvSpPr txBox="1">
            <a:spLocks noRot="1" noChangeArrowheads="1"/>
          </p:cNvSpPr>
          <p:nvPr/>
        </p:nvSpPr>
        <p:spPr>
          <a:xfrm>
            <a:off x="2798496" y="495300"/>
            <a:ext cx="7193917" cy="7647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40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40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如何接纳自己？   </a:t>
            </a:r>
            <a:r>
              <a:rPr lang="en-US" altLang="zh-CN" sz="4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P33</a:t>
            </a:r>
            <a:endParaRPr lang="zh-CN" altLang="en-US" sz="40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AAB7C5F0-F979-4A79-A170-8ADB0D2C3EF3}"/>
              </a:ext>
            </a:extLst>
          </p:cNvPr>
          <p:cNvSpPr/>
          <p:nvPr/>
        </p:nvSpPr>
        <p:spPr bwMode="auto">
          <a:xfrm flipV="1">
            <a:off x="214174" y="1621410"/>
            <a:ext cx="11450001" cy="18605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FC29631-C098-4C43-A4FE-685CA67A77A4}"/>
              </a:ext>
            </a:extLst>
          </p:cNvPr>
          <p:cNvSpPr txBox="1"/>
          <p:nvPr/>
        </p:nvSpPr>
        <p:spPr>
          <a:xfrm>
            <a:off x="5542156" y="3055437"/>
            <a:ext cx="5788863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J1.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我们要学会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接纳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自我。需要接纳自己的</a:t>
            </a:r>
            <a:r>
              <a:rPr lang="zh-CN" altLang="en-US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全部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（优点、不完美、性格、身材、相貌、现在、过去） </a:t>
            </a: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p33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BEE9536-5605-41CE-AC49-5D034B20EF0D}"/>
              </a:ext>
            </a:extLst>
          </p:cNvPr>
          <p:cNvSpPr txBox="1"/>
          <p:nvPr/>
        </p:nvSpPr>
        <p:spPr>
          <a:xfrm>
            <a:off x="5579061" y="4628788"/>
            <a:ext cx="5865079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J2.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接纳自己需要乐观的心态，更需要勇气和智慧。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p33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8275F745-AC1E-46E8-928F-359BF1168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73" y="2677212"/>
            <a:ext cx="4628561" cy="2915713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8772C5C8-96E8-4091-A384-7E9AE9B430DF}"/>
              </a:ext>
            </a:extLst>
          </p:cNvPr>
          <p:cNvSpPr txBox="1"/>
          <p:nvPr/>
        </p:nvSpPr>
        <p:spPr>
          <a:xfrm>
            <a:off x="9822730" y="339365"/>
            <a:ext cx="12987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7030A0"/>
                </a:solidFill>
              </a:rPr>
              <a:t>J1  j2</a:t>
            </a:r>
            <a:endParaRPr lang="zh-CN" altLang="en-US" sz="4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085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309E94BF-7441-475F-A007-5815CABCBA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50"/>
          <a:stretch/>
        </p:blipFill>
        <p:spPr>
          <a:xfrm>
            <a:off x="354046" y="763538"/>
            <a:ext cx="5270810" cy="5825797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EF2899B8-1AAF-4AAF-A8B0-EE2B72598A00}"/>
              </a:ext>
            </a:extLst>
          </p:cNvPr>
          <p:cNvCxnSpPr>
            <a:cxnSpLocks/>
          </p:cNvCxnSpPr>
          <p:nvPr/>
        </p:nvCxnSpPr>
        <p:spPr>
          <a:xfrm>
            <a:off x="829561" y="1545993"/>
            <a:ext cx="372358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09958E97-31E5-4219-8BB1-88631F77237D}"/>
              </a:ext>
            </a:extLst>
          </p:cNvPr>
          <p:cNvCxnSpPr>
            <a:cxnSpLocks/>
          </p:cNvCxnSpPr>
          <p:nvPr/>
        </p:nvCxnSpPr>
        <p:spPr>
          <a:xfrm>
            <a:off x="829561" y="2066038"/>
            <a:ext cx="372358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0B91EA99-2CA1-466D-B31E-9B9177927A58}"/>
              </a:ext>
            </a:extLst>
          </p:cNvPr>
          <p:cNvCxnSpPr>
            <a:cxnSpLocks/>
          </p:cNvCxnSpPr>
          <p:nvPr/>
        </p:nvCxnSpPr>
        <p:spPr>
          <a:xfrm>
            <a:off x="829561" y="2650500"/>
            <a:ext cx="372358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D2F32C4A-DB88-4046-9BDE-2704B3D0FC40}"/>
              </a:ext>
            </a:extLst>
          </p:cNvPr>
          <p:cNvCxnSpPr>
            <a:cxnSpLocks/>
          </p:cNvCxnSpPr>
          <p:nvPr/>
        </p:nvCxnSpPr>
        <p:spPr>
          <a:xfrm>
            <a:off x="915974" y="3084134"/>
            <a:ext cx="372358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0F1A43B3-1A71-458B-9D74-13F008662AD6}"/>
              </a:ext>
            </a:extLst>
          </p:cNvPr>
          <p:cNvCxnSpPr>
            <a:cxnSpLocks/>
          </p:cNvCxnSpPr>
          <p:nvPr/>
        </p:nvCxnSpPr>
        <p:spPr>
          <a:xfrm>
            <a:off x="915974" y="3546046"/>
            <a:ext cx="372358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992B7AE3-D4A7-44B9-B33D-67DCA87C649E}"/>
              </a:ext>
            </a:extLst>
          </p:cNvPr>
          <p:cNvCxnSpPr>
            <a:cxnSpLocks/>
          </p:cNvCxnSpPr>
          <p:nvPr/>
        </p:nvCxnSpPr>
        <p:spPr>
          <a:xfrm>
            <a:off x="915974" y="4055094"/>
            <a:ext cx="372358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C1E66540-E203-48BC-BCD2-8C896F23CA87}"/>
              </a:ext>
            </a:extLst>
          </p:cNvPr>
          <p:cNvCxnSpPr>
            <a:cxnSpLocks/>
          </p:cNvCxnSpPr>
          <p:nvPr/>
        </p:nvCxnSpPr>
        <p:spPr>
          <a:xfrm>
            <a:off x="915973" y="4564141"/>
            <a:ext cx="372358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D0E8170F-4E3A-4F95-8DE9-3AC45C87C060}"/>
              </a:ext>
            </a:extLst>
          </p:cNvPr>
          <p:cNvSpPr txBox="1"/>
          <p:nvPr/>
        </p:nvSpPr>
        <p:spPr>
          <a:xfrm>
            <a:off x="999241" y="5863472"/>
            <a:ext cx="2698175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学会欣赏自己！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CFE37B26-2E0A-4E3D-87D9-BEB8BCC04C6D}"/>
              </a:ext>
            </a:extLst>
          </p:cNvPr>
          <p:cNvSpPr txBox="1">
            <a:spLocks noRot="1" noChangeArrowheads="1"/>
          </p:cNvSpPr>
          <p:nvPr/>
        </p:nvSpPr>
        <p:spPr>
          <a:xfrm>
            <a:off x="6570486" y="429313"/>
            <a:ext cx="5505253" cy="7647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lang="zh-CN" altLang="en-US" sz="32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如何欣赏自己？ </a:t>
            </a:r>
            <a:r>
              <a:rPr lang="en-US" altLang="zh-CN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P33-34</a:t>
            </a:r>
            <a:endParaRPr lang="zh-CN" altLang="en-US" sz="32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CC62652E-980F-4D51-A61F-8B7A6F97006A}"/>
              </a:ext>
            </a:extLst>
          </p:cNvPr>
          <p:cNvSpPr/>
          <p:nvPr/>
        </p:nvSpPr>
        <p:spPr bwMode="auto">
          <a:xfrm>
            <a:off x="6291778" y="1881365"/>
            <a:ext cx="5270810" cy="18467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FF804BA0-C447-4A5B-A35B-DF7AB35D573A}"/>
              </a:ext>
            </a:extLst>
          </p:cNvPr>
          <p:cNvSpPr txBox="1"/>
          <p:nvPr/>
        </p:nvSpPr>
        <p:spPr>
          <a:xfrm>
            <a:off x="6174557" y="4247387"/>
            <a:ext cx="5388030" cy="234194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x2.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欣赏自己，不是骄傲自大，也不是目中无人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而是自我鼓励与奋进。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p34</a:t>
            </a:r>
          </a:p>
          <a:p>
            <a:pPr>
              <a:lnSpc>
                <a:spcPct val="80000"/>
              </a:lnSpc>
              <a:defRPr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x3.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要善于向他人学习，与他人合作。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p34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EC7D3449-B6BD-4C4A-9D4A-C7252C252442}"/>
              </a:ext>
            </a:extLst>
          </p:cNvPr>
          <p:cNvSpPr txBox="1"/>
          <p:nvPr/>
        </p:nvSpPr>
        <p:spPr>
          <a:xfrm>
            <a:off x="6174558" y="2534168"/>
            <a:ext cx="5388030" cy="137000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x1.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我们要学会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欣赏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自己。欣赏自己的独特，欣赏自己的优点，欣赏自己的努力，欣赏自己为他人的奉献。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p33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2D2AAF5B-1583-46EA-AAA0-83A4058513B0}"/>
              </a:ext>
            </a:extLst>
          </p:cNvPr>
          <p:cNvSpPr txBox="1"/>
          <p:nvPr/>
        </p:nvSpPr>
        <p:spPr>
          <a:xfrm>
            <a:off x="8399284" y="1084083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X1x2x3 </a:t>
            </a:r>
            <a:r>
              <a:rPr lang="en-US" altLang="zh-CN" sz="36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endParaRPr lang="zh-CN" altLang="en-US" sz="3600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072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39BBB3DE-645A-4862-8510-C6DD23B662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30" y="320211"/>
            <a:ext cx="11803282" cy="6180950"/>
          </a:xfr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634EC298-56CF-4365-9408-71B412C5DD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60" y="2215298"/>
            <a:ext cx="7098383" cy="3893271"/>
          </a:xfrm>
          <a:prstGeom prst="rect">
            <a:avLst/>
          </a:prstGeom>
        </p:spPr>
      </p:pic>
      <p:sp>
        <p:nvSpPr>
          <p:cNvPr id="4" name="椭圆 3">
            <a:extLst>
              <a:ext uri="{FF2B5EF4-FFF2-40B4-BE49-F238E27FC236}">
                <a16:creationId xmlns:a16="http://schemas.microsoft.com/office/drawing/2014/main" id="{458E4107-9B49-405D-A37D-0A84CB15C572}"/>
              </a:ext>
            </a:extLst>
          </p:cNvPr>
          <p:cNvSpPr/>
          <p:nvPr/>
        </p:nvSpPr>
        <p:spPr bwMode="auto">
          <a:xfrm>
            <a:off x="2488677" y="1668543"/>
            <a:ext cx="7098384" cy="16968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0382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5476C158-2E77-4334-B8EE-C7EC60C049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19" y="409419"/>
            <a:ext cx="11473225" cy="6151637"/>
          </a:xfrm>
        </p:spPr>
      </p:pic>
      <p:sp>
        <p:nvSpPr>
          <p:cNvPr id="4" name="椭圆 3">
            <a:extLst>
              <a:ext uri="{FF2B5EF4-FFF2-40B4-BE49-F238E27FC236}">
                <a16:creationId xmlns:a16="http://schemas.microsoft.com/office/drawing/2014/main" id="{20B30E7C-C370-4E6C-B5F6-657765EE4486}"/>
              </a:ext>
            </a:extLst>
          </p:cNvPr>
          <p:cNvSpPr/>
          <p:nvPr/>
        </p:nvSpPr>
        <p:spPr bwMode="auto">
          <a:xfrm>
            <a:off x="2488677" y="1668543"/>
            <a:ext cx="7098384" cy="16968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2A2665EB-C074-4C33-8CBE-5E407CB42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28" y="2130458"/>
            <a:ext cx="11294116" cy="447087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C7740B0D-F709-4773-A6BB-61D700821D1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t="22434" r="4838" b="24715"/>
          <a:stretch/>
        </p:blipFill>
        <p:spPr>
          <a:xfrm>
            <a:off x="254524" y="2130458"/>
            <a:ext cx="11576920" cy="4470878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2703314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F38DB885-6D84-48F3-A4F2-EEAB1F97D0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5" y="309060"/>
            <a:ext cx="11381111" cy="6292462"/>
          </a:xfrm>
        </p:spPr>
      </p:pic>
      <p:sp>
        <p:nvSpPr>
          <p:cNvPr id="4" name="椭圆 3">
            <a:extLst>
              <a:ext uri="{FF2B5EF4-FFF2-40B4-BE49-F238E27FC236}">
                <a16:creationId xmlns:a16="http://schemas.microsoft.com/office/drawing/2014/main" id="{E5F4B77C-EF8E-426B-884C-6DB887CC7E9A}"/>
              </a:ext>
            </a:extLst>
          </p:cNvPr>
          <p:cNvSpPr/>
          <p:nvPr/>
        </p:nvSpPr>
        <p:spPr bwMode="auto">
          <a:xfrm>
            <a:off x="2488677" y="1668543"/>
            <a:ext cx="7098384" cy="16968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CC49811-B2F3-4476-ABB9-BD1E1AE4E1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21" y="2318994"/>
            <a:ext cx="5913565" cy="3912124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747359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4A935BD-89EF-418C-8AF9-49977C059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58" y="546754"/>
            <a:ext cx="11422566" cy="6033155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12E4144-9C14-4802-88E0-31934B5382AA}"/>
              </a:ext>
            </a:extLst>
          </p:cNvPr>
          <p:cNvSpPr txBox="1"/>
          <p:nvPr/>
        </p:nvSpPr>
        <p:spPr>
          <a:xfrm>
            <a:off x="1027519" y="2705494"/>
            <a:ext cx="4796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C00000"/>
                </a:solidFill>
              </a:rPr>
              <a:t>q</a:t>
            </a:r>
            <a:endParaRPr lang="zh-CN" altLang="en-US" sz="4000" dirty="0">
              <a:solidFill>
                <a:srgbClr val="C00000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21A95DD-9A3E-473D-943C-5D3DFBBD618E}"/>
              </a:ext>
            </a:extLst>
          </p:cNvPr>
          <p:cNvSpPr txBox="1"/>
          <p:nvPr/>
        </p:nvSpPr>
        <p:spPr>
          <a:xfrm>
            <a:off x="991384" y="3612040"/>
            <a:ext cx="4796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C00000"/>
                </a:solidFill>
              </a:rPr>
              <a:t>q</a:t>
            </a:r>
            <a:endParaRPr lang="zh-CN" altLang="en-US" sz="4000" dirty="0">
              <a:solidFill>
                <a:srgbClr val="C0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8F0A5DB-38F4-482D-8DDD-65DF7A0446AE}"/>
              </a:ext>
            </a:extLst>
          </p:cNvPr>
          <p:cNvSpPr txBox="1"/>
          <p:nvPr/>
        </p:nvSpPr>
        <p:spPr>
          <a:xfrm>
            <a:off x="1019661" y="4573573"/>
            <a:ext cx="4796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C00000"/>
                </a:solidFill>
              </a:rPr>
              <a:t>q</a:t>
            </a:r>
            <a:endParaRPr lang="zh-CN" altLang="en-US" sz="4000" dirty="0">
              <a:solidFill>
                <a:srgbClr val="C0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F75C8EB-10C1-4410-A001-1B560FD5ED53}"/>
              </a:ext>
            </a:extLst>
          </p:cNvPr>
          <p:cNvSpPr txBox="1"/>
          <p:nvPr/>
        </p:nvSpPr>
        <p:spPr>
          <a:xfrm>
            <a:off x="6495066" y="5420411"/>
            <a:ext cx="1753385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C00000"/>
                </a:solidFill>
              </a:rPr>
              <a:t>P35</a:t>
            </a:r>
            <a:r>
              <a:rPr lang="zh-CN" altLang="en-US" sz="4000" dirty="0">
                <a:solidFill>
                  <a:srgbClr val="C00000"/>
                </a:solidFill>
              </a:rPr>
              <a:t>底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3A9044E9-643D-44D1-851A-58E1D72B331B}"/>
              </a:ext>
            </a:extLst>
          </p:cNvPr>
          <p:cNvSpPr/>
          <p:nvPr/>
        </p:nvSpPr>
        <p:spPr bwMode="auto">
          <a:xfrm>
            <a:off x="1894788" y="2121030"/>
            <a:ext cx="7098384" cy="16968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11259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4DDDAB26-D911-4E4A-B244-5EEDFF843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07" y="311285"/>
            <a:ext cx="11296185" cy="5749403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111B903F-6C62-4282-BFEA-542CD1D443EF}"/>
              </a:ext>
            </a:extLst>
          </p:cNvPr>
          <p:cNvSpPr txBox="1"/>
          <p:nvPr/>
        </p:nvSpPr>
        <p:spPr>
          <a:xfrm>
            <a:off x="758207" y="3996959"/>
            <a:ext cx="2362065" cy="1815882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P34-36  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H1  </a:t>
            </a:r>
          </a:p>
          <a:p>
            <a:r>
              <a:rPr lang="en-US" altLang="zh-CN" sz="2800" b="1" dirty="0">
                <a:solidFill>
                  <a:srgbClr val="7030A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H2H3H4H5    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H6H7-----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13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>
            <a:extLst>
              <a:ext uri="{FF2B5EF4-FFF2-40B4-BE49-F238E27FC236}">
                <a16:creationId xmlns:a16="http://schemas.microsoft.com/office/drawing/2014/main" id="{153EE32E-E676-4322-BAD5-32954B9580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4" y="0"/>
            <a:ext cx="12088305" cy="6683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93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936</TotalTime>
  <Words>1659</Words>
  <Application>Microsoft Office PowerPoint</Application>
  <PresentationFormat>宽屏</PresentationFormat>
  <Paragraphs>79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等线</vt:lpstr>
      <vt:lpstr>等线 Light</vt:lpstr>
      <vt:lpstr>仿宋</vt:lpstr>
      <vt:lpstr>黑体</vt:lpstr>
      <vt:lpstr>华文琥珀</vt:lpstr>
      <vt:lpstr>华文中宋</vt:lpstr>
      <vt:lpstr>幼圆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lichangjun</dc:creator>
  <cp:lastModifiedBy>lichangjun</cp:lastModifiedBy>
  <cp:revision>73</cp:revision>
  <dcterms:created xsi:type="dcterms:W3CDTF">2019-10-05T02:08:08Z</dcterms:created>
  <dcterms:modified xsi:type="dcterms:W3CDTF">2020-01-15T07:35:21Z</dcterms:modified>
</cp:coreProperties>
</file>