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01" r:id="rId3"/>
    <p:sldId id="653" r:id="rId4"/>
    <p:sldId id="577" r:id="rId6"/>
    <p:sldId id="812" r:id="rId7"/>
    <p:sldId id="830" r:id="rId8"/>
    <p:sldId id="814" r:id="rId9"/>
    <p:sldId id="815" r:id="rId10"/>
    <p:sldId id="816" r:id="rId11"/>
    <p:sldId id="819" r:id="rId12"/>
    <p:sldId id="820" r:id="rId13"/>
    <p:sldId id="825" r:id="rId14"/>
    <p:sldId id="821" r:id="rId15"/>
    <p:sldId id="822" r:id="rId16"/>
    <p:sldId id="823" r:id="rId17"/>
    <p:sldId id="818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FFC000"/>
    <a:srgbClr val="00589A"/>
    <a:srgbClr val="92D050"/>
    <a:srgbClr val="93CDDD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6957" autoAdjust="0"/>
    <p:restoredTop sz="91570" autoAdjust="0"/>
  </p:normalViewPr>
  <p:slideViewPr>
    <p:cSldViewPr snapToGrid="0">
      <p:cViewPr>
        <p:scale>
          <a:sx n="70" d="100"/>
          <a:sy n="70" d="100"/>
        </p:scale>
        <p:origin x="-504" y="-336"/>
      </p:cViewPr>
      <p:guideLst>
        <p:guide orient="horz" pos="223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DA887-389B-413C-857D-D91515474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ea typeface="+mn-ea"/>
              </a:rPr>
              <a:t>1</a:t>
            </a:r>
            <a:r>
              <a:rPr lang="zh-CN" altLang="en-US" dirty="0" smtClean="0">
                <a:ea typeface="+mn-ea"/>
              </a:rPr>
              <a:t>、授课方式：讲故事、举例子、打比方、列数据、摆事实（说学逗唱）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2</a:t>
            </a:r>
            <a:r>
              <a:rPr lang="zh-CN" altLang="en-US" dirty="0" smtClean="0">
                <a:ea typeface="+mn-ea"/>
              </a:rPr>
              <a:t>、授课时间：**分钟</a:t>
            </a:r>
            <a:endParaRPr lang="zh-CN" altLang="en-US" dirty="0" smtClean="0">
              <a:ea typeface="+mn-ea"/>
            </a:endParaRPr>
          </a:p>
          <a:p>
            <a:r>
              <a:rPr lang="en-US" altLang="zh-CN" dirty="0" smtClean="0">
                <a:ea typeface="+mn-ea"/>
              </a:rPr>
              <a:t>3</a:t>
            </a:r>
            <a:r>
              <a:rPr lang="zh-CN" altLang="en-US" dirty="0" smtClean="0">
                <a:ea typeface="+mn-ea"/>
              </a:rPr>
              <a:t>、授课内容：现场讲授的内容</a:t>
            </a:r>
            <a:endParaRPr lang="zh-CN" altLang="en-US" dirty="0" smtClean="0">
              <a:ea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ea typeface="+mn-ea"/>
              </a:rPr>
              <a:t>4</a:t>
            </a:r>
            <a:r>
              <a:rPr lang="zh-CN" altLang="en-US" dirty="0" smtClean="0">
                <a:ea typeface="+mn-ea"/>
              </a:rPr>
              <a:t>、授课总结：关键词总结；关键知识点总结；互动</a:t>
            </a:r>
            <a:r>
              <a:rPr lang="en-US" altLang="zh-CN" dirty="0" smtClean="0">
                <a:ea typeface="+mn-ea"/>
              </a:rPr>
              <a:t>/</a:t>
            </a:r>
            <a:r>
              <a:rPr lang="zh-CN" altLang="en-US" dirty="0" smtClean="0">
                <a:ea typeface="+mn-ea"/>
              </a:rPr>
              <a:t>讨论总结</a:t>
            </a:r>
            <a:endParaRPr lang="zh-CN" altLang="en-US" dirty="0" smtClean="0">
              <a:ea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DC8CD-8626-4B1E-A52E-56195DE64B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72DB17-6A35-4889-8464-10150897BA3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CD2263-3D21-4B57-9956-BD45075A9C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" b="506"/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光"/>
          <p:cNvGrpSpPr/>
          <p:nvPr/>
        </p:nvGrpSpPr>
        <p:grpSpPr>
          <a:xfrm>
            <a:off x="920332" y="-1506414"/>
            <a:ext cx="10262018" cy="10262018"/>
            <a:chOff x="2171700" y="-361950"/>
            <a:chExt cx="7848600" cy="7848600"/>
          </a:xfrm>
        </p:grpSpPr>
        <p:grpSp>
          <p:nvGrpSpPr>
            <p:cNvPr id="44" name="组合 43"/>
            <p:cNvGrpSpPr/>
            <p:nvPr/>
          </p:nvGrpSpPr>
          <p:grpSpPr>
            <a:xfrm>
              <a:off x="2171700" y="-361950"/>
              <a:ext cx="7848600" cy="7848600"/>
              <a:chOff x="6011372" y="1526191"/>
              <a:chExt cx="6052278" cy="6052278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6011372" y="1526191"/>
                <a:ext cx="6052278" cy="6052278"/>
                <a:chOff x="6017848" y="769233"/>
                <a:chExt cx="6052278" cy="6052278"/>
              </a:xfrm>
            </p:grpSpPr>
            <p:grpSp>
              <p:nvGrpSpPr>
                <p:cNvPr id="63" name="组合 62"/>
                <p:cNvGrpSpPr/>
                <p:nvPr/>
              </p:nvGrpSpPr>
              <p:grpSpPr>
                <a:xfrm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73" name="矩形 24"/>
                  <p:cNvSpPr/>
                  <p:nvPr/>
                </p:nvSpPr>
                <p:spPr>
                  <a:xfrm>
                    <a:off x="8753068" y="3226048"/>
                    <a:ext cx="252888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4" name="矩形 24"/>
                  <p:cNvSpPr/>
                  <p:nvPr/>
                </p:nvSpPr>
                <p:spPr>
                  <a:xfrm flipV="1">
                    <a:off x="8627583" y="199909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4" name="组合 63"/>
                <p:cNvGrpSpPr/>
                <p:nvPr/>
              </p:nvGrpSpPr>
              <p:grpSpPr>
                <a:xfrm rot="5400000"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71" name="矩形 24"/>
                  <p:cNvSpPr/>
                  <p:nvPr/>
                </p:nvSpPr>
                <p:spPr>
                  <a:xfrm>
                    <a:off x="8627583" y="3226048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2" name="矩形 24"/>
                  <p:cNvSpPr/>
                  <p:nvPr/>
                </p:nvSpPr>
                <p:spPr>
                  <a:xfrm flipV="1">
                    <a:off x="8627583" y="199909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5" name="组合 64"/>
                <p:cNvGrpSpPr/>
                <p:nvPr/>
              </p:nvGrpSpPr>
              <p:grpSpPr>
                <a:xfrm rot="2700000">
                  <a:off x="8911061" y="769233"/>
                  <a:ext cx="265851" cy="6052278"/>
                  <a:chOff x="8746586" y="199909"/>
                  <a:chExt cx="265851" cy="6052278"/>
                </a:xfrm>
              </p:grpSpPr>
              <p:sp>
                <p:nvSpPr>
                  <p:cNvPr id="69" name="矩形 24"/>
                  <p:cNvSpPr/>
                  <p:nvPr/>
                </p:nvSpPr>
                <p:spPr>
                  <a:xfrm>
                    <a:off x="8746586" y="3226048"/>
                    <a:ext cx="265851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0" name="矩形 24"/>
                  <p:cNvSpPr/>
                  <p:nvPr/>
                </p:nvSpPr>
                <p:spPr>
                  <a:xfrm flipV="1">
                    <a:off x="8813080" y="199909"/>
                    <a:ext cx="132863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6" name="组合 65"/>
                <p:cNvGrpSpPr/>
                <p:nvPr/>
              </p:nvGrpSpPr>
              <p:grpSpPr>
                <a:xfrm rot="18900000">
                  <a:off x="8923504" y="769233"/>
                  <a:ext cx="240965" cy="6052278"/>
                  <a:chOff x="8759029" y="199909"/>
                  <a:chExt cx="240965" cy="6052278"/>
                </a:xfrm>
              </p:grpSpPr>
              <p:sp>
                <p:nvSpPr>
                  <p:cNvPr id="67" name="矩形 24"/>
                  <p:cNvSpPr/>
                  <p:nvPr/>
                </p:nvSpPr>
                <p:spPr>
                  <a:xfrm>
                    <a:off x="8759029" y="3226048"/>
                    <a:ext cx="240965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矩形 24"/>
                  <p:cNvSpPr/>
                  <p:nvPr/>
                </p:nvSpPr>
                <p:spPr>
                  <a:xfrm flipH="1" flipV="1">
                    <a:off x="8856461" y="199909"/>
                    <a:ext cx="46104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50" name="组合 49"/>
              <p:cNvGrpSpPr/>
              <p:nvPr/>
            </p:nvGrpSpPr>
            <p:grpSpPr>
              <a:xfrm rot="9900000">
                <a:off x="7072947" y="2587766"/>
                <a:ext cx="3929128" cy="3929128"/>
                <a:chOff x="6017848" y="769233"/>
                <a:chExt cx="6052278" cy="6052278"/>
              </a:xfrm>
            </p:grpSpPr>
            <p:grpSp>
              <p:nvGrpSpPr>
                <p:cNvPr id="51" name="组合 50"/>
                <p:cNvGrpSpPr/>
                <p:nvPr/>
              </p:nvGrpSpPr>
              <p:grpSpPr>
                <a:xfrm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61" name="矩形 24"/>
                  <p:cNvSpPr/>
                  <p:nvPr/>
                </p:nvSpPr>
                <p:spPr>
                  <a:xfrm>
                    <a:off x="8627583" y="3226048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2" name="矩形 24"/>
                  <p:cNvSpPr/>
                  <p:nvPr/>
                </p:nvSpPr>
                <p:spPr>
                  <a:xfrm flipV="1">
                    <a:off x="8627583" y="199909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2" name="组合 51"/>
                <p:cNvGrpSpPr/>
                <p:nvPr/>
              </p:nvGrpSpPr>
              <p:grpSpPr>
                <a:xfrm rot="5400000"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59" name="矩形 24"/>
                  <p:cNvSpPr/>
                  <p:nvPr/>
                </p:nvSpPr>
                <p:spPr>
                  <a:xfrm>
                    <a:off x="8627583" y="3226048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0" name="矩形 24"/>
                  <p:cNvSpPr/>
                  <p:nvPr/>
                </p:nvSpPr>
                <p:spPr>
                  <a:xfrm flipV="1">
                    <a:off x="8843929" y="199909"/>
                    <a:ext cx="71166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3" name="组合 52"/>
                <p:cNvGrpSpPr/>
                <p:nvPr/>
              </p:nvGrpSpPr>
              <p:grpSpPr>
                <a:xfrm rot="2700000"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57" name="矩形 24"/>
                  <p:cNvSpPr/>
                  <p:nvPr/>
                </p:nvSpPr>
                <p:spPr>
                  <a:xfrm>
                    <a:off x="8627583" y="3226048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8" name="矩形 24"/>
                  <p:cNvSpPr/>
                  <p:nvPr/>
                </p:nvSpPr>
                <p:spPr>
                  <a:xfrm flipV="1">
                    <a:off x="8627583" y="199909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 rot="18900000">
                  <a:off x="8792058" y="769233"/>
                  <a:ext cx="503857" cy="6052278"/>
                  <a:chOff x="8627583" y="199909"/>
                  <a:chExt cx="503857" cy="6052278"/>
                </a:xfrm>
              </p:grpSpPr>
              <p:sp>
                <p:nvSpPr>
                  <p:cNvPr id="55" name="矩形 24"/>
                  <p:cNvSpPr/>
                  <p:nvPr/>
                </p:nvSpPr>
                <p:spPr>
                  <a:xfrm>
                    <a:off x="8627583" y="3226048"/>
                    <a:ext cx="503857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6" name="矩形 24"/>
                  <p:cNvSpPr/>
                  <p:nvPr/>
                </p:nvSpPr>
                <p:spPr>
                  <a:xfrm flipV="1">
                    <a:off x="8758702" y="199909"/>
                    <a:ext cx="241618" cy="3026139"/>
                  </a:xfrm>
                  <a:custGeom>
                    <a:avLst/>
                    <a:gdLst>
                      <a:gd name="connsiteX0" fmla="*/ 0 w 638629"/>
                      <a:gd name="connsiteY0" fmla="*/ 0 h 3806542"/>
                      <a:gd name="connsiteX1" fmla="*/ 638629 w 638629"/>
                      <a:gd name="connsiteY1" fmla="*/ 0 h 3806542"/>
                      <a:gd name="connsiteX2" fmla="*/ 638629 w 638629"/>
                      <a:gd name="connsiteY2" fmla="*/ 3806542 h 3806542"/>
                      <a:gd name="connsiteX3" fmla="*/ 0 w 638629"/>
                      <a:gd name="connsiteY3" fmla="*/ 3806542 h 3806542"/>
                      <a:gd name="connsiteX4" fmla="*/ 0 w 638629"/>
                      <a:gd name="connsiteY4" fmla="*/ 0 h 3806542"/>
                      <a:gd name="connsiteX0-1" fmla="*/ 319315 w 638629"/>
                      <a:gd name="connsiteY0-2" fmla="*/ 0 h 3835570"/>
                      <a:gd name="connsiteX1-3" fmla="*/ 638629 w 638629"/>
                      <a:gd name="connsiteY1-4" fmla="*/ 29028 h 3835570"/>
                      <a:gd name="connsiteX2-5" fmla="*/ 638629 w 638629"/>
                      <a:gd name="connsiteY2-6" fmla="*/ 3835570 h 3835570"/>
                      <a:gd name="connsiteX3-7" fmla="*/ 0 w 638629"/>
                      <a:gd name="connsiteY3-8" fmla="*/ 3835570 h 3835570"/>
                      <a:gd name="connsiteX4-9" fmla="*/ 319315 w 638629"/>
                      <a:gd name="connsiteY4-10" fmla="*/ 0 h 3835570"/>
                      <a:gd name="connsiteX0-11" fmla="*/ 319315 w 638629"/>
                      <a:gd name="connsiteY0-12" fmla="*/ 0 h 3835570"/>
                      <a:gd name="connsiteX1-13" fmla="*/ 406401 w 638629"/>
                      <a:gd name="connsiteY1-14" fmla="*/ 14514 h 3835570"/>
                      <a:gd name="connsiteX2-15" fmla="*/ 638629 w 638629"/>
                      <a:gd name="connsiteY2-16" fmla="*/ 3835570 h 3835570"/>
                      <a:gd name="connsiteX3-17" fmla="*/ 0 w 638629"/>
                      <a:gd name="connsiteY3-18" fmla="*/ 3835570 h 3835570"/>
                      <a:gd name="connsiteX4-19" fmla="*/ 319315 w 638629"/>
                      <a:gd name="connsiteY4-20" fmla="*/ 0 h 383557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38629" h="3835570">
                        <a:moveTo>
                          <a:pt x="319315" y="0"/>
                        </a:moveTo>
                        <a:lnTo>
                          <a:pt x="406401" y="14514"/>
                        </a:lnTo>
                        <a:lnTo>
                          <a:pt x="638629" y="3835570"/>
                        </a:lnTo>
                        <a:lnTo>
                          <a:pt x="0" y="3835570"/>
                        </a:lnTo>
                        <a:lnTo>
                          <a:pt x="319315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alpha val="6400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93" name="组合 92"/>
            <p:cNvGrpSpPr/>
            <p:nvPr/>
          </p:nvGrpSpPr>
          <p:grpSpPr>
            <a:xfrm>
              <a:off x="2880590" y="488281"/>
              <a:ext cx="6430820" cy="6148138"/>
              <a:chOff x="2880590" y="488281"/>
              <a:chExt cx="6430820" cy="6148138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2880590" y="488281"/>
                <a:ext cx="6430820" cy="6148138"/>
                <a:chOff x="3479362" y="-1176383"/>
                <a:chExt cx="6430820" cy="6148138"/>
              </a:xfrm>
            </p:grpSpPr>
            <p:sp>
              <p:nvSpPr>
                <p:cNvPr id="46" name="椭圆 45"/>
                <p:cNvSpPr/>
                <p:nvPr/>
              </p:nvSpPr>
              <p:spPr>
                <a:xfrm>
                  <a:off x="3479362" y="-1176383"/>
                  <a:ext cx="6430820" cy="61481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00DADA"/>
                    </a:gs>
                    <a:gs pos="100000">
                      <a:srgbClr val="0070C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5740515" y="943429"/>
                  <a:ext cx="1908514" cy="190851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00DADA">
                        <a:alpha val="62000"/>
                        <a:lumMod val="0"/>
                        <a:lumOff val="100000"/>
                      </a:srgbClr>
                    </a:gs>
                    <a:gs pos="100000">
                      <a:srgbClr val="0070C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2" name="椭圆 91"/>
              <p:cNvSpPr/>
              <p:nvPr/>
            </p:nvSpPr>
            <p:spPr>
              <a:xfrm>
                <a:off x="4794951" y="2088879"/>
                <a:ext cx="2574446" cy="257444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4000"/>
                    </a:schemeClr>
                  </a:gs>
                  <a:gs pos="100000">
                    <a:srgbClr val="00778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5" name="光晕"/>
          <p:cNvGrpSpPr/>
          <p:nvPr/>
        </p:nvGrpSpPr>
        <p:grpSpPr>
          <a:xfrm>
            <a:off x="105670" y="-984631"/>
            <a:ext cx="11759699" cy="8827261"/>
            <a:chOff x="478535" y="-1807939"/>
            <a:chExt cx="11759699" cy="8827261"/>
          </a:xfrm>
        </p:grpSpPr>
        <p:grpSp>
          <p:nvGrpSpPr>
            <p:cNvPr id="76" name="组合 75"/>
            <p:cNvGrpSpPr/>
            <p:nvPr/>
          </p:nvGrpSpPr>
          <p:grpSpPr>
            <a:xfrm>
              <a:off x="478535" y="2771862"/>
              <a:ext cx="5372687" cy="4247460"/>
              <a:chOff x="842598" y="2733531"/>
              <a:chExt cx="5372687" cy="4247460"/>
            </a:xfrm>
          </p:grpSpPr>
          <p:sp>
            <p:nvSpPr>
              <p:cNvPr id="85" name="六边形 84"/>
              <p:cNvSpPr/>
              <p:nvPr/>
            </p:nvSpPr>
            <p:spPr>
              <a:xfrm rot="19441783">
                <a:off x="1128452" y="4532397"/>
                <a:ext cx="2840369" cy="2448594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六边形 85"/>
              <p:cNvSpPr/>
              <p:nvPr/>
            </p:nvSpPr>
            <p:spPr>
              <a:xfrm rot="19441783">
                <a:off x="2876217" y="3762533"/>
                <a:ext cx="1965802" cy="1694657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六边形 86"/>
              <p:cNvSpPr/>
              <p:nvPr/>
            </p:nvSpPr>
            <p:spPr>
              <a:xfrm rot="19441783">
                <a:off x="4357596" y="3102227"/>
                <a:ext cx="1442705" cy="124371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六边形 87"/>
              <p:cNvSpPr/>
              <p:nvPr/>
            </p:nvSpPr>
            <p:spPr>
              <a:xfrm rot="19441783">
                <a:off x="5443767" y="2733531"/>
                <a:ext cx="771518" cy="66510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六边形 88"/>
              <p:cNvSpPr/>
              <p:nvPr/>
            </p:nvSpPr>
            <p:spPr>
              <a:xfrm rot="19441783">
                <a:off x="842598" y="5671022"/>
                <a:ext cx="1442705" cy="124371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六边形 89"/>
              <p:cNvSpPr/>
              <p:nvPr/>
            </p:nvSpPr>
            <p:spPr>
              <a:xfrm rot="19441783">
                <a:off x="1375994" y="4137873"/>
                <a:ext cx="1965802" cy="1694657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六边形 90"/>
              <p:cNvSpPr/>
              <p:nvPr/>
            </p:nvSpPr>
            <p:spPr>
              <a:xfrm rot="19441783">
                <a:off x="2478210" y="5349530"/>
                <a:ext cx="771518" cy="66510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6865547" y="-1807939"/>
              <a:ext cx="5372687" cy="4247460"/>
              <a:chOff x="842598" y="2733531"/>
              <a:chExt cx="5372687" cy="4247460"/>
            </a:xfrm>
          </p:grpSpPr>
          <p:sp>
            <p:nvSpPr>
              <p:cNvPr id="78" name="六边形 77"/>
              <p:cNvSpPr/>
              <p:nvPr/>
            </p:nvSpPr>
            <p:spPr>
              <a:xfrm rot="19441783">
                <a:off x="1128452" y="4532397"/>
                <a:ext cx="2840369" cy="2448594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六边形 78"/>
              <p:cNvSpPr/>
              <p:nvPr/>
            </p:nvSpPr>
            <p:spPr>
              <a:xfrm rot="19441783">
                <a:off x="3035620" y="3917698"/>
                <a:ext cx="1965802" cy="1694657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六边形 79"/>
              <p:cNvSpPr/>
              <p:nvPr/>
            </p:nvSpPr>
            <p:spPr>
              <a:xfrm rot="19441783">
                <a:off x="4357596" y="3102227"/>
                <a:ext cx="1442705" cy="124371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六边形 80"/>
              <p:cNvSpPr/>
              <p:nvPr/>
            </p:nvSpPr>
            <p:spPr>
              <a:xfrm rot="19441783">
                <a:off x="5443767" y="2733531"/>
                <a:ext cx="771518" cy="66510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六边形 81"/>
              <p:cNvSpPr/>
              <p:nvPr/>
            </p:nvSpPr>
            <p:spPr>
              <a:xfrm rot="19441783">
                <a:off x="842598" y="5671022"/>
                <a:ext cx="1442705" cy="124371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六边形 82"/>
              <p:cNvSpPr/>
              <p:nvPr/>
            </p:nvSpPr>
            <p:spPr>
              <a:xfrm rot="19441783">
                <a:off x="1375994" y="4137873"/>
                <a:ext cx="1965802" cy="1694657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六边形 83"/>
              <p:cNvSpPr/>
              <p:nvPr/>
            </p:nvSpPr>
            <p:spPr>
              <a:xfrm rot="19441783">
                <a:off x="2478210" y="5349530"/>
                <a:ext cx="771518" cy="665102"/>
              </a:xfrm>
              <a:prstGeom prst="hexagon">
                <a:avLst/>
              </a:pr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5" name="菱形 94"/>
          <p:cNvSpPr/>
          <p:nvPr/>
        </p:nvSpPr>
        <p:spPr>
          <a:xfrm>
            <a:off x="5970165" y="-1662284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菱形 95"/>
          <p:cNvSpPr/>
          <p:nvPr/>
        </p:nvSpPr>
        <p:spPr>
          <a:xfrm rot="19800000">
            <a:off x="-565892" y="-1662284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菱形 96"/>
          <p:cNvSpPr/>
          <p:nvPr/>
        </p:nvSpPr>
        <p:spPr>
          <a:xfrm rot="1800000">
            <a:off x="12396519" y="-1662284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菱形 97"/>
          <p:cNvSpPr/>
          <p:nvPr/>
        </p:nvSpPr>
        <p:spPr>
          <a:xfrm flipV="1">
            <a:off x="5970165" y="6910031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菱形 98"/>
          <p:cNvSpPr/>
          <p:nvPr/>
        </p:nvSpPr>
        <p:spPr>
          <a:xfrm rot="1800000" flipV="1">
            <a:off x="-565892" y="6910031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菱形 99"/>
          <p:cNvSpPr/>
          <p:nvPr/>
        </p:nvSpPr>
        <p:spPr>
          <a:xfrm rot="19800000" flipV="1">
            <a:off x="12396519" y="6910031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菱形 100"/>
          <p:cNvSpPr/>
          <p:nvPr/>
        </p:nvSpPr>
        <p:spPr>
          <a:xfrm rot="16200000" flipV="1">
            <a:off x="13045746" y="2535568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菱形 101"/>
          <p:cNvSpPr/>
          <p:nvPr/>
        </p:nvSpPr>
        <p:spPr>
          <a:xfrm rot="16200000" flipV="1">
            <a:off x="-1323794" y="2535568"/>
            <a:ext cx="277654" cy="1872570"/>
          </a:xfrm>
          <a:prstGeom prst="diamond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516380" y="1548765"/>
            <a:ext cx="9159240" cy="3553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必修二  第一章   第三节</a:t>
            </a:r>
            <a:endParaRPr lang="zh-CN" altLang="en-US" sz="2800" dirty="0" smtClean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66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结构设计</a:t>
            </a:r>
            <a:endParaRPr lang="zh-CN" altLang="en-US" sz="6600" dirty="0" smtClean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——</a:t>
            </a:r>
            <a:r>
              <a:rPr lang="zh-CN" altLang="en-US" sz="32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 承重架结构设计及承重测试</a:t>
            </a:r>
            <a:endParaRPr lang="zh-CN" altLang="en-US" sz="3200" dirty="0" smtClean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物理科</a:t>
            </a:r>
            <a:r>
              <a:rPr lang="en-US" altLang="zh-CN" sz="24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——</a:t>
            </a:r>
            <a:r>
              <a:rPr lang="zh-CN" altLang="en-US" sz="2400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通用技术：钟朱杰</a:t>
            </a:r>
            <a:endParaRPr lang="zh-CN" altLang="en-US" sz="2400" dirty="0" smtClean="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2647114" y="1208385"/>
            <a:ext cx="6711082" cy="116632"/>
            <a:chOff x="2740459" y="2339955"/>
            <a:chExt cx="6711082" cy="116632"/>
          </a:xfrm>
        </p:grpSpPr>
        <p:sp>
          <p:nvSpPr>
            <p:cNvPr id="106" name="矩形 105"/>
            <p:cNvSpPr/>
            <p:nvPr/>
          </p:nvSpPr>
          <p:spPr>
            <a:xfrm>
              <a:off x="2740459" y="2339955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3700443" y="2339955"/>
              <a:ext cx="951177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5" name="矩形 144"/>
            <p:cNvSpPr/>
            <p:nvPr/>
          </p:nvSpPr>
          <p:spPr>
            <a:xfrm>
              <a:off x="4660427" y="2339955"/>
              <a:ext cx="951177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6" name="矩形 145"/>
            <p:cNvSpPr/>
            <p:nvPr/>
          </p:nvSpPr>
          <p:spPr>
            <a:xfrm>
              <a:off x="5620412" y="2339955"/>
              <a:ext cx="951177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7" name="矩形 146"/>
            <p:cNvSpPr/>
            <p:nvPr/>
          </p:nvSpPr>
          <p:spPr>
            <a:xfrm>
              <a:off x="6580396" y="2339955"/>
              <a:ext cx="951177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8" name="矩形 147"/>
            <p:cNvSpPr/>
            <p:nvPr/>
          </p:nvSpPr>
          <p:spPr>
            <a:xfrm>
              <a:off x="7540380" y="2339955"/>
              <a:ext cx="951177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9" name="矩形 148"/>
            <p:cNvSpPr/>
            <p:nvPr/>
          </p:nvSpPr>
          <p:spPr>
            <a:xfrm>
              <a:off x="8500364" y="2339955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2695736" y="5380404"/>
            <a:ext cx="6711082" cy="116632"/>
            <a:chOff x="2740459" y="4305300"/>
            <a:chExt cx="6711082" cy="116632"/>
          </a:xfrm>
        </p:grpSpPr>
        <p:sp>
          <p:nvSpPr>
            <p:cNvPr id="151" name="矩形 150"/>
            <p:cNvSpPr/>
            <p:nvPr/>
          </p:nvSpPr>
          <p:spPr>
            <a:xfrm>
              <a:off x="2740459" y="4305300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2" name="矩形 151"/>
            <p:cNvSpPr/>
            <p:nvPr/>
          </p:nvSpPr>
          <p:spPr>
            <a:xfrm>
              <a:off x="3700443" y="4305300"/>
              <a:ext cx="951177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3" name="矩形 152"/>
            <p:cNvSpPr/>
            <p:nvPr/>
          </p:nvSpPr>
          <p:spPr>
            <a:xfrm>
              <a:off x="4660427" y="4305300"/>
              <a:ext cx="951177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4" name="矩形 153"/>
            <p:cNvSpPr/>
            <p:nvPr/>
          </p:nvSpPr>
          <p:spPr>
            <a:xfrm>
              <a:off x="5620412" y="4305300"/>
              <a:ext cx="951177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5" name="矩形 154"/>
            <p:cNvSpPr/>
            <p:nvPr/>
          </p:nvSpPr>
          <p:spPr>
            <a:xfrm>
              <a:off x="6580396" y="4305300"/>
              <a:ext cx="951177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6" name="矩形 155"/>
            <p:cNvSpPr/>
            <p:nvPr/>
          </p:nvSpPr>
          <p:spPr>
            <a:xfrm>
              <a:off x="7540380" y="4305300"/>
              <a:ext cx="951177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8500364" y="4305300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94"/>
                                        </p:tgtEl>
                                      </p:cBhvr>
                                      <p:by x="2000000" y="20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75"/>
                                        </p:tgtEl>
                                      </p:cBhvr>
                                      <p:by x="500000" y="5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1800000">
                                      <p:cBhvr>
                                        <p:cTn id="6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97155" y="670560"/>
            <a:ext cx="11320145" cy="71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知识点回顾</a:t>
            </a:r>
            <a:endParaRPr 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-8255" y="1383030"/>
            <a:ext cx="11320145" cy="71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、设计的一般过程</a:t>
            </a:r>
            <a:endParaRPr lang="zh-CN" altLang="en-US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0" name="Rectangle 14"/>
          <p:cNvSpPr>
            <a:spLocks noChangeArrowheads="1"/>
          </p:cNvSpPr>
          <p:nvPr/>
        </p:nvSpPr>
        <p:spPr bwMode="gray">
          <a:xfrm>
            <a:off x="1366520" y="5372100"/>
            <a:ext cx="2979420" cy="607695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p>
            <a:pPr algn="l">
              <a:defRPr/>
            </a:pP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1-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发现与明确问题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1" name="Rectangle 14"/>
          <p:cNvSpPr>
            <a:spLocks noChangeArrowheads="1"/>
          </p:cNvSpPr>
          <p:nvPr/>
        </p:nvSpPr>
        <p:spPr bwMode="gray">
          <a:xfrm>
            <a:off x="4122420" y="3621405"/>
            <a:ext cx="3545205" cy="60769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wrap="none" anchor="ctr"/>
          <a:p>
            <a:pPr>
              <a:defRPr/>
            </a:pP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3-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模型或原型的制作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" name="Rectangle 14"/>
          <p:cNvSpPr>
            <a:spLocks noChangeArrowheads="1"/>
          </p:cNvSpPr>
          <p:nvPr/>
        </p:nvSpPr>
        <p:spPr bwMode="gray">
          <a:xfrm>
            <a:off x="2938780" y="4502150"/>
            <a:ext cx="2926080" cy="607695"/>
          </a:xfrm>
          <a:prstGeom prst="rect">
            <a:avLst/>
          </a:prstGeom>
          <a:solidFill>
            <a:srgbClr val="FF3F3F"/>
          </a:solidFill>
          <a:ln>
            <a:noFill/>
          </a:ln>
          <a:effectLst/>
        </p:spPr>
        <p:txBody>
          <a:bodyPr wrap="none" anchor="ctr"/>
          <a:p>
            <a:pPr algn="l">
              <a:defRPr/>
            </a:pP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2-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指定设计方案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gray">
          <a:xfrm>
            <a:off x="5652770" y="2825750"/>
            <a:ext cx="3058795" cy="60769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p>
            <a:pPr>
              <a:defRPr/>
            </a:pPr>
            <a:r>
              <a:rPr lang="en-US" altLang="zh-CN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4-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优化和改进模型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上箭头 9"/>
          <p:cNvSpPr/>
          <p:nvPr/>
        </p:nvSpPr>
        <p:spPr>
          <a:xfrm>
            <a:off x="8965565" y="1236345"/>
            <a:ext cx="842645" cy="5071110"/>
          </a:xfrm>
          <a:prstGeom prst="upArrow">
            <a:avLst>
              <a:gd name="adj1" fmla="val 50000"/>
              <a:gd name="adj2" fmla="val 13428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1" bldLvl="0" animBg="1"/>
      <p:bldP spid="82" grpId="1" bldLvl="0" animBg="1"/>
      <p:bldP spid="81" grpId="1" bldLvl="0" animBg="1"/>
      <p:bldP spid="7" grpId="1" bldLvl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244475" y="850900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、影响结构稳定性的因素</a:t>
            </a:r>
            <a:endParaRPr lang="zh-CN" altLang="en-US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36245" y="2996565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en-US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r>
              <a:rPr lang="zh-CN" altLang="en-US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、重心的高低；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r>
              <a:rPr lang="zh-CN" altLang="en-US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、支撑面的大小；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r>
              <a:rPr lang="zh-CN" altLang="en-US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、几何形状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-8890" y="52070"/>
            <a:ext cx="11320145" cy="71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知识点回顾</a:t>
            </a:r>
            <a:endParaRPr 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8435" name="Picture 4" descr="S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55050" y="1204595"/>
            <a:ext cx="3545205" cy="5383530"/>
          </a:xfrm>
          <a:prstGeom prst="rect">
            <a:avLst/>
          </a:prstGeom>
          <a:noFill/>
          <a:ln w="9525"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4725" y="3837305"/>
            <a:ext cx="3589020" cy="275082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92710" y="49530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、木质材料的连接方式</a:t>
            </a:r>
            <a:endParaRPr lang="zh-CN" altLang="en-US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529580" y="3008630"/>
            <a:ext cx="131000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胶粘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" name="图片 1" descr="更多资料加微信mingjiangsheji123 (9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670" y="626110"/>
            <a:ext cx="3805555" cy="253936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635" y="626110"/>
            <a:ext cx="3300730" cy="2540000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20165" y="3008630"/>
            <a:ext cx="131000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榫接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880" y="626110"/>
            <a:ext cx="3634740" cy="2539365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091930" y="3008630"/>
            <a:ext cx="131000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绳系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450" y="3961130"/>
            <a:ext cx="3705860" cy="2780030"/>
          </a:xfrm>
          <a:prstGeom prst="rect">
            <a:avLst/>
          </a:prstGeom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417310" y="5955030"/>
            <a:ext cx="3577590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zh-CN" sz="40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螺栓螺钉连接</a:t>
            </a:r>
            <a:endParaRPr lang="zh-CN" altLang="en-US" sz="40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244475" y="1594485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知识点回顾</a:t>
            </a:r>
            <a:endParaRPr 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1、影响结构稳定性的因素：几何形状、支撑面积大小、重心位置</a:t>
            </a:r>
            <a:endParaRPr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2、木材的连接方式：榫接、胶粘、绳系、钉接</a:t>
            </a:r>
            <a:endParaRPr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3、构件的形状也会影响结构</a:t>
            </a:r>
            <a:r>
              <a:rPr lang="zh-CN" sz="36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的强度</a:t>
            </a:r>
            <a:endParaRPr lang="zh-CN" sz="36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4036" name="Picture 10" descr="图片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" y="3644900"/>
            <a:ext cx="12201525" cy="2606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812030" y="6149975"/>
            <a:ext cx="25590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solidFill>
                  <a:srgbClr val="D7190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强</a:t>
            </a:r>
            <a:r>
              <a:rPr lang="en-US" altLang="zh-CN" sz="2800" b="1" dirty="0">
                <a:solidFill>
                  <a:srgbClr val="D7190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---------&gt;</a:t>
            </a:r>
            <a:r>
              <a:rPr lang="zh-CN" altLang="en-US" sz="2800" b="1" dirty="0">
                <a:solidFill>
                  <a:srgbClr val="D7190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弱</a:t>
            </a:r>
            <a:endParaRPr lang="zh-CN" altLang="en-US" sz="2800" b="1" dirty="0">
              <a:solidFill>
                <a:srgbClr val="D7190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890" y="21526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244475" y="850900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一、“木结构承重”设计要求:</a:t>
            </a:r>
            <a:endParaRPr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36245" y="1586865"/>
            <a:ext cx="11320145" cy="477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、尺寸要求：</a:t>
            </a:r>
            <a:r>
              <a:rPr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高度不低于</a:t>
            </a:r>
            <a:r>
              <a:rPr 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</a:t>
            </a:r>
            <a:r>
              <a:rPr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cm，顶面最短边长大于3cm</a:t>
            </a: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，并可以放置内孔直径       3cm的哑铃；</a:t>
            </a:r>
            <a:endParaRPr sz="2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、此“承重架”至少可以支撑</a:t>
            </a:r>
            <a:r>
              <a:rPr 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KG哑铃平放于顶面，保持在5秒内铁饼不滑落，“承重架”不产生严重变形。（严重变形指：材料折断及脱落或倾斜。）</a:t>
            </a:r>
            <a:endParaRPr sz="2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4、要求用最少的材料，达到指定的承重要求。</a:t>
            </a:r>
            <a:endParaRPr sz="2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材料：</a:t>
            </a:r>
            <a:r>
              <a:rPr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雪糕棒10根、绳子一段</a:t>
            </a:r>
            <a:endParaRPr sz="2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工具：</a:t>
            </a:r>
            <a:r>
              <a:rPr 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钢直尺</a:t>
            </a:r>
            <a:r>
              <a:rPr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、热熔胶棒、热熔胶枪、剪刀。</a:t>
            </a:r>
            <a:endParaRPr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人员：</a:t>
            </a:r>
            <a:r>
              <a:rPr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4名学生作为一个小组完成设计制作。</a:t>
            </a:r>
            <a:endParaRPr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-8890" y="109220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二、木结构承重测试</a:t>
            </a:r>
            <a:endParaRPr 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44145" y="1813877"/>
            <a:ext cx="5080000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 algn="just"/>
            <a:r>
              <a:rPr lang="zh-CN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同学们可以看导学案——木结构承重设计及测试报告，里面也有具体的试验步骤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03950" y="-9525"/>
            <a:ext cx="5998845" cy="67506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431800" y="1073785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同学们请观察一下，这个模型做的如何？设计这个模型有哪些需要注意的地方？</a:t>
            </a:r>
            <a:endParaRPr sz="4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23240" y="2450465"/>
            <a:ext cx="25844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号模型图片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-21474826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8245" y="2146300"/>
            <a:ext cx="4307205" cy="455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431800" y="1073785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同学们请观察一下，这个模型做的如何？设计这个模型有哪些需要注意的地方？</a:t>
            </a:r>
            <a:endParaRPr sz="4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059430" y="5591175"/>
            <a:ext cx="25844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号模型图片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-21474826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9875" y="2103755"/>
            <a:ext cx="3934460" cy="43453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715" y="2817495"/>
            <a:ext cx="2979420" cy="186245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1675130" y="205105"/>
            <a:ext cx="931100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设计制作木结构承重架（</a:t>
            </a:r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15min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</a:t>
            </a:r>
            <a:endParaRPr lang="zh-CN" altLang="en-US" sz="4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65125" y="1153160"/>
            <a:ext cx="11452860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en-US" altLang="zh-CN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、设计木结构承重架</a:t>
            </a:r>
            <a:endParaRPr lang="zh-CN" altLang="en-US" sz="3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en-US" altLang="zh-CN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、必须要有设计方案后，才可以制作承重架</a:t>
            </a:r>
            <a:endParaRPr lang="zh-CN" altLang="en-US" sz="3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en-US" altLang="zh-CN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、制作承重架过程中，注意项点如下：</a:t>
            </a:r>
            <a:endParaRPr lang="zh-CN" altLang="en-US" sz="3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</a:t>
            </a:r>
            <a:r>
              <a:rPr 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使用前</a:t>
            </a:r>
            <a:r>
              <a:rPr 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先将支架支起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接通电源，按下按钮，指示灯亮即工作。</a:t>
            </a:r>
            <a:endParaRPr lang="zh-CN" altLang="en-US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）将胶棒装入胶枪后部，使胶棒完全进入胶枪内部。</a:t>
            </a:r>
            <a:endParaRPr lang="zh-CN" altLang="en-US" sz="3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）胶枪在通电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左右，即可挤出胶水。</a:t>
            </a:r>
            <a:endParaRPr lang="zh-CN" altLang="en-US" sz="3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由于胶枪头很烫，人身体各位部分不可以接触胶枪金属头。停止工作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15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分钟后，必须切断电源。</a:t>
            </a:r>
            <a:endParaRPr lang="zh-CN" altLang="en-US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）粘接完毕后，关闭胶枪电源</a:t>
            </a:r>
            <a:endParaRPr lang="zh-CN" altLang="en-US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endParaRPr lang="zh-CN" altLang="en-US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3154680" y="884555"/>
            <a:ext cx="608647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测试木结构承重架</a:t>
            </a:r>
            <a:endParaRPr lang="zh-CN" altLang="en-US" sz="4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5770" y="1967865"/>
            <a:ext cx="1129157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defRPr/>
            </a:pPr>
            <a:r>
              <a:rPr 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注意：</a:t>
            </a:r>
            <a:r>
              <a:rPr 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由于本次试验是破坏性测试，在测试过程中要注意安全，测试时，每组派两名组员上台进行测试。</a:t>
            </a:r>
            <a:endParaRPr lang="zh-CN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4245" y="0"/>
            <a:ext cx="10401300" cy="684784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矩形 131"/>
          <p:cNvSpPr/>
          <p:nvPr/>
        </p:nvSpPr>
        <p:spPr>
          <a:xfrm>
            <a:off x="-8255" y="205105"/>
            <a:ext cx="12200255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224155" y="1038860"/>
            <a:ext cx="11320145" cy="5351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l">
              <a:buFont typeface="Wingdings" panose="05000000000000000000" charset="0"/>
              <a:buChar char="Ø"/>
              <a:defRPr/>
            </a:pPr>
            <a:r>
              <a:rPr 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影响承重结构稳定性的主要因素</a:t>
            </a: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1、</a:t>
            </a:r>
            <a:r>
              <a:rPr 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承重架的</a:t>
            </a:r>
            <a:r>
              <a:rPr 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几何形状</a:t>
            </a:r>
            <a:endParaRPr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2、</a:t>
            </a:r>
            <a:r>
              <a:rPr 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支撑面面积的大小</a:t>
            </a:r>
            <a:endParaRPr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r>
              <a:rPr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3、</a:t>
            </a:r>
            <a:r>
              <a:rPr 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重点位置的高低</a:t>
            </a: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571500" indent="-571500" algn="l">
              <a:buFont typeface="Wingdings" panose="05000000000000000000" charset="0"/>
              <a:buChar char="Ø"/>
              <a:defRPr/>
            </a:pPr>
            <a:r>
              <a:rPr 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影响承重结构强度的主要因素</a:t>
            </a:r>
            <a:endParaRPr lang="zh-CN" sz="3600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0" algn="l">
              <a:buFont typeface="Wingdings" panose="05000000000000000000" charset="0"/>
              <a:buNone/>
              <a:defRPr/>
            </a:pP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、结构材料</a:t>
            </a:r>
            <a:endParaRPr lang="zh-CN" altLang="en-US" sz="3600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0" algn="l">
              <a:buFont typeface="Wingdings" panose="05000000000000000000" charset="0"/>
              <a:buNone/>
              <a:defRPr/>
            </a:pP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、结构的形状尺寸</a:t>
            </a:r>
            <a:endParaRPr lang="zh-CN" altLang="en-US" sz="3600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0" algn="l">
              <a:buFont typeface="Wingdings" panose="05000000000000000000" charset="0"/>
              <a:buNone/>
              <a:defRPr/>
            </a:pP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、结构的连接方式</a:t>
            </a: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l">
              <a:defRPr/>
            </a:pPr>
            <a:endParaRPr lang="zh-CN"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组合 132"/>
          <p:cNvGrpSpPr/>
          <p:nvPr/>
        </p:nvGrpSpPr>
        <p:grpSpPr>
          <a:xfrm>
            <a:off x="-8640" y="6741368"/>
            <a:ext cx="12209280" cy="116632"/>
            <a:chOff x="-8640" y="6742534"/>
            <a:chExt cx="12209280" cy="116632"/>
          </a:xfrm>
        </p:grpSpPr>
        <p:sp>
          <p:nvSpPr>
            <p:cNvPr id="134" name="矩形 133"/>
            <p:cNvSpPr/>
            <p:nvPr/>
          </p:nvSpPr>
          <p:spPr>
            <a:xfrm>
              <a:off x="-864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735360" y="6742534"/>
              <a:ext cx="1745280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3479360" y="6742534"/>
              <a:ext cx="1745280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5223360" y="6742534"/>
              <a:ext cx="1745280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6967360" y="6742534"/>
              <a:ext cx="1745280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8711360" y="6742534"/>
              <a:ext cx="1745280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0455360" y="6742534"/>
              <a:ext cx="1745280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5" name="Rectangle 4"/>
          <p:cNvSpPr>
            <a:spLocks noChangeArrowheads="1"/>
          </p:cNvSpPr>
          <p:nvPr/>
        </p:nvSpPr>
        <p:spPr bwMode="auto">
          <a:xfrm>
            <a:off x="244475" y="1594485"/>
            <a:ext cx="11320145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defRPr/>
            </a:pPr>
            <a:endParaRPr sz="3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" y="4445"/>
            <a:ext cx="12208510" cy="685292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048000" y="258702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en-US" altLang="zh-CN" sz="4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60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40459" y="2339955"/>
            <a:ext cx="6711082" cy="116632"/>
            <a:chOff x="2740459" y="2339955"/>
            <a:chExt cx="6711082" cy="116632"/>
          </a:xfrm>
        </p:grpSpPr>
        <p:sp>
          <p:nvSpPr>
            <p:cNvPr id="7" name="矩形 6"/>
            <p:cNvSpPr/>
            <p:nvPr/>
          </p:nvSpPr>
          <p:spPr>
            <a:xfrm>
              <a:off x="2740459" y="2339955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700443" y="2339955"/>
              <a:ext cx="951177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4660427" y="2339955"/>
              <a:ext cx="951177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620412" y="2339955"/>
              <a:ext cx="951177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580396" y="2339955"/>
              <a:ext cx="951177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40380" y="2339955"/>
              <a:ext cx="951177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500364" y="2339955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40459" y="4305300"/>
            <a:ext cx="6711082" cy="116632"/>
            <a:chOff x="2740459" y="4305300"/>
            <a:chExt cx="6711082" cy="116632"/>
          </a:xfrm>
        </p:grpSpPr>
        <p:sp>
          <p:nvSpPr>
            <p:cNvPr id="25" name="矩形 24"/>
            <p:cNvSpPr/>
            <p:nvPr/>
          </p:nvSpPr>
          <p:spPr>
            <a:xfrm>
              <a:off x="2740459" y="4305300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700443" y="4305300"/>
              <a:ext cx="951177" cy="116632"/>
            </a:xfrm>
            <a:prstGeom prst="rect">
              <a:avLst/>
            </a:prstGeom>
            <a:solidFill>
              <a:srgbClr val="FF3F3F"/>
            </a:solidFill>
            <a:ln>
              <a:solidFill>
                <a:srgbClr val="FF3F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660427" y="4305300"/>
              <a:ext cx="951177" cy="1166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620412" y="4305300"/>
              <a:ext cx="951177" cy="116632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580396" y="4305300"/>
              <a:ext cx="951177" cy="1166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540380" y="4305300"/>
              <a:ext cx="951177" cy="116632"/>
            </a:xfrm>
            <a:prstGeom prst="rect">
              <a:avLst/>
            </a:prstGeom>
            <a:solidFill>
              <a:srgbClr val="93CDDD"/>
            </a:solidFill>
            <a:ln>
              <a:solidFill>
                <a:srgbClr val="93CD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8500364" y="4305300"/>
              <a:ext cx="951177" cy="11663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927</Words>
  <Application>WPS 演示</Application>
  <PresentationFormat>自定义</PresentationFormat>
  <Paragraphs>94</Paragraphs>
  <Slides>15</Slides>
  <Notes>62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Segoe UI</vt:lpstr>
      <vt:lpstr>Calibri</vt:lpstr>
      <vt:lpstr>Arial Unicode MS</vt:lpstr>
      <vt:lpstr>Wingdings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lantugraphic.taobao.com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李国海</dc:creator>
  <cp:lastModifiedBy>张营（东北虎妞）</cp:lastModifiedBy>
  <cp:revision>500</cp:revision>
  <dcterms:created xsi:type="dcterms:W3CDTF">2014-10-15T11:43:00Z</dcterms:created>
  <dcterms:modified xsi:type="dcterms:W3CDTF">2019-12-25T09:20:48Z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