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492" r:id="rId3"/>
    <p:sldId id="422" r:id="rId4"/>
    <p:sldId id="486" r:id="rId5"/>
    <p:sldId id="393" r:id="rId6"/>
    <p:sldId id="452" r:id="rId7"/>
    <p:sldId id="481" r:id="rId8"/>
    <p:sldId id="484" r:id="rId9"/>
    <p:sldId id="487" r:id="rId10"/>
    <p:sldId id="494" r:id="rId11"/>
    <p:sldId id="453" r:id="rId12"/>
    <p:sldId id="488" r:id="rId13"/>
    <p:sldId id="491" r:id="rId14"/>
    <p:sldId id="462" r:id="rId15"/>
    <p:sldId id="412" r:id="rId16"/>
    <p:sldId id="493" r:id="rId17"/>
    <p:sldId id="489" r:id="rId18"/>
    <p:sldId id="463" r:id="rId19"/>
    <p:sldId id="464" r:id="rId20"/>
    <p:sldId id="465" r:id="rId21"/>
    <p:sldId id="495" r:id="rId22"/>
    <p:sldId id="468" r:id="rId23"/>
    <p:sldId id="496" r:id="rId24"/>
  </p:sldIdLst>
  <p:sldSz cx="9144000" cy="6858000" type="screen4x3"/>
  <p:notesSz cx="6858000" cy="9144000"/>
  <p:custDataLst>
    <p:tags r:id="rId25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sz="36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sz="36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sz="36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sz="36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sz="36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36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36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36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36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78" d="100"/>
          <a:sy n="78" d="100"/>
        </p:scale>
        <p:origin x="474" y="78"/>
      </p:cViewPr>
      <p:guideLst>
        <p:guide orient="horz" pos="1974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4" d="100"/>
        <a:sy n="124" d="100"/>
      </p:scale>
      <p:origin x="0" y="0"/>
    </p:cViewPr>
  </p:sorter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tags" Target="tags/tag1.xml" /><Relationship Id="rId26" Type="http://schemas.openxmlformats.org/officeDocument/2006/relationships/presProps" Target="presProps.xml" /><Relationship Id="rId27" Type="http://schemas.openxmlformats.org/officeDocument/2006/relationships/viewProps" Target="viewProps.xml" /><Relationship Id="rId28" Type="http://schemas.openxmlformats.org/officeDocument/2006/relationships/theme" Target="theme/theme1.xml" /><Relationship Id="rId29" Type="http://schemas.openxmlformats.org/officeDocument/2006/relationships/tableStyles" Target="tableStyles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B9C476-2910-4540-BDF0-CFD58987BFB6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0A0C73-7D85-47A9-B94E-45ED8A71C263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5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1.xml" /><Relationship Id="rId10" Type="http://schemas.openxmlformats.org/officeDocument/2006/relationships/hyperlink" Target="http://www.1ppt.com/fanwen/" TargetMode="External" /><Relationship Id="rId11" Type="http://schemas.openxmlformats.org/officeDocument/2006/relationships/hyperlink" Target="http://www.1ppt.com/shiti/" TargetMode="External" /><Relationship Id="rId12" Type="http://schemas.openxmlformats.org/officeDocument/2006/relationships/hyperlink" Target="http://www.1ppt.com/jiaoan/" TargetMode="External" /><Relationship Id="rId13" Type="http://schemas.openxmlformats.org/officeDocument/2006/relationships/hyperlink" Target="http://www.1ppt.cn/" TargetMode="External" /><Relationship Id="rId14" Type="http://schemas.openxmlformats.org/officeDocument/2006/relationships/hyperlink" Target="http://www.1ppt.com/kejian/" TargetMode="External" /><Relationship Id="rId15" Type="http://schemas.openxmlformats.org/officeDocument/2006/relationships/hyperlink" Target="http://www.1ppt.com/kejian/yuwen/" TargetMode="External" /><Relationship Id="rId16" Type="http://schemas.openxmlformats.org/officeDocument/2006/relationships/hyperlink" Target="http://www.1ppt.com/kejian/shuxue/" TargetMode="External" /><Relationship Id="rId17" Type="http://schemas.openxmlformats.org/officeDocument/2006/relationships/hyperlink" Target="http://www.1ppt.com/kejian/yingyu/" TargetMode="External" /><Relationship Id="rId18" Type="http://schemas.openxmlformats.org/officeDocument/2006/relationships/hyperlink" Target="http://www.1ppt.com/kejian/meishu/" TargetMode="External" /><Relationship Id="rId19" Type="http://schemas.openxmlformats.org/officeDocument/2006/relationships/hyperlink" Target="http://www.1ppt.com/kejian/kexue/" TargetMode="External" /><Relationship Id="rId2" Type="http://schemas.openxmlformats.org/officeDocument/2006/relationships/notesMaster" Target="../notesMasters/notesMaster1.xml" /><Relationship Id="rId20" Type="http://schemas.openxmlformats.org/officeDocument/2006/relationships/hyperlink" Target="http://www.1ppt.com/kejian/wuli/" TargetMode="External" /><Relationship Id="rId21" Type="http://schemas.openxmlformats.org/officeDocument/2006/relationships/hyperlink" Target="http://www.1ppt.com/kejian/huaxue/" TargetMode="External" /><Relationship Id="rId22" Type="http://schemas.openxmlformats.org/officeDocument/2006/relationships/hyperlink" Target="http://www.1ppt.com/kejian/shengwu/" TargetMode="External" /><Relationship Id="rId23" Type="http://schemas.openxmlformats.org/officeDocument/2006/relationships/hyperlink" Target="http://www.1ppt.com/kejian/dili/" TargetMode="External" /><Relationship Id="rId24" Type="http://schemas.openxmlformats.org/officeDocument/2006/relationships/hyperlink" Target="http://www.1ppt.com/kejian/lishi/" TargetMode="External" /><Relationship Id="rId3" Type="http://schemas.openxmlformats.org/officeDocument/2006/relationships/hyperlink" Target="http://www.1ppt.com/moban/" TargetMode="External" /><Relationship Id="rId4" Type="http://schemas.openxmlformats.org/officeDocument/2006/relationships/hyperlink" Target="http://www.1ppt.com/sucai/" TargetMode="External" /><Relationship Id="rId5" Type="http://schemas.openxmlformats.org/officeDocument/2006/relationships/hyperlink" Target="http://www.1ppt.com/beijing/" TargetMode="External" /><Relationship Id="rId6" Type="http://schemas.openxmlformats.org/officeDocument/2006/relationships/hyperlink" Target="http://www.1ppt.com/tubiao/" TargetMode="External" /><Relationship Id="rId7" Type="http://schemas.openxmlformats.org/officeDocument/2006/relationships/hyperlink" Target="http://www.1ppt.com/xiazai/" TargetMode="External" /><Relationship Id="rId8" Type="http://schemas.openxmlformats.org/officeDocument/2006/relationships/hyperlink" Target="http://www.1ppt.com/powerpoint/" TargetMode="External" /><Relationship Id="rId9" Type="http://schemas.openxmlformats.org/officeDocument/2006/relationships/hyperlink" Target="http://www.1ppt.com/ziliao/" TargetMode="Externa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8370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1141413" y="754063"/>
            <a:ext cx="4391025" cy="3294062"/>
          </a:xfrm>
        </p:spPr>
      </p:sp>
      <p:sp>
        <p:nvSpPr>
          <p:cNvPr id="58371" name="备注占位符 2"/>
          <p:cNvSpPr>
            <a:spLocks noGrp="1" noChangeArrowheads="1"/>
          </p:cNvSpPr>
          <p:nvPr>
            <p:ph type="body" idx="6"/>
          </p:nvPr>
        </p:nvSpPr>
        <p:spPr/>
        <p:txBody>
          <a:bodyPr/>
          <a:lstStyle/>
          <a:p>
            <a:endParaRPr lang="zh-CN" altLang="en-US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F1EA282-E586-42A3-AF1B-7D2DE23903FD}" type="slidenum">
              <a:rPr lang="zh-CN" altLang="en-US">
                <a:effectLst>
                  <a:outerShdw blurRad="38100" dist="38100" dir="2700000" algn="tl">
                    <a:srgbClr val="C0C0C0"/>
                  </a:outerShdw>
                </a:effectLst>
                <a:sym typeface="宋体" panose="02010600030101010101" pitchFamily="2" charset="-122"/>
              </a:rPr>
              <a:t>1</a:t>
            </a:fld>
            <a:endParaRPr lang="zh-CN" altLang="en-US">
              <a:effectLst>
                <a:outerShdw blurRad="38100" dist="38100" dir="2700000" algn="tl">
                  <a:srgbClr val="C0C0C0"/>
                </a:outerShdw>
              </a:effectLst>
              <a:sym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2226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1141413" y="754063"/>
            <a:ext cx="4391025" cy="3294062"/>
          </a:xfrm>
        </p:spPr>
      </p:sp>
      <p:sp>
        <p:nvSpPr>
          <p:cNvPr id="52227" name="备注占位符 2"/>
          <p:cNvSpPr>
            <a:spLocks noGrp="1" noChangeArrowheads="1"/>
          </p:cNvSpPr>
          <p:nvPr>
            <p:ph type="body" idx="6"/>
          </p:nvPr>
        </p:nvSpPr>
        <p:spPr/>
        <p:txBody>
          <a:bodyPr/>
          <a:lstStyle/>
          <a:p>
            <a:endParaRPr lang="zh-CN" altLang="en-US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B16C722-AE49-4876-8428-739E6ECC03BF}" type="slidenum">
              <a:rPr lang="zh-CN" altLang="en-US">
                <a:effectLst>
                  <a:outerShdw blurRad="38100" dist="38100" dir="2700000" algn="tl">
                    <a:srgbClr val="C0C0C0"/>
                  </a:outerShdw>
                </a:effectLst>
                <a:sym typeface="宋体" panose="02010600030101010101" pitchFamily="2" charset="-122"/>
              </a:rPr>
              <a:t>11</a:t>
            </a:fld>
            <a:endParaRPr lang="zh-CN" altLang="en-US">
              <a:effectLst>
                <a:outerShdw blurRad="38100" dist="38100" dir="2700000" algn="tl">
                  <a:srgbClr val="C0C0C0"/>
                </a:outerShdw>
              </a:effectLst>
              <a:sym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4274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1141413" y="754063"/>
            <a:ext cx="4391025" cy="3294062"/>
          </a:xfrm>
        </p:spPr>
      </p:sp>
      <p:sp>
        <p:nvSpPr>
          <p:cNvPr id="54275" name="备注占位符 2"/>
          <p:cNvSpPr>
            <a:spLocks noGrp="1" noChangeArrowheads="1"/>
          </p:cNvSpPr>
          <p:nvPr>
            <p:ph type="body" idx="6"/>
          </p:nvPr>
        </p:nvSpPr>
        <p:spPr/>
        <p:txBody>
          <a:bodyPr/>
          <a:lstStyle/>
          <a:p>
            <a:endParaRPr lang="zh-CN" altLang="en-US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8C8AED2-3A2E-4CF1-A10D-4CEC252A358B}" type="slidenum">
              <a:rPr lang="zh-CN" altLang="en-US">
                <a:effectLst>
                  <a:outerShdw blurRad="38100" dist="38100" dir="2700000" algn="tl">
                    <a:srgbClr val="C0C0C0"/>
                  </a:outerShdw>
                </a:effectLst>
                <a:sym typeface="宋体" panose="02010600030101010101" pitchFamily="2" charset="-122"/>
              </a:rPr>
              <a:t>12</a:t>
            </a:fld>
            <a:endParaRPr lang="zh-CN" altLang="en-US">
              <a:effectLst>
                <a:outerShdw blurRad="38100" dist="38100" dir="2700000" algn="tl">
                  <a:srgbClr val="C0C0C0"/>
                </a:outerShdw>
              </a:effectLst>
              <a:sym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9394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1141413" y="754063"/>
            <a:ext cx="4391025" cy="3294062"/>
          </a:xfrm>
        </p:spPr>
      </p:sp>
      <p:sp>
        <p:nvSpPr>
          <p:cNvPr id="59395" name="备注占位符 2"/>
          <p:cNvSpPr>
            <a:spLocks noGrp="1" noChangeArrowheads="1"/>
          </p:cNvSpPr>
          <p:nvPr>
            <p:ph type="body" idx="6"/>
          </p:nvPr>
        </p:nvSpPr>
        <p:spPr/>
        <p:txBody>
          <a:bodyPr/>
          <a:lstStyle/>
          <a:p>
            <a:endParaRPr lang="zh-CN" altLang="en-US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219B846-FB69-4235-A6F0-0D2CCDC9B819}" type="slidenum">
              <a:rPr lang="zh-CN" altLang="en-US">
                <a:effectLst>
                  <a:outerShdw blurRad="38100" dist="38100" dir="2700000" algn="tl">
                    <a:srgbClr val="C0C0C0"/>
                  </a:outerShdw>
                </a:effectLst>
                <a:sym typeface="宋体" panose="02010600030101010101" pitchFamily="2" charset="-122"/>
              </a:rPr>
              <a:t>15</a:t>
            </a:fld>
            <a:endParaRPr lang="zh-CN" altLang="en-US">
              <a:effectLst>
                <a:outerShdw blurRad="38100" dist="38100" dir="2700000" algn="tl">
                  <a:srgbClr val="C0C0C0"/>
                </a:outerShdw>
              </a:effectLst>
              <a:sym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smtClean="0">
                <a:solidFill>
                  <a:srgbClr val="EEECE1">
                    <a:lumMod val="25000"/>
                  </a:srgbClr>
                </a:solidFill>
              </a:rPr>
              <a:t>模板：</a:t>
            </a:r>
            <a:r>
              <a:rPr lang="en-US" altLang="zh-CN" sz="1200" smtClean="0">
                <a:solidFill>
                  <a:srgbClr val="EEECE1">
                    <a:lumMod val="25000"/>
                  </a:srgbClr>
                </a:solidFill>
                <a:hlinkClick r:id="rId3"/>
              </a:rPr>
              <a:t>www.1ppt.com/moban/</a:t>
            </a:r>
            <a:r>
              <a:rPr lang="en-US" altLang="zh-CN" sz="1200" smtClean="0">
                <a:solidFill>
                  <a:srgbClr val="EEECE1">
                    <a:lumMod val="25000"/>
                  </a:srgbClr>
                </a:solidFill>
              </a:rPr>
              <a:t>                  PPT</a:t>
            </a:r>
            <a:r>
              <a:rPr lang="zh-CN" altLang="en-US" sz="1200" smtClean="0">
                <a:solidFill>
                  <a:srgbClr val="EEECE1">
                    <a:lumMod val="25000"/>
                  </a:srgbClr>
                </a:solidFill>
              </a:rPr>
              <a:t>素材：</a:t>
            </a:r>
            <a:r>
              <a:rPr lang="en-US" altLang="zh-CN" sz="1200" smtClean="0">
                <a:solidFill>
                  <a:srgbClr val="EEECE1">
                    <a:lumMod val="25000"/>
                  </a:srgbClr>
                </a:solidFill>
                <a:hlinkClick r:id="rId4"/>
              </a:rPr>
              <a:t>www.1ppt.com/sucai/</a:t>
            </a:r>
            <a:endParaRPr lang="en-US" altLang="zh-CN" sz="1200" smtClean="0">
              <a:solidFill>
                <a:srgbClr val="EEECE1">
                  <a:lumMod val="25000"/>
                </a:srgbClr>
              </a:solidFill>
            </a:endParaRPr>
          </a:p>
          <a:p>
            <a:r>
              <a:rPr lang="en-US" altLang="zh-CN" sz="120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smtClean="0">
                <a:solidFill>
                  <a:srgbClr val="EEECE1">
                    <a:lumMod val="25000"/>
                  </a:srgbClr>
                </a:solidFill>
              </a:rPr>
              <a:t>背景：</a:t>
            </a:r>
            <a:r>
              <a:rPr lang="en-US" altLang="zh-CN" sz="1200" smtClean="0">
                <a:solidFill>
                  <a:srgbClr val="EEECE1">
                    <a:lumMod val="25000"/>
                  </a:srgbClr>
                </a:solidFill>
                <a:hlinkClick r:id="rId5"/>
              </a:rPr>
              <a:t>www.1ppt.com/beijing/</a:t>
            </a:r>
            <a:r>
              <a:rPr lang="en-US" altLang="zh-CN" sz="1200" smtClean="0">
                <a:solidFill>
                  <a:srgbClr val="EEECE1">
                    <a:lumMod val="25000"/>
                  </a:srgbClr>
                </a:solidFill>
              </a:rPr>
              <a:t>                   PPT</a:t>
            </a:r>
            <a:r>
              <a:rPr lang="zh-CN" altLang="en-US" sz="1200" smtClean="0">
                <a:solidFill>
                  <a:srgbClr val="EEECE1">
                    <a:lumMod val="25000"/>
                  </a:srgbClr>
                </a:solidFill>
              </a:rPr>
              <a:t>图表：</a:t>
            </a:r>
            <a:r>
              <a:rPr lang="en-US" altLang="zh-CN" sz="1200" smtClean="0">
                <a:solidFill>
                  <a:srgbClr val="EEECE1">
                    <a:lumMod val="25000"/>
                  </a:srgbClr>
                </a:solidFill>
                <a:hlinkClick r:id="rId6"/>
              </a:rPr>
              <a:t>www.1ppt.com/tubiao/</a:t>
            </a:r>
            <a:r>
              <a:rPr lang="en-US" altLang="zh-CN" sz="1200" smtClean="0">
                <a:solidFill>
                  <a:srgbClr val="EEECE1">
                    <a:lumMod val="25000"/>
                  </a:srgbClr>
                </a:solidFill>
              </a:rPr>
              <a:t>      </a:t>
            </a:r>
            <a:endParaRPr lang="en-US" altLang="zh-CN" sz="1200" smtClean="0">
              <a:solidFill>
                <a:srgbClr val="EEECE1">
                  <a:lumMod val="25000"/>
                </a:srgbClr>
              </a:solidFill>
            </a:endParaRPr>
          </a:p>
          <a:p>
            <a:r>
              <a:rPr lang="en-US" altLang="zh-CN" sz="120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smtClean="0">
                <a:solidFill>
                  <a:srgbClr val="EEECE1">
                    <a:lumMod val="25000"/>
                  </a:srgbClr>
                </a:solidFill>
              </a:rPr>
              <a:t>下载：</a:t>
            </a:r>
            <a:r>
              <a:rPr lang="en-US" altLang="zh-CN" sz="1200" smtClean="0">
                <a:solidFill>
                  <a:srgbClr val="EEECE1">
                    <a:lumMod val="25000"/>
                  </a:srgbClr>
                </a:solidFill>
                <a:hlinkClick r:id="rId7"/>
              </a:rPr>
              <a:t>www.1ppt.com/xiazai/</a:t>
            </a:r>
            <a:r>
              <a:rPr lang="en-US" altLang="zh-CN" sz="1200" smtClean="0">
                <a:solidFill>
                  <a:srgbClr val="EEECE1">
                    <a:lumMod val="25000"/>
                  </a:srgbClr>
                </a:solidFill>
              </a:rPr>
              <a:t>                     PPT</a:t>
            </a:r>
            <a:r>
              <a:rPr lang="zh-CN" altLang="en-US" sz="1200" smtClean="0">
                <a:solidFill>
                  <a:srgbClr val="EEECE1">
                    <a:lumMod val="25000"/>
                  </a:srgbClr>
                </a:solidFill>
              </a:rPr>
              <a:t>教程： </a:t>
            </a:r>
            <a:r>
              <a:rPr lang="en-US" altLang="zh-CN" sz="1200" smtClean="0">
                <a:solidFill>
                  <a:srgbClr val="EEECE1">
                    <a:lumMod val="25000"/>
                  </a:srgbClr>
                </a:solidFill>
                <a:hlinkClick r:id="rId8"/>
              </a:rPr>
              <a:t>www.1ppt.com/powerpoint/</a:t>
            </a:r>
            <a:r>
              <a:rPr lang="en-US" altLang="zh-CN" sz="1200" smtClean="0">
                <a:solidFill>
                  <a:srgbClr val="EEECE1">
                    <a:lumMod val="25000"/>
                  </a:srgbClr>
                </a:solidFill>
              </a:rPr>
              <a:t>      </a:t>
            </a:r>
            <a:endParaRPr lang="en-US" altLang="zh-CN" sz="1200" smtClean="0">
              <a:solidFill>
                <a:srgbClr val="EEECE1">
                  <a:lumMod val="25000"/>
                </a:srgbClr>
              </a:solidFill>
            </a:endParaRPr>
          </a:p>
          <a:p>
            <a:r>
              <a:rPr lang="zh-CN" altLang="en-US" sz="1200" smtClean="0">
                <a:solidFill>
                  <a:srgbClr val="EEECE1">
                    <a:lumMod val="25000"/>
                  </a:srgbClr>
                </a:solidFill>
              </a:rPr>
              <a:t>资料下载：</a:t>
            </a:r>
            <a:r>
              <a:rPr lang="en-US" altLang="zh-CN" sz="1200" smtClean="0">
                <a:solidFill>
                  <a:srgbClr val="EEECE1">
                    <a:lumMod val="25000"/>
                  </a:srgbClr>
                </a:solidFill>
                <a:hlinkClick r:id="rId9"/>
              </a:rPr>
              <a:t>www.1ppt.com/ziliao/</a:t>
            </a:r>
            <a:r>
              <a:rPr lang="en-US" altLang="zh-CN" sz="1200" smtClean="0">
                <a:solidFill>
                  <a:srgbClr val="EEECE1">
                    <a:lumMod val="25000"/>
                  </a:srgbClr>
                </a:solidFill>
              </a:rPr>
              <a:t>                   </a:t>
            </a:r>
            <a:r>
              <a:rPr lang="zh-CN" altLang="en-US" sz="1200" smtClean="0">
                <a:solidFill>
                  <a:srgbClr val="EEECE1">
                    <a:lumMod val="25000"/>
                  </a:srgbClr>
                </a:solidFill>
              </a:rPr>
              <a:t>范文下载：</a:t>
            </a:r>
            <a:r>
              <a:rPr lang="en-US" altLang="zh-CN" sz="1200" smtClean="0">
                <a:solidFill>
                  <a:srgbClr val="EEECE1">
                    <a:lumMod val="25000"/>
                  </a:srgbClr>
                </a:solidFill>
                <a:hlinkClick r:id="rId10"/>
              </a:rPr>
              <a:t>www.1ppt.com/fanwen/</a:t>
            </a:r>
            <a:r>
              <a:rPr lang="en-US" altLang="zh-CN" sz="1200" smtClean="0">
                <a:solidFill>
                  <a:srgbClr val="EEECE1">
                    <a:lumMod val="25000"/>
                  </a:srgbClr>
                </a:solidFill>
              </a:rPr>
              <a:t>             </a:t>
            </a:r>
            <a:endParaRPr lang="en-US" altLang="zh-CN" sz="1200" smtClean="0">
              <a:solidFill>
                <a:srgbClr val="EEECE1">
                  <a:lumMod val="25000"/>
                </a:srgbClr>
              </a:solidFill>
            </a:endParaRPr>
          </a:p>
          <a:p>
            <a:r>
              <a:rPr lang="zh-CN" altLang="en-US" sz="1200" smtClean="0">
                <a:solidFill>
                  <a:srgbClr val="EEECE1">
                    <a:lumMod val="25000"/>
                  </a:srgbClr>
                </a:solidFill>
              </a:rPr>
              <a:t>试卷下载：</a:t>
            </a:r>
            <a:r>
              <a:rPr lang="en-US" altLang="zh-CN" sz="1200" smtClean="0">
                <a:solidFill>
                  <a:srgbClr val="EEECE1">
                    <a:lumMod val="25000"/>
                  </a:srgbClr>
                </a:solidFill>
                <a:hlinkClick r:id="rId11"/>
              </a:rPr>
              <a:t>www.1ppt.com/shiti/</a:t>
            </a:r>
            <a:r>
              <a:rPr lang="en-US" altLang="zh-CN" sz="1200" smtClean="0">
                <a:solidFill>
                  <a:srgbClr val="EEECE1">
                    <a:lumMod val="25000"/>
                  </a:srgbClr>
                </a:solidFill>
              </a:rPr>
              <a:t>                     </a:t>
            </a:r>
            <a:r>
              <a:rPr lang="zh-CN" altLang="en-US" sz="1200" smtClean="0">
                <a:solidFill>
                  <a:srgbClr val="EEECE1">
                    <a:lumMod val="25000"/>
                  </a:srgbClr>
                </a:solidFill>
              </a:rPr>
              <a:t>教案下载：</a:t>
            </a:r>
            <a:r>
              <a:rPr lang="en-US" altLang="zh-CN" sz="1200" smtClean="0">
                <a:solidFill>
                  <a:srgbClr val="EEECE1">
                    <a:lumMod val="25000"/>
                  </a:srgbClr>
                </a:solidFill>
                <a:hlinkClick r:id="rId12"/>
              </a:rPr>
              <a:t>www.1ppt.com/jiaoan/</a:t>
            </a:r>
            <a:r>
              <a:rPr lang="en-US" altLang="zh-CN" sz="1200" smtClean="0">
                <a:solidFill>
                  <a:srgbClr val="EEECE1">
                    <a:lumMod val="25000"/>
                  </a:srgbClr>
                </a:solidFill>
              </a:rPr>
              <a:t>               </a:t>
            </a:r>
            <a:endParaRPr lang="en-US" altLang="zh-CN" sz="1200" smtClean="0">
              <a:solidFill>
                <a:srgbClr val="EEECE1">
                  <a:lumMod val="25000"/>
                </a:srgbClr>
              </a:solidFill>
            </a:endParaRPr>
          </a:p>
          <a:p>
            <a:r>
              <a:rPr lang="en-US" altLang="zh-CN" sz="120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smtClean="0">
                <a:solidFill>
                  <a:srgbClr val="EEECE1">
                    <a:lumMod val="25000"/>
                  </a:srgbClr>
                </a:solidFill>
              </a:rPr>
              <a:t>论坛：</a:t>
            </a:r>
            <a:r>
              <a:rPr lang="en-US" altLang="zh-CN" sz="1200" smtClean="0">
                <a:solidFill>
                  <a:srgbClr val="EEECE1">
                    <a:lumMod val="25000"/>
                  </a:srgbClr>
                </a:solidFill>
                <a:hlinkClick r:id="rId13"/>
              </a:rPr>
              <a:t>www.1ppt.cn</a:t>
            </a:r>
            <a:r>
              <a:rPr lang="en-US" altLang="zh-CN" sz="1200" smtClean="0">
                <a:solidFill>
                  <a:srgbClr val="EEECE1">
                    <a:lumMod val="25000"/>
                  </a:srgbClr>
                </a:solidFill>
              </a:rPr>
              <a:t>                                      PPT</a:t>
            </a:r>
            <a:r>
              <a:rPr lang="zh-CN" altLang="en-US" sz="1200" smtClean="0">
                <a:solidFill>
                  <a:srgbClr val="EEECE1">
                    <a:lumMod val="25000"/>
                  </a:srgbClr>
                </a:solidFill>
              </a:rPr>
              <a:t>课件：</a:t>
            </a:r>
            <a:r>
              <a:rPr lang="en-US" altLang="zh-CN" sz="1200" smtClean="0">
                <a:solidFill>
                  <a:srgbClr val="EEECE1">
                    <a:lumMod val="25000"/>
                  </a:srgbClr>
                </a:solidFill>
                <a:hlinkClick r:id="rId14"/>
              </a:rPr>
              <a:t>www.1ppt.com/kejian/</a:t>
            </a:r>
            <a:r>
              <a:rPr lang="en-US" altLang="zh-CN" sz="1200" smtClean="0">
                <a:solidFill>
                  <a:srgbClr val="EEECE1">
                    <a:lumMod val="25000"/>
                  </a:srgbClr>
                </a:solidFill>
              </a:rPr>
              <a:t> </a:t>
            </a:r>
            <a:endParaRPr lang="en-US" altLang="zh-CN" sz="1200" smtClean="0">
              <a:solidFill>
                <a:srgbClr val="EEECE1">
                  <a:lumMod val="25000"/>
                </a:srgbClr>
              </a:solidFill>
            </a:endParaRPr>
          </a:p>
          <a:p>
            <a:r>
              <a:rPr lang="zh-CN" altLang="en-US" sz="1200" smtClean="0">
                <a:solidFill>
                  <a:srgbClr val="EEECE1">
                    <a:lumMod val="25000"/>
                  </a:srgbClr>
                </a:solidFill>
              </a:rPr>
              <a:t>语文课件：</a:t>
            </a:r>
            <a:r>
              <a:rPr lang="en-US" altLang="zh-CN" sz="1200" smtClean="0">
                <a:solidFill>
                  <a:srgbClr val="EEECE1">
                    <a:lumMod val="25000"/>
                  </a:srgbClr>
                </a:solidFill>
                <a:hlinkClick r:id="rId15"/>
              </a:rPr>
              <a:t>www.1ppt.com/kejian/yuwen/</a:t>
            </a:r>
            <a:r>
              <a:rPr lang="en-US" altLang="zh-CN" sz="1200" smtClean="0">
                <a:solidFill>
                  <a:srgbClr val="EEECE1">
                    <a:lumMod val="25000"/>
                  </a:srgbClr>
                </a:solidFill>
              </a:rPr>
              <a:t>    </a:t>
            </a:r>
            <a:r>
              <a:rPr lang="zh-CN" altLang="en-US" sz="1200" smtClean="0">
                <a:solidFill>
                  <a:srgbClr val="EEECE1">
                    <a:lumMod val="25000"/>
                  </a:srgbClr>
                </a:solidFill>
              </a:rPr>
              <a:t>数学课件：</a:t>
            </a:r>
            <a:r>
              <a:rPr lang="en-US" altLang="zh-CN" sz="1200" smtClean="0">
                <a:solidFill>
                  <a:srgbClr val="EEECE1">
                    <a:lumMod val="25000"/>
                  </a:srgbClr>
                </a:solidFill>
                <a:hlinkClick r:id="rId16"/>
              </a:rPr>
              <a:t>www.1ppt.com/kejian/shuxue/</a:t>
            </a:r>
            <a:r>
              <a:rPr lang="en-US" altLang="zh-CN" sz="1200" smtClean="0">
                <a:solidFill>
                  <a:srgbClr val="EEECE1">
                    <a:lumMod val="25000"/>
                  </a:srgbClr>
                </a:solidFill>
              </a:rPr>
              <a:t> </a:t>
            </a:r>
            <a:endParaRPr lang="en-US" altLang="zh-CN" sz="1200" smtClean="0">
              <a:solidFill>
                <a:srgbClr val="EEECE1">
                  <a:lumMod val="25000"/>
                </a:srgbClr>
              </a:solidFill>
            </a:endParaRPr>
          </a:p>
          <a:p>
            <a:r>
              <a:rPr lang="zh-CN" altLang="en-US" sz="1200" smtClean="0">
                <a:solidFill>
                  <a:srgbClr val="EEECE1">
                    <a:lumMod val="25000"/>
                  </a:srgbClr>
                </a:solidFill>
              </a:rPr>
              <a:t>英语课件：</a:t>
            </a:r>
            <a:r>
              <a:rPr lang="en-US" altLang="zh-CN" sz="1200" smtClean="0">
                <a:solidFill>
                  <a:srgbClr val="EEECE1">
                    <a:lumMod val="25000"/>
                  </a:srgbClr>
                </a:solidFill>
                <a:hlinkClick r:id="rId17"/>
              </a:rPr>
              <a:t>www.1ppt.com/kejian/yingyu/</a:t>
            </a:r>
            <a:r>
              <a:rPr lang="en-US" altLang="zh-CN" sz="1200" smtClean="0">
                <a:solidFill>
                  <a:srgbClr val="EEECE1">
                    <a:lumMod val="25000"/>
                  </a:srgbClr>
                </a:solidFill>
              </a:rPr>
              <a:t>    </a:t>
            </a:r>
            <a:r>
              <a:rPr lang="zh-CN" altLang="en-US" sz="1200" smtClean="0">
                <a:solidFill>
                  <a:srgbClr val="EEECE1">
                    <a:lumMod val="25000"/>
                  </a:srgbClr>
                </a:solidFill>
              </a:rPr>
              <a:t>美术课件：</a:t>
            </a:r>
            <a:r>
              <a:rPr lang="en-US" altLang="zh-CN" sz="1200" smtClean="0">
                <a:solidFill>
                  <a:srgbClr val="EEECE1">
                    <a:lumMod val="25000"/>
                  </a:srgbClr>
                </a:solidFill>
                <a:hlinkClick r:id="rId18"/>
              </a:rPr>
              <a:t>www.1ppt.com/kejian/meishu/</a:t>
            </a:r>
            <a:r>
              <a:rPr lang="en-US" altLang="zh-CN" sz="1200" smtClean="0">
                <a:solidFill>
                  <a:srgbClr val="EEECE1">
                    <a:lumMod val="25000"/>
                  </a:srgbClr>
                </a:solidFill>
              </a:rPr>
              <a:t> </a:t>
            </a:r>
            <a:endParaRPr lang="en-US" altLang="zh-CN" sz="1200" smtClean="0">
              <a:solidFill>
                <a:srgbClr val="EEECE1">
                  <a:lumMod val="25000"/>
                </a:srgbClr>
              </a:solidFill>
            </a:endParaRPr>
          </a:p>
          <a:p>
            <a:r>
              <a:rPr lang="zh-CN" altLang="en-US" sz="1200" smtClean="0">
                <a:solidFill>
                  <a:srgbClr val="EEECE1">
                    <a:lumMod val="25000"/>
                  </a:srgbClr>
                </a:solidFill>
              </a:rPr>
              <a:t>科学课件：</a:t>
            </a:r>
            <a:r>
              <a:rPr lang="en-US" altLang="zh-CN" sz="1200" smtClean="0">
                <a:solidFill>
                  <a:srgbClr val="EEECE1">
                    <a:lumMod val="25000"/>
                  </a:srgbClr>
                </a:solidFill>
                <a:hlinkClick r:id="rId19"/>
              </a:rPr>
              <a:t>www.1ppt.com/kejian/kexue/</a:t>
            </a:r>
            <a:r>
              <a:rPr lang="en-US" altLang="zh-CN" sz="1200" smtClean="0">
                <a:solidFill>
                  <a:srgbClr val="EEECE1">
                    <a:lumMod val="25000"/>
                  </a:srgbClr>
                </a:solidFill>
              </a:rPr>
              <a:t>     </a:t>
            </a:r>
            <a:r>
              <a:rPr lang="zh-CN" altLang="en-US" sz="1200" smtClean="0">
                <a:solidFill>
                  <a:srgbClr val="EEECE1">
                    <a:lumMod val="25000"/>
                  </a:srgbClr>
                </a:solidFill>
              </a:rPr>
              <a:t>物理课件：</a:t>
            </a:r>
            <a:r>
              <a:rPr lang="en-US" altLang="zh-CN" sz="1200" smtClean="0">
                <a:solidFill>
                  <a:srgbClr val="EEECE1">
                    <a:lumMod val="25000"/>
                  </a:srgbClr>
                </a:solidFill>
                <a:hlinkClick r:id="rId20"/>
              </a:rPr>
              <a:t>www.1ppt.com/kejian/wuli/</a:t>
            </a:r>
            <a:r>
              <a:rPr lang="en-US" altLang="zh-CN" sz="1200" smtClean="0">
                <a:solidFill>
                  <a:srgbClr val="EEECE1">
                    <a:lumMod val="25000"/>
                  </a:srgbClr>
                </a:solidFill>
              </a:rPr>
              <a:t> </a:t>
            </a:r>
            <a:endParaRPr lang="en-US" altLang="zh-CN" sz="1200" smtClean="0">
              <a:solidFill>
                <a:srgbClr val="EEECE1">
                  <a:lumMod val="25000"/>
                </a:srgbClr>
              </a:solidFill>
            </a:endParaRPr>
          </a:p>
          <a:p>
            <a:r>
              <a:rPr lang="zh-CN" altLang="en-US" sz="1200" smtClean="0">
                <a:solidFill>
                  <a:srgbClr val="EEECE1">
                    <a:lumMod val="25000"/>
                  </a:srgbClr>
                </a:solidFill>
              </a:rPr>
              <a:t>化学课件：</a:t>
            </a:r>
            <a:r>
              <a:rPr lang="en-US" altLang="zh-CN" sz="1200" smtClean="0">
                <a:solidFill>
                  <a:srgbClr val="EEECE1">
                    <a:lumMod val="25000"/>
                  </a:srgbClr>
                </a:solidFill>
                <a:hlinkClick r:id="rId21"/>
              </a:rPr>
              <a:t>www.1ppt.com/kejian/huaxue/</a:t>
            </a:r>
            <a:r>
              <a:rPr lang="en-US" altLang="zh-CN" sz="1200" smtClean="0">
                <a:solidFill>
                  <a:srgbClr val="EEECE1">
                    <a:lumMod val="25000"/>
                  </a:srgbClr>
                </a:solidFill>
              </a:rPr>
              <a:t>  </a:t>
            </a:r>
            <a:r>
              <a:rPr lang="zh-CN" altLang="en-US" sz="1200" smtClean="0">
                <a:solidFill>
                  <a:srgbClr val="EEECE1">
                    <a:lumMod val="25000"/>
                  </a:srgbClr>
                </a:solidFill>
              </a:rPr>
              <a:t>生物课件：</a:t>
            </a:r>
            <a:r>
              <a:rPr lang="en-US" altLang="zh-CN" sz="1200" smtClean="0">
                <a:solidFill>
                  <a:srgbClr val="EEECE1">
                    <a:lumMod val="25000"/>
                  </a:srgbClr>
                </a:solidFill>
                <a:hlinkClick r:id="rId22"/>
              </a:rPr>
              <a:t>www.1ppt.com/kejian/shengwu/</a:t>
            </a:r>
            <a:r>
              <a:rPr lang="en-US" altLang="zh-CN" sz="1200" smtClean="0">
                <a:solidFill>
                  <a:srgbClr val="EEECE1">
                    <a:lumMod val="25000"/>
                  </a:srgbClr>
                </a:solidFill>
              </a:rPr>
              <a:t> </a:t>
            </a:r>
            <a:endParaRPr lang="en-US" altLang="zh-CN" sz="1200" smtClean="0">
              <a:solidFill>
                <a:srgbClr val="EEECE1">
                  <a:lumMod val="25000"/>
                </a:srgbClr>
              </a:solidFill>
            </a:endParaRPr>
          </a:p>
          <a:p>
            <a:r>
              <a:rPr lang="zh-CN" altLang="en-US" sz="1200" smtClean="0">
                <a:solidFill>
                  <a:srgbClr val="EEECE1">
                    <a:lumMod val="25000"/>
                  </a:srgbClr>
                </a:solidFill>
              </a:rPr>
              <a:t>地理课件：</a:t>
            </a:r>
            <a:r>
              <a:rPr lang="en-US" altLang="zh-CN" sz="1200" smtClean="0">
                <a:solidFill>
                  <a:srgbClr val="EEECE1">
                    <a:lumMod val="25000"/>
                  </a:srgbClr>
                </a:solidFill>
                <a:hlinkClick r:id="rId23"/>
              </a:rPr>
              <a:t>www.1ppt.com/kejian/dili/</a:t>
            </a:r>
            <a:r>
              <a:rPr lang="en-US" altLang="zh-CN" sz="1200" smtClean="0">
                <a:solidFill>
                  <a:srgbClr val="EEECE1">
                    <a:lumMod val="25000"/>
                  </a:srgbClr>
                </a:solidFill>
              </a:rPr>
              <a:t>          </a:t>
            </a:r>
            <a:r>
              <a:rPr lang="zh-CN" altLang="en-US" sz="1200" smtClean="0">
                <a:solidFill>
                  <a:srgbClr val="EEECE1">
                    <a:lumMod val="25000"/>
                  </a:srgbClr>
                </a:solidFill>
              </a:rPr>
              <a:t>历史课件：</a:t>
            </a:r>
            <a:r>
              <a:rPr lang="en-US" altLang="zh-CN" sz="1200" smtClean="0">
                <a:solidFill>
                  <a:srgbClr val="EEECE1">
                    <a:lumMod val="25000"/>
                  </a:srgbClr>
                </a:solidFill>
                <a:hlinkClick r:id="rId24"/>
              </a:rPr>
              <a:t>www.1ppt.com/kejian/lishi/</a:t>
            </a:r>
            <a:r>
              <a:rPr lang="en-US" altLang="zh-CN" sz="1200" smtClean="0">
                <a:solidFill>
                  <a:srgbClr val="EEECE1">
                    <a:lumMod val="25000"/>
                  </a:srgbClr>
                </a:solidFill>
              </a:rPr>
              <a:t>  </a:t>
            </a:r>
            <a:endParaRPr lang="en-US" altLang="zh-CN" sz="1200" smtClean="0">
              <a:solidFill>
                <a:srgbClr val="EEECE1">
                  <a:lumMod val="25000"/>
                </a:srgbClr>
              </a:solidFill>
            </a:endParaRPr>
          </a:p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0A0C73-7D85-47A9-B94E-45ED8A71C263}" type="slidenum">
              <a:rPr lang="zh-CN" altLang="en-US" smtClean="0"/>
              <a:t>21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CCB484-D6B7-4650-9E08-065F824953C2}" type="slidenum">
              <a:rPr lang="en-US"/>
              <a:t/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9B2756-019D-44EF-B6D5-690CA9E3B6D8}" type="slidenum">
              <a:rPr lang="en-US"/>
              <a:t/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2A93CA-1195-40F0-9507-33CC3BAEA395}" type="slidenum">
              <a:rPr lang="en-US"/>
              <a:t/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EE0C6A-FE20-43D6-92D6-2E61CCAFB2D0}" type="slidenum">
              <a:rPr lang="en-US"/>
              <a:t/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D146F9-4F81-441B-9A17-E25E1FDCD00A}" type="slidenum">
              <a:rPr lang="en-US"/>
              <a:t/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1598E8-E0C9-4C27-9E51-43D8894C11F5}" type="slidenum">
              <a:rPr lang="en-US"/>
              <a:t/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A5F133-EBFF-4767-B0A2-B5F34A0CD48E}" type="slidenum">
              <a:rPr lang="en-US"/>
              <a:t/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693E6C-586F-4FF8-A6D7-E767E02A98DD}" type="slidenum">
              <a:rPr lang="en-US"/>
              <a:t/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2B4FC3-EF34-43F6-84FF-396B4204EF97}" type="slidenum">
              <a:rPr lang="en-US"/>
              <a:t/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73519C-3860-4046-9DD2-5FA34BC49919}" type="slidenum">
              <a:rPr lang="en-US"/>
              <a:t/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D45A07-C051-443C-A096-5EC389C2D776}" type="slidenum">
              <a:rPr lang="en-US"/>
              <a:t/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组合 8"/>
          <p:cNvGrpSpPr/>
          <p:nvPr userDrawn="1"/>
        </p:nvGrpSpPr>
        <p:grpSpPr>
          <a:xfrm>
            <a:off x="3384550" y="774700"/>
            <a:ext cx="2068513" cy="1146175"/>
            <a:chOff x="1670050" y="1825625"/>
            <a:chExt cx="5646738" cy="3130550"/>
          </a:xfrm>
        </p:grpSpPr>
        <p:sp>
          <p:nvSpPr>
            <p:cNvPr id="5" name="任意多边形 4"/>
            <p:cNvSpPr/>
            <p:nvPr/>
          </p:nvSpPr>
          <p:spPr bwMode="auto">
            <a:xfrm>
              <a:off x="1704719" y="4193049"/>
              <a:ext cx="723720" cy="750119"/>
            </a:xfrm>
            <a:custGeom>
              <a:gdLst>
                <a:gd name="T0" fmla="*/ 0 w 952500"/>
                <a:gd name="T1" fmla="*/ 0 h 1054100"/>
                <a:gd name="T2" fmla="*/ 218139 w 952500"/>
                <a:gd name="T3" fmla="*/ 534895 h 1054100"/>
                <a:gd name="T4" fmla="*/ 545349 w 952500"/>
                <a:gd name="T5" fmla="*/ 451116 h 1054100"/>
                <a:gd name="T6" fmla="*/ 0 w 952500"/>
                <a:gd name="T7" fmla="*/ 0 h 10541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952500" h="1054100">
                  <a:moveTo>
                    <a:pt x="0" y="0"/>
                  </a:moveTo>
                  <a:lnTo>
                    <a:pt x="381000" y="1054100"/>
                  </a:lnTo>
                  <a:lnTo>
                    <a:pt x="952500" y="889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txBody>
            <a:bodyPr anchor="ctr"/>
            <a:lstStyle/>
            <a:p>
              <a:pPr fontAlgn="auto">
                <a:spcBef>
                  <a:spcPct val="0"/>
                </a:spcBef>
                <a:spcAft>
                  <a:spcPct val="0"/>
                </a:spcAft>
                <a:buFontTx/>
                <a:buNone/>
                <a:defRPr/>
              </a:pPr>
              <a:endParaRPr lang="zh-CN" altLang="en-US" sz="1800">
                <a:latin typeface="+mn-lt"/>
                <a:ea typeface="+mn-ea"/>
              </a:endParaRPr>
            </a:p>
          </p:txBody>
        </p:sp>
        <p:sp>
          <p:nvSpPr>
            <p:cNvPr id="6" name="任意多边形 5"/>
            <p:cNvSpPr/>
            <p:nvPr/>
          </p:nvSpPr>
          <p:spPr bwMode="auto">
            <a:xfrm>
              <a:off x="1670050" y="1903672"/>
              <a:ext cx="5395387" cy="2905081"/>
            </a:xfrm>
            <a:custGeom>
              <a:gdLst>
                <a:gd name="T0" fmla="*/ 0 w 5397138"/>
                <a:gd name="T1" fmla="*/ 0 h 2908300"/>
                <a:gd name="T2" fmla="*/ 5397862 w 5397138"/>
                <a:gd name="T3" fmla="*/ 540657 h 2908300"/>
                <a:gd name="T4" fmla="*/ 4852050 w 5397138"/>
                <a:gd name="T5" fmla="*/ 2654300 h 2908300"/>
                <a:gd name="T6" fmla="*/ 838312 w 5397138"/>
                <a:gd name="T7" fmla="*/ 2908300 h 2908300"/>
                <a:gd name="T8" fmla="*/ 0 w 5397138"/>
                <a:gd name="T9" fmla="*/ 0 h 29083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397138" h="2908300">
                  <a:moveTo>
                    <a:pt x="0" y="0"/>
                  </a:moveTo>
                  <a:lnTo>
                    <a:pt x="5397138" y="540657"/>
                  </a:lnTo>
                  <a:lnTo>
                    <a:pt x="4851400" y="2654300"/>
                  </a:lnTo>
                  <a:lnTo>
                    <a:pt x="838200" y="29083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  <a:alpha val="76077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txBody>
            <a:bodyPr anchor="ctr"/>
            <a:lstStyle/>
            <a:p>
              <a:pPr fontAlgn="auto">
                <a:spcBef>
                  <a:spcPct val="0"/>
                </a:spcBef>
                <a:spcAft>
                  <a:spcPct val="0"/>
                </a:spcAft>
                <a:buFontTx/>
                <a:buNone/>
                <a:defRPr/>
              </a:pPr>
              <a:endParaRPr lang="zh-CN" altLang="en-US" sz="1800">
                <a:latin typeface="+mn-lt"/>
                <a:ea typeface="+mn-ea"/>
              </a:endParaRPr>
            </a:p>
          </p:txBody>
        </p:sp>
        <p:sp>
          <p:nvSpPr>
            <p:cNvPr id="7" name="任意多边形 6"/>
            <p:cNvSpPr/>
            <p:nvPr/>
          </p:nvSpPr>
          <p:spPr bwMode="auto">
            <a:xfrm>
              <a:off x="2116417" y="1825625"/>
              <a:ext cx="5200371" cy="2805356"/>
            </a:xfrm>
            <a:custGeom>
              <a:gdLst>
                <a:gd name="T0" fmla="*/ 0 w 5202646"/>
                <a:gd name="T1" fmla="*/ 622178 h 2806338"/>
                <a:gd name="T2" fmla="*/ 5201422 w 5202646"/>
                <a:gd name="T3" fmla="*/ 0 h 2806338"/>
                <a:gd name="T4" fmla="*/ 4101134 w 5202646"/>
                <a:gd name="T5" fmla="*/ 2693079 h 2806338"/>
                <a:gd name="T6" fmla="*/ 368213 w 5202646"/>
                <a:gd name="T7" fmla="*/ 2807424 h 2806338"/>
                <a:gd name="T8" fmla="*/ 0 w 5202646"/>
                <a:gd name="T9" fmla="*/ 622178 h 280633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202646" h="2806338">
                  <a:moveTo>
                    <a:pt x="0" y="621938"/>
                  </a:moveTo>
                  <a:lnTo>
                    <a:pt x="5202646" y="0"/>
                  </a:lnTo>
                  <a:lnTo>
                    <a:pt x="4102100" y="2692038"/>
                  </a:lnTo>
                  <a:lnTo>
                    <a:pt x="368300" y="2806338"/>
                  </a:lnTo>
                  <a:lnTo>
                    <a:pt x="0" y="621938"/>
                  </a:lnTo>
                  <a:close/>
                </a:path>
              </a:pathLst>
            </a:custGeom>
            <a:solidFill>
              <a:schemeClr val="accent1">
                <a:alpha val="76077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txBody>
            <a:bodyPr anchor="ctr"/>
            <a:lstStyle/>
            <a:p>
              <a:pPr fontAlgn="auto">
                <a:spcBef>
                  <a:spcPct val="0"/>
                </a:spcBef>
                <a:spcAft>
                  <a:spcPct val="0"/>
                </a:spcAft>
                <a:buFontTx/>
                <a:buNone/>
                <a:defRPr/>
              </a:pPr>
              <a:endParaRPr lang="zh-CN" altLang="en-US" sz="1800">
                <a:latin typeface="+mn-lt"/>
                <a:ea typeface="+mn-ea"/>
              </a:endParaRPr>
            </a:p>
          </p:txBody>
        </p:sp>
        <p:sp>
          <p:nvSpPr>
            <p:cNvPr id="8" name="任意多边形 7"/>
            <p:cNvSpPr/>
            <p:nvPr/>
          </p:nvSpPr>
          <p:spPr bwMode="auto">
            <a:xfrm>
              <a:off x="6874756" y="4010940"/>
              <a:ext cx="442032" cy="559338"/>
            </a:xfrm>
            <a:custGeom>
              <a:gdLst>
                <a:gd name="T0" fmla="*/ 0 w 292100"/>
                <a:gd name="T1" fmla="*/ 29236 h 368300"/>
                <a:gd name="T2" fmla="*/ 671592 w 292100"/>
                <a:gd name="T3" fmla="*/ 0 h 368300"/>
                <a:gd name="T4" fmla="*/ 175199 w 292100"/>
                <a:gd name="T5" fmla="*/ 847834 h 368300"/>
                <a:gd name="T6" fmla="*/ 0 w 292100"/>
                <a:gd name="T7" fmla="*/ 29236 h 3683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92100" h="368300">
                  <a:moveTo>
                    <a:pt x="0" y="12700"/>
                  </a:moveTo>
                  <a:lnTo>
                    <a:pt x="292100" y="0"/>
                  </a:lnTo>
                  <a:lnTo>
                    <a:pt x="76200" y="368300"/>
                  </a:lnTo>
                  <a:lnTo>
                    <a:pt x="0" y="1270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txBody>
            <a:bodyPr anchor="ctr"/>
            <a:lstStyle/>
            <a:p>
              <a:pPr fontAlgn="auto">
                <a:spcBef>
                  <a:spcPct val="0"/>
                </a:spcBef>
                <a:spcAft>
                  <a:spcPct val="0"/>
                </a:spcAft>
                <a:buFontTx/>
                <a:buNone/>
                <a:defRPr/>
              </a:pPr>
              <a:endParaRPr lang="zh-CN" altLang="en-US" sz="1800">
                <a:latin typeface="+mn-lt"/>
                <a:ea typeface="+mn-ea"/>
              </a:endParaRPr>
            </a:p>
          </p:txBody>
        </p:sp>
        <p:sp>
          <p:nvSpPr>
            <p:cNvPr id="9" name="任意多边形 8"/>
            <p:cNvSpPr/>
            <p:nvPr/>
          </p:nvSpPr>
          <p:spPr bwMode="auto">
            <a:xfrm>
              <a:off x="6151037" y="4670003"/>
              <a:ext cx="810393" cy="286172"/>
            </a:xfrm>
            <a:custGeom>
              <a:gdLst>
                <a:gd name="T0" fmla="*/ 0 w 647700"/>
                <a:gd name="T1" fmla="*/ 79375 h 228600"/>
                <a:gd name="T2" fmla="*/ 1012031 w 647700"/>
                <a:gd name="T3" fmla="*/ 0 h 228600"/>
                <a:gd name="T4" fmla="*/ 99219 w 647700"/>
                <a:gd name="T5" fmla="*/ 357188 h 228600"/>
                <a:gd name="T6" fmla="*/ 0 w 647700"/>
                <a:gd name="T7" fmla="*/ 79375 h 228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647700" h="228600">
                  <a:moveTo>
                    <a:pt x="0" y="50800"/>
                  </a:moveTo>
                  <a:lnTo>
                    <a:pt x="647700" y="0"/>
                  </a:lnTo>
                  <a:lnTo>
                    <a:pt x="63500" y="228600"/>
                  </a:lnTo>
                  <a:lnTo>
                    <a:pt x="0" y="5080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txBody>
            <a:bodyPr anchor="ctr"/>
            <a:lstStyle/>
            <a:p>
              <a:pPr fontAlgn="auto">
                <a:spcBef>
                  <a:spcPct val="0"/>
                </a:spcBef>
                <a:spcAft>
                  <a:spcPct val="0"/>
                </a:spcAft>
                <a:buFontTx/>
                <a:buNone/>
                <a:defRPr/>
              </a:pPr>
              <a:endParaRPr lang="zh-CN" altLang="en-US" sz="1800">
                <a:latin typeface="+mn-lt"/>
                <a:ea typeface="+mn-ea"/>
              </a:endParaRPr>
            </a:p>
          </p:txBody>
        </p:sp>
        <p:sp>
          <p:nvSpPr>
            <p:cNvPr id="10" name="任意多边形 9"/>
            <p:cNvSpPr/>
            <p:nvPr/>
          </p:nvSpPr>
          <p:spPr bwMode="auto">
            <a:xfrm>
              <a:off x="2346098" y="2662463"/>
              <a:ext cx="4402981" cy="1435195"/>
            </a:xfrm>
            <a:custGeom>
              <a:gdLst>
                <a:gd name="T0" fmla="*/ 0 w 3456384"/>
                <a:gd name="T1" fmla="*/ 952 h 3882329"/>
                <a:gd name="T2" fmla="*/ 3942022 w 3456384"/>
                <a:gd name="T3" fmla="*/ 952 h 3882329"/>
                <a:gd name="T4" fmla="*/ 0 w 3456384"/>
                <a:gd name="T5" fmla="*/ 952 h 3882329"/>
                <a:gd name="T6" fmla="*/ 0 w 3456384"/>
                <a:gd name="T7" fmla="*/ 0 h 3882329"/>
                <a:gd name="T8" fmla="*/ 3942022 w 3456384"/>
                <a:gd name="T9" fmla="*/ 0 h 3882329"/>
                <a:gd name="T10" fmla="*/ 0 w 3456384"/>
                <a:gd name="T11" fmla="*/ 0 h 38823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456384"/>
                <a:gd name="T19" fmla="*/ 0 h 3882329"/>
                <a:gd name="T20" fmla="*/ 3456384 w 3456384"/>
                <a:gd name="T21" fmla="*/ 3882329 h 3882329"/>
              </a:gdLst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456384" h="3882329">
                  <a:moveTo>
                    <a:pt x="0" y="3882329"/>
                  </a:moveTo>
                  <a:lnTo>
                    <a:pt x="3456384" y="3882329"/>
                  </a:lnTo>
                  <a:lnTo>
                    <a:pt x="0" y="3882329"/>
                  </a:lnTo>
                  <a:close/>
                  <a:moveTo>
                    <a:pt x="0" y="0"/>
                  </a:moveTo>
                  <a:lnTo>
                    <a:pt x="345638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80000"/>
            </a:solidFill>
            <a:ln w="9525">
              <a:noFill/>
              <a:beve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txBody>
            <a:bodyPr lIns="0" tIns="72000" rIns="0" bIns="36000" anchor="ctr">
              <a:spAutoFit/>
            </a:bodyPr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ctr" fontAlgn="auto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r>
                <a:rPr lang="zh-CN" altLang="en-US" sz="2800">
                  <a:solidFill>
                    <a:srgbClr val="FFFF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新课导入</a:t>
              </a:r>
              <a:endParaRPr lang="en-US" altLang="zh-CN" sz="280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3" name="KSO_BC1"/>
          <p:cNvSpPr>
            <a:spLocks noGrp="1"/>
          </p:cNvSpPr>
          <p:nvPr>
            <p:ph idx="1"/>
          </p:nvPr>
        </p:nvSpPr>
        <p:spPr>
          <a:xfrm>
            <a:off x="806116" y="2249905"/>
            <a:ext cx="7962178" cy="4106448"/>
          </a:xfrm>
        </p:spPr>
        <p:txBody>
          <a:bodyPr rtlCol="0">
            <a:normAutofit/>
          </a:bodyPr>
          <a:lstStyle>
            <a:lvl1pPr>
              <a:defRPr lang="zh-CN" altLang="en-US" smtClean="0">
                <a:solidFill>
                  <a:srgbClr val="000000"/>
                </a:solidFill>
              </a:defRPr>
            </a:lvl1pPr>
            <a:lvl2pPr>
              <a:defRPr lang="zh-CN" altLang="en-US" sz="2400" smtClean="0">
                <a:solidFill>
                  <a:srgbClr val="000000"/>
                </a:solidFill>
              </a:defRPr>
            </a:lvl2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</p:txBody>
      </p:sp>
      <p:sp>
        <p:nvSpPr>
          <p:cNvPr id="11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2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3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C629FC1-EA2F-46D4-BFBE-DA91DE109124}" type="slidenum">
              <a:rPr lang="zh-CN" altLang="en-US"/>
              <a:t/>
            </a:fld>
            <a:endParaRPr lang="zh-CN" altLang="en-US"/>
          </a:p>
        </p:txBody>
      </p:sp>
    </p:spTree>
  </p:cSld>
  <p:clrMapOvr>
    <a:masterClrMapping/>
  </p:clrMapOvr>
  <p:transition spd="slow"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762000" y="533400"/>
            <a:ext cx="7696200" cy="5410200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81004F-852B-44B1-AA56-5887A0DCC7AF}" type="slidenum">
              <a:rPr lang="zh-CN" altLang="zh-CN"/>
              <a:t/>
            </a:fld>
            <a:endParaRPr lang="zh-CN" altLang="zh-CN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slideLayout" Target="../slideLayouts/slideLayout13.xml" /><Relationship Id="rId14" Type="http://schemas.openxmlformats.org/officeDocument/2006/relationships/image" Target="../media/image1.jpeg" /><Relationship Id="rId15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 bwMode="auto">
      <p:bgPr>
        <a:blipFill dpi="0" rotWithShape="1">
          <a:blip r:embed="rId14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smtClean="0"/>
              <a:t>单击此处编辑母版标题样式</a:t>
            </a:r>
            <a:endParaRPr lang="zh-CN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smtClean="0"/>
              <a:t>单击此处编辑母版文本样式</a:t>
            </a:r>
            <a:endParaRPr lang="zh-CN" smtClean="0"/>
          </a:p>
          <a:p>
            <a:pPr lvl="1"/>
            <a:r>
              <a:rPr lang="zh-CN" smtClean="0"/>
              <a:t>第二级</a:t>
            </a:r>
            <a:endParaRPr lang="zh-CN" smtClean="0"/>
          </a:p>
          <a:p>
            <a:pPr lvl="2"/>
            <a:r>
              <a:rPr lang="zh-CN" smtClean="0"/>
              <a:t>第三级</a:t>
            </a:r>
            <a:endParaRPr lang="zh-CN" smtClean="0"/>
          </a:p>
          <a:p>
            <a:pPr lvl="3"/>
            <a:r>
              <a:rPr lang="zh-CN" smtClean="0"/>
              <a:t>第四级</a:t>
            </a:r>
            <a:endParaRPr lang="zh-CN" smtClean="0"/>
          </a:p>
          <a:p>
            <a:pPr lvl="4"/>
            <a:r>
              <a:rPr lang="zh-CN" smtClean="0"/>
              <a:t>第五级</a:t>
            </a:r>
            <a:endParaRPr lang="zh-CN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0F981FF6-9771-4BBB-A136-C23C6863B1C4}" type="slidenum">
              <a:rPr lang="en-US"/>
              <a:t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/>
  <p:timing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2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.jpeg" /><Relationship Id="rId3" Type="http://schemas.openxmlformats.org/officeDocument/2006/relationships/slide" Target="slide3.xml" TargetMode="Interna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5.png" /><Relationship Id="rId3" Type="http://schemas.openxmlformats.org/officeDocument/2006/relationships/image" Target="../media/image6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7.jpeg" /><Relationship Id="rId3" Type="http://schemas.openxmlformats.org/officeDocument/2006/relationships/slide" Target="slide3.xml" TargetMode="Interna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8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9.jpeg" /><Relationship Id="rId4" Type="http://schemas.openxmlformats.org/officeDocument/2006/relationships/image" Target="../media/image10.jpeg" /><Relationship Id="rId5" Type="http://schemas.openxmlformats.org/officeDocument/2006/relationships/image" Target="../media/image11.jpeg" /><Relationship Id="rId6" Type="http://schemas.openxmlformats.org/officeDocument/2006/relationships/image" Target="../media/image12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13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4.jpeg" /><Relationship Id="rId3" Type="http://schemas.openxmlformats.org/officeDocument/2006/relationships/image" Target="../media/image15.jpeg" /><Relationship Id="rId4" Type="http://schemas.openxmlformats.org/officeDocument/2006/relationships/image" Target="../media/image16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17.jpeg" /><Relationship Id="rId4" Type="http://schemas.openxmlformats.org/officeDocument/2006/relationships/image" Target="../media/image18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5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9.png" /><Relationship Id="rId3" Type="http://schemas.openxmlformats.org/officeDocument/2006/relationships/image" Target="../media/image20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1508" name="Rectangle 4"/>
          <p:cNvSpPr>
            <a:spLocks noGrp="1" noChangeArrowheads="1"/>
          </p:cNvSpPr>
          <p:nvPr>
            <p:ph idx="1"/>
          </p:nvPr>
        </p:nvSpPr>
        <p:spPr>
          <a:xfrm>
            <a:off x="357158" y="571480"/>
            <a:ext cx="8277227" cy="4465637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endParaRPr lang="zh-CN" altLang="en-US" b="1" smtClean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CN" altLang="en-US" sz="4000" b="1" smtClean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两栖动物的含义是什么？</a:t>
            </a:r>
            <a:endParaRPr lang="zh-CN" altLang="en-US" sz="4000" b="1" smtClean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CN" altLang="en-US" b="1" smtClean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     幼体生活在水中，用</a:t>
            </a:r>
            <a:r>
              <a:rPr lang="zh-CN" altLang="en-US" b="1" smtClean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鳃</a:t>
            </a:r>
            <a:r>
              <a:rPr lang="zh-CN" altLang="en-US" b="1" smtClean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呼吸；成体既能生活在水中，也能生活在潮湿陆地上，</a:t>
            </a:r>
            <a:r>
              <a:rPr lang="zh-CN" altLang="en-US" b="1" smtClean="0">
                <a:solidFill>
                  <a:srgbClr val="CC0000"/>
                </a:solidFill>
                <a:latin typeface="楷体_GB2312" pitchFamily="49" charset="-122"/>
                <a:ea typeface="楷体_GB2312" pitchFamily="49" charset="-122"/>
              </a:rPr>
              <a:t>主要</a:t>
            </a:r>
            <a:r>
              <a:rPr lang="zh-CN" altLang="en-US" b="1" smtClean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用</a:t>
            </a:r>
            <a:r>
              <a:rPr lang="zh-CN" altLang="en-US" b="1" smtClean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肺</a:t>
            </a:r>
            <a:r>
              <a:rPr lang="zh-CN" altLang="en-US" b="1" smtClean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呼吸。</a:t>
            </a:r>
            <a:endParaRPr lang="en-US" altLang="zh-CN" b="1" smtClean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CN" b="1" smtClean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     </a:t>
            </a:r>
            <a:r>
              <a:rPr lang="zh-CN" altLang="en-US" b="1" smtClean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两栖动物是</a:t>
            </a:r>
            <a:r>
              <a:rPr lang="zh-CN" altLang="en-US" b="1" smtClean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脊椎动物</a:t>
            </a:r>
            <a:r>
              <a:rPr lang="zh-CN" altLang="en-US" b="1" smtClean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由水生到陆生的过渡类群。</a:t>
            </a:r>
            <a:endParaRPr lang="zh-CN" altLang="en-US" b="1" smtClean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15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15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  <p:cond evt="onBegin" delay="0">
                          <p:tn val="12"/>
                        </p:cond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15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107504" y="1772816"/>
            <a:ext cx="88569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5400" b="1">
                <a:latin typeface="汉仪大宋简" pitchFamily="49" charset="-122"/>
                <a:ea typeface="汉仪大宋简" pitchFamily="49" charset="-122"/>
              </a:rPr>
              <a:t>两栖类的生殖与发育</a:t>
            </a:r>
            <a:endParaRPr lang="zh-CN" altLang="en-US" sz="5400" b="1">
              <a:latin typeface="汉仪大宋简" pitchFamily="49" charset="-122"/>
              <a:ea typeface="汉仪大宋简" pitchFamily="49" charset="-122"/>
            </a:endParaRP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1428728" y="5286388"/>
            <a:ext cx="5000660" cy="57304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smtClean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这首诗描写的是什么季节？</a:t>
            </a:r>
            <a:endParaRPr lang="en-US" altLang="zh-CN" sz="2800" smtClean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3" name="内容占位符 12"/>
          <p:cNvPicPr>
            <a:picLocks noGrp="1" noChangeAspect="1"/>
          </p:cNvPicPr>
          <p:nvPr>
            <p:ph idx="1"/>
          </p:nvPr>
        </p:nvPicPr>
        <p:blipFill>
          <a:blip r:embed="rId2"/>
          <a:srcRect t="16663"/>
          <a:stretch>
            <a:fillRect/>
          </a:stretch>
        </p:blipFill>
        <p:spPr>
          <a:xfrm>
            <a:off x="1002665" y="2094229"/>
            <a:ext cx="3355021" cy="2650363"/>
          </a:xfrm>
          <a:effectLst>
            <a:softEdge rad="127000"/>
          </a:effectLst>
        </p:spPr>
      </p:pic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4643438" y="1285860"/>
            <a:ext cx="3800475" cy="359117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        </a:t>
            </a:r>
            <a:r>
              <a:rPr lang="zh-CN" altLang="en-US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约客</a:t>
            </a:r>
            <a:endParaRPr lang="en-US" altLang="zh-CN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黄梅时节家家雨</a:t>
            </a:r>
            <a:r>
              <a:rPr lang="en-US" altLang="zh-CN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endParaRPr lang="en-US" altLang="zh-CN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青草池塘处处蛙。</a:t>
            </a:r>
            <a:endParaRPr lang="en-US" altLang="zh-CN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有约不来过夜半</a:t>
            </a:r>
            <a:r>
              <a:rPr lang="en-US" altLang="zh-CN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endParaRPr lang="en-US" altLang="zh-CN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闲敲棋子落灯花。</a:t>
            </a:r>
            <a:r>
              <a:rPr lang="en-US" altLang="zh-CN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en-US" altLang="zh-CN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122" name="Picture 3"/>
          <p:cNvPicPr>
            <a:picLocks noChangeAspect="1" noChangeArrowheads="1"/>
          </p:cNvPicPr>
          <p:nvPr/>
        </p:nvPicPr>
        <p:blipFill>
          <a:blip r:embed="rId2"/>
          <a:srcRect l="16000" t="11333" r="14999" b="20667"/>
          <a:stretch>
            <a:fillRect/>
          </a:stretch>
        </p:blipFill>
        <p:spPr bwMode="auto">
          <a:xfrm>
            <a:off x="3851275" y="188913"/>
            <a:ext cx="52578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Text Box 6"/>
          <p:cNvSpPr txBox="1">
            <a:spLocks noChangeArrowheads="1"/>
          </p:cNvSpPr>
          <p:nvPr/>
        </p:nvSpPr>
        <p:spPr bwMode="auto">
          <a:xfrm>
            <a:off x="785786" y="4143380"/>
            <a:ext cx="8215370" cy="225292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b="1" smtClean="0"/>
              <a:t>“</a:t>
            </a:r>
            <a:r>
              <a:rPr lang="zh-CN" altLang="en-US" b="1"/>
              <a:t>稻花香里说丰年，听取蛙声一片”</a:t>
            </a:r>
            <a:r>
              <a:rPr lang="zh-CN" altLang="en-US" b="1" smtClean="0"/>
              <a:t>，</a:t>
            </a:r>
            <a:r>
              <a:rPr lang="zh-CN" altLang="en-US" smtClean="0">
                <a:latin typeface="黑体" panose="02010609060101010101" pitchFamily="49" charset="-122"/>
                <a:ea typeface="黑体" panose="02010609060101010101" pitchFamily="49" charset="-122"/>
              </a:rPr>
              <a:t>蛙的叫声有什么意义呢</a:t>
            </a:r>
            <a:r>
              <a:rPr lang="en-US" altLang="zh-CN" smtClean="0">
                <a:latin typeface="黑体" panose="02010609060101010101" pitchFamily="49" charset="-122"/>
                <a:ea typeface="黑体" panose="02010609060101010101" pitchFamily="49" charset="-122"/>
              </a:rPr>
              <a:t>?</a:t>
            </a:r>
            <a:r>
              <a:rPr lang="zh-CN" altLang="en-US" smtClean="0">
                <a:latin typeface="黑体" panose="02010609060101010101" pitchFamily="49" charset="-122"/>
                <a:ea typeface="黑体" panose="02010609060101010101" pitchFamily="49" charset="-122"/>
              </a:rPr>
              <a:t>雌蛙和雄蛙都能鸣叫吗</a:t>
            </a:r>
            <a:r>
              <a:rPr lang="en-US" altLang="zh-CN" smtClean="0">
                <a:latin typeface="黑体" panose="02010609060101010101" pitchFamily="49" charset="-122"/>
                <a:ea typeface="黑体" panose="02010609060101010101" pitchFamily="49" charset="-122"/>
              </a:rPr>
              <a:t>?</a:t>
            </a:r>
            <a:endParaRPr lang="en-US" altLang="zh-CN" smtClean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24" name="Text Box 7"/>
          <p:cNvSpPr txBox="1">
            <a:spLocks noChangeArrowheads="1"/>
          </p:cNvSpPr>
          <p:nvPr/>
        </p:nvSpPr>
        <p:spPr bwMode="auto">
          <a:xfrm>
            <a:off x="2786050" y="5572140"/>
            <a:ext cx="4105275" cy="701675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</a:rPr>
              <a:t>雄蛙，吸引雌蛙</a:t>
            </a:r>
            <a:endParaRPr lang="zh-CN" altLang="en-US" sz="4000" b="1">
              <a:solidFill>
                <a:srgbClr val="FF0000"/>
              </a:solidFill>
            </a:endParaRPr>
          </a:p>
        </p:txBody>
      </p:sp>
      <p:sp>
        <p:nvSpPr>
          <p:cNvPr id="5125" name="Line 8"/>
          <p:cNvSpPr>
            <a:spLocks noChangeShapeType="1"/>
          </p:cNvSpPr>
          <p:nvPr/>
        </p:nvSpPr>
        <p:spPr bwMode="auto">
          <a:xfrm flipH="1">
            <a:off x="2987675" y="1989138"/>
            <a:ext cx="2016125" cy="576262"/>
          </a:xfrm>
          <a:prstGeom prst="line">
            <a:avLst/>
          </a:prstGeom>
          <a:noFill/>
          <a:ln w="38100">
            <a:solidFill>
              <a:schemeClr val="accent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6" name="Text Box 9"/>
          <p:cNvSpPr txBox="1">
            <a:spLocks noChangeArrowheads="1"/>
          </p:cNvSpPr>
          <p:nvPr/>
        </p:nvSpPr>
        <p:spPr bwMode="auto">
          <a:xfrm>
            <a:off x="1835150" y="2492375"/>
            <a:ext cx="143986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</a:rPr>
              <a:t>鸣囊</a:t>
            </a:r>
            <a:endParaRPr lang="zh-CN" altLang="en-US" sz="40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5125" grpId="0"/>
      <p:bldP spid="512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146" name="Picture 4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50825" y="115888"/>
            <a:ext cx="4537075" cy="316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Text Box 5"/>
          <p:cNvSpPr txBox="1">
            <a:spLocks noChangeArrowheads="1"/>
          </p:cNvSpPr>
          <p:nvPr/>
        </p:nvSpPr>
        <p:spPr bwMode="auto">
          <a:xfrm>
            <a:off x="642910" y="4214818"/>
            <a:ext cx="7632700" cy="641350"/>
          </a:xfrm>
          <a:prstGeom prst="rect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/>
              <a:t>雄蛙和雌蛙的</a:t>
            </a:r>
            <a:r>
              <a:rPr lang="zh-CN" altLang="en-US" b="1">
                <a:solidFill>
                  <a:srgbClr val="C00000"/>
                </a:solidFill>
              </a:rPr>
              <a:t>抱对</a:t>
            </a:r>
            <a:r>
              <a:rPr lang="zh-CN" altLang="en-US" b="1"/>
              <a:t>属于生殖行为。</a:t>
            </a:r>
            <a:endParaRPr lang="zh-CN" altLang="en-US" b="1"/>
          </a:p>
        </p:txBody>
      </p:sp>
      <p:sp>
        <p:nvSpPr>
          <p:cNvPr id="6149" name="Text Box 10"/>
          <p:cNvSpPr txBox="1">
            <a:spLocks noChangeArrowheads="1"/>
          </p:cNvSpPr>
          <p:nvPr/>
        </p:nvSpPr>
        <p:spPr bwMode="auto">
          <a:xfrm>
            <a:off x="4932363" y="1484313"/>
            <a:ext cx="1223962" cy="641350"/>
          </a:xfrm>
          <a:prstGeom prst="rect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>
                <a:solidFill>
                  <a:srgbClr val="FFFF00"/>
                </a:solidFill>
              </a:rPr>
              <a:t>抱对</a:t>
            </a:r>
            <a:endParaRPr lang="zh-CN" altLang="en-US" b="1">
              <a:solidFill>
                <a:srgbClr val="FFFF00"/>
              </a:solidFill>
            </a:endParaRPr>
          </a:p>
        </p:txBody>
      </p:sp>
      <p:sp>
        <p:nvSpPr>
          <p:cNvPr id="6150" name="AutoShape 6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532813" y="6524625"/>
            <a:ext cx="611187" cy="333375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170" name="Picture 4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50825" y="115888"/>
            <a:ext cx="4537075" cy="316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9" descr="pic_69339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859338" y="2924175"/>
            <a:ext cx="4067175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Text Box 12"/>
          <p:cNvSpPr txBox="1">
            <a:spLocks noChangeArrowheads="1"/>
          </p:cNvSpPr>
          <p:nvPr/>
        </p:nvSpPr>
        <p:spPr bwMode="auto">
          <a:xfrm>
            <a:off x="6084888" y="5876925"/>
            <a:ext cx="1800225" cy="519113"/>
          </a:xfrm>
          <a:prstGeom prst="rect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FFFF00"/>
                </a:solidFill>
              </a:rPr>
              <a:t>受精卵</a:t>
            </a:r>
            <a:endParaRPr lang="zh-CN" altLang="en-US" sz="2800" b="1">
              <a:solidFill>
                <a:srgbClr val="FFFF00"/>
              </a:solidFill>
            </a:endParaRPr>
          </a:p>
        </p:txBody>
      </p:sp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4857752" y="928670"/>
            <a:ext cx="4070379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3200" b="1"/>
              <a:t>受精过程发生在体外</a:t>
            </a:r>
            <a:endParaRPr lang="zh-CN" altLang="en-US" sz="3200" b="1"/>
          </a:p>
          <a:p>
            <a:r>
              <a:rPr lang="zh-CN" altLang="en-US" sz="3200" b="1"/>
              <a:t>的方式，叫做</a:t>
            </a:r>
            <a:r>
              <a:rPr lang="zh-CN" altLang="en-US" sz="3200" b="1">
                <a:solidFill>
                  <a:srgbClr val="C00000"/>
                </a:solidFill>
              </a:rPr>
              <a:t>体外受精</a:t>
            </a:r>
            <a:r>
              <a:rPr lang="zh-CN" altLang="en-US" sz="3200" b="1"/>
              <a:t>。</a:t>
            </a:r>
            <a:endParaRPr lang="zh-CN" altLang="en-US" sz="3200" b="1"/>
          </a:p>
        </p:txBody>
      </p:sp>
      <p:sp>
        <p:nvSpPr>
          <p:cNvPr id="7176" name="Text Box 8"/>
          <p:cNvSpPr txBox="1">
            <a:spLocks noChangeArrowheads="1"/>
          </p:cNvSpPr>
          <p:nvPr/>
        </p:nvSpPr>
        <p:spPr bwMode="auto">
          <a:xfrm>
            <a:off x="395288" y="4292600"/>
            <a:ext cx="4248150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 b="1"/>
              <a:t>雌蛙将卵排到</a:t>
            </a:r>
            <a:r>
              <a:rPr lang="zh-CN" altLang="en-US" sz="3200" b="1">
                <a:solidFill>
                  <a:srgbClr val="FF0000"/>
                </a:solidFill>
              </a:rPr>
              <a:t>水中</a:t>
            </a:r>
            <a:endParaRPr lang="zh-CN" altLang="en-US" sz="3200" b="1">
              <a:solidFill>
                <a:srgbClr val="FF0000"/>
              </a:solidFill>
            </a:endParaRPr>
          </a:p>
          <a:p>
            <a:r>
              <a:rPr lang="zh-CN" altLang="en-US" sz="3200" b="1"/>
              <a:t>雄蛙将精子排到</a:t>
            </a:r>
            <a:r>
              <a:rPr lang="zh-CN" altLang="en-US" sz="3200" b="1">
                <a:solidFill>
                  <a:srgbClr val="FF0000"/>
                </a:solidFill>
              </a:rPr>
              <a:t>水中</a:t>
            </a:r>
            <a:endParaRPr lang="zh-CN" altLang="en-US" sz="3200" b="1">
              <a:solidFill>
                <a:srgbClr val="FF0000"/>
              </a:solidFill>
            </a:endParaRPr>
          </a:p>
          <a:p>
            <a:r>
              <a:rPr lang="zh-CN" altLang="en-US" sz="3200" b="1"/>
              <a:t>受精过程发生在</a:t>
            </a:r>
            <a:r>
              <a:rPr lang="zh-CN" altLang="en-US" sz="3200" b="1">
                <a:solidFill>
                  <a:srgbClr val="FF0000"/>
                </a:solidFill>
              </a:rPr>
              <a:t>水中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/>
      <p:bldP spid="7175" grpId="0"/>
      <p:bldP spid="717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5604" name="Control 4"/>
          <p:cNvSpPr>
            <a:spLocks noChangeArrowheads="1" noChangeShapeType="1"/>
          </p:cNvSpPr>
          <p:nvPr/>
        </p:nvSpPr>
        <p:spPr bwMode="auto">
          <a:xfrm>
            <a:off x="2212975" y="1703388"/>
            <a:ext cx="914400" cy="914400"/>
          </a:xfrm>
          <a:prstGeom prst="rect">
            <a:avLst/>
          </a:prstGeom>
          <a:noFill/>
          <a:ln w="9525"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25606" name="Picture 6" descr="76d03241gw1dyejvweg1zj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785918" y="642918"/>
            <a:ext cx="5500726" cy="4124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07" name="Text Box 7"/>
          <p:cNvSpPr txBox="1">
            <a:spLocks noChangeArrowheads="1"/>
          </p:cNvSpPr>
          <p:nvPr/>
        </p:nvSpPr>
        <p:spPr bwMode="auto">
          <a:xfrm>
            <a:off x="3786182" y="5000636"/>
            <a:ext cx="13700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/>
              <a:t> </a:t>
            </a:r>
            <a:r>
              <a:rPr lang="zh-CN" altLang="en-US" sz="2800" b="1"/>
              <a:t>青蛙卵</a:t>
            </a:r>
            <a:endParaRPr lang="en-US" altLang="zh-CN" sz="2800" b="1"/>
          </a:p>
        </p:txBody>
      </p:sp>
      <p:sp>
        <p:nvSpPr>
          <p:cNvPr id="25608" name="Control 8"/>
          <p:cNvSpPr>
            <a:spLocks noChangeArrowheads="1" noChangeShapeType="1"/>
          </p:cNvSpPr>
          <p:nvPr/>
        </p:nvSpPr>
        <p:spPr bwMode="auto">
          <a:xfrm>
            <a:off x="658813" y="879475"/>
            <a:ext cx="914400" cy="914400"/>
          </a:xfrm>
          <a:prstGeom prst="rect">
            <a:avLst/>
          </a:prstGeom>
          <a:noFill/>
          <a:ln w="9525"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12" name="AutoShape 12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16913" y="6165850"/>
            <a:ext cx="611187" cy="333375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785786" y="714356"/>
            <a:ext cx="4286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mtClean="0"/>
              <a:t>青蛙的生殖过程</a:t>
            </a:r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357158" y="1928802"/>
            <a:ext cx="82868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smtClean="0"/>
              <a:t>求偶      抱对       受精          产卵   </a:t>
            </a:r>
            <a:endParaRPr lang="zh-CN" altLang="en-US" sz="3200"/>
          </a:p>
        </p:txBody>
      </p:sp>
      <p:sp>
        <p:nvSpPr>
          <p:cNvPr id="4" name="右箭头 3"/>
          <p:cNvSpPr/>
          <p:nvPr/>
        </p:nvSpPr>
        <p:spPr bwMode="auto">
          <a:xfrm>
            <a:off x="1285852" y="2143116"/>
            <a:ext cx="500066" cy="142876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3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右箭头 4"/>
          <p:cNvSpPr/>
          <p:nvPr/>
        </p:nvSpPr>
        <p:spPr bwMode="auto">
          <a:xfrm>
            <a:off x="2857488" y="2143116"/>
            <a:ext cx="500066" cy="142876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3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右箭头 5"/>
          <p:cNvSpPr/>
          <p:nvPr/>
        </p:nvSpPr>
        <p:spPr bwMode="auto">
          <a:xfrm>
            <a:off x="4429124" y="2214554"/>
            <a:ext cx="500066" cy="142876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3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57224" y="3071810"/>
            <a:ext cx="30003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mtClean="0"/>
              <a:t>生殖特点</a:t>
            </a:r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500034" y="4143380"/>
            <a:ext cx="6357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mtClean="0"/>
              <a:t>体外受精；卵生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1071538" y="2357430"/>
            <a:ext cx="75009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mtClean="0"/>
              <a:t>两栖动物的发育过程是什么呢？</a:t>
            </a:r>
            <a:endParaRPr lang="zh-CN" altLang="en-US"/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194" name="Picture 4"/>
          <p:cNvPicPr>
            <a:picLocks noChangeAspect="1" noChangeArrowheads="1"/>
          </p:cNvPicPr>
          <p:nvPr/>
        </p:nvPicPr>
        <p:blipFill>
          <a:blip r:embed="rId2"/>
          <a:srcRect t="9334" b="13333"/>
          <a:stretch>
            <a:fillRect/>
          </a:stretch>
        </p:blipFill>
        <p:spPr bwMode="auto">
          <a:xfrm>
            <a:off x="395288" y="333375"/>
            <a:ext cx="8316912" cy="568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 Box 7"/>
          <p:cNvSpPr txBox="1">
            <a:spLocks noChangeArrowheads="1"/>
          </p:cNvSpPr>
          <p:nvPr/>
        </p:nvSpPr>
        <p:spPr bwMode="auto">
          <a:xfrm>
            <a:off x="1258888" y="3141663"/>
            <a:ext cx="5759450" cy="64135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>
                <a:solidFill>
                  <a:srgbClr val="FF0000"/>
                </a:solidFill>
              </a:rPr>
              <a:t>受精卵→蝌蚪→幼蛙→成蛙</a:t>
            </a:r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8196" name="Text Box 8"/>
          <p:cNvSpPr txBox="1">
            <a:spLocks noChangeArrowheads="1"/>
          </p:cNvSpPr>
          <p:nvPr/>
        </p:nvSpPr>
        <p:spPr bwMode="auto">
          <a:xfrm>
            <a:off x="2700338" y="5876925"/>
            <a:ext cx="2232025" cy="711200"/>
          </a:xfrm>
          <a:prstGeom prst="rect">
            <a:avLst/>
          </a:prstGeom>
          <a:solidFill>
            <a:srgbClr val="66FFFF"/>
          </a:solidFill>
          <a:ln w="9525" cmpd="sng">
            <a:solidFill>
              <a:srgbClr val="FFFF00"/>
            </a:solidFill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4000" b="1">
                <a:solidFill>
                  <a:srgbClr val="990033"/>
                </a:solidFill>
              </a:rPr>
              <a:t>变态发育</a:t>
            </a:r>
            <a:endParaRPr lang="zh-CN" altLang="en-US" sz="4000" b="1">
              <a:solidFill>
                <a:srgbClr val="990033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  <p:bldP spid="819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5843" name="Picture 3" descr="1"/>
          <p:cNvPicPr>
            <a:picLocks noChangeAspect="1" noChangeArrowheads="1"/>
          </p:cNvPicPr>
          <p:nvPr/>
        </p:nvPicPr>
        <p:blipFill>
          <a:blip r:embed="rId3">
            <a:lum bright="18000" contrast="18000"/>
          </a:blip>
          <a:stretch>
            <a:fillRect/>
          </a:stretch>
        </p:blipFill>
        <p:spPr bwMode="auto">
          <a:xfrm>
            <a:off x="1285852" y="642918"/>
            <a:ext cx="2663825" cy="2239963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35844" name="Picture 4" descr="2"/>
          <p:cNvPicPr>
            <a:picLocks noChangeAspect="1" noChangeArrowheads="1"/>
          </p:cNvPicPr>
          <p:nvPr/>
        </p:nvPicPr>
        <p:blipFill>
          <a:blip r:embed="rId4">
            <a:lum bright="18000" contrast="18000"/>
          </a:blip>
          <a:stretch>
            <a:fillRect/>
          </a:stretch>
        </p:blipFill>
        <p:spPr bwMode="auto">
          <a:xfrm>
            <a:off x="6156325" y="620713"/>
            <a:ext cx="2700338" cy="2174875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35845" name="Picture 5" descr="3"/>
          <p:cNvPicPr>
            <a:picLocks noChangeAspect="1" noChangeArrowheads="1"/>
          </p:cNvPicPr>
          <p:nvPr/>
        </p:nvPicPr>
        <p:blipFill>
          <a:blip r:embed="rId5">
            <a:lum bright="12000" contrast="12000"/>
          </a:blip>
          <a:stretch>
            <a:fillRect/>
          </a:stretch>
        </p:blipFill>
        <p:spPr bwMode="auto">
          <a:xfrm>
            <a:off x="6072198" y="4286256"/>
            <a:ext cx="2743200" cy="2420937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35846" name="Picture 6" descr="4"/>
          <p:cNvPicPr>
            <a:picLocks noChangeAspect="1" noChangeArrowheads="1"/>
          </p:cNvPicPr>
          <p:nvPr/>
        </p:nvPicPr>
        <p:blipFill>
          <a:blip r:embed="rId6">
            <a:lum bright="12000" contrast="12000"/>
          </a:blip>
          <a:stretch>
            <a:fillRect/>
          </a:stretch>
        </p:blipFill>
        <p:spPr bwMode="auto">
          <a:xfrm>
            <a:off x="1142976" y="4286256"/>
            <a:ext cx="2819400" cy="2416175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17416" name="Text Box 8"/>
          <p:cNvSpPr txBox="1">
            <a:spLocks noChangeArrowheads="1"/>
          </p:cNvSpPr>
          <p:nvPr/>
        </p:nvSpPr>
        <p:spPr bwMode="auto">
          <a:xfrm>
            <a:off x="2214546" y="3000372"/>
            <a:ext cx="1044575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2800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蝌蚪</a:t>
            </a:r>
            <a:endParaRPr lang="zh-CN" altLang="en-US" sz="2800" b="1">
              <a:solidFill>
                <a:srgbClr val="00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7417" name="Text Box 9"/>
          <p:cNvSpPr txBox="1">
            <a:spLocks noChangeArrowheads="1"/>
          </p:cNvSpPr>
          <p:nvPr/>
        </p:nvSpPr>
        <p:spPr bwMode="auto">
          <a:xfrm>
            <a:off x="6500826" y="2928934"/>
            <a:ext cx="1844675" cy="519112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800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先长后肢</a:t>
            </a:r>
            <a:endParaRPr lang="zh-CN" altLang="en-US" sz="2800" b="1">
              <a:solidFill>
                <a:srgbClr val="00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7418" name="Text Box 10"/>
          <p:cNvSpPr txBox="1">
            <a:spLocks noChangeArrowheads="1"/>
          </p:cNvSpPr>
          <p:nvPr/>
        </p:nvSpPr>
        <p:spPr bwMode="auto">
          <a:xfrm>
            <a:off x="6429388" y="3786190"/>
            <a:ext cx="1612900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800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后长前肢</a:t>
            </a:r>
            <a:endParaRPr lang="zh-CN" altLang="en-US" sz="2800" b="1">
              <a:solidFill>
                <a:srgbClr val="00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7419" name="Text Box 11"/>
          <p:cNvSpPr txBox="1">
            <a:spLocks noChangeArrowheads="1"/>
          </p:cNvSpPr>
          <p:nvPr/>
        </p:nvSpPr>
        <p:spPr bwMode="auto">
          <a:xfrm>
            <a:off x="1643042" y="3714752"/>
            <a:ext cx="2079625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800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尾逐渐消失</a:t>
            </a:r>
            <a:endParaRPr lang="zh-CN" altLang="en-US" sz="2800" b="1">
              <a:solidFill>
                <a:srgbClr val="00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7422" name="Line 14"/>
          <p:cNvSpPr>
            <a:spLocks noChangeShapeType="1"/>
          </p:cNvSpPr>
          <p:nvPr/>
        </p:nvSpPr>
        <p:spPr bwMode="auto">
          <a:xfrm>
            <a:off x="4143372" y="3286124"/>
            <a:ext cx="1676400" cy="0"/>
          </a:xfrm>
          <a:prstGeom prst="line">
            <a:avLst/>
          </a:prstGeom>
          <a:noFill/>
          <a:ln w="53975" cap="sq" cmpd="sng">
            <a:solidFill>
              <a:srgbClr val="CC0000"/>
            </a:solidFill>
            <a:round/>
            <a:tailEnd type="triangle" w="med" len="med"/>
          </a:ln>
          <a:effectLst/>
        </p:spPr>
        <p:txBody>
          <a:bodyPr wrap="none"/>
          <a:lstStyle/>
          <a:p>
            <a:pPr>
              <a:defRPr/>
            </a:pPr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424" name="Line 16"/>
          <p:cNvSpPr>
            <a:spLocks noChangeShapeType="1"/>
          </p:cNvSpPr>
          <p:nvPr/>
        </p:nvSpPr>
        <p:spPr bwMode="auto">
          <a:xfrm flipH="1" flipV="1">
            <a:off x="4214810" y="4000503"/>
            <a:ext cx="1571636" cy="45719"/>
          </a:xfrm>
          <a:prstGeom prst="line">
            <a:avLst/>
          </a:prstGeom>
          <a:noFill/>
          <a:ln w="53975" cap="sq" cmpd="sng">
            <a:solidFill>
              <a:srgbClr val="CC0000"/>
            </a:solidFill>
            <a:round/>
            <a:tailEnd type="triangle" w="med" len="med"/>
          </a:ln>
          <a:effectLst/>
        </p:spPr>
        <p:txBody>
          <a:bodyPr wrap="none"/>
          <a:lstStyle/>
          <a:p>
            <a:pPr>
              <a:defRPr/>
            </a:pPr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425" name="Line 17"/>
          <p:cNvSpPr>
            <a:spLocks noChangeShapeType="1"/>
          </p:cNvSpPr>
          <p:nvPr/>
        </p:nvSpPr>
        <p:spPr bwMode="auto">
          <a:xfrm flipH="1">
            <a:off x="7358082" y="3429000"/>
            <a:ext cx="0" cy="474662"/>
          </a:xfrm>
          <a:prstGeom prst="line">
            <a:avLst/>
          </a:prstGeom>
          <a:noFill/>
          <a:ln w="53975" cap="sq" cmpd="sng">
            <a:solidFill>
              <a:srgbClr val="CC0000"/>
            </a:solidFill>
            <a:round/>
            <a:tailEnd type="triangle" w="med" len="med"/>
          </a:ln>
          <a:effectLst/>
        </p:spPr>
        <p:txBody>
          <a:bodyPr wrap="none"/>
          <a:lstStyle/>
          <a:p>
            <a:pPr>
              <a:defRPr/>
            </a:pPr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6" grpId="0"/>
      <p:bldP spid="17417" grpId="0"/>
      <p:bldP spid="17418" grpId="0"/>
      <p:bldP spid="174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755650" y="692150"/>
            <a:ext cx="6913563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44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早期蝌蚪与成蛙的比较：</a:t>
            </a:r>
            <a:endParaRPr lang="zh-CN" altLang="en-US" sz="4400" b="1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graphicFrame>
        <p:nvGraphicFramePr>
          <p:cNvPr id="47106" name="内容占位符 47105"/>
          <p:cNvGraphicFramePr>
            <a:graphicFrameLocks noGrp="1"/>
          </p:cNvGraphicFramePr>
          <p:nvPr>
            <p:ph/>
          </p:nvPr>
        </p:nvGraphicFramePr>
        <p:xfrm>
          <a:off x="827088" y="1700213"/>
          <a:ext cx="7561263" cy="4368800"/>
        </p:xfrm>
        <a:graphic>
          <a:graphicData uri="http://schemas.openxmlformats.org/drawingml/2006/table">
            <a:tbl>
              <a:tblPr/>
              <a:tblGrid>
                <a:gridCol w="2032000"/>
                <a:gridCol w="2073275"/>
                <a:gridCol w="3455988"/>
              </a:tblGrid>
              <a:tr h="850900">
                <a:tc>
                  <a:txBody>
                    <a:bodyPr vert="horz" wrap="square"/>
                    <a:lstStyle/>
                    <a:p>
                      <a:pPr lvl="0" indent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>
                          <a:solidFill>
                            <a:srgbClr val="FF3300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latin typeface="楷体_GB2312" pitchFamily="49" charset="-122"/>
                          <a:ea typeface="楷体_GB2312" pitchFamily="49" charset="-122"/>
                        </a:rPr>
                        <a:t>比较</a:t>
                      </a:r>
                      <a:endParaRPr lang="zh-CN" altLang="en-US" sz="2800" b="1">
                        <a:solidFill>
                          <a:srgbClr val="FF3300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anchor="ctr"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3"/>
                      <a:stretch>
                        <a:fillRect/>
                      </a:stretch>
                    </a:blipFill>
                  </a:tcPr>
                </a:tc>
                <a:tc>
                  <a:txBody>
                    <a:bodyPr vert="horz" wrap="square"/>
                    <a:lstStyle/>
                    <a:p>
                      <a:pPr lvl="0" indent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>
                          <a:solidFill>
                            <a:srgbClr val="FF3300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latin typeface="楷体_GB2312" pitchFamily="49" charset="-122"/>
                          <a:ea typeface="楷体_GB2312" pitchFamily="49" charset="-122"/>
                        </a:rPr>
                        <a:t>早期蝌蚪</a:t>
                      </a:r>
                      <a:endParaRPr lang="zh-CN" altLang="en-US" sz="2800" b="1">
                        <a:solidFill>
                          <a:srgbClr val="FF3300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3"/>
                      <a:stretch>
                        <a:fillRect/>
                      </a:stretch>
                    </a:blipFill>
                  </a:tcPr>
                </a:tc>
                <a:tc>
                  <a:txBody>
                    <a:bodyPr vert="horz" wrap="square"/>
                    <a:lstStyle/>
                    <a:p>
                      <a:pPr lvl="0" indent="0" algn="ctr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>
                          <a:solidFill>
                            <a:srgbClr val="FF3300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latin typeface="楷体_GB2312" pitchFamily="49" charset="-122"/>
                          <a:ea typeface="楷体_GB2312" pitchFamily="49" charset="-122"/>
                        </a:rPr>
                        <a:t>成 蛙</a:t>
                      </a:r>
                      <a:endParaRPr lang="zh-CN" altLang="en-US" sz="2800" b="1">
                        <a:solidFill>
                          <a:srgbClr val="FF3300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3"/>
                      <a:stretch>
                        <a:fillRect/>
                      </a:stretch>
                    </a:blipFill>
                  </a:tcPr>
                </a:tc>
              </a:tr>
              <a:tr h="727075">
                <a:tc>
                  <a:txBody>
                    <a:bodyPr vert="horz" wrap="square"/>
                    <a:lstStyle/>
                    <a:p>
                      <a:pPr lvl="0" inden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lang="zh-CN" altLang="zh-CN" sz="2800" b="1">
                          <a:solidFill>
                            <a:srgbClr val="FF3300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latin typeface="楷体_GB2312" pitchFamily="49" charset="-122"/>
                          <a:ea typeface="楷体_GB2312" pitchFamily="49" charset="-122"/>
                        </a:rPr>
                        <a:t> </a:t>
                      </a:r>
                      <a:r>
                        <a:rPr lang="zh-CN" altLang="en-US" sz="2800" b="1">
                          <a:solidFill>
                            <a:srgbClr val="FF3300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latin typeface="楷体_GB2312" pitchFamily="49" charset="-122"/>
                          <a:ea typeface="楷体_GB2312" pitchFamily="49" charset="-122"/>
                        </a:rPr>
                        <a:t>生活环境</a:t>
                      </a:r>
                      <a:endParaRPr lang="zh-CN" altLang="en-US" sz="2800" b="1">
                        <a:solidFill>
                          <a:srgbClr val="FF3300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3"/>
                      <a:stretch>
                        <a:fillRect/>
                      </a:stretch>
                    </a:blipFill>
                  </a:tcPr>
                </a:tc>
                <a:tc>
                  <a:txBody>
                    <a:bodyPr vert="horz" wrap="square"/>
                    <a:lstStyle/>
                    <a:p>
                      <a:pPr lvl="0" inden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lang="zh-CN" altLang="zh-CN" sz="2800">
                        <a:solidFill>
                          <a:srgbClr val="FF3300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3"/>
                      <a:stretch>
                        <a:fillRect/>
                      </a:stretch>
                    </a:blipFill>
                  </a:tcPr>
                </a:tc>
                <a:tc>
                  <a:txBody>
                    <a:bodyPr vert="horz" wrap="square"/>
                    <a:lstStyle/>
                    <a:p>
                      <a:pPr lvl="0" inden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lang="zh-CN" altLang="zh-CN" sz="2800">
                        <a:solidFill>
                          <a:srgbClr val="FF3300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3"/>
                      <a:stretch>
                        <a:fillRect/>
                      </a:stretch>
                    </a:blipFill>
                  </a:tcPr>
                </a:tc>
              </a:tr>
              <a:tr h="641350">
                <a:tc>
                  <a:txBody>
                    <a:bodyPr vert="horz" wrap="square"/>
                    <a:lstStyle/>
                    <a:p>
                      <a:pPr lvl="0" inden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lang="zh-CN" altLang="zh-CN" sz="2800" b="1">
                          <a:solidFill>
                            <a:srgbClr val="FF3300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latin typeface="楷体_GB2312" pitchFamily="49" charset="-122"/>
                          <a:ea typeface="楷体_GB2312" pitchFamily="49" charset="-122"/>
                        </a:rPr>
                        <a:t>   </a:t>
                      </a:r>
                      <a:r>
                        <a:rPr lang="zh-CN" altLang="en-US" sz="2800" b="1">
                          <a:solidFill>
                            <a:srgbClr val="FF3300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latin typeface="楷体_GB2312" pitchFamily="49" charset="-122"/>
                          <a:ea typeface="楷体_GB2312" pitchFamily="49" charset="-122"/>
                        </a:rPr>
                        <a:t>四 肢</a:t>
                      </a:r>
                      <a:endParaRPr lang="zh-CN" altLang="en-US" sz="2800" b="1">
                        <a:solidFill>
                          <a:srgbClr val="FF3300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3"/>
                      <a:stretch>
                        <a:fillRect/>
                      </a:stretch>
                    </a:blipFill>
                  </a:tcPr>
                </a:tc>
                <a:tc>
                  <a:txBody>
                    <a:bodyPr vert="horz" wrap="square"/>
                    <a:lstStyle/>
                    <a:p>
                      <a:pPr lvl="0" inden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lang="zh-CN" altLang="zh-CN" sz="2800">
                        <a:solidFill>
                          <a:srgbClr val="FF3300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3"/>
                      <a:stretch>
                        <a:fillRect/>
                      </a:stretch>
                    </a:blipFill>
                  </a:tcPr>
                </a:tc>
                <a:tc>
                  <a:txBody>
                    <a:bodyPr vert="horz" wrap="square"/>
                    <a:lstStyle/>
                    <a:p>
                      <a:pPr lvl="0" inden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lang="zh-CN" altLang="zh-CN" sz="2800">
                        <a:solidFill>
                          <a:srgbClr val="FF3300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3"/>
                      <a:stretch>
                        <a:fillRect/>
                      </a:stretch>
                    </a:blipFill>
                  </a:tcPr>
                </a:tc>
              </a:tr>
              <a:tr h="688975">
                <a:tc>
                  <a:txBody>
                    <a:bodyPr vert="horz" wrap="square"/>
                    <a:lstStyle/>
                    <a:p>
                      <a:pPr lvl="0" inden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lang="zh-CN" altLang="zh-CN" sz="2800" b="1">
                          <a:solidFill>
                            <a:srgbClr val="FF3300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latin typeface="楷体_GB2312" pitchFamily="49" charset="-122"/>
                          <a:ea typeface="楷体_GB2312" pitchFamily="49" charset="-122"/>
                        </a:rPr>
                        <a:t>    </a:t>
                      </a:r>
                      <a:r>
                        <a:rPr lang="zh-CN" altLang="en-US" sz="2800" b="1">
                          <a:solidFill>
                            <a:srgbClr val="FF3300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latin typeface="楷体_GB2312" pitchFamily="49" charset="-122"/>
                          <a:ea typeface="楷体_GB2312" pitchFamily="49" charset="-122"/>
                        </a:rPr>
                        <a:t>尾</a:t>
                      </a:r>
                      <a:endParaRPr lang="zh-CN" altLang="en-US" sz="2800" b="1">
                        <a:solidFill>
                          <a:srgbClr val="FF3300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3"/>
                      <a:stretch>
                        <a:fillRect/>
                      </a:stretch>
                    </a:blipFill>
                  </a:tcPr>
                </a:tc>
                <a:tc>
                  <a:txBody>
                    <a:bodyPr vert="horz" wrap="square"/>
                    <a:lstStyle/>
                    <a:p>
                      <a:pPr lvl="0" inden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lang="zh-CN" altLang="zh-CN" sz="2800">
                        <a:solidFill>
                          <a:srgbClr val="FF3300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3"/>
                      <a:stretch>
                        <a:fillRect/>
                      </a:stretch>
                    </a:blipFill>
                  </a:tcPr>
                </a:tc>
                <a:tc>
                  <a:txBody>
                    <a:bodyPr vert="horz" wrap="square"/>
                    <a:lstStyle/>
                    <a:p>
                      <a:pPr lvl="0" inden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lang="zh-CN" altLang="zh-CN" sz="2800">
                        <a:solidFill>
                          <a:srgbClr val="FF3300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3"/>
                      <a:stretch>
                        <a:fillRect/>
                      </a:stretch>
                    </a:blipFill>
                  </a:tcPr>
                </a:tc>
              </a:tr>
              <a:tr h="730250">
                <a:tc>
                  <a:txBody>
                    <a:bodyPr vert="horz" wrap="square"/>
                    <a:lstStyle/>
                    <a:p>
                      <a:pPr lvl="0" inden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lang="zh-CN" altLang="zh-CN" sz="2800" b="1">
                          <a:solidFill>
                            <a:srgbClr val="FF3300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latin typeface="楷体_GB2312" pitchFamily="49" charset="-122"/>
                          <a:ea typeface="楷体_GB2312" pitchFamily="49" charset="-122"/>
                        </a:rPr>
                        <a:t> </a:t>
                      </a:r>
                      <a:r>
                        <a:rPr lang="zh-CN" altLang="en-US" sz="2800" b="1">
                          <a:solidFill>
                            <a:srgbClr val="FF3300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latin typeface="楷体_GB2312" pitchFamily="49" charset="-122"/>
                          <a:ea typeface="楷体_GB2312" pitchFamily="49" charset="-122"/>
                        </a:rPr>
                        <a:t>运动器官</a:t>
                      </a:r>
                      <a:endParaRPr lang="zh-CN" altLang="en-US" sz="2800" b="1">
                        <a:solidFill>
                          <a:srgbClr val="FF3300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3"/>
                      <a:stretch>
                        <a:fillRect/>
                      </a:stretch>
                    </a:blipFill>
                  </a:tcPr>
                </a:tc>
                <a:tc>
                  <a:txBody>
                    <a:bodyPr vert="horz" wrap="square"/>
                    <a:lstStyle/>
                    <a:p>
                      <a:pPr lvl="0" inden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lang="zh-CN" altLang="zh-CN" sz="2800">
                        <a:solidFill>
                          <a:srgbClr val="FF3300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3"/>
                      <a:stretch>
                        <a:fillRect/>
                      </a:stretch>
                    </a:blipFill>
                  </a:tcPr>
                </a:tc>
                <a:tc>
                  <a:txBody>
                    <a:bodyPr vert="horz" wrap="square"/>
                    <a:lstStyle/>
                    <a:p>
                      <a:pPr lvl="0" inden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lang="zh-CN" altLang="zh-CN" sz="2800">
                        <a:solidFill>
                          <a:srgbClr val="FF3300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3"/>
                      <a:stretch>
                        <a:fillRect/>
                      </a:stretch>
                    </a:blipFill>
                  </a:tcPr>
                </a:tc>
              </a:tr>
              <a:tr h="730250">
                <a:tc>
                  <a:txBody>
                    <a:bodyPr vert="horz" wrap="square"/>
                    <a:lstStyle/>
                    <a:p>
                      <a:pPr lvl="0" inden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lang="zh-CN" altLang="zh-CN" sz="2800" b="1">
                          <a:solidFill>
                            <a:srgbClr val="FF3300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latin typeface="楷体_GB2312" pitchFamily="49" charset="-122"/>
                          <a:ea typeface="楷体_GB2312" pitchFamily="49" charset="-122"/>
                        </a:rPr>
                        <a:t> </a:t>
                      </a:r>
                      <a:r>
                        <a:rPr lang="zh-CN" altLang="en-US" sz="2800" b="1">
                          <a:solidFill>
                            <a:srgbClr val="FF3300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latin typeface="楷体_GB2312" pitchFamily="49" charset="-122"/>
                          <a:ea typeface="楷体_GB2312" pitchFamily="49" charset="-122"/>
                        </a:rPr>
                        <a:t>呼吸器官</a:t>
                      </a:r>
                      <a:endParaRPr lang="zh-CN" altLang="en-US" sz="2800" b="1">
                        <a:solidFill>
                          <a:srgbClr val="FF3300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3"/>
                      <a:stretch>
                        <a:fillRect/>
                      </a:stretch>
                    </a:blipFill>
                  </a:tcPr>
                </a:tc>
                <a:tc>
                  <a:txBody>
                    <a:bodyPr vert="horz" wrap="square"/>
                    <a:lstStyle/>
                    <a:p>
                      <a:pPr lvl="0" inden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lang="zh-CN" altLang="zh-CN" sz="2800">
                        <a:solidFill>
                          <a:srgbClr val="FF3300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3"/>
                      <a:stretch>
                        <a:fillRect/>
                      </a:stretch>
                    </a:blipFill>
                  </a:tcPr>
                </a:tc>
                <a:tc>
                  <a:txBody>
                    <a:bodyPr vert="horz" wrap="square"/>
                    <a:lstStyle/>
                    <a:p>
                      <a:pPr lvl="0" inden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lang="zh-CN" altLang="zh-CN" sz="2800">
                        <a:solidFill>
                          <a:srgbClr val="FF3300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3"/>
                      <a:stretch>
                        <a:fillRect/>
                      </a:stretch>
                    </a:blipFill>
                  </a:tcPr>
                </a:tc>
              </a:tr>
            </a:tbl>
          </a:graphicData>
        </a:graphic>
      </p:graphicFrame>
      <p:sp>
        <p:nvSpPr>
          <p:cNvPr id="19489" name="Text Box 33"/>
          <p:cNvSpPr txBox="1">
            <a:spLocks noChangeArrowheads="1"/>
          </p:cNvSpPr>
          <p:nvPr/>
        </p:nvSpPr>
        <p:spPr bwMode="auto">
          <a:xfrm>
            <a:off x="3419475" y="2693988"/>
            <a:ext cx="1296988" cy="519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ea typeface="仿宋_GB2312" pitchFamily="49" charset="-122"/>
              </a:rPr>
              <a:t>水中 </a:t>
            </a:r>
            <a:endParaRPr lang="zh-CN" altLang="en-US" sz="2800" b="1">
              <a:solidFill>
                <a:srgbClr val="0000FF"/>
              </a:solidFill>
              <a:ea typeface="仿宋_GB2312" pitchFamily="49" charset="-122"/>
            </a:endParaRPr>
          </a:p>
        </p:txBody>
      </p:sp>
      <p:sp>
        <p:nvSpPr>
          <p:cNvPr id="19490" name="Text Box 34"/>
          <p:cNvSpPr txBox="1">
            <a:spLocks noChangeArrowheads="1"/>
          </p:cNvSpPr>
          <p:nvPr/>
        </p:nvSpPr>
        <p:spPr bwMode="auto">
          <a:xfrm>
            <a:off x="5003800" y="2693988"/>
            <a:ext cx="3671888" cy="519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zh-CN" sz="2800" b="1">
                <a:solidFill>
                  <a:srgbClr val="0000FF"/>
                </a:solidFill>
                <a:ea typeface="仿宋_GB2312" pitchFamily="49" charset="-122"/>
              </a:rPr>
              <a:t> </a:t>
            </a:r>
            <a:r>
              <a:rPr lang="zh-CN" altLang="en-US" sz="2800" b="1">
                <a:solidFill>
                  <a:srgbClr val="0000FF"/>
                </a:solidFill>
                <a:ea typeface="仿宋_GB2312" pitchFamily="49" charset="-122"/>
              </a:rPr>
              <a:t>水中和潮湿的陆地  </a:t>
            </a:r>
            <a:endParaRPr lang="zh-CN" altLang="en-US" sz="2800" b="1">
              <a:solidFill>
                <a:srgbClr val="0000FF"/>
              </a:solidFill>
              <a:ea typeface="仿宋_GB2312" pitchFamily="49" charset="-122"/>
            </a:endParaRPr>
          </a:p>
        </p:txBody>
      </p:sp>
      <p:sp>
        <p:nvSpPr>
          <p:cNvPr id="19491" name="Text Box 35"/>
          <p:cNvSpPr txBox="1">
            <a:spLocks noChangeArrowheads="1"/>
          </p:cNvSpPr>
          <p:nvPr/>
        </p:nvSpPr>
        <p:spPr bwMode="auto">
          <a:xfrm>
            <a:off x="3644900" y="3341688"/>
            <a:ext cx="927100" cy="519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ea typeface="仿宋_GB2312" pitchFamily="49" charset="-122"/>
              </a:rPr>
              <a:t>无</a:t>
            </a:r>
            <a:endParaRPr lang="zh-CN" altLang="en-US" sz="2800" b="1">
              <a:solidFill>
                <a:srgbClr val="0000FF"/>
              </a:solidFill>
              <a:ea typeface="仿宋_GB2312" pitchFamily="49" charset="-122"/>
            </a:endParaRPr>
          </a:p>
        </p:txBody>
      </p:sp>
      <p:sp>
        <p:nvSpPr>
          <p:cNvPr id="19492" name="Text Box 36"/>
          <p:cNvSpPr txBox="1">
            <a:spLocks noChangeArrowheads="1"/>
          </p:cNvSpPr>
          <p:nvPr/>
        </p:nvSpPr>
        <p:spPr bwMode="auto">
          <a:xfrm>
            <a:off x="6499225" y="3341688"/>
            <a:ext cx="1312863" cy="519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ea typeface="仿宋_GB2312" pitchFamily="49" charset="-122"/>
              </a:rPr>
              <a:t>有</a:t>
            </a:r>
            <a:endParaRPr lang="zh-CN" altLang="en-US" sz="2800" b="1">
              <a:solidFill>
                <a:srgbClr val="0000FF"/>
              </a:solidFill>
              <a:ea typeface="仿宋_GB2312" pitchFamily="49" charset="-122"/>
            </a:endParaRPr>
          </a:p>
        </p:txBody>
      </p:sp>
      <p:sp>
        <p:nvSpPr>
          <p:cNvPr id="19493" name="Text Box 37"/>
          <p:cNvSpPr txBox="1">
            <a:spLocks noChangeArrowheads="1"/>
          </p:cNvSpPr>
          <p:nvPr/>
        </p:nvSpPr>
        <p:spPr bwMode="auto">
          <a:xfrm>
            <a:off x="3644900" y="3989388"/>
            <a:ext cx="998538" cy="519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ea typeface="仿宋_GB2312" pitchFamily="49" charset="-122"/>
              </a:rPr>
              <a:t>有</a:t>
            </a:r>
            <a:endParaRPr lang="zh-CN" altLang="en-US" sz="2800" b="1">
              <a:solidFill>
                <a:srgbClr val="0000FF"/>
              </a:solidFill>
              <a:ea typeface="仿宋_GB2312" pitchFamily="49" charset="-122"/>
            </a:endParaRPr>
          </a:p>
        </p:txBody>
      </p:sp>
      <p:sp>
        <p:nvSpPr>
          <p:cNvPr id="19494" name="Text Box 38"/>
          <p:cNvSpPr txBox="1">
            <a:spLocks noChangeArrowheads="1"/>
          </p:cNvSpPr>
          <p:nvPr/>
        </p:nvSpPr>
        <p:spPr bwMode="auto">
          <a:xfrm>
            <a:off x="6499225" y="3989388"/>
            <a:ext cx="1025525" cy="519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ea typeface="仿宋_GB2312" pitchFamily="49" charset="-122"/>
              </a:rPr>
              <a:t>无</a:t>
            </a:r>
            <a:endParaRPr lang="zh-CN" altLang="en-US" sz="2800" b="1">
              <a:solidFill>
                <a:srgbClr val="0000FF"/>
              </a:solidFill>
              <a:ea typeface="仿宋_GB2312" pitchFamily="49" charset="-122"/>
            </a:endParaRPr>
          </a:p>
        </p:txBody>
      </p:sp>
      <p:sp>
        <p:nvSpPr>
          <p:cNvPr id="19495" name="Text Box 39"/>
          <p:cNvSpPr txBox="1">
            <a:spLocks noChangeArrowheads="1"/>
          </p:cNvSpPr>
          <p:nvPr/>
        </p:nvSpPr>
        <p:spPr bwMode="auto">
          <a:xfrm rot="10800000" flipV="1">
            <a:off x="3641725" y="4694238"/>
            <a:ext cx="1001713" cy="519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ea typeface="仿宋_GB2312" pitchFamily="49" charset="-122"/>
              </a:rPr>
              <a:t>尾</a:t>
            </a:r>
            <a:endParaRPr lang="zh-CN" altLang="en-US" sz="2800" b="1">
              <a:solidFill>
                <a:srgbClr val="0000FF"/>
              </a:solidFill>
              <a:ea typeface="仿宋_GB2312" pitchFamily="49" charset="-122"/>
            </a:endParaRPr>
          </a:p>
        </p:txBody>
      </p:sp>
      <p:sp>
        <p:nvSpPr>
          <p:cNvPr id="19496" name="Text Box 40"/>
          <p:cNvSpPr txBox="1">
            <a:spLocks noChangeArrowheads="1"/>
          </p:cNvSpPr>
          <p:nvPr/>
        </p:nvSpPr>
        <p:spPr bwMode="auto">
          <a:xfrm>
            <a:off x="6308725" y="4697413"/>
            <a:ext cx="1719263" cy="519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ea typeface="仿宋_GB2312" pitchFamily="49" charset="-122"/>
              </a:rPr>
              <a:t>四肢</a:t>
            </a:r>
            <a:endParaRPr lang="zh-CN" altLang="en-US" sz="2800" b="1">
              <a:solidFill>
                <a:srgbClr val="0000FF"/>
              </a:solidFill>
              <a:ea typeface="仿宋_GB2312" pitchFamily="49" charset="-122"/>
            </a:endParaRPr>
          </a:p>
        </p:txBody>
      </p:sp>
      <p:sp>
        <p:nvSpPr>
          <p:cNvPr id="19497" name="Text Box 41"/>
          <p:cNvSpPr txBox="1">
            <a:spLocks noChangeArrowheads="1"/>
          </p:cNvSpPr>
          <p:nvPr/>
        </p:nvSpPr>
        <p:spPr bwMode="auto">
          <a:xfrm>
            <a:off x="3643313" y="5416550"/>
            <a:ext cx="1073150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ea typeface="仿宋_GB2312" pitchFamily="49" charset="-122"/>
              </a:rPr>
              <a:t>鳃</a:t>
            </a:r>
            <a:endParaRPr lang="zh-CN" altLang="en-US" sz="2800" b="1">
              <a:solidFill>
                <a:srgbClr val="0000FF"/>
              </a:solidFill>
              <a:ea typeface="仿宋_GB2312" pitchFamily="49" charset="-122"/>
            </a:endParaRPr>
          </a:p>
        </p:txBody>
      </p:sp>
      <p:sp>
        <p:nvSpPr>
          <p:cNvPr id="19498" name="Text Box 42"/>
          <p:cNvSpPr txBox="1">
            <a:spLocks noChangeArrowheads="1"/>
          </p:cNvSpPr>
          <p:nvPr/>
        </p:nvSpPr>
        <p:spPr bwMode="auto">
          <a:xfrm>
            <a:off x="5924550" y="5416550"/>
            <a:ext cx="2392363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ea typeface="仿宋_GB2312" pitchFamily="49" charset="-122"/>
              </a:rPr>
              <a:t>肺和皮肤</a:t>
            </a:r>
            <a:endParaRPr lang="zh-CN" altLang="en-US" sz="2800" b="1">
              <a:solidFill>
                <a:srgbClr val="0000FF"/>
              </a:solidFill>
              <a:ea typeface="仿宋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9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9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9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9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9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9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9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9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89" grpId="0"/>
      <p:bldP spid="19490" grpId="0"/>
      <p:bldP spid="19491" grpId="0"/>
      <p:bldP spid="19492" grpId="0"/>
      <p:bldP spid="19493" grpId="0"/>
      <p:bldP spid="19494" grpId="0"/>
      <p:bldP spid="19495" grpId="0"/>
      <p:bldP spid="19496" grpId="0"/>
      <p:bldP spid="19497" grpId="0"/>
      <p:bldP spid="1949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6386" name="Text Box 4"/>
          <p:cNvSpPr txBox="1">
            <a:spLocks noChangeArrowheads="1"/>
          </p:cNvSpPr>
          <p:nvPr/>
        </p:nvSpPr>
        <p:spPr bwMode="auto">
          <a:xfrm>
            <a:off x="428596" y="1412875"/>
            <a:ext cx="8358246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/>
              <a:t>      </a:t>
            </a:r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在青蛙的发育过程中，其幼体和成体</a:t>
            </a:r>
            <a:r>
              <a:rPr lang="zh-CN" altLang="en-US" sz="3200" smtClean="0">
                <a:latin typeface="黑体" panose="02010609060101010101" pitchFamily="49" charset="-122"/>
                <a:ea typeface="黑体" panose="02010609060101010101" pitchFamily="49" charset="-122"/>
              </a:rPr>
              <a:t>在</a:t>
            </a:r>
            <a:r>
              <a:rPr lang="zh-CN" altLang="en-US" sz="40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外部形态、内部结构、生活</a:t>
            </a:r>
            <a:r>
              <a:rPr lang="zh-CN" altLang="en-US" sz="40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习性</a:t>
            </a:r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上存在许多差异</a:t>
            </a:r>
            <a:r>
              <a:rPr lang="zh-CN" altLang="en-US" sz="3200" smtClean="0">
                <a:latin typeface="黑体" panose="02010609060101010101" pitchFamily="49" charset="-122"/>
                <a:ea typeface="黑体" panose="02010609060101010101" pitchFamily="49" charset="-122"/>
              </a:rPr>
              <a:t>。因此</a:t>
            </a:r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，青蛙的发育过程属于</a:t>
            </a:r>
            <a:r>
              <a:rPr lang="zh-CN" altLang="en-US" sz="3200" u="sng">
                <a:latin typeface="黑体" panose="02010609060101010101" pitchFamily="49" charset="-122"/>
                <a:ea typeface="黑体" panose="02010609060101010101" pitchFamily="49" charset="-122"/>
              </a:rPr>
              <a:t>                     </a:t>
            </a:r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。 </a:t>
            </a:r>
            <a:endParaRPr lang="zh-CN" altLang="en-US" sz="32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387" name="Text Box 5"/>
          <p:cNvSpPr txBox="1">
            <a:spLocks noChangeArrowheads="1"/>
          </p:cNvSpPr>
          <p:nvPr/>
        </p:nvSpPr>
        <p:spPr bwMode="auto">
          <a:xfrm>
            <a:off x="0" y="620713"/>
            <a:ext cx="91440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200">
                <a:solidFill>
                  <a:srgbClr val="0066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200">
                <a:solidFill>
                  <a:srgbClr val="0066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．知道两栖动物的发育过程及特点。 </a:t>
            </a:r>
            <a:endParaRPr lang="zh-CN" altLang="en-US" sz="3200">
              <a:solidFill>
                <a:srgbClr val="0066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390" name="Text Box 8"/>
          <p:cNvSpPr txBox="1">
            <a:spLocks noChangeArrowheads="1"/>
          </p:cNvSpPr>
          <p:nvPr/>
        </p:nvSpPr>
        <p:spPr bwMode="auto">
          <a:xfrm>
            <a:off x="2143108" y="3071810"/>
            <a:ext cx="244792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>
                <a:solidFill>
                  <a:srgbClr val="0000FF"/>
                </a:solidFill>
                <a:ea typeface="黑体" panose="02010609060101010101" pitchFamily="49" charset="-122"/>
              </a:rPr>
              <a:t>变态发育</a:t>
            </a:r>
            <a:endParaRPr lang="zh-CN" altLang="en-US">
              <a:solidFill>
                <a:srgbClr val="0000FF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1639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2290" name="Picture 3" descr="pic_69336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4572000" y="0"/>
            <a:ext cx="4572000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9" descr="pic_69335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0" y="3505200"/>
            <a:ext cx="4572000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15" descr="pic_69340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0" y="0"/>
            <a:ext cx="4572000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Text Box 20"/>
          <p:cNvSpPr txBox="1">
            <a:spLocks noChangeArrowheads="1"/>
          </p:cNvSpPr>
          <p:nvPr/>
        </p:nvSpPr>
        <p:spPr bwMode="auto">
          <a:xfrm>
            <a:off x="5076825" y="3933825"/>
            <a:ext cx="3384550" cy="701675"/>
          </a:xfrm>
          <a:prstGeom prst="rect">
            <a:avLst/>
          </a:prstGeom>
          <a:solidFill>
            <a:srgbClr val="00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b="1">
                <a:solidFill>
                  <a:srgbClr val="FFFF00"/>
                </a:solidFill>
              </a:rPr>
              <a:t>几种两栖动物</a:t>
            </a:r>
            <a:endParaRPr lang="zh-CN" altLang="en-US" sz="4000" b="1">
              <a:solidFill>
                <a:srgbClr val="FFFF00"/>
              </a:solidFill>
            </a:endParaRPr>
          </a:p>
        </p:txBody>
      </p:sp>
      <p:sp>
        <p:nvSpPr>
          <p:cNvPr id="12294" name="Text Box 16"/>
          <p:cNvSpPr txBox="1">
            <a:spLocks noChangeArrowheads="1"/>
          </p:cNvSpPr>
          <p:nvPr/>
        </p:nvSpPr>
        <p:spPr bwMode="auto">
          <a:xfrm>
            <a:off x="2195513" y="2781300"/>
            <a:ext cx="1154112" cy="64135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>
                <a:solidFill>
                  <a:srgbClr val="FF0000"/>
                </a:solidFill>
              </a:rPr>
              <a:t>蟾蜍</a:t>
            </a:r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12295" name="Text Box 17"/>
          <p:cNvSpPr txBox="1">
            <a:spLocks noChangeArrowheads="1"/>
          </p:cNvSpPr>
          <p:nvPr/>
        </p:nvSpPr>
        <p:spPr bwMode="auto">
          <a:xfrm>
            <a:off x="6443663" y="2636838"/>
            <a:ext cx="1223962" cy="64135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>
                <a:solidFill>
                  <a:srgbClr val="FF0000"/>
                </a:solidFill>
              </a:rPr>
              <a:t>蝾螈</a:t>
            </a:r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12296" name="Text Box 19"/>
          <p:cNvSpPr txBox="1">
            <a:spLocks noChangeArrowheads="1"/>
          </p:cNvSpPr>
          <p:nvPr/>
        </p:nvSpPr>
        <p:spPr bwMode="auto">
          <a:xfrm>
            <a:off x="1403350" y="3789363"/>
            <a:ext cx="3059113" cy="579437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</a:rPr>
              <a:t>大鲵（娃娃鱼）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grpSp>
        <p:nvGrpSpPr>
          <p:cNvPr id="12297" name="Group 9"/>
          <p:cNvGrpSpPr/>
          <p:nvPr/>
        </p:nvGrpSpPr>
        <p:grpSpPr>
          <a:xfrm>
            <a:off x="4572000" y="5445125"/>
            <a:ext cx="4572000" cy="1190625"/>
            <a:chExt cx="2880" cy="750"/>
          </a:xfrm>
        </p:grpSpPr>
        <p:sp>
          <p:nvSpPr>
            <p:cNvPr id="12298" name="Text Box 18"/>
            <p:cNvSpPr txBox="1">
              <a:spLocks noChangeArrowheads="1"/>
            </p:cNvSpPr>
            <p:nvPr/>
          </p:nvSpPr>
          <p:spPr bwMode="auto">
            <a:xfrm>
              <a:off x="408" y="0"/>
              <a:ext cx="2472" cy="75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b="1">
                  <a:solidFill>
                    <a:schemeClr val="bg1"/>
                  </a:solidFill>
                </a:rPr>
                <a:t>最大的两栖动物，二级保护动物</a:t>
              </a:r>
              <a:endParaRPr lang="zh-CN" altLang="en-US" b="1">
                <a:solidFill>
                  <a:schemeClr val="bg1"/>
                </a:solidFill>
              </a:endParaRPr>
            </a:p>
          </p:txBody>
        </p:sp>
        <p:sp>
          <p:nvSpPr>
            <p:cNvPr id="12299" name="Line 20"/>
            <p:cNvSpPr>
              <a:spLocks noChangeShapeType="1"/>
            </p:cNvSpPr>
            <p:nvPr/>
          </p:nvSpPr>
          <p:spPr bwMode="auto">
            <a:xfrm flipH="1">
              <a:off x="0" y="363"/>
              <a:ext cx="408" cy="0"/>
            </a:xfrm>
            <a:prstGeom prst="line">
              <a:avLst/>
            </a:prstGeom>
            <a:noFill/>
            <a:ln w="57150" cmpd="sng">
              <a:solidFill>
                <a:srgbClr val="FF0000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4" dur="5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4" grpId="0"/>
      <p:bldP spid="12295" grpId="0"/>
      <p:bldP spid="1229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785786" y="5143512"/>
            <a:ext cx="7272337" cy="1066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zh-CN" sz="3200" b="1">
                <a:solidFill>
                  <a:srgbClr val="CC0000"/>
                </a:solidFill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zh-CN" altLang="en-US" sz="3200" b="1">
                <a:solidFill>
                  <a:srgbClr val="CC0000"/>
                </a:solidFill>
                <a:latin typeface="楷体_GB2312" pitchFamily="49" charset="-122"/>
                <a:ea typeface="楷体_GB2312" pitchFamily="49" charset="-122"/>
              </a:rPr>
              <a:t>某些地区出现畸形蛙，你认为可能是什么原因造成的？</a:t>
            </a:r>
            <a:endParaRPr lang="zh-CN" altLang="en-US" sz="3200" b="1">
              <a:solidFill>
                <a:srgbClr val="CC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45059" name="Picture 3" descr="1-1-145917_1115_001w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78190" y="636589"/>
            <a:ext cx="4149348" cy="3078164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45060" name="Picture 4" descr="1B287FB6DEB6B8A9EEF94F9F9286B312_Gi8wd3oSwH5y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752976" y="609601"/>
            <a:ext cx="4101648" cy="3105152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6082" name="TextBox 1"/>
          <p:cNvSpPr txBox="1">
            <a:spLocks noChangeArrowheads="1"/>
          </p:cNvSpPr>
          <p:nvPr/>
        </p:nvSpPr>
        <p:spPr bwMode="auto">
          <a:xfrm>
            <a:off x="642938" y="642938"/>
            <a:ext cx="2928937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600">
                <a:latin typeface="黑体" panose="02010609060101010101" pitchFamily="49" charset="-122"/>
                <a:ea typeface="黑体" panose="02010609060101010101" pitchFamily="49" charset="-122"/>
              </a:rPr>
              <a:t>总结</a:t>
            </a:r>
            <a:r>
              <a:rPr lang="zh-CN" altLang="en-US" sz="3600"/>
              <a:t>：</a:t>
            </a:r>
            <a:endParaRPr lang="zh-CN" altLang="en-US" sz="3600"/>
          </a:p>
        </p:txBody>
      </p:sp>
      <p:sp>
        <p:nvSpPr>
          <p:cNvPr id="46083" name="TextBox 2"/>
          <p:cNvSpPr txBox="1">
            <a:spLocks noChangeArrowheads="1"/>
          </p:cNvSpPr>
          <p:nvPr/>
        </p:nvSpPr>
        <p:spPr bwMode="auto">
          <a:xfrm>
            <a:off x="500063" y="1571625"/>
            <a:ext cx="8001000" cy="310854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两栖动物</a:t>
            </a:r>
            <a:endParaRPr lang="en-US" altLang="zh-CN" b="1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生殖方式：有性生殖</a:t>
            </a:r>
            <a:endParaRPr lang="en-US" altLang="zh-CN" sz="32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生殖过程：求偶、抱对、受精</a:t>
            </a:r>
            <a:endParaRPr lang="en-US" altLang="zh-CN" sz="32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受精方式：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体外受精</a:t>
            </a:r>
            <a:endParaRPr lang="en-US" altLang="zh-CN" sz="32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发育特点：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变态发育</a:t>
            </a:r>
            <a:endParaRPr lang="en-US" altLang="zh-CN" sz="32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发育过程：受精卵、蝌蚪、幼</a:t>
            </a:r>
            <a:r>
              <a:rPr lang="zh-CN" altLang="en-US" sz="32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蛙、成蛙</a:t>
            </a:r>
            <a:endParaRPr lang="zh-CN" altLang="en-US" sz="32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7411" name="Text Box 5"/>
          <p:cNvSpPr txBox="1">
            <a:spLocks noChangeArrowheads="1"/>
          </p:cNvSpPr>
          <p:nvPr/>
        </p:nvSpPr>
        <p:spPr bwMode="auto">
          <a:xfrm>
            <a:off x="214282" y="1341438"/>
            <a:ext cx="8929718" cy="448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/>
              <a:t> </a:t>
            </a:r>
            <a:r>
              <a:rPr lang="zh-CN" altLang="en-US" smtClean="0">
                <a:latin typeface="黑体" panose="02010609060101010101" pitchFamily="49" charset="-122"/>
                <a:ea typeface="黑体" panose="02010609060101010101" pitchFamily="49" charset="-122"/>
              </a:rPr>
              <a:t>以下</a:t>
            </a:r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</a:rPr>
              <a:t>是小明和他的小伙伴们关于青蛙的生殖和发育的几种看法。你认为下列说法中</a:t>
            </a:r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</a:rPr>
              <a:t>正确的是（   ）。</a:t>
            </a:r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en-US">
                <a:latin typeface="黑体" panose="02010609060101010101" pitchFamily="49" charset="-122"/>
                <a:ea typeface="黑体" panose="02010609060101010101" pitchFamily="49" charset="-122"/>
              </a:rPr>
              <a:t>A</a:t>
            </a:r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</a:rPr>
              <a:t>．青蛙发育成熟后，能鸣叫的是雌蛙    </a:t>
            </a:r>
            <a:r>
              <a:rPr lang="en-US">
                <a:latin typeface="黑体" panose="02010609060101010101" pitchFamily="49" charset="-122"/>
                <a:ea typeface="黑体" panose="02010609060101010101" pitchFamily="49" charset="-122"/>
              </a:rPr>
              <a:t>B</a:t>
            </a:r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</a:rPr>
              <a:t>．雌、雄青蛙抱对便于进行体内受精</a:t>
            </a:r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en-US">
                <a:latin typeface="黑体" panose="02010609060101010101" pitchFamily="49" charset="-122"/>
                <a:ea typeface="黑体" panose="02010609060101010101" pitchFamily="49" charset="-122"/>
              </a:rPr>
              <a:t>C</a:t>
            </a:r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</a:rPr>
              <a:t>．青蛙的幼体必须生活在水中，但生殖不需要水    </a:t>
            </a:r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en-US">
                <a:latin typeface="黑体" panose="02010609060101010101" pitchFamily="49" charset="-122"/>
                <a:ea typeface="黑体" panose="02010609060101010101" pitchFamily="49" charset="-122"/>
              </a:rPr>
              <a:t>D</a:t>
            </a:r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</a:rPr>
              <a:t>．青蛙的受精、发育都离不开水 </a:t>
            </a:r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412" name="Text Box 6"/>
          <p:cNvSpPr txBox="1">
            <a:spLocks noChangeArrowheads="1"/>
          </p:cNvSpPr>
          <p:nvPr/>
        </p:nvSpPr>
        <p:spPr bwMode="auto">
          <a:xfrm>
            <a:off x="2484438" y="2420938"/>
            <a:ext cx="71913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>
                <a:solidFill>
                  <a:srgbClr val="0000FF"/>
                </a:solidFill>
              </a:rPr>
              <a:t>D</a:t>
            </a:r>
            <a:endParaRPr lang="en-US" b="1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8435" name="Text Box 5"/>
          <p:cNvSpPr txBox="1">
            <a:spLocks noChangeArrowheads="1"/>
          </p:cNvSpPr>
          <p:nvPr/>
        </p:nvSpPr>
        <p:spPr bwMode="auto">
          <a:xfrm>
            <a:off x="0" y="981075"/>
            <a:ext cx="9324975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smtClean="0">
                <a:latin typeface="黑体" panose="02010609060101010101" pitchFamily="49" charset="-122"/>
                <a:ea typeface="黑体" panose="02010609060101010101" pitchFamily="49" charset="-122"/>
              </a:rPr>
              <a:t>青蛙</a:t>
            </a:r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的个体发育过程是（  </a:t>
            </a:r>
            <a:r>
              <a:rPr lang="zh-CN" altLang="en-US" sz="3200" smtClean="0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lang="zh-CN" altLang="en-US" sz="32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sz="3200">
                <a:latin typeface="黑体" panose="02010609060101010101" pitchFamily="49" charset="-122"/>
                <a:ea typeface="黑体" panose="02010609060101010101" pitchFamily="49" charset="-122"/>
              </a:rPr>
              <a:t>A</a:t>
            </a:r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．卵→幼蛙→成蛙</a:t>
            </a:r>
            <a:endParaRPr lang="zh-CN" altLang="en-US" sz="32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sz="3200">
                <a:latin typeface="黑体" panose="02010609060101010101" pitchFamily="49" charset="-122"/>
                <a:ea typeface="黑体" panose="02010609060101010101" pitchFamily="49" charset="-122"/>
              </a:rPr>
              <a:t>B</a:t>
            </a:r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．卵→蝌蚪→幼蛙→成蛙</a:t>
            </a:r>
            <a:endParaRPr lang="zh-CN" altLang="en-US" sz="32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sz="3200">
                <a:latin typeface="黑体" panose="02010609060101010101" pitchFamily="49" charset="-122"/>
                <a:ea typeface="黑体" panose="02010609060101010101" pitchFamily="49" charset="-122"/>
              </a:rPr>
              <a:t>C</a:t>
            </a:r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．受精卵→幼蛙→成蛙</a:t>
            </a:r>
            <a:endParaRPr lang="zh-CN" altLang="en-US" sz="32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sz="3200">
                <a:latin typeface="黑体" panose="02010609060101010101" pitchFamily="49" charset="-122"/>
                <a:ea typeface="黑体" panose="02010609060101010101" pitchFamily="49" charset="-122"/>
              </a:rPr>
              <a:t>D</a:t>
            </a:r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．受精卵→蝌蚪→幼蛙→成蛙 </a:t>
            </a:r>
            <a:endParaRPr lang="zh-CN" altLang="en-US" sz="32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436" name="Text Box 6"/>
          <p:cNvSpPr txBox="1">
            <a:spLocks noChangeArrowheads="1"/>
          </p:cNvSpPr>
          <p:nvPr/>
        </p:nvSpPr>
        <p:spPr bwMode="auto">
          <a:xfrm>
            <a:off x="0" y="3644900"/>
            <a:ext cx="9144000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smtClean="0">
                <a:latin typeface="黑体" panose="02010609060101010101" pitchFamily="49" charset="-122"/>
                <a:ea typeface="黑体" panose="02010609060101010101" pitchFamily="49" charset="-122"/>
              </a:rPr>
              <a:t>青蛙</a:t>
            </a:r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必须生活在潮湿的环境中，根本原因是（  </a:t>
            </a:r>
            <a:r>
              <a:rPr lang="zh-CN" altLang="en-US" sz="3200" smtClean="0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lang="zh-CN" altLang="en-US" sz="32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sz="3200">
                <a:latin typeface="黑体" panose="02010609060101010101" pitchFamily="49" charset="-122"/>
                <a:ea typeface="黑体" panose="02010609060101010101" pitchFamily="49" charset="-122"/>
              </a:rPr>
              <a:t>A</a:t>
            </a:r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．生殖和发育都离不开水</a:t>
            </a:r>
            <a:endParaRPr lang="zh-CN" altLang="en-US" sz="32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sz="3200">
                <a:latin typeface="黑体" panose="02010609060101010101" pitchFamily="49" charset="-122"/>
                <a:ea typeface="黑体" panose="02010609060101010101" pitchFamily="49" charset="-122"/>
              </a:rPr>
              <a:t>B</a:t>
            </a:r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．有利于皮肤完成辅助呼吸</a:t>
            </a:r>
            <a:endParaRPr lang="zh-CN" altLang="en-US" sz="32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sz="3200">
                <a:latin typeface="黑体" panose="02010609060101010101" pitchFamily="49" charset="-122"/>
                <a:ea typeface="黑体" panose="02010609060101010101" pitchFamily="49" charset="-122"/>
              </a:rPr>
              <a:t>C</a:t>
            </a:r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．幼蛙的静脉血和动脉血有一部分混合</a:t>
            </a:r>
            <a:endParaRPr lang="zh-CN" altLang="en-US" sz="32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sz="3200">
                <a:latin typeface="黑体" panose="02010609060101010101" pitchFamily="49" charset="-122"/>
                <a:ea typeface="黑体" panose="02010609060101010101" pitchFamily="49" charset="-122"/>
              </a:rPr>
              <a:t>D</a:t>
            </a:r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．肺不发达，结构简单 </a:t>
            </a:r>
            <a:endParaRPr lang="zh-CN" altLang="en-US" sz="32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437" name="Text Box 7"/>
          <p:cNvSpPr txBox="1">
            <a:spLocks noChangeArrowheads="1"/>
          </p:cNvSpPr>
          <p:nvPr/>
        </p:nvSpPr>
        <p:spPr bwMode="auto">
          <a:xfrm>
            <a:off x="4500562" y="928670"/>
            <a:ext cx="719137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4000" b="1">
                <a:solidFill>
                  <a:srgbClr val="0000FF"/>
                </a:solidFill>
              </a:rPr>
              <a:t>D</a:t>
            </a:r>
            <a:endParaRPr lang="en-US" sz="4000" b="1">
              <a:solidFill>
                <a:srgbClr val="0000FF"/>
              </a:solidFill>
            </a:endParaRPr>
          </a:p>
        </p:txBody>
      </p:sp>
      <p:sp>
        <p:nvSpPr>
          <p:cNvPr id="18438" name="Text Box 8"/>
          <p:cNvSpPr txBox="1">
            <a:spLocks noChangeArrowheads="1"/>
          </p:cNvSpPr>
          <p:nvPr/>
        </p:nvSpPr>
        <p:spPr bwMode="auto">
          <a:xfrm>
            <a:off x="8072462" y="3643314"/>
            <a:ext cx="719137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4000" b="1">
                <a:solidFill>
                  <a:srgbClr val="0000FF"/>
                </a:solidFill>
              </a:rPr>
              <a:t>A</a:t>
            </a:r>
            <a:endParaRPr lang="en-US" sz="4000" b="1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  <p:bldP spid="18437" grpId="0"/>
      <p:bldP spid="1843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9458" name="Text Box 4"/>
          <p:cNvSpPr txBox="1">
            <a:spLocks noChangeArrowheads="1"/>
          </p:cNvSpPr>
          <p:nvPr/>
        </p:nvSpPr>
        <p:spPr bwMode="auto">
          <a:xfrm>
            <a:off x="285720" y="1500174"/>
            <a:ext cx="8572560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smtClean="0">
                <a:latin typeface="黑体" panose="02010609060101010101" pitchFamily="49" charset="-122"/>
                <a:ea typeface="黑体" panose="02010609060101010101" pitchFamily="49" charset="-122"/>
              </a:rPr>
              <a:t>青蛙</a:t>
            </a:r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被称为两栖动物的原因是（  </a:t>
            </a:r>
            <a:r>
              <a:rPr lang="zh-CN" altLang="en-US" sz="3200" smtClean="0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lang="zh-CN" altLang="en-US" sz="32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sz="3200">
                <a:latin typeface="黑体" panose="02010609060101010101" pitchFamily="49" charset="-122"/>
                <a:ea typeface="黑体" panose="02010609060101010101" pitchFamily="49" charset="-122"/>
              </a:rPr>
              <a:t>A</a:t>
            </a:r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．幼体只能生活在水中，成体生活在陆上</a:t>
            </a:r>
            <a:endParaRPr lang="zh-CN" altLang="en-US" sz="32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sz="3200">
                <a:latin typeface="黑体" panose="02010609060101010101" pitchFamily="49" charset="-122"/>
                <a:ea typeface="黑体" panose="02010609060101010101" pitchFamily="49" charset="-122"/>
              </a:rPr>
              <a:t>B</a:t>
            </a:r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．在水中生殖，在陆地上发育</a:t>
            </a:r>
            <a:endParaRPr lang="zh-CN" altLang="en-US" sz="32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sz="3200">
                <a:latin typeface="黑体" panose="02010609060101010101" pitchFamily="49" charset="-122"/>
                <a:ea typeface="黑体" panose="02010609060101010101" pitchFamily="49" charset="-122"/>
              </a:rPr>
              <a:t>C</a:t>
            </a:r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．幼体生活在水中，成体既可在陆上也可在水中生活</a:t>
            </a:r>
            <a:endParaRPr lang="zh-CN" altLang="en-US" sz="32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sz="3200">
                <a:latin typeface="黑体" panose="02010609060101010101" pitchFamily="49" charset="-122"/>
                <a:ea typeface="黑体" panose="02010609060101010101" pitchFamily="49" charset="-122"/>
              </a:rPr>
              <a:t>D</a:t>
            </a:r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．成体是水陆两栖生活的 </a:t>
            </a:r>
            <a:endParaRPr lang="zh-CN" altLang="en-US" sz="32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460" name="Text Box 8"/>
          <p:cNvSpPr txBox="1">
            <a:spLocks noChangeArrowheads="1"/>
          </p:cNvSpPr>
          <p:nvPr/>
        </p:nvSpPr>
        <p:spPr bwMode="auto">
          <a:xfrm>
            <a:off x="6072198" y="1357298"/>
            <a:ext cx="719137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4000" b="1">
                <a:solidFill>
                  <a:srgbClr val="0000FF"/>
                </a:solidFill>
              </a:rPr>
              <a:t>C</a:t>
            </a:r>
            <a:endParaRPr lang="en-US" sz="4000" b="1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 Box 7"/>
          <p:cNvSpPr txBox="1">
            <a:spLocks noChangeArrowheads="1"/>
          </p:cNvSpPr>
          <p:nvPr/>
        </p:nvSpPr>
        <p:spPr bwMode="auto">
          <a:xfrm>
            <a:off x="357158" y="1142984"/>
            <a:ext cx="8358246" cy="4031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smtClean="0">
                <a:latin typeface="黑体" panose="02010609060101010101" pitchFamily="49" charset="-122"/>
                <a:ea typeface="黑体" panose="02010609060101010101" pitchFamily="49" charset="-122"/>
              </a:rPr>
              <a:t>下列</a:t>
            </a:r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关于两栖动物的生殖和发育的叙述中，正确的是（  ）。</a:t>
            </a:r>
            <a:endParaRPr lang="zh-CN" altLang="en-US" sz="32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sz="3200">
                <a:latin typeface="黑体" panose="02010609060101010101" pitchFamily="49" charset="-122"/>
                <a:ea typeface="黑体" panose="02010609060101010101" pitchFamily="49" charset="-122"/>
              </a:rPr>
              <a:t>A</a:t>
            </a:r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．青蛙的受精卵在干燥的环境中会很快死亡</a:t>
            </a:r>
            <a:endParaRPr lang="zh-CN" altLang="en-US" sz="32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sz="3200">
                <a:latin typeface="黑体" panose="02010609060101010101" pitchFamily="49" charset="-122"/>
                <a:ea typeface="黑体" panose="02010609060101010101" pitchFamily="49" charset="-122"/>
              </a:rPr>
              <a:t>B</a:t>
            </a:r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．即使出现久旱的天气，两栖动物的数量也不会减少</a:t>
            </a:r>
            <a:endParaRPr lang="zh-CN" altLang="en-US" sz="32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sz="3200">
                <a:latin typeface="黑体" panose="02010609060101010101" pitchFamily="49" charset="-122"/>
                <a:ea typeface="黑体" panose="02010609060101010101" pitchFamily="49" charset="-122"/>
              </a:rPr>
              <a:t>C</a:t>
            </a:r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．只有青蛙是变态发育，其他两栖动物不是</a:t>
            </a:r>
            <a:endParaRPr lang="zh-CN" altLang="en-US" sz="32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sz="3200">
                <a:latin typeface="黑体" panose="02010609060101010101" pitchFamily="49" charset="-122"/>
                <a:ea typeface="黑体" panose="02010609060101010101" pitchFamily="49" charset="-122"/>
              </a:rPr>
              <a:t>D</a:t>
            </a:r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．</a:t>
            </a:r>
            <a:r>
              <a:rPr lang="zh-CN" altLang="en-US" sz="3200" smtClean="0">
                <a:latin typeface="黑体" panose="02010609060101010101" pitchFamily="49" charset="-122"/>
                <a:ea typeface="黑体" panose="02010609060101010101" pitchFamily="49" charset="-122"/>
              </a:rPr>
              <a:t>青蛙有</a:t>
            </a:r>
            <a:r>
              <a:rPr lang="zh-CN" altLang="en-US" sz="3200" smtClean="0">
                <a:ea typeface="黑体" panose="02010609060101010101" pitchFamily="49" charset="-122"/>
              </a:rPr>
              <a:t>“</a:t>
            </a:r>
            <a:r>
              <a:rPr lang="zh-CN" altLang="en-US" sz="3200" smtClean="0">
                <a:latin typeface="黑体" panose="02010609060101010101" pitchFamily="49" charset="-122"/>
                <a:ea typeface="黑体" panose="02010609060101010101" pitchFamily="49" charset="-122"/>
              </a:rPr>
              <a:t>抱对</a:t>
            </a:r>
            <a:r>
              <a:rPr lang="zh-CN" altLang="en-US" sz="3200" smtClean="0">
                <a:ea typeface="黑体" panose="02010609060101010101" pitchFamily="49" charset="-122"/>
              </a:rPr>
              <a:t>”</a:t>
            </a:r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的行为，因此两栖动物的生殖是体内受精 </a:t>
            </a:r>
            <a:endParaRPr lang="zh-CN" altLang="en-US" sz="32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Text Box 9"/>
          <p:cNvSpPr txBox="1">
            <a:spLocks noChangeArrowheads="1"/>
          </p:cNvSpPr>
          <p:nvPr/>
        </p:nvSpPr>
        <p:spPr bwMode="auto">
          <a:xfrm>
            <a:off x="1928794" y="1643050"/>
            <a:ext cx="7191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4000" b="1">
                <a:solidFill>
                  <a:srgbClr val="0000FF"/>
                </a:solidFill>
              </a:rPr>
              <a:t>A</a:t>
            </a:r>
            <a:endParaRPr lang="en-US" sz="4000" b="1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0482" name="Text Box 4"/>
          <p:cNvSpPr txBox="1">
            <a:spLocks noChangeArrowheads="1"/>
          </p:cNvSpPr>
          <p:nvPr/>
        </p:nvSpPr>
        <p:spPr bwMode="auto">
          <a:xfrm>
            <a:off x="0" y="222250"/>
            <a:ext cx="91440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32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484" name="Text Box 6"/>
          <p:cNvSpPr txBox="1">
            <a:spLocks noChangeArrowheads="1"/>
          </p:cNvSpPr>
          <p:nvPr/>
        </p:nvSpPr>
        <p:spPr bwMode="auto">
          <a:xfrm>
            <a:off x="142844" y="642918"/>
            <a:ext cx="9144000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smtClean="0">
                <a:latin typeface="黑体" panose="02010609060101010101" pitchFamily="49" charset="-122"/>
                <a:ea typeface="黑体" panose="02010609060101010101" pitchFamily="49" charset="-122"/>
              </a:rPr>
              <a:t>   辛弃疾</a:t>
            </a:r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的诗句</a:t>
            </a:r>
            <a:r>
              <a:rPr lang="zh-CN" altLang="en-US" sz="3200">
                <a:ea typeface="黑体" panose="02010609060101010101" pitchFamily="49" charset="-122"/>
              </a:rPr>
              <a:t>“</a:t>
            </a:r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稻花香里说丰年，听取蛙声一片</a:t>
            </a:r>
            <a:r>
              <a:rPr lang="zh-CN" altLang="en-US" sz="3200">
                <a:ea typeface="黑体" panose="02010609060101010101" pitchFamily="49" charset="-122"/>
              </a:rPr>
              <a:t>”</a:t>
            </a:r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中的蛙声是指哪种蛙的鸣声？（  </a:t>
            </a:r>
            <a:r>
              <a:rPr lang="zh-CN" altLang="en-US" sz="3200" smtClean="0">
                <a:latin typeface="黑体" panose="02010609060101010101" pitchFamily="49" charset="-122"/>
                <a:ea typeface="黑体" panose="02010609060101010101" pitchFamily="49" charset="-122"/>
              </a:rPr>
              <a:t>） </a:t>
            </a:r>
            <a:endParaRPr lang="zh-CN" altLang="en-US" sz="32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en-US" sz="3200" smtClean="0">
                <a:latin typeface="黑体" panose="02010609060101010101" pitchFamily="49" charset="-122"/>
                <a:ea typeface="黑体" panose="02010609060101010101" pitchFamily="49" charset="-122"/>
              </a:rPr>
              <a:t>   A</a:t>
            </a:r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．雌蛙 </a:t>
            </a:r>
            <a:r>
              <a:rPr lang="zh-CN" altLang="en-US" sz="3200" smtClean="0"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r>
              <a:rPr lang="en-US" sz="3200">
                <a:latin typeface="黑体" panose="02010609060101010101" pitchFamily="49" charset="-122"/>
                <a:ea typeface="黑体" panose="02010609060101010101" pitchFamily="49" charset="-122"/>
              </a:rPr>
              <a:t>B</a:t>
            </a:r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．雄蛙  </a:t>
            </a:r>
            <a:endParaRPr lang="en-US" altLang="zh-CN" sz="320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en-US" sz="3200" smtClean="0">
                <a:latin typeface="黑体" panose="02010609060101010101" pitchFamily="49" charset="-122"/>
                <a:ea typeface="黑体" panose="02010609060101010101" pitchFamily="49" charset="-122"/>
              </a:rPr>
              <a:t>   C</a:t>
            </a:r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．蝌蚪 </a:t>
            </a:r>
            <a:r>
              <a:rPr lang="zh-CN" altLang="en-US" sz="3200" smtClean="0"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r>
              <a:rPr lang="en-US" sz="3200">
                <a:latin typeface="黑体" panose="02010609060101010101" pitchFamily="49" charset="-122"/>
                <a:ea typeface="黑体" panose="02010609060101010101" pitchFamily="49" charset="-122"/>
              </a:rPr>
              <a:t>D</a:t>
            </a:r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．雌蛙和雄蛙 </a:t>
            </a:r>
            <a:endParaRPr lang="zh-CN" altLang="en-US" sz="32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485" name="Text Box 11"/>
          <p:cNvSpPr txBox="1">
            <a:spLocks noChangeArrowheads="1"/>
          </p:cNvSpPr>
          <p:nvPr/>
        </p:nvSpPr>
        <p:spPr bwMode="auto">
          <a:xfrm>
            <a:off x="6643702" y="1071546"/>
            <a:ext cx="7191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4000" b="1">
                <a:solidFill>
                  <a:srgbClr val="0000FF"/>
                </a:solidFill>
              </a:rPr>
              <a:t>B</a:t>
            </a:r>
            <a:endParaRPr lang="en-US" sz="4000" b="1">
              <a:solidFill>
                <a:srgbClr val="0000FF"/>
              </a:solidFill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3286124"/>
            <a:ext cx="9144000" cy="283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mtClean="0">
                <a:latin typeface="黑体" panose="02010609060101010101" pitchFamily="49" charset="-122"/>
                <a:ea typeface="黑体" panose="02010609060101010101" pitchFamily="49" charset="-122"/>
              </a:rPr>
              <a:t>  两栖动物</a:t>
            </a:r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</a:rPr>
              <a:t>的生殖和发育特点是（  ）。</a:t>
            </a:r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>
                <a:latin typeface="黑体" panose="02010609060101010101" pitchFamily="49" charset="-122"/>
                <a:ea typeface="黑体" panose="02010609060101010101" pitchFamily="49" charset="-122"/>
              </a:rPr>
              <a:t>A</a:t>
            </a:r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</a:rPr>
              <a:t>．体内受精、变态发育</a:t>
            </a:r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>
                <a:latin typeface="黑体" panose="02010609060101010101" pitchFamily="49" charset="-122"/>
                <a:ea typeface="黑体" panose="02010609060101010101" pitchFamily="49" charset="-122"/>
              </a:rPr>
              <a:t>B</a:t>
            </a:r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</a:rPr>
              <a:t>．体外受精、变态发育</a:t>
            </a:r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>
                <a:latin typeface="黑体" panose="02010609060101010101" pitchFamily="49" charset="-122"/>
                <a:ea typeface="黑体" panose="02010609060101010101" pitchFamily="49" charset="-122"/>
              </a:rPr>
              <a:t>C</a:t>
            </a:r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</a:rPr>
              <a:t>．体内受精、不完全变态发育</a:t>
            </a:r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>
                <a:latin typeface="黑体" panose="02010609060101010101" pitchFamily="49" charset="-122"/>
                <a:ea typeface="黑体" panose="02010609060101010101" pitchFamily="49" charset="-122"/>
              </a:rPr>
              <a:t>D</a:t>
            </a:r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</a:rPr>
              <a:t>．体外受精、不完全变态发育 </a:t>
            </a:r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7000892" y="3357562"/>
            <a:ext cx="7191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4000" b="1">
                <a:solidFill>
                  <a:srgbClr val="0000FF"/>
                </a:solidFill>
              </a:rPr>
              <a:t>B</a:t>
            </a:r>
            <a:endParaRPr lang="en-US" sz="4000" b="1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/>
      <p:bldP spid="20485" grpId="0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/>
          <p:cNvSpPr/>
          <p:nvPr/>
        </p:nvSpPr>
        <p:spPr>
          <a:xfrm>
            <a:off x="500034" y="714356"/>
            <a:ext cx="785818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smtClean="0">
                <a:latin typeface="+mn-ea"/>
                <a:ea typeface="+mn-ea"/>
              </a:rPr>
              <a:t>青蛙的发育经历了一个复杂的变化过程</a:t>
            </a:r>
            <a:r>
              <a:rPr lang="en-US" altLang="zh-CN" sz="3200" smtClean="0">
                <a:latin typeface="+mn-ea"/>
                <a:ea typeface="+mn-ea"/>
              </a:rPr>
              <a:t>,</a:t>
            </a:r>
            <a:r>
              <a:rPr lang="zh-CN" altLang="en-US" sz="3200" smtClean="0">
                <a:latin typeface="+mn-ea"/>
                <a:ea typeface="+mn-ea"/>
              </a:rPr>
              <a:t>在这个过程中主要的变化顺序是（     ）</a:t>
            </a:r>
            <a:endParaRPr lang="en-US" altLang="zh-CN" sz="3200" smtClean="0">
              <a:latin typeface="+mn-ea"/>
              <a:ea typeface="+mn-ea"/>
            </a:endParaRPr>
          </a:p>
          <a:p>
            <a:r>
              <a:rPr lang="zh-CN" altLang="en-US" sz="3200" smtClean="0">
                <a:latin typeface="+mn-ea"/>
                <a:ea typeface="+mn-ea"/>
              </a:rPr>
              <a:t>①蝌蚪的外腮消失</a:t>
            </a:r>
            <a:r>
              <a:rPr lang="en-US" altLang="zh-CN" sz="3200" smtClean="0">
                <a:latin typeface="+mn-ea"/>
                <a:ea typeface="+mn-ea"/>
              </a:rPr>
              <a:t>,</a:t>
            </a:r>
            <a:r>
              <a:rPr lang="zh-CN" altLang="en-US" sz="3200" smtClean="0">
                <a:latin typeface="+mn-ea"/>
                <a:ea typeface="+mn-ea"/>
              </a:rPr>
              <a:t>长出内腮</a:t>
            </a:r>
            <a:endParaRPr lang="en-US" altLang="zh-CN" sz="3200" smtClean="0">
              <a:latin typeface="+mn-ea"/>
              <a:ea typeface="+mn-ea"/>
            </a:endParaRPr>
          </a:p>
          <a:p>
            <a:r>
              <a:rPr lang="zh-CN" altLang="en-US" sz="3200" smtClean="0">
                <a:latin typeface="+mn-ea"/>
                <a:ea typeface="+mn-ea"/>
              </a:rPr>
              <a:t>②蝌蚪先长出后肢</a:t>
            </a:r>
            <a:r>
              <a:rPr lang="en-US" altLang="zh-CN" sz="3200" smtClean="0">
                <a:latin typeface="+mn-ea"/>
                <a:ea typeface="+mn-ea"/>
              </a:rPr>
              <a:t>,</a:t>
            </a:r>
            <a:r>
              <a:rPr lang="zh-CN" altLang="en-US" sz="3200" smtClean="0">
                <a:latin typeface="+mn-ea"/>
                <a:ea typeface="+mn-ea"/>
              </a:rPr>
              <a:t>再长前肢</a:t>
            </a:r>
            <a:endParaRPr lang="en-US" altLang="zh-CN" sz="3200" smtClean="0">
              <a:latin typeface="+mn-ea"/>
              <a:ea typeface="+mn-ea"/>
            </a:endParaRPr>
          </a:p>
          <a:p>
            <a:r>
              <a:rPr lang="zh-CN" altLang="en-US" sz="3200" smtClean="0">
                <a:latin typeface="+mn-ea"/>
                <a:ea typeface="+mn-ea"/>
              </a:rPr>
              <a:t>③先长出外腮</a:t>
            </a:r>
            <a:endParaRPr lang="en-US" altLang="zh-CN" sz="3200" smtClean="0">
              <a:latin typeface="+mn-ea"/>
              <a:ea typeface="+mn-ea"/>
            </a:endParaRPr>
          </a:p>
          <a:p>
            <a:r>
              <a:rPr lang="zh-CN" altLang="en-US" sz="3200" smtClean="0">
                <a:latin typeface="+mn-ea"/>
                <a:ea typeface="+mn-ea"/>
              </a:rPr>
              <a:t>④尾和内腮逐渐萎缩消失</a:t>
            </a:r>
            <a:r>
              <a:rPr lang="en-US" altLang="zh-CN" sz="3200" smtClean="0">
                <a:latin typeface="+mn-ea"/>
                <a:ea typeface="+mn-ea"/>
              </a:rPr>
              <a:t>,</a:t>
            </a:r>
            <a:r>
              <a:rPr lang="zh-CN" altLang="en-US" sz="3200" smtClean="0">
                <a:latin typeface="+mn-ea"/>
                <a:ea typeface="+mn-ea"/>
              </a:rPr>
              <a:t>肺形成</a:t>
            </a:r>
            <a:endParaRPr lang="en-US" altLang="zh-CN" sz="3200" smtClean="0">
              <a:latin typeface="+mn-ea"/>
              <a:ea typeface="+mn-ea"/>
            </a:endParaRPr>
          </a:p>
          <a:p>
            <a:r>
              <a:rPr lang="en-US" altLang="zh-CN" sz="3200" smtClean="0">
                <a:latin typeface="+mn-ea"/>
                <a:ea typeface="+mn-ea"/>
              </a:rPr>
              <a:t>A.①②③④</a:t>
            </a:r>
            <a:endParaRPr lang="en-US" altLang="zh-CN" sz="3200" smtClean="0">
              <a:latin typeface="+mn-ea"/>
              <a:ea typeface="+mn-ea"/>
            </a:endParaRPr>
          </a:p>
          <a:p>
            <a:r>
              <a:rPr lang="en-US" altLang="zh-CN" sz="3200" smtClean="0">
                <a:latin typeface="+mn-ea"/>
                <a:ea typeface="+mn-ea"/>
              </a:rPr>
              <a:t>B.③①②④</a:t>
            </a:r>
            <a:endParaRPr lang="en-US" altLang="zh-CN" sz="3200" smtClean="0">
              <a:latin typeface="+mn-ea"/>
              <a:ea typeface="+mn-ea"/>
            </a:endParaRPr>
          </a:p>
          <a:p>
            <a:r>
              <a:rPr lang="en-US" altLang="zh-CN" sz="3200" smtClean="0">
                <a:latin typeface="+mn-ea"/>
                <a:ea typeface="+mn-ea"/>
              </a:rPr>
              <a:t>C.③②①④</a:t>
            </a:r>
            <a:endParaRPr lang="en-US" altLang="zh-CN" sz="3200" smtClean="0">
              <a:latin typeface="+mn-ea"/>
              <a:ea typeface="+mn-ea"/>
            </a:endParaRPr>
          </a:p>
          <a:p>
            <a:r>
              <a:rPr lang="en-US" altLang="zh-CN" sz="3200" smtClean="0">
                <a:latin typeface="+mn-ea"/>
                <a:ea typeface="+mn-ea"/>
              </a:rPr>
              <a:t>D.①③②④</a:t>
            </a:r>
            <a:endParaRPr lang="zh-CN" altLang="en-US" sz="3200">
              <a:latin typeface="+mn-ea"/>
              <a:ea typeface="+mn-e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357950" y="1357298"/>
            <a:ext cx="1428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mtClean="0"/>
              <a:t>B</a:t>
            </a:r>
            <a:endParaRPr lang="zh-CN" altLang="en-US"/>
          </a:p>
        </p:txBody>
      </p:sp>
      <p:pic>
        <p:nvPicPr>
          <p:cNvPr id="5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2026900" y="11010900"/>
            <a:ext cx="304800" cy="228600"/>
          </a:xfrm>
          <a:prstGeom prst="cube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0731500" y="11468100"/>
            <a:ext cx="330200" cy="2413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1">
  <a:themeElements>
    <a:clrScheme name="默认设计模板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默认设计模板">
      <a:majorFont>
        <a:latin typeface="Times New Roman"/>
        <a:ea typeface="宋体"/>
        <a:cs typeface="Arial"/>
      </a:majorFont>
      <a:minorFont>
        <a:latin typeface="Times New Roman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anose="020f0502020204030204" charset="0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 charset="0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111</Paragraphs>
  <Slides>22</Slides>
  <Notes>5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baseType="lpstr" size="33">
      <vt:lpstr>Arial</vt:lpstr>
      <vt:lpstr>Times New Roman</vt:lpstr>
      <vt:lpstr>宋体</vt:lpstr>
      <vt:lpstr>Calibri</vt:lpstr>
      <vt:lpstr>黑体</vt:lpstr>
      <vt:lpstr>Wingdings</vt:lpstr>
      <vt:lpstr>楷体_GB2312</vt:lpstr>
      <vt:lpstr>汉仪大宋简</vt:lpstr>
      <vt:lpstr>华文行楷</vt:lpstr>
      <vt:lpstr>仿宋_GB2312</vt:lpstr>
      <vt:lpstr>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2021-09-23T17:52:56.850</cp:lastPrinted>
  <dcterms:created xsi:type="dcterms:W3CDTF">2021-09-23T17:52:56Z</dcterms:created>
  <dcterms:modified xsi:type="dcterms:W3CDTF">2021-09-23T09:52:57Z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