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1" r:id="rId1"/>
    <p:sldMasterId id="2147483737" r:id="rId2"/>
  </p:sldMasterIdLst>
  <p:notesMasterIdLst>
    <p:notesMasterId r:id="rId19"/>
  </p:notesMasterIdLst>
  <p:sldIdLst>
    <p:sldId id="256" r:id="rId3"/>
    <p:sldId id="281" r:id="rId4"/>
    <p:sldId id="258" r:id="rId5"/>
    <p:sldId id="265" r:id="rId6"/>
    <p:sldId id="259" r:id="rId7"/>
    <p:sldId id="275" r:id="rId8"/>
    <p:sldId id="277" r:id="rId9"/>
    <p:sldId id="267" r:id="rId10"/>
    <p:sldId id="268" r:id="rId11"/>
    <p:sldId id="269" r:id="rId12"/>
    <p:sldId id="271" r:id="rId13"/>
    <p:sldId id="270" r:id="rId14"/>
    <p:sldId id="272" r:id="rId15"/>
    <p:sldId id="278" r:id="rId16"/>
    <p:sldId id="279" r:id="rId17"/>
    <p:sldId id="274" r:id="rId18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83C4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575" autoAdjust="0"/>
  </p:normalViewPr>
  <p:slideViewPr>
    <p:cSldViewPr>
      <p:cViewPr varScale="1">
        <p:scale>
          <a:sx n="50" d="100"/>
          <a:sy n="50" d="100"/>
        </p:scale>
        <p:origin x="-562" y="-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0F0E4A-7758-4F32-AD40-0824F38D19D5}" type="datetimeFigureOut">
              <a:rPr lang="zh-CN" altLang="en-US" smtClean="0"/>
              <a:t>2014/4/4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AB2FC1-869F-46CF-ADC9-1184637620D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14110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  <p:sp>
        <p:nvSpPr>
          <p:cNvPr id="2150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fld id="{BF726DAB-9E6F-41BD-A526-D74A2C27E2CA}" type="slidenum">
              <a:rPr lang="zh-CN" altLang="en-US" smtClean="0"/>
              <a:pPr eaLnBrk="1" hangingPunct="1"/>
              <a:t>4</a:t>
            </a:fld>
            <a:endParaRPr lang="zh-CN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 bwMode="gray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famil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3389313"/>
            <a:ext cx="6477000" cy="3468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Grp="1" noChangeArrowheads="1"/>
          </p:cNvSpPr>
          <p:nvPr>
            <p:ph type="dt" sz="half" idx="10"/>
          </p:nvPr>
        </p:nvSpPr>
        <p:spPr>
          <a:xfrm>
            <a:off x="1066800" y="6461125"/>
            <a:ext cx="1981200" cy="244475"/>
          </a:xfrm>
        </p:spPr>
        <p:txBody>
          <a:bodyPr/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609600" y="6461125"/>
            <a:ext cx="381000" cy="244475"/>
          </a:xfrm>
        </p:spPr>
        <p:txBody>
          <a:bodyPr/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FA63524C-2BC0-4102-B8FA-55F297D2F6E3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690333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484F83-53CD-4656-9ACA-D09019D595A2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3067205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E9FAD7-B48C-467E-88E4-23B544CFF1D7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481911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33400" y="1295400"/>
            <a:ext cx="4019550" cy="5105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705350" y="1295400"/>
            <a:ext cx="4019550" cy="5105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70F234-2FD3-4929-8DCB-5E1A6E576D55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795763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0F45AC-AF90-453C-9017-47DA6646EA52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9262360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3AA90C-06F2-4CE6-A2E9-BD52C64F2648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86082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080A34-00DE-474E-9808-7AF8728DD6B8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380060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3568BA-B853-49CB-9E3F-558F14D4D93C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993091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30996D-71E1-43B8-8C2F-D7349D718979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803210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A11B22-DD69-41B2-981B-392F1019A91C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440820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77025" y="447675"/>
            <a:ext cx="2047875" cy="59531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33400" y="447675"/>
            <a:ext cx="5991225" cy="59531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EA0BC8-CD73-45A5-8472-BCC09943C666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472183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8DD80F-DAD6-4C13-939C-48CBD57C2775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937781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90600" y="447675"/>
            <a:ext cx="7086600" cy="4873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533400" y="1295400"/>
            <a:ext cx="8191500" cy="5105400"/>
          </a:xfrm>
        </p:spPr>
        <p:txBody>
          <a:bodyPr/>
          <a:lstStyle/>
          <a:p>
            <a:pPr lvl="0"/>
            <a:endParaRPr lang="zh-CN" altLang="en-US" noProof="0" smtClean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0E0CDC-BAB6-4F7C-8AE0-D46C0B736BFB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9231332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标题和图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90600" y="447675"/>
            <a:ext cx="7086600" cy="4873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表占位符 2"/>
          <p:cNvSpPr>
            <a:spLocks noGrp="1"/>
          </p:cNvSpPr>
          <p:nvPr>
            <p:ph type="chart" idx="1"/>
          </p:nvPr>
        </p:nvSpPr>
        <p:spPr>
          <a:xfrm>
            <a:off x="533400" y="1295400"/>
            <a:ext cx="8191500" cy="5105400"/>
          </a:xfrm>
        </p:spPr>
        <p:txBody>
          <a:bodyPr/>
          <a:lstStyle/>
          <a:p>
            <a:pPr lvl="0"/>
            <a:endParaRPr lang="zh-CN" altLang="en-US" noProof="0" smtClean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E962A3-CE14-4B08-BB51-233EEEB1F7CD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134995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90600" y="447675"/>
            <a:ext cx="7086600" cy="4873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533400" y="1295400"/>
            <a:ext cx="4019550" cy="51054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705350" y="1295400"/>
            <a:ext cx="4019550" cy="51054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3AF448-CB38-455D-BE43-FF789AEEC938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53715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幻灯片">
    <p:bg bwMode="gray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famil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3389313"/>
            <a:ext cx="6477000" cy="3468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Grp="1" noChangeArrowheads="1"/>
          </p:cNvSpPr>
          <p:nvPr>
            <p:ph type="dt" sz="half" idx="10"/>
          </p:nvPr>
        </p:nvSpPr>
        <p:spPr>
          <a:xfrm>
            <a:off x="1066800" y="6461125"/>
            <a:ext cx="1981200" cy="244475"/>
          </a:xfrm>
        </p:spPr>
        <p:txBody>
          <a:bodyPr/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fld id="{C98B5DB2-6177-45AC-98AD-1FBA24DF3081}" type="datetimeFigureOut">
              <a:rPr lang="zh-CN" altLang="en-US" smtClean="0"/>
              <a:t>2014/4/4</a:t>
            </a:fld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609600" y="6461125"/>
            <a:ext cx="381000" cy="244475"/>
          </a:xfrm>
        </p:spPr>
        <p:txBody>
          <a:bodyPr/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fld id="{51FE0E62-095D-4993-951E-F179626243E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05066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1FE0E62-095D-4993-951E-F179626243E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98B5DB2-6177-45AC-98AD-1FBA24DF3081}" type="datetimeFigureOut">
              <a:rPr lang="zh-CN" altLang="en-US" smtClean="0"/>
              <a:t>2014/4/4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116689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1FE0E62-095D-4993-951E-F179626243E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98B5DB2-6177-45AC-98AD-1FBA24DF3081}" type="datetimeFigureOut">
              <a:rPr lang="zh-CN" altLang="en-US" smtClean="0"/>
              <a:t>2014/4/4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632420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33400" y="1295400"/>
            <a:ext cx="4019550" cy="5105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705350" y="1295400"/>
            <a:ext cx="4019550" cy="5105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1FE0E62-095D-4993-951E-F179626243E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98B5DB2-6177-45AC-98AD-1FBA24DF3081}" type="datetimeFigureOut">
              <a:rPr lang="zh-CN" altLang="en-US" smtClean="0"/>
              <a:t>2014/4/4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888498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1FE0E62-095D-4993-951E-F179626243E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98B5DB2-6177-45AC-98AD-1FBA24DF3081}" type="datetimeFigureOut">
              <a:rPr lang="zh-CN" altLang="en-US" smtClean="0"/>
              <a:t>2014/4/4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180097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1FE0E62-095D-4993-951E-F179626243E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98B5DB2-6177-45AC-98AD-1FBA24DF3081}" type="datetimeFigureOut">
              <a:rPr lang="zh-CN" altLang="en-US" smtClean="0"/>
              <a:t>2014/4/4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344834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1FE0E62-095D-4993-951E-F179626243E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98B5DB2-6177-45AC-98AD-1FBA24DF3081}" type="datetimeFigureOut">
              <a:rPr lang="zh-CN" altLang="en-US" smtClean="0"/>
              <a:t>2014/4/4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863810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1FE0E62-095D-4993-951E-F179626243E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98B5DB2-6177-45AC-98AD-1FBA24DF3081}" type="datetimeFigureOut">
              <a:rPr lang="zh-CN" altLang="en-US" smtClean="0"/>
              <a:t>2014/4/4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836054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1FE0E62-095D-4993-951E-F179626243E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98B5DB2-6177-45AC-98AD-1FBA24DF3081}" type="datetimeFigureOut">
              <a:rPr lang="zh-CN" altLang="en-US" smtClean="0"/>
              <a:t>2014/4/4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555646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1FE0E62-095D-4993-951E-F179626243E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98B5DB2-6177-45AC-98AD-1FBA24DF3081}" type="datetimeFigureOut">
              <a:rPr lang="zh-CN" altLang="en-US" smtClean="0"/>
              <a:t>2014/4/4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686819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77025" y="447675"/>
            <a:ext cx="2047875" cy="59531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33400" y="447675"/>
            <a:ext cx="5991225" cy="59531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1FE0E62-095D-4993-951E-F179626243E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98B5DB2-6177-45AC-98AD-1FBA24DF3081}" type="datetimeFigureOut">
              <a:rPr lang="zh-CN" altLang="en-US" smtClean="0"/>
              <a:t>2014/4/4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308899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1FE0E62-095D-4993-951E-F179626243E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98B5DB2-6177-45AC-98AD-1FBA24DF3081}" type="datetimeFigureOut">
              <a:rPr lang="zh-CN" altLang="en-US" smtClean="0"/>
              <a:t>2014/4/4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497807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90600" y="447675"/>
            <a:ext cx="7086600" cy="4873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533400" y="1295400"/>
            <a:ext cx="8191500" cy="5105400"/>
          </a:xfrm>
        </p:spPr>
        <p:txBody>
          <a:bodyPr/>
          <a:lstStyle/>
          <a:p>
            <a:pPr lvl="0"/>
            <a:r>
              <a:rPr lang="zh-CN" altLang="en-US" noProof="0" smtClean="0"/>
              <a:t>单击图标添加表格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1FE0E62-095D-4993-951E-F179626243E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98B5DB2-6177-45AC-98AD-1FBA24DF3081}" type="datetimeFigureOut">
              <a:rPr lang="zh-CN" altLang="en-US" smtClean="0"/>
              <a:t>2014/4/4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115809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标题和图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90600" y="447675"/>
            <a:ext cx="7086600" cy="4873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表占位符 2"/>
          <p:cNvSpPr>
            <a:spLocks noGrp="1"/>
          </p:cNvSpPr>
          <p:nvPr>
            <p:ph type="chart" idx="1"/>
          </p:nvPr>
        </p:nvSpPr>
        <p:spPr>
          <a:xfrm>
            <a:off x="533400" y="1295400"/>
            <a:ext cx="8191500" cy="5105400"/>
          </a:xfrm>
        </p:spPr>
        <p:txBody>
          <a:bodyPr/>
          <a:lstStyle/>
          <a:p>
            <a:pPr lvl="0"/>
            <a:r>
              <a:rPr lang="zh-CN" altLang="en-US" noProof="0" smtClean="0"/>
              <a:t>单击图标添加图表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1FE0E62-095D-4993-951E-F179626243E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98B5DB2-6177-45AC-98AD-1FBA24DF3081}" type="datetimeFigureOut">
              <a:rPr lang="zh-CN" altLang="en-US" smtClean="0"/>
              <a:t>2014/4/4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151723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90600" y="447675"/>
            <a:ext cx="7086600" cy="4873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533400" y="1295400"/>
            <a:ext cx="4019550" cy="51054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705350" y="1295400"/>
            <a:ext cx="4019550" cy="51054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1FE0E62-095D-4993-951E-F179626243E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98B5DB2-6177-45AC-98AD-1FBA24DF3081}" type="datetimeFigureOut">
              <a:rPr lang="zh-CN" altLang="en-US" smtClean="0"/>
              <a:t>2014/4/4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77572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8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17.xml"/><Relationship Id="rId16" Type="http://schemas.openxmlformats.org/officeDocument/2006/relationships/theme" Target="../theme/theme2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Relationship Id="rId14" Type="http://schemas.openxmlformats.org/officeDocument/2006/relationships/slideLayout" Target="../slideLayouts/slideLayout2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Pr>
        <a:blipFill dpi="0" rotWithShape="0">
          <a:blip r:embed="rId1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533400" y="1295400"/>
            <a:ext cx="8191500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546821" name="Rectangle 5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4191000" y="6505575"/>
            <a:ext cx="838200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a typeface="宋体" pitchFamily="2" charset="-122"/>
              </a:defRPr>
            </a:lvl1pPr>
          </a:lstStyle>
          <a:p>
            <a:pPr>
              <a:defRPr/>
            </a:pPr>
            <a:fld id="{06D93264-AF63-4CDB-843E-A73F59585F3E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3076" name="Rectangle 6"/>
          <p:cNvSpPr>
            <a:spLocks noGrp="1" noChangeArrowheads="1"/>
          </p:cNvSpPr>
          <p:nvPr>
            <p:ph type="title"/>
          </p:nvPr>
        </p:nvSpPr>
        <p:spPr bwMode="gray">
          <a:xfrm>
            <a:off x="990600" y="447675"/>
            <a:ext cx="7086600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546823" name="Rectangle 7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381000" y="6505575"/>
            <a:ext cx="1905000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23859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  <p:sldLayoutId id="2147483723" r:id="rId2"/>
    <p:sldLayoutId id="2147483724" r:id="rId3"/>
    <p:sldLayoutId id="2147483725" r:id="rId4"/>
    <p:sldLayoutId id="2147483726" r:id="rId5"/>
    <p:sldLayoutId id="2147483727" r:id="rId6"/>
    <p:sldLayoutId id="2147483728" r:id="rId7"/>
    <p:sldLayoutId id="2147483729" r:id="rId8"/>
    <p:sldLayoutId id="2147483730" r:id="rId9"/>
    <p:sldLayoutId id="2147483731" r:id="rId10"/>
    <p:sldLayoutId id="2147483732" r:id="rId11"/>
    <p:sldLayoutId id="2147483733" r:id="rId12"/>
    <p:sldLayoutId id="2147483734" r:id="rId13"/>
    <p:sldLayoutId id="2147483735" r:id="rId14"/>
    <p:sldLayoutId id="2147483736" r:id="rId15"/>
  </p:sldLayoutIdLst>
  <p:timing>
    <p:tnLst>
      <p:par>
        <p:cTn id="1" dur="indefinite" restart="never" nodeType="tmRoot"/>
      </p:par>
    </p:tnLst>
  </p:timing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v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6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blipFill dpi="0" rotWithShape="0">
          <a:blip r:embed="rId1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533400" y="1295400"/>
            <a:ext cx="8191500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546821" name="Rectangle 5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4191000" y="6505575"/>
            <a:ext cx="838200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a typeface="宋体" pitchFamily="2" charset="-122"/>
              </a:defRPr>
            </a:lvl1pPr>
          </a:lstStyle>
          <a:p>
            <a:fld id="{51FE0E62-095D-4993-951E-F179626243E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3076" name="Rectangle 6"/>
          <p:cNvSpPr>
            <a:spLocks noGrp="1" noChangeArrowheads="1"/>
          </p:cNvSpPr>
          <p:nvPr>
            <p:ph type="title"/>
          </p:nvPr>
        </p:nvSpPr>
        <p:spPr bwMode="gray">
          <a:xfrm>
            <a:off x="990600" y="447675"/>
            <a:ext cx="7086600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546823" name="Rectangle 7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381000" y="6505575"/>
            <a:ext cx="1905000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a typeface="宋体" pitchFamily="2" charset="-122"/>
              </a:defRPr>
            </a:lvl1pPr>
          </a:lstStyle>
          <a:p>
            <a:fld id="{C98B5DB2-6177-45AC-98AD-1FBA24DF3081}" type="datetimeFigureOut">
              <a:rPr lang="zh-CN" altLang="en-US" smtClean="0"/>
              <a:t>2014/4/4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39" r:id="rId2"/>
    <p:sldLayoutId id="2147483740" r:id="rId3"/>
    <p:sldLayoutId id="2147483741" r:id="rId4"/>
    <p:sldLayoutId id="2147483742" r:id="rId5"/>
    <p:sldLayoutId id="2147483743" r:id="rId6"/>
    <p:sldLayoutId id="2147483744" r:id="rId7"/>
    <p:sldLayoutId id="2147483745" r:id="rId8"/>
    <p:sldLayoutId id="2147483746" r:id="rId9"/>
    <p:sldLayoutId id="2147483747" r:id="rId10"/>
    <p:sldLayoutId id="2147483748" r:id="rId11"/>
    <p:sldLayoutId id="2147483749" r:id="rId12"/>
    <p:sldLayoutId id="2147483750" r:id="rId13"/>
    <p:sldLayoutId id="2147483751" r:id="rId14"/>
    <p:sldLayoutId id="2147483752" r:id="rId15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v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6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0"/>
            <a:ext cx="9144000" cy="685800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2267744" y="736828"/>
            <a:ext cx="6624736" cy="1107996"/>
          </a:xfrm>
          <a:prstGeom prst="rect">
            <a:avLst/>
          </a:prstGeom>
          <a:solidFill>
            <a:schemeClr val="bg2"/>
          </a:solidFill>
          <a:ln>
            <a:solidFill>
              <a:schemeClr val="accent1"/>
            </a:solidFill>
          </a:ln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altLang="zh-CN" sz="6600" b="1" cap="all" spc="0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Passive voice</a:t>
            </a:r>
          </a:p>
        </p:txBody>
      </p:sp>
    </p:spTree>
    <p:extLst>
      <p:ext uri="{BB962C8B-B14F-4D97-AF65-F5344CB8AC3E}">
        <p14:creationId xmlns:p14="http://schemas.microsoft.com/office/powerpoint/2010/main" val="1525756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idx="1"/>
          </p:nvPr>
        </p:nvSpPr>
        <p:spPr>
          <a:xfrm>
            <a:off x="755576" y="980728"/>
            <a:ext cx="7704856" cy="1728192"/>
          </a:xfrm>
          <a:noFill/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zh-CN" sz="3600" b="1" u="sng" dirty="0" smtClean="0">
                <a:solidFill>
                  <a:srgbClr val="0000FF"/>
                </a:solidFill>
              </a:rPr>
              <a:t>Tom</a:t>
            </a:r>
            <a:r>
              <a:rPr lang="en-US" altLang="zh-CN" sz="3600" b="1" dirty="0" smtClean="0">
                <a:solidFill>
                  <a:srgbClr val="0000FF"/>
                </a:solidFill>
              </a:rPr>
              <a:t> </a:t>
            </a:r>
            <a:r>
              <a:rPr lang="en-US" altLang="zh-CN" sz="3600" b="1" u="sng" dirty="0" smtClean="0">
                <a:solidFill>
                  <a:srgbClr val="FF3300"/>
                </a:solidFill>
              </a:rPr>
              <a:t>broke</a:t>
            </a:r>
            <a:r>
              <a:rPr lang="en-US" altLang="zh-CN" sz="3600" b="1" dirty="0" smtClean="0">
                <a:solidFill>
                  <a:srgbClr val="FF3300"/>
                </a:solidFill>
              </a:rPr>
              <a:t> </a:t>
            </a:r>
            <a:r>
              <a:rPr lang="en-US" altLang="zh-CN" sz="3600" b="1" u="sng" dirty="0" smtClean="0"/>
              <a:t>the window</a:t>
            </a:r>
            <a:r>
              <a:rPr lang="en-US" altLang="zh-CN" sz="3600" b="1" dirty="0" smtClean="0"/>
              <a:t>. </a:t>
            </a:r>
            <a:r>
              <a:rPr lang="en-US" altLang="zh-CN" sz="3600" b="1" dirty="0" smtClean="0">
                <a:solidFill>
                  <a:srgbClr val="0000FF"/>
                </a:solidFill>
              </a:rPr>
              <a:t> 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zh-CN" sz="1400" b="1" dirty="0" smtClean="0">
                <a:solidFill>
                  <a:srgbClr val="0000FF"/>
                </a:solidFill>
              </a:rPr>
              <a:t>  </a:t>
            </a:r>
            <a:endParaRPr lang="en-US" altLang="zh-CN" sz="700" b="1" dirty="0" smtClean="0">
              <a:solidFill>
                <a:srgbClr val="0000FF"/>
              </a:solidFill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zh-CN" sz="3600" b="1" u="sng" dirty="0" smtClean="0"/>
              <a:t>The window</a:t>
            </a:r>
            <a:r>
              <a:rPr lang="en-US" altLang="zh-CN" sz="3600" b="1" dirty="0" smtClean="0"/>
              <a:t> </a:t>
            </a:r>
            <a:r>
              <a:rPr lang="en-US" altLang="zh-CN" sz="3600" b="1" u="sng" dirty="0" smtClean="0">
                <a:solidFill>
                  <a:srgbClr val="FF3300"/>
                </a:solidFill>
              </a:rPr>
              <a:t>was broken</a:t>
            </a:r>
            <a:r>
              <a:rPr lang="en-US" altLang="zh-CN" sz="3600" b="1" dirty="0" smtClean="0"/>
              <a:t> </a:t>
            </a:r>
            <a:r>
              <a:rPr lang="en-US" altLang="zh-CN" sz="3600" b="1" u="sng" dirty="0" smtClean="0"/>
              <a:t>by </a:t>
            </a:r>
            <a:r>
              <a:rPr lang="en-US" altLang="zh-CN" sz="3600" b="1" u="sng" kern="1200" dirty="0">
                <a:solidFill>
                  <a:srgbClr val="0000FF"/>
                </a:solidFill>
              </a:rPr>
              <a:t>Tom</a:t>
            </a:r>
            <a:r>
              <a:rPr lang="en-US" altLang="zh-CN" sz="3600" b="1" dirty="0" smtClean="0"/>
              <a:t>. </a:t>
            </a:r>
            <a:r>
              <a:rPr lang="en-US" altLang="zh-CN" sz="2400" b="1" dirty="0" smtClean="0"/>
              <a:t>   </a:t>
            </a:r>
          </a:p>
        </p:txBody>
      </p:sp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755576" y="2780928"/>
            <a:ext cx="7704856" cy="1872208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r>
              <a:rPr lang="en-US" altLang="zh-CN" sz="3600" b="1" u="sng" dirty="0" smtClean="0">
                <a:solidFill>
                  <a:srgbClr val="0000FF"/>
                </a:solidFill>
              </a:rPr>
              <a:t>Tom</a:t>
            </a:r>
            <a:r>
              <a:rPr lang="en-US" altLang="zh-CN" sz="3600" b="1" dirty="0" smtClean="0">
                <a:solidFill>
                  <a:srgbClr val="0000FF"/>
                </a:solidFill>
              </a:rPr>
              <a:t> </a:t>
            </a:r>
            <a:r>
              <a:rPr lang="en-US" altLang="zh-CN" sz="3600" b="1" u="sng" dirty="0">
                <a:solidFill>
                  <a:srgbClr val="FF3300"/>
                </a:solidFill>
              </a:rPr>
              <a:t>broke</a:t>
            </a:r>
            <a:r>
              <a:rPr lang="en-US" altLang="zh-CN" sz="3600" b="1" dirty="0">
                <a:solidFill>
                  <a:srgbClr val="FF3300"/>
                </a:solidFill>
              </a:rPr>
              <a:t> </a:t>
            </a:r>
            <a:r>
              <a:rPr lang="en-US" altLang="zh-CN" sz="3600" b="1" u="sng" dirty="0"/>
              <a:t>the windows</a:t>
            </a:r>
            <a:r>
              <a:rPr lang="en-US" altLang="zh-CN" sz="3600" b="1" dirty="0"/>
              <a:t>. 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r>
              <a:rPr lang="en-US" altLang="zh-CN" sz="1400" b="1" dirty="0">
                <a:solidFill>
                  <a:srgbClr val="0000FF"/>
                </a:solidFill>
              </a:rPr>
              <a:t> </a:t>
            </a:r>
            <a:r>
              <a:rPr lang="en-US" altLang="zh-CN" sz="900" b="1" dirty="0">
                <a:solidFill>
                  <a:srgbClr val="0000FF"/>
                </a:solidFill>
              </a:rPr>
              <a:t>  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r>
              <a:rPr lang="en-US" altLang="zh-CN" sz="3600" b="1" u="sng" dirty="0"/>
              <a:t>The windows</a:t>
            </a:r>
            <a:r>
              <a:rPr lang="en-US" altLang="zh-CN" sz="3600" b="1" dirty="0"/>
              <a:t> </a:t>
            </a:r>
            <a:r>
              <a:rPr lang="en-US" altLang="zh-CN" sz="3600" b="1" u="sng" dirty="0">
                <a:solidFill>
                  <a:srgbClr val="FF3300"/>
                </a:solidFill>
              </a:rPr>
              <a:t>were broken</a:t>
            </a:r>
            <a:r>
              <a:rPr lang="en-US" altLang="zh-CN" sz="3600" b="1" dirty="0"/>
              <a:t> </a:t>
            </a:r>
            <a:r>
              <a:rPr lang="en-US" altLang="zh-CN" sz="3600" b="1" u="sng" dirty="0"/>
              <a:t>by </a:t>
            </a:r>
            <a:r>
              <a:rPr lang="en-US" altLang="zh-CN" sz="3600" b="1" u="sng" dirty="0">
                <a:solidFill>
                  <a:srgbClr val="0000FF"/>
                </a:solidFill>
              </a:rPr>
              <a:t>Tom</a:t>
            </a:r>
            <a:r>
              <a:rPr lang="en-US" altLang="zh-CN" sz="3600" b="1" dirty="0"/>
              <a:t>.</a:t>
            </a:r>
            <a:r>
              <a:rPr lang="en-US" altLang="zh-CN" sz="4000" b="1" dirty="0"/>
              <a:t> 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r>
              <a:rPr lang="en-US" altLang="zh-CN" sz="2800" b="1" dirty="0"/>
              <a:t>   </a:t>
            </a:r>
          </a:p>
        </p:txBody>
      </p:sp>
      <p:sp>
        <p:nvSpPr>
          <p:cNvPr id="6" name="Rectangle 11"/>
          <p:cNvSpPr>
            <a:spLocks noChangeArrowheads="1"/>
          </p:cNvSpPr>
          <p:nvPr/>
        </p:nvSpPr>
        <p:spPr bwMode="auto">
          <a:xfrm>
            <a:off x="754881" y="4581128"/>
            <a:ext cx="7705551" cy="1656184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r>
              <a:rPr lang="en-US" altLang="zh-CN" sz="3600" b="1" u="sng" dirty="0" smtClean="0">
                <a:solidFill>
                  <a:srgbClr val="0000FF"/>
                </a:solidFill>
              </a:rPr>
              <a:t>He</a:t>
            </a:r>
            <a:r>
              <a:rPr lang="en-US" altLang="zh-CN" sz="3600" b="1" dirty="0" smtClean="0">
                <a:solidFill>
                  <a:srgbClr val="0000FF"/>
                </a:solidFill>
              </a:rPr>
              <a:t> </a:t>
            </a:r>
            <a:r>
              <a:rPr lang="en-US" altLang="zh-CN" sz="3600" b="1" u="sng" dirty="0">
                <a:solidFill>
                  <a:srgbClr val="FF3300"/>
                </a:solidFill>
              </a:rPr>
              <a:t>broke</a:t>
            </a:r>
            <a:r>
              <a:rPr lang="en-US" altLang="zh-CN" sz="3600" b="1" dirty="0">
                <a:solidFill>
                  <a:srgbClr val="FF3300"/>
                </a:solidFill>
              </a:rPr>
              <a:t> </a:t>
            </a:r>
            <a:r>
              <a:rPr lang="en-US" altLang="zh-CN" sz="3600" b="1" u="sng" dirty="0"/>
              <a:t>the windows</a:t>
            </a:r>
            <a:r>
              <a:rPr lang="en-US" altLang="zh-CN" sz="3600" b="1" dirty="0"/>
              <a:t>. </a:t>
            </a:r>
            <a:r>
              <a:rPr lang="en-US" altLang="zh-CN" sz="3600" b="1" dirty="0">
                <a:solidFill>
                  <a:srgbClr val="0000FF"/>
                </a:solidFill>
              </a:rPr>
              <a:t> 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r>
              <a:rPr lang="en-US" altLang="zh-CN" sz="900" b="1" dirty="0">
                <a:solidFill>
                  <a:srgbClr val="0000FF"/>
                </a:solidFill>
              </a:rPr>
              <a:t>  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r>
              <a:rPr lang="en-US" altLang="zh-CN" sz="3600" b="1" u="sng" dirty="0"/>
              <a:t>The windows</a:t>
            </a:r>
            <a:r>
              <a:rPr lang="en-US" altLang="zh-CN" sz="3600" b="1" dirty="0"/>
              <a:t> </a:t>
            </a:r>
            <a:r>
              <a:rPr lang="en-US" altLang="zh-CN" sz="3600" b="1" u="sng" dirty="0">
                <a:solidFill>
                  <a:srgbClr val="FF3300"/>
                </a:solidFill>
              </a:rPr>
              <a:t>were broken</a:t>
            </a:r>
            <a:r>
              <a:rPr lang="en-US" altLang="zh-CN" sz="3600" b="1" dirty="0"/>
              <a:t> </a:t>
            </a:r>
            <a:r>
              <a:rPr lang="en-US" altLang="zh-CN" sz="3600" b="1" u="sng" dirty="0"/>
              <a:t>by </a:t>
            </a:r>
            <a:r>
              <a:rPr lang="en-US" altLang="zh-CN" sz="3600" b="1" u="sng" dirty="0">
                <a:solidFill>
                  <a:srgbClr val="0000FF"/>
                </a:solidFill>
              </a:rPr>
              <a:t>him</a:t>
            </a:r>
            <a:r>
              <a:rPr lang="en-US" altLang="zh-CN" sz="3600" b="1" dirty="0"/>
              <a:t>.</a:t>
            </a:r>
            <a:r>
              <a:rPr lang="en-US" altLang="zh-CN" sz="4000" b="1" dirty="0"/>
              <a:t> </a:t>
            </a:r>
            <a:endParaRPr lang="en-US" altLang="zh-CN" sz="2800" b="1" dirty="0"/>
          </a:p>
        </p:txBody>
      </p:sp>
    </p:spTree>
    <p:extLst>
      <p:ext uri="{BB962C8B-B14F-4D97-AF65-F5344CB8AC3E}">
        <p14:creationId xmlns:p14="http://schemas.microsoft.com/office/powerpoint/2010/main" val="4096066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utoUpdateAnimBg="0"/>
      <p:bldP spid="5" grpId="0" build="p" autoUpdateAnimBg="0"/>
      <p:bldP spid="6" grpId="0" build="p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395536" y="1052736"/>
            <a:ext cx="8136904" cy="1296144"/>
          </a:xfrm>
        </p:spPr>
        <p:txBody>
          <a:bodyPr>
            <a:noAutofit/>
          </a:bodyPr>
          <a:lstStyle/>
          <a:p>
            <a:pPr marL="457200" indent="-457200"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Fill in the blanks with the proper form of the words given in the brackets.</a:t>
            </a:r>
          </a:p>
          <a:p>
            <a:pPr marL="457200" indent="-457200"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en-US" altLang="zh-CN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43" name="Text Box 22"/>
          <p:cNvSpPr txBox="1">
            <a:spLocks noChangeArrowheads="1"/>
          </p:cNvSpPr>
          <p:nvPr/>
        </p:nvSpPr>
        <p:spPr bwMode="auto">
          <a:xfrm>
            <a:off x="755576" y="2204864"/>
            <a:ext cx="7596187" cy="37548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just" eaLnBrk="1" hangingPunct="1">
              <a:spcBef>
                <a:spcPct val="50000"/>
              </a:spcBef>
              <a:buFontTx/>
              <a:buAutoNum type="arabicPeriod"/>
            </a:pPr>
            <a:r>
              <a:rPr lang="en-US" altLang="zh-CN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The bridge </a:t>
            </a:r>
            <a:r>
              <a:rPr lang="en-US" altLang="zh-CN" sz="2800" b="1" u="sng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                  </a:t>
            </a:r>
            <a:r>
              <a:rPr lang="en-US" altLang="zh-CN" sz="2800" b="1" u="sng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  </a:t>
            </a:r>
            <a:r>
              <a:rPr lang="en-US" altLang="zh-CN" sz="28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zh-CN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( build) last year. </a:t>
            </a:r>
          </a:p>
          <a:p>
            <a:pPr algn="just" eaLnBrk="1" hangingPunct="1">
              <a:spcBef>
                <a:spcPct val="50000"/>
              </a:spcBef>
              <a:buFontTx/>
              <a:buAutoNum type="arabicPeriod"/>
            </a:pPr>
            <a:r>
              <a:rPr lang="en-US" altLang="zh-CN" sz="2800" b="1" dirty="0">
                <a:latin typeface="Arial" pitchFamily="34" charset="0"/>
              </a:rPr>
              <a:t>The Olympic Games</a:t>
            </a:r>
            <a:r>
              <a:rPr lang="en-US" altLang="zh-CN" sz="2800" b="1" dirty="0">
                <a:solidFill>
                  <a:srgbClr val="000000"/>
                </a:solidFill>
                <a:latin typeface="Arial" pitchFamily="34" charset="0"/>
              </a:rPr>
              <a:t> </a:t>
            </a:r>
            <a:r>
              <a:rPr lang="en-US" altLang="zh-CN" sz="2800" b="1" u="sng" dirty="0">
                <a:solidFill>
                  <a:srgbClr val="000000"/>
                </a:solidFill>
                <a:latin typeface="Arial" pitchFamily="34" charset="0"/>
              </a:rPr>
              <a:t>             </a:t>
            </a:r>
            <a:r>
              <a:rPr lang="en-US" altLang="zh-CN" sz="2800" b="1" u="sng" dirty="0" smtClean="0">
                <a:solidFill>
                  <a:srgbClr val="000000"/>
                </a:solidFill>
                <a:latin typeface="Arial" pitchFamily="34" charset="0"/>
              </a:rPr>
              <a:t>   </a:t>
            </a:r>
            <a:r>
              <a:rPr lang="en-US" altLang="zh-CN" sz="2800" b="1" dirty="0">
                <a:solidFill>
                  <a:srgbClr val="000000"/>
                </a:solidFill>
                <a:latin typeface="Arial" pitchFamily="34" charset="0"/>
              </a:rPr>
              <a:t>(</a:t>
            </a:r>
            <a:r>
              <a:rPr lang="en-US" altLang="zh-CN" sz="2800" b="1" dirty="0" smtClean="0">
                <a:solidFill>
                  <a:srgbClr val="000000"/>
                </a:solidFill>
                <a:latin typeface="Arial" pitchFamily="34" charset="0"/>
              </a:rPr>
              <a:t>hold</a:t>
            </a:r>
            <a:r>
              <a:rPr lang="en-US" altLang="zh-CN" sz="2800" b="1" dirty="0">
                <a:solidFill>
                  <a:srgbClr val="000000"/>
                </a:solidFill>
                <a:latin typeface="Arial" pitchFamily="34" charset="0"/>
              </a:rPr>
              <a:t>) every four years.</a:t>
            </a:r>
          </a:p>
          <a:p>
            <a:pPr algn="just" eaLnBrk="1" hangingPunct="1">
              <a:spcBef>
                <a:spcPct val="50000"/>
              </a:spcBef>
              <a:buFontTx/>
              <a:buAutoNum type="arabicPeriod"/>
            </a:pPr>
            <a:r>
              <a:rPr lang="en-US" altLang="zh-CN" sz="2800" b="1" dirty="0">
                <a:solidFill>
                  <a:srgbClr val="000000"/>
                </a:solidFill>
                <a:latin typeface="Arial" pitchFamily="34" charset="0"/>
              </a:rPr>
              <a:t>The problem </a:t>
            </a:r>
            <a:r>
              <a:rPr lang="en-US" altLang="zh-CN" sz="2800" b="1" u="sng" dirty="0">
                <a:solidFill>
                  <a:srgbClr val="000000"/>
                </a:solidFill>
                <a:latin typeface="Arial" pitchFamily="34" charset="0"/>
              </a:rPr>
              <a:t>                                 </a:t>
            </a:r>
            <a:r>
              <a:rPr lang="en-US" altLang="zh-CN" sz="2800" b="1" dirty="0">
                <a:solidFill>
                  <a:srgbClr val="000000"/>
                </a:solidFill>
                <a:latin typeface="Arial" pitchFamily="34" charset="0"/>
              </a:rPr>
              <a:t> (discuss) at the meeting </a:t>
            </a:r>
            <a:r>
              <a:rPr lang="en-US" altLang="zh-CN" sz="2800" b="1" dirty="0">
                <a:latin typeface="Arial" pitchFamily="34" charset="0"/>
              </a:rPr>
              <a:t>now</a:t>
            </a:r>
            <a:r>
              <a:rPr lang="en-US" altLang="zh-CN" sz="2800" b="1" dirty="0">
                <a:solidFill>
                  <a:srgbClr val="000000"/>
                </a:solidFill>
                <a:latin typeface="Arial" pitchFamily="34" charset="0"/>
              </a:rPr>
              <a:t>. </a:t>
            </a:r>
          </a:p>
          <a:p>
            <a:pPr algn="just" eaLnBrk="1" hangingPunct="1">
              <a:spcBef>
                <a:spcPct val="50000"/>
              </a:spcBef>
              <a:buFontTx/>
              <a:buAutoNum type="arabicPeriod"/>
            </a:pPr>
            <a:r>
              <a:rPr lang="en-US" altLang="zh-CN" sz="2800" b="1" dirty="0">
                <a:solidFill>
                  <a:srgbClr val="000000"/>
                </a:solidFill>
                <a:latin typeface="Arial" pitchFamily="34" charset="0"/>
              </a:rPr>
              <a:t>His new book </a:t>
            </a:r>
            <a:r>
              <a:rPr lang="en-US" altLang="zh-CN" sz="2800" b="1" u="sng" dirty="0" smtClean="0">
                <a:solidFill>
                  <a:srgbClr val="000000"/>
                </a:solidFill>
                <a:latin typeface="Arial" pitchFamily="34" charset="0"/>
              </a:rPr>
              <a:t>                               </a:t>
            </a:r>
            <a:r>
              <a:rPr lang="en-US" altLang="zh-CN" sz="2800" b="1" dirty="0" smtClean="0">
                <a:solidFill>
                  <a:srgbClr val="000000"/>
                </a:solidFill>
                <a:latin typeface="Arial" pitchFamily="34" charset="0"/>
              </a:rPr>
              <a:t>(</a:t>
            </a:r>
            <a:r>
              <a:rPr lang="en-US" altLang="zh-CN" sz="2800" b="1" dirty="0">
                <a:solidFill>
                  <a:srgbClr val="000000"/>
                </a:solidFill>
                <a:latin typeface="Arial" pitchFamily="34" charset="0"/>
              </a:rPr>
              <a:t>publish) next month. </a:t>
            </a:r>
            <a:endParaRPr lang="en-US" altLang="zh-CN" sz="2800" dirty="0">
              <a:latin typeface="Arial" pitchFamily="34" charset="0"/>
            </a:endParaRPr>
          </a:p>
        </p:txBody>
      </p:sp>
      <p:sp>
        <p:nvSpPr>
          <p:cNvPr id="5149" name="Text Box 29"/>
          <p:cNvSpPr txBox="1">
            <a:spLocks noChangeArrowheads="1"/>
          </p:cNvSpPr>
          <p:nvPr/>
        </p:nvSpPr>
        <p:spPr bwMode="auto">
          <a:xfrm>
            <a:off x="3276600" y="2204864"/>
            <a:ext cx="1804988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 b="1" dirty="0">
                <a:solidFill>
                  <a:srgbClr val="CC3300"/>
                </a:solidFill>
                <a:latin typeface="Arial" pitchFamily="34" charset="0"/>
              </a:rPr>
              <a:t>was built</a:t>
            </a:r>
            <a:r>
              <a:rPr lang="en-US" altLang="zh-CN" sz="2800" dirty="0">
                <a:latin typeface="Arial" pitchFamily="34" charset="0"/>
              </a:rPr>
              <a:t> </a:t>
            </a:r>
          </a:p>
        </p:txBody>
      </p:sp>
      <p:sp>
        <p:nvSpPr>
          <p:cNvPr id="5150" name="Text Box 30"/>
          <p:cNvSpPr txBox="1">
            <a:spLocks noChangeArrowheads="1"/>
          </p:cNvSpPr>
          <p:nvPr/>
        </p:nvSpPr>
        <p:spPr bwMode="auto">
          <a:xfrm>
            <a:off x="5148609" y="2852415"/>
            <a:ext cx="187166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 b="1" dirty="0" smtClean="0">
                <a:solidFill>
                  <a:srgbClr val="CC3300"/>
                </a:solidFill>
                <a:latin typeface="Arial" pitchFamily="34" charset="0"/>
              </a:rPr>
              <a:t>are </a:t>
            </a:r>
            <a:r>
              <a:rPr lang="en-US" altLang="zh-CN" sz="2800" b="1" dirty="0">
                <a:solidFill>
                  <a:srgbClr val="CC3300"/>
                </a:solidFill>
                <a:latin typeface="Arial" pitchFamily="34" charset="0"/>
              </a:rPr>
              <a:t>held </a:t>
            </a:r>
          </a:p>
        </p:txBody>
      </p:sp>
      <p:sp>
        <p:nvSpPr>
          <p:cNvPr id="5151" name="Text Box 31"/>
          <p:cNvSpPr txBox="1">
            <a:spLocks noChangeArrowheads="1"/>
          </p:cNvSpPr>
          <p:nvPr/>
        </p:nvSpPr>
        <p:spPr bwMode="auto">
          <a:xfrm>
            <a:off x="3348038" y="3861048"/>
            <a:ext cx="3529012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 b="1" dirty="0">
                <a:solidFill>
                  <a:srgbClr val="CC3300"/>
                </a:solidFill>
                <a:latin typeface="Arial" pitchFamily="34" charset="0"/>
              </a:rPr>
              <a:t>is being discussed</a:t>
            </a:r>
            <a:r>
              <a:rPr lang="en-US" altLang="zh-CN" sz="2800" dirty="0">
                <a:latin typeface="Arial" pitchFamily="34" charset="0"/>
              </a:rPr>
              <a:t> </a:t>
            </a:r>
          </a:p>
        </p:txBody>
      </p:sp>
      <p:sp>
        <p:nvSpPr>
          <p:cNvPr id="5152" name="Text Box 32"/>
          <p:cNvSpPr txBox="1">
            <a:spLocks noChangeArrowheads="1"/>
          </p:cNvSpPr>
          <p:nvPr/>
        </p:nvSpPr>
        <p:spPr bwMode="auto">
          <a:xfrm>
            <a:off x="3635375" y="4941168"/>
            <a:ext cx="3240088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 b="1" dirty="0">
                <a:solidFill>
                  <a:srgbClr val="CC3300"/>
                </a:solidFill>
                <a:latin typeface="Arial" pitchFamily="34" charset="0"/>
              </a:rPr>
              <a:t>will be published</a:t>
            </a:r>
            <a:r>
              <a:rPr lang="en-US" altLang="zh-CN" sz="2800" dirty="0">
                <a:latin typeface="Arial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61947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5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5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5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5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  <p:bldP spid="515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图片 5" descr="pos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42875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6"/>
          <p:cNvSpPr txBox="1">
            <a:spLocks noChangeArrowheads="1"/>
          </p:cNvSpPr>
          <p:nvPr/>
        </p:nvSpPr>
        <p:spPr bwMode="auto">
          <a:xfrm>
            <a:off x="1250156" y="430964"/>
            <a:ext cx="7498308" cy="5668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ts val="3700"/>
              </a:lnSpc>
              <a:defRPr/>
            </a:pPr>
            <a:r>
              <a:rPr lang="en-US" altLang="zh-CN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itchFamily="34" charset="0"/>
              </a:rPr>
              <a:t>The passive voice with modal verbs</a:t>
            </a:r>
            <a:endParaRPr lang="zh-CN" altLang="zh-CN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itannic Bold" pitchFamily="34" charset="0"/>
            </a:endParaRPr>
          </a:p>
        </p:txBody>
      </p:sp>
      <p:sp>
        <p:nvSpPr>
          <p:cNvPr id="6150" name="AutoShape 2" descr="C:\Users\asus\AppData\Roaming\Tencent\Users\563907112\QQ\WinTemp\RichOle\W3P7$4XZ4W(19K9]1%[SM.jpg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51" name="AutoShape 3" descr="C:\Users\asus\AppData\Roaming\Tencent\Users\563907112\QQ\WinTemp\RichOle\W3P7$4XZ4W(19K9]1%[SM.jpg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65" name="Rectangle 1"/>
          <p:cNvSpPr>
            <a:spLocks noChangeArrowheads="1"/>
          </p:cNvSpPr>
          <p:nvPr/>
        </p:nvSpPr>
        <p:spPr bwMode="auto">
          <a:xfrm>
            <a:off x="714375" y="2132856"/>
            <a:ext cx="7718697" cy="3828740"/>
          </a:xfrm>
          <a:prstGeom prst="rect">
            <a:avLst/>
          </a:prstGeom>
          <a:solidFill>
            <a:schemeClr val="bg1"/>
          </a:solidFill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marL="174625" indent="-174625" eaLnBrk="0" hangingPunct="0">
              <a:lnSpc>
                <a:spcPct val="125000"/>
              </a:lnSpc>
              <a:buFontTx/>
              <a:buChar char="•"/>
              <a:defRPr/>
            </a:pPr>
            <a:r>
              <a:rPr lang="en-US" altLang="zh-CN" sz="28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cs typeface="Times New Roman" pitchFamily="18" charset="0"/>
              </a:rPr>
              <a:t>What should we do to the pictures if we want the characters and things to appear to move? </a:t>
            </a:r>
          </a:p>
          <a:p>
            <a:pPr marL="174625" eaLnBrk="0" hangingPunct="0">
              <a:lnSpc>
                <a:spcPct val="125000"/>
              </a:lnSpc>
              <a:defRPr/>
            </a:pPr>
            <a:r>
              <a:rPr lang="en-US" altLang="zh-CN" sz="2800" b="1" i="1" dirty="0">
                <a:solidFill>
                  <a:schemeClr val="tx1"/>
                </a:solidFill>
              </a:rPr>
              <a:t>  </a:t>
            </a:r>
          </a:p>
          <a:p>
            <a:pPr marL="174625" eaLnBrk="0" hangingPunct="0">
              <a:lnSpc>
                <a:spcPct val="125000"/>
              </a:lnSpc>
              <a:defRPr/>
            </a:pPr>
            <a:endParaRPr lang="en-US" altLang="zh-CN" sz="2800" b="1" i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tx1"/>
              </a:solidFill>
            </a:endParaRPr>
          </a:p>
          <a:p>
            <a:pPr indent="174625" eaLnBrk="0" hangingPunct="0">
              <a:lnSpc>
                <a:spcPct val="125000"/>
              </a:lnSpc>
              <a:buFontTx/>
              <a:buChar char="•"/>
              <a:defRPr/>
            </a:pPr>
            <a:r>
              <a:rPr lang="en-US" altLang="zh-CN" sz="28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cs typeface="Times New Roman" pitchFamily="18" charset="0"/>
              </a:rPr>
              <a:t>How should we add sound effects?</a:t>
            </a:r>
          </a:p>
          <a:p>
            <a:pPr marL="174625" eaLnBrk="0" hangingPunct="0">
              <a:lnSpc>
                <a:spcPct val="125000"/>
              </a:lnSpc>
              <a:defRPr/>
            </a:pPr>
            <a:r>
              <a:rPr lang="en-US" altLang="zh-CN" sz="2800" b="1" i="1" dirty="0">
                <a:solidFill>
                  <a:schemeClr val="tx1"/>
                </a:solidFill>
              </a:rPr>
              <a:t>  </a:t>
            </a:r>
          </a:p>
          <a:p>
            <a:pPr marL="174625" eaLnBrk="0" hangingPunct="0">
              <a:lnSpc>
                <a:spcPct val="125000"/>
              </a:lnSpc>
              <a:defRPr/>
            </a:pPr>
            <a:endParaRPr lang="en-US" altLang="zh-CN" sz="2800" b="1" i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tx1"/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83568" y="3140968"/>
            <a:ext cx="7468501" cy="116955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174625" eaLnBrk="0" hangingPunct="0">
              <a:lnSpc>
                <a:spcPct val="125000"/>
              </a:lnSpc>
              <a:defRPr/>
            </a:pPr>
            <a:r>
              <a:rPr lang="en-US" altLang="zh-CN" sz="2800" dirty="0">
                <a:ln w="11430"/>
                <a:solidFill>
                  <a:srgbClr val="C00000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Each picture </a:t>
            </a:r>
            <a:r>
              <a:rPr lang="en-US" altLang="zh-CN" sz="2800" b="1" u="sng" dirty="0">
                <a:ln w="11430"/>
                <a:solidFill>
                  <a:srgbClr val="C00000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should be made </a:t>
            </a:r>
            <a:r>
              <a:rPr lang="en-US" altLang="zh-CN" sz="2800" dirty="0">
                <a:ln w="11430"/>
                <a:solidFill>
                  <a:srgbClr val="C00000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a little different from the one before it.</a:t>
            </a:r>
          </a:p>
        </p:txBody>
      </p:sp>
      <p:sp>
        <p:nvSpPr>
          <p:cNvPr id="17" name="矩形 16"/>
          <p:cNvSpPr/>
          <p:nvPr/>
        </p:nvSpPr>
        <p:spPr>
          <a:xfrm>
            <a:off x="683568" y="4830256"/>
            <a:ext cx="7533480" cy="1169551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174625" eaLnBrk="0" hangingPunct="0">
              <a:lnSpc>
                <a:spcPct val="125000"/>
              </a:lnSpc>
              <a:defRPr/>
            </a:pPr>
            <a:r>
              <a:rPr lang="en-US" altLang="zh-CN" sz="2800" dirty="0">
                <a:ln w="11430"/>
                <a:solidFill>
                  <a:srgbClr val="C00000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Sound effects, like the noise of the underground, </a:t>
            </a:r>
            <a:endParaRPr lang="en-US" altLang="zh-CN" sz="2800" dirty="0" smtClean="0">
              <a:ln w="11430"/>
              <a:solidFill>
                <a:srgbClr val="C00000"/>
              </a:solidFill>
              <a:latin typeface="Times New Roman" pitchFamily="18" charset="0"/>
              <a:ea typeface="宋体"/>
              <a:cs typeface="Times New Roman" pitchFamily="18" charset="0"/>
            </a:endParaRPr>
          </a:p>
          <a:p>
            <a:pPr marL="174625" eaLnBrk="0" hangingPunct="0">
              <a:lnSpc>
                <a:spcPct val="125000"/>
              </a:lnSpc>
              <a:defRPr/>
            </a:pPr>
            <a:r>
              <a:rPr lang="en-US" altLang="zh-CN" sz="2800" b="1" u="sng" dirty="0" smtClean="0">
                <a:ln w="11430"/>
                <a:solidFill>
                  <a:srgbClr val="C00000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must </a:t>
            </a:r>
            <a:r>
              <a:rPr lang="en-US" altLang="zh-CN" sz="2800" b="1" u="sng" dirty="0">
                <a:ln w="11430"/>
                <a:solidFill>
                  <a:srgbClr val="C00000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also be added </a:t>
            </a:r>
            <a:r>
              <a:rPr lang="en-US" altLang="zh-CN" sz="2800" dirty="0">
                <a:ln w="11430"/>
                <a:solidFill>
                  <a:srgbClr val="C00000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separately.</a:t>
            </a:r>
          </a:p>
        </p:txBody>
      </p:sp>
      <p:sp>
        <p:nvSpPr>
          <p:cNvPr id="7" name="矩形 6"/>
          <p:cNvSpPr/>
          <p:nvPr/>
        </p:nvSpPr>
        <p:spPr>
          <a:xfrm>
            <a:off x="899592" y="1052736"/>
            <a:ext cx="75334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3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Answer the questions with sentences from the article on page 51.</a:t>
            </a:r>
            <a:endParaRPr lang="zh-CN" altLang="zh-CN" sz="32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0394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68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8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68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43608" y="1213445"/>
            <a:ext cx="7086600" cy="487363"/>
          </a:xfrm>
        </p:spPr>
        <p:txBody>
          <a:bodyPr/>
          <a:lstStyle/>
          <a:p>
            <a:r>
              <a:rPr lang="en-US" altLang="zh-CN" sz="4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Modal verbs</a:t>
            </a:r>
            <a:endParaRPr lang="zh-CN" altLang="en-US" sz="4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515616" y="2379711"/>
            <a:ext cx="3128392" cy="3137521"/>
          </a:xfrm>
        </p:spPr>
        <p:txBody>
          <a:bodyPr>
            <a:norm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must 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can (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could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may(might)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ought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to </a:t>
            </a:r>
            <a:endParaRPr lang="en-US" altLang="zh-CN" sz="32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内容占位符 2"/>
          <p:cNvSpPr txBox="1">
            <a:spLocks/>
          </p:cNvSpPr>
          <p:nvPr/>
        </p:nvSpPr>
        <p:spPr>
          <a:xfrm>
            <a:off x="4860032" y="2276872"/>
            <a:ext cx="3096344" cy="28494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-274320" algn="l" defTabSz="914400" rtl="0" eaLnBrk="1" latinLnBrk="0" hangingPunct="1">
              <a:lnSpc>
                <a:spcPct val="150000"/>
              </a:lnSpc>
              <a:spcBef>
                <a:spcPct val="20000"/>
              </a:spcBef>
              <a:buClrTx/>
              <a:buFont typeface="Wingdings" pitchFamily="2" charset="2"/>
              <a:buChar char="v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2860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Char char="•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Wingdings" pitchFamily="2" charset="2"/>
              <a:buChar char="Ø"/>
            </a:pP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need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are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shall (should)</a:t>
            </a:r>
            <a:endParaRPr lang="zh-CN" alt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3488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043608" y="890717"/>
            <a:ext cx="72008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2800" b="1" dirty="0">
                <a:solidFill>
                  <a:srgbClr val="7030A0"/>
                </a:solidFill>
              </a:rPr>
              <a:t>Read the sentences on page 55 and complete “Work out the rule”.</a:t>
            </a:r>
            <a:endParaRPr lang="zh-CN" altLang="zh-CN" sz="2800" b="1" dirty="0">
              <a:solidFill>
                <a:srgbClr val="7030A0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899592" y="1916832"/>
            <a:ext cx="6984776" cy="12657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174625" eaLnBrk="0" hangingPunct="0">
              <a:lnSpc>
                <a:spcPct val="125000"/>
              </a:lnSpc>
              <a:defRPr/>
            </a:pPr>
            <a:r>
              <a:rPr lang="en-US" altLang="zh-CN" sz="3200" dirty="0">
                <a:ln w="11430"/>
                <a:latin typeface="Times New Roman" pitchFamily="18" charset="0"/>
                <a:ea typeface="宋体"/>
                <a:cs typeface="Times New Roman" pitchFamily="18" charset="0"/>
              </a:rPr>
              <a:t>Each picture</a:t>
            </a:r>
            <a:r>
              <a:rPr lang="en-US" altLang="zh-CN" sz="3200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宋体"/>
                <a:cs typeface="Times New Roman" pitchFamily="18" charset="0"/>
              </a:rPr>
              <a:t> </a:t>
            </a:r>
            <a:r>
              <a:rPr lang="en-US" altLang="zh-CN" sz="3200" b="1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宋体"/>
                <a:cs typeface="Times New Roman" pitchFamily="18" charset="0"/>
              </a:rPr>
              <a:t>should be </a:t>
            </a:r>
            <a:r>
              <a:rPr lang="en-US" altLang="zh-CN" sz="3200" dirty="0">
                <a:ln w="11430"/>
                <a:latin typeface="Times New Roman" pitchFamily="18" charset="0"/>
                <a:ea typeface="宋体"/>
                <a:cs typeface="Times New Roman" pitchFamily="18" charset="0"/>
              </a:rPr>
              <a:t>made a little </a:t>
            </a:r>
            <a:r>
              <a:rPr lang="en-US" altLang="zh-CN" sz="3200" dirty="0">
                <a:ln w="11430"/>
                <a:solidFill>
                  <a:srgbClr val="FF0000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different</a:t>
            </a:r>
            <a:r>
              <a:rPr lang="en-US" altLang="zh-CN" sz="3200" dirty="0">
                <a:ln w="11430"/>
                <a:latin typeface="Times New Roman" pitchFamily="18" charset="0"/>
                <a:ea typeface="宋体"/>
                <a:cs typeface="Times New Roman" pitchFamily="18" charset="0"/>
              </a:rPr>
              <a:t> from the one before it.</a:t>
            </a:r>
          </a:p>
        </p:txBody>
      </p:sp>
      <p:sp>
        <p:nvSpPr>
          <p:cNvPr id="5" name="矩形 4"/>
          <p:cNvSpPr/>
          <p:nvPr/>
        </p:nvSpPr>
        <p:spPr>
          <a:xfrm>
            <a:off x="899592" y="3212976"/>
            <a:ext cx="7468501" cy="12657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174625" eaLnBrk="0" hangingPunct="0">
              <a:lnSpc>
                <a:spcPct val="125000"/>
              </a:lnSpc>
              <a:defRPr/>
            </a:pPr>
            <a:r>
              <a:rPr lang="en-US" altLang="zh-CN" sz="3200" dirty="0">
                <a:ln w="11430"/>
                <a:latin typeface="Times New Roman" pitchFamily="18" charset="0"/>
                <a:ea typeface="宋体"/>
                <a:cs typeface="Times New Roman" pitchFamily="18" charset="0"/>
              </a:rPr>
              <a:t>Each picture </a:t>
            </a:r>
            <a:r>
              <a:rPr lang="en-US" altLang="zh-CN" sz="3200" b="1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宋体"/>
                <a:cs typeface="Times New Roman" pitchFamily="18" charset="0"/>
              </a:rPr>
              <a:t>should </a:t>
            </a:r>
            <a:r>
              <a:rPr lang="en-US" altLang="zh-CN" sz="32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宋体"/>
                <a:cs typeface="Times New Roman" pitchFamily="18" charset="0"/>
              </a:rPr>
              <a:t>not</a:t>
            </a:r>
            <a:r>
              <a:rPr lang="en-US" altLang="zh-CN" sz="32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宋体"/>
                <a:cs typeface="Times New Roman" pitchFamily="18" charset="0"/>
              </a:rPr>
              <a:t> be </a:t>
            </a:r>
            <a:r>
              <a:rPr lang="en-US" altLang="zh-CN" sz="3200" dirty="0">
                <a:ln w="11430"/>
                <a:latin typeface="Times New Roman" pitchFamily="18" charset="0"/>
                <a:ea typeface="宋体"/>
                <a:cs typeface="Times New Roman" pitchFamily="18" charset="0"/>
              </a:rPr>
              <a:t>made </a:t>
            </a:r>
            <a:r>
              <a:rPr lang="en-US" altLang="zh-CN" sz="3200" dirty="0" smtClean="0">
                <a:ln w="11430"/>
                <a:latin typeface="Times New Roman" pitchFamily="18" charset="0"/>
                <a:ea typeface="宋体"/>
                <a:cs typeface="Times New Roman" pitchFamily="18" charset="0"/>
              </a:rPr>
              <a:t>the </a:t>
            </a:r>
            <a:r>
              <a:rPr lang="en-US" altLang="zh-CN" sz="3200" dirty="0" smtClean="0">
                <a:ln w="11430"/>
                <a:solidFill>
                  <a:srgbClr val="FF0000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same</a:t>
            </a:r>
            <a:r>
              <a:rPr lang="en-US" altLang="zh-CN" sz="3200" dirty="0" smtClean="0">
                <a:ln w="11430"/>
                <a:latin typeface="Times New Roman" pitchFamily="18" charset="0"/>
                <a:ea typeface="宋体"/>
                <a:cs typeface="Times New Roman" pitchFamily="18" charset="0"/>
              </a:rPr>
              <a:t> as the </a:t>
            </a:r>
            <a:r>
              <a:rPr lang="en-US" altLang="zh-CN" sz="3200" dirty="0">
                <a:ln w="11430"/>
                <a:latin typeface="Times New Roman" pitchFamily="18" charset="0"/>
                <a:ea typeface="宋体"/>
                <a:cs typeface="Times New Roman" pitchFamily="18" charset="0"/>
              </a:rPr>
              <a:t>one before it.</a:t>
            </a:r>
          </a:p>
        </p:txBody>
      </p:sp>
      <p:sp>
        <p:nvSpPr>
          <p:cNvPr id="6" name="矩形 5"/>
          <p:cNvSpPr/>
          <p:nvPr/>
        </p:nvSpPr>
        <p:spPr>
          <a:xfrm>
            <a:off x="923924" y="4579022"/>
            <a:ext cx="6456388" cy="65017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174625" eaLnBrk="0" hangingPunct="0">
              <a:lnSpc>
                <a:spcPct val="125000"/>
              </a:lnSpc>
              <a:defRPr/>
            </a:pPr>
            <a:r>
              <a:rPr lang="en-US" altLang="zh-CN" sz="3200" dirty="0">
                <a:ln w="11430"/>
                <a:latin typeface="Times New Roman" pitchFamily="18" charset="0"/>
                <a:ea typeface="宋体"/>
                <a:cs typeface="Times New Roman" pitchFamily="18" charset="0"/>
              </a:rPr>
              <a:t>Sound </a:t>
            </a:r>
            <a:r>
              <a:rPr lang="en-US" altLang="zh-CN" sz="3200" dirty="0" smtClean="0">
                <a:ln w="11430"/>
                <a:latin typeface="Times New Roman" pitchFamily="18" charset="0"/>
                <a:ea typeface="宋体"/>
                <a:cs typeface="Times New Roman" pitchFamily="18" charset="0"/>
              </a:rPr>
              <a:t>effects </a:t>
            </a:r>
            <a:r>
              <a:rPr lang="en-US" altLang="zh-CN" sz="3200" b="1" dirty="0" smtClean="0">
                <a:ln w="1143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宋体"/>
                <a:cs typeface="Times New Roman" pitchFamily="18" charset="0"/>
              </a:rPr>
              <a:t>must be </a:t>
            </a:r>
            <a:r>
              <a:rPr lang="en-US" altLang="zh-CN" sz="3200" dirty="0">
                <a:ln w="11430"/>
                <a:solidFill>
                  <a:srgbClr val="FF0000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added</a:t>
            </a:r>
            <a:r>
              <a:rPr lang="en-US" altLang="zh-CN" sz="3200" dirty="0" smtClean="0">
                <a:ln w="11430"/>
                <a:latin typeface="Times New Roman" pitchFamily="18" charset="0"/>
                <a:ea typeface="宋体"/>
                <a:cs typeface="Times New Roman" pitchFamily="18" charset="0"/>
              </a:rPr>
              <a:t>.</a:t>
            </a:r>
            <a:endParaRPr lang="en-US" altLang="zh-CN" sz="3200" dirty="0">
              <a:ln w="11430"/>
              <a:latin typeface="Times New Roman" pitchFamily="18" charset="0"/>
              <a:ea typeface="宋体"/>
              <a:cs typeface="Times New Roman" pitchFamily="18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948468" y="5299102"/>
            <a:ext cx="7533480" cy="650178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174625" eaLnBrk="0" hangingPunct="0">
              <a:lnSpc>
                <a:spcPct val="125000"/>
              </a:lnSpc>
              <a:defRPr/>
            </a:pPr>
            <a:r>
              <a:rPr lang="en-US" altLang="zh-CN" sz="3200" dirty="0">
                <a:ln w="11430"/>
                <a:latin typeface="Times New Roman" pitchFamily="18" charset="0"/>
                <a:ea typeface="宋体"/>
                <a:cs typeface="Times New Roman" pitchFamily="18" charset="0"/>
              </a:rPr>
              <a:t>Sound </a:t>
            </a:r>
            <a:r>
              <a:rPr lang="en-US" altLang="zh-CN" sz="3200" dirty="0" smtClean="0">
                <a:ln w="11430"/>
                <a:latin typeface="Times New Roman" pitchFamily="18" charset="0"/>
                <a:ea typeface="宋体"/>
                <a:cs typeface="Times New Roman" pitchFamily="18" charset="0"/>
              </a:rPr>
              <a:t>effects </a:t>
            </a:r>
            <a:r>
              <a:rPr lang="en-US" altLang="zh-CN" sz="3200" b="1" dirty="0" smtClean="0">
                <a:ln w="1143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宋体"/>
                <a:cs typeface="Times New Roman" pitchFamily="18" charset="0"/>
              </a:rPr>
              <a:t>must </a:t>
            </a:r>
            <a:r>
              <a:rPr lang="en-US" altLang="zh-CN" sz="32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宋体"/>
                <a:cs typeface="Times New Roman" pitchFamily="18" charset="0"/>
              </a:rPr>
              <a:t>not </a:t>
            </a:r>
            <a:r>
              <a:rPr lang="en-US" altLang="zh-CN" sz="3200" b="1" dirty="0" smtClean="0">
                <a:ln w="1143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宋体"/>
                <a:cs typeface="Times New Roman" pitchFamily="18" charset="0"/>
              </a:rPr>
              <a:t>be </a:t>
            </a:r>
            <a:r>
              <a:rPr lang="en-US" altLang="zh-CN" sz="3200" dirty="0">
                <a:ln w="11430"/>
                <a:solidFill>
                  <a:srgbClr val="FF0000"/>
                </a:solidFill>
                <a:latin typeface="Times New Roman" pitchFamily="18" charset="0"/>
                <a:ea typeface="宋体"/>
                <a:cs typeface="Times New Roman" pitchFamily="18" charset="0"/>
              </a:rPr>
              <a:t>forgotten</a:t>
            </a:r>
            <a:r>
              <a:rPr lang="en-US" altLang="zh-CN" sz="3200" dirty="0" smtClean="0">
                <a:ln w="11430"/>
                <a:latin typeface="Times New Roman" pitchFamily="18" charset="0"/>
                <a:ea typeface="宋体"/>
                <a:cs typeface="Times New Roman" pitchFamily="18" charset="0"/>
              </a:rPr>
              <a:t>.</a:t>
            </a:r>
            <a:endParaRPr lang="en-US" altLang="zh-CN" sz="3200" dirty="0">
              <a:ln w="11430"/>
              <a:latin typeface="Times New Roman" pitchFamily="18" charset="0"/>
              <a:ea typeface="宋体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372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99593" y="908720"/>
            <a:ext cx="741682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3200" b="1" dirty="0">
                <a:solidFill>
                  <a:srgbClr val="7030A0"/>
                </a:solidFill>
              </a:rPr>
              <a:t>Read the sentences on page 55 and complete “Work out the rule”.</a:t>
            </a:r>
            <a:endParaRPr lang="zh-CN" altLang="zh-CN" sz="3200" b="1" dirty="0">
              <a:solidFill>
                <a:srgbClr val="7030A0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827584" y="1988840"/>
            <a:ext cx="7056784" cy="132343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174625" eaLnBrk="0" hangingPunct="0">
              <a:lnSpc>
                <a:spcPct val="125000"/>
              </a:lnSpc>
              <a:defRPr/>
            </a:pPr>
            <a:r>
              <a:rPr lang="en-US" altLang="zh-CN" sz="32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宋体"/>
                <a:cs typeface="Times New Roman" pitchFamily="18" charset="0"/>
              </a:rPr>
              <a:t>Should</a:t>
            </a:r>
            <a:r>
              <a:rPr lang="en-US" altLang="zh-CN" sz="3200" dirty="0">
                <a:ln w="11430"/>
                <a:latin typeface="Times New Roman" pitchFamily="18" charset="0"/>
                <a:ea typeface="宋体"/>
                <a:cs typeface="Times New Roman" pitchFamily="18" charset="0"/>
              </a:rPr>
              <a:t> each picture</a:t>
            </a:r>
            <a:r>
              <a:rPr lang="en-US" altLang="zh-CN" sz="3200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宋体"/>
                <a:cs typeface="Times New Roman" pitchFamily="18" charset="0"/>
              </a:rPr>
              <a:t> </a:t>
            </a:r>
            <a:r>
              <a:rPr lang="en-US" altLang="zh-CN" sz="32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宋体"/>
                <a:cs typeface="Times New Roman" pitchFamily="18" charset="0"/>
              </a:rPr>
              <a:t>be </a:t>
            </a:r>
            <a:r>
              <a:rPr lang="en-US" altLang="zh-CN" sz="3200" dirty="0">
                <a:ln w="11430"/>
                <a:latin typeface="Times New Roman" pitchFamily="18" charset="0"/>
                <a:ea typeface="宋体"/>
                <a:cs typeface="Times New Roman" pitchFamily="18" charset="0"/>
              </a:rPr>
              <a:t>made a little different from the one before </a:t>
            </a:r>
            <a:r>
              <a:rPr lang="en-US" altLang="zh-CN" sz="3200" dirty="0" smtClean="0">
                <a:ln w="11430"/>
                <a:latin typeface="Times New Roman" pitchFamily="18" charset="0"/>
                <a:ea typeface="宋体"/>
                <a:cs typeface="Times New Roman" pitchFamily="18" charset="0"/>
              </a:rPr>
              <a:t>it?</a:t>
            </a:r>
            <a:endParaRPr lang="en-US" altLang="zh-CN" sz="3200" dirty="0">
              <a:ln w="11430"/>
              <a:latin typeface="Times New Roman" pitchFamily="18" charset="0"/>
              <a:ea typeface="宋体"/>
              <a:cs typeface="Times New Roman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827584" y="3230106"/>
            <a:ext cx="3168352" cy="65017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174625" eaLnBrk="0" hangingPunct="0">
              <a:lnSpc>
                <a:spcPct val="125000"/>
              </a:lnSpc>
              <a:defRPr/>
            </a:pPr>
            <a:r>
              <a:rPr lang="en-US" altLang="zh-CN" sz="3200" dirty="0" smtClean="0">
                <a:ln w="11430"/>
                <a:latin typeface="Times New Roman" pitchFamily="18" charset="0"/>
                <a:ea typeface="宋体"/>
                <a:cs typeface="Times New Roman" pitchFamily="18" charset="0"/>
              </a:rPr>
              <a:t>Yes, it </a:t>
            </a:r>
            <a:r>
              <a:rPr lang="en-US" altLang="zh-CN" sz="32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宋体"/>
                <a:cs typeface="Times New Roman" pitchFamily="18" charset="0"/>
              </a:rPr>
              <a:t>should</a:t>
            </a:r>
            <a:r>
              <a:rPr lang="en-US" altLang="zh-CN" sz="3200" dirty="0" smtClean="0">
                <a:ln w="11430"/>
                <a:latin typeface="Times New Roman" pitchFamily="18" charset="0"/>
                <a:ea typeface="宋体"/>
                <a:cs typeface="Times New Roman" pitchFamily="18" charset="0"/>
              </a:rPr>
              <a:t>.</a:t>
            </a:r>
            <a:r>
              <a:rPr lang="en-US" altLang="zh-CN" sz="32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宋体"/>
                <a:cs typeface="Times New Roman" pitchFamily="18" charset="0"/>
              </a:rPr>
              <a:t> </a:t>
            </a:r>
            <a:endParaRPr lang="en-US" altLang="zh-CN" sz="3200" dirty="0">
              <a:ln w="11430"/>
              <a:latin typeface="Times New Roman" pitchFamily="18" charset="0"/>
              <a:ea typeface="宋体"/>
              <a:cs typeface="Times New Roman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827584" y="4218982"/>
            <a:ext cx="6456388" cy="65017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174625" eaLnBrk="0" hangingPunct="0">
              <a:lnSpc>
                <a:spcPct val="125000"/>
              </a:lnSpc>
              <a:defRPr/>
            </a:pPr>
            <a:r>
              <a:rPr lang="en-US" altLang="zh-CN" sz="3200" b="1" dirty="0">
                <a:ln w="1143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宋体"/>
                <a:cs typeface="Times New Roman" pitchFamily="18" charset="0"/>
              </a:rPr>
              <a:t>Must</a:t>
            </a:r>
            <a:r>
              <a:rPr lang="en-US" altLang="zh-CN" sz="3200" dirty="0" smtClean="0">
                <a:ln w="11430"/>
                <a:latin typeface="Times New Roman" pitchFamily="18" charset="0"/>
                <a:ea typeface="宋体"/>
                <a:cs typeface="Times New Roman" pitchFamily="18" charset="0"/>
              </a:rPr>
              <a:t> sound effects </a:t>
            </a:r>
            <a:r>
              <a:rPr lang="en-US" altLang="zh-CN" sz="3200" b="1" dirty="0" smtClean="0">
                <a:ln w="1143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宋体"/>
                <a:cs typeface="Times New Roman" pitchFamily="18" charset="0"/>
              </a:rPr>
              <a:t>be </a:t>
            </a:r>
            <a:r>
              <a:rPr lang="en-US" altLang="zh-CN" sz="3200" dirty="0" smtClean="0">
                <a:ln w="11430"/>
                <a:latin typeface="Times New Roman" pitchFamily="18" charset="0"/>
                <a:ea typeface="宋体"/>
                <a:cs typeface="Times New Roman" pitchFamily="18" charset="0"/>
              </a:rPr>
              <a:t>added?</a:t>
            </a:r>
            <a:endParaRPr lang="en-US" altLang="zh-CN" sz="3200" dirty="0">
              <a:ln w="11430"/>
              <a:latin typeface="Times New Roman" pitchFamily="18" charset="0"/>
              <a:ea typeface="宋体"/>
              <a:cs typeface="Times New Roman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686388" y="3212976"/>
            <a:ext cx="5206092" cy="70788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174625" eaLnBrk="0" hangingPunct="0">
              <a:lnSpc>
                <a:spcPct val="125000"/>
              </a:lnSpc>
              <a:defRPr/>
            </a:pPr>
            <a:r>
              <a:rPr lang="en-US" altLang="zh-CN" sz="3200" dirty="0" smtClean="0">
                <a:ln w="11430"/>
                <a:latin typeface="Times New Roman" pitchFamily="18" charset="0"/>
                <a:ea typeface="宋体"/>
                <a:cs typeface="Times New Roman" pitchFamily="18" charset="0"/>
              </a:rPr>
              <a:t>No, it </a:t>
            </a:r>
            <a:r>
              <a:rPr lang="en-US" altLang="zh-CN" sz="32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宋体"/>
                <a:cs typeface="Times New Roman" pitchFamily="18" charset="0"/>
              </a:rPr>
              <a:t>should </a:t>
            </a:r>
            <a:r>
              <a:rPr lang="en-US" altLang="zh-CN" sz="32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宋体"/>
                <a:cs typeface="Times New Roman" pitchFamily="18" charset="0"/>
              </a:rPr>
              <a:t>not/</a:t>
            </a:r>
            <a:r>
              <a:rPr lang="en-US" altLang="zh-CN" sz="3200" b="1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宋体"/>
                <a:cs typeface="Times New Roman" pitchFamily="18" charset="0"/>
              </a:rPr>
              <a:t> </a:t>
            </a:r>
            <a:r>
              <a:rPr lang="en-US" altLang="zh-CN" sz="32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宋体"/>
                <a:cs typeface="Times New Roman" pitchFamily="18" charset="0"/>
              </a:rPr>
              <a:t>shouldn’t</a:t>
            </a:r>
            <a:r>
              <a:rPr lang="en-US" altLang="zh-CN" sz="3200" dirty="0" smtClean="0">
                <a:ln w="11430"/>
                <a:latin typeface="Times New Roman" pitchFamily="18" charset="0"/>
                <a:ea typeface="宋体"/>
                <a:cs typeface="Times New Roman" pitchFamily="18" charset="0"/>
              </a:rPr>
              <a:t>.</a:t>
            </a:r>
            <a:endParaRPr lang="en-US" altLang="zh-CN" sz="3200" dirty="0">
              <a:ln w="11430"/>
              <a:latin typeface="Times New Roman" pitchFamily="18" charset="0"/>
              <a:ea typeface="宋体"/>
              <a:cs typeface="Times New Roman" pitchFamily="18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827584" y="4869160"/>
            <a:ext cx="3168352" cy="65017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174625" eaLnBrk="0" hangingPunct="0">
              <a:lnSpc>
                <a:spcPct val="125000"/>
              </a:lnSpc>
              <a:defRPr/>
            </a:pPr>
            <a:r>
              <a:rPr lang="en-US" altLang="zh-CN" sz="3200" dirty="0" smtClean="0">
                <a:ln w="11430"/>
                <a:latin typeface="Times New Roman" pitchFamily="18" charset="0"/>
                <a:ea typeface="宋体"/>
                <a:cs typeface="Times New Roman" pitchFamily="18" charset="0"/>
              </a:rPr>
              <a:t>Yes, they </a:t>
            </a:r>
            <a:r>
              <a:rPr lang="en-US" altLang="zh-CN" sz="32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宋体"/>
                <a:cs typeface="Times New Roman" pitchFamily="18" charset="0"/>
              </a:rPr>
              <a:t>must</a:t>
            </a:r>
            <a:r>
              <a:rPr lang="en-US" altLang="zh-CN" sz="3200" dirty="0" smtClean="0">
                <a:ln w="11430"/>
                <a:latin typeface="Times New Roman" pitchFamily="18" charset="0"/>
                <a:ea typeface="宋体"/>
                <a:cs typeface="Times New Roman" pitchFamily="18" charset="0"/>
              </a:rPr>
              <a:t>.</a:t>
            </a:r>
            <a:r>
              <a:rPr lang="en-US" altLang="zh-CN" sz="32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宋体"/>
                <a:cs typeface="Times New Roman" pitchFamily="18" charset="0"/>
              </a:rPr>
              <a:t> </a:t>
            </a:r>
            <a:endParaRPr lang="en-US" altLang="zh-CN" sz="3200" dirty="0">
              <a:ln w="11430"/>
              <a:latin typeface="Times New Roman" pitchFamily="18" charset="0"/>
              <a:ea typeface="宋体"/>
              <a:cs typeface="Times New Roman" pitchFamily="18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750012" y="4881354"/>
            <a:ext cx="5142468" cy="70788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174625" eaLnBrk="0" hangingPunct="0">
              <a:lnSpc>
                <a:spcPct val="125000"/>
              </a:lnSpc>
              <a:defRPr/>
            </a:pPr>
            <a:r>
              <a:rPr lang="en-US" altLang="zh-CN" sz="3200" dirty="0" smtClean="0">
                <a:ln w="11430"/>
                <a:latin typeface="Times New Roman" pitchFamily="18" charset="0"/>
                <a:ea typeface="宋体"/>
                <a:cs typeface="Times New Roman" pitchFamily="18" charset="0"/>
              </a:rPr>
              <a:t>No, they </a:t>
            </a:r>
            <a:r>
              <a:rPr lang="en-US" altLang="zh-CN" sz="32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宋体"/>
                <a:cs typeface="Times New Roman" pitchFamily="18" charset="0"/>
              </a:rPr>
              <a:t>must </a:t>
            </a:r>
            <a:r>
              <a:rPr lang="en-US" altLang="zh-CN" sz="32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宋体"/>
                <a:cs typeface="Times New Roman" pitchFamily="18" charset="0"/>
              </a:rPr>
              <a:t>not/</a:t>
            </a:r>
            <a:r>
              <a:rPr lang="en-US" altLang="zh-CN" sz="3200" b="1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宋体"/>
                <a:cs typeface="Times New Roman" pitchFamily="18" charset="0"/>
              </a:rPr>
              <a:t> </a:t>
            </a:r>
            <a:r>
              <a:rPr lang="en-US" altLang="zh-CN" sz="32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宋体"/>
                <a:cs typeface="Times New Roman" pitchFamily="18" charset="0"/>
              </a:rPr>
              <a:t>mustn’t</a:t>
            </a:r>
            <a:r>
              <a:rPr lang="en-US" altLang="zh-CN" sz="3200" dirty="0" smtClean="0">
                <a:ln w="11430"/>
                <a:latin typeface="Times New Roman" pitchFamily="18" charset="0"/>
                <a:ea typeface="宋体"/>
                <a:cs typeface="Times New Roman" pitchFamily="18" charset="0"/>
              </a:rPr>
              <a:t>.</a:t>
            </a:r>
            <a:endParaRPr lang="en-US" altLang="zh-CN" sz="3200" dirty="0">
              <a:ln w="11430"/>
              <a:latin typeface="Times New Roman" pitchFamily="18" charset="0"/>
              <a:ea typeface="宋体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0673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7"/>
          <p:cNvSpPr>
            <a:spLocks noChangeArrowheads="1"/>
          </p:cNvSpPr>
          <p:nvPr/>
        </p:nvSpPr>
        <p:spPr bwMode="auto">
          <a:xfrm>
            <a:off x="979394" y="1628800"/>
            <a:ext cx="7553046" cy="1708160"/>
          </a:xfrm>
          <a:prstGeom prst="rect">
            <a:avLst/>
          </a:prstGeom>
          <a:solidFill>
            <a:schemeClr val="bg1"/>
          </a:solidFill>
          <a:ln>
            <a:noFill/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eaLnBrk="0" hangingPunct="0">
              <a:lnSpc>
                <a:spcPct val="125000"/>
              </a:lnSpc>
              <a:defRPr/>
            </a:pPr>
            <a:r>
              <a:rPr lang="en-US" altLang="zh-CN" sz="28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+mj-lt"/>
                <a:cs typeface="Times New Roman" pitchFamily="18" charset="0"/>
              </a:rPr>
              <a:t>To make the </a:t>
            </a:r>
            <a:r>
              <a:rPr lang="en-US" altLang="zh-CN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+mj-lt"/>
                <a:cs typeface="Times New Roman" pitchFamily="18" charset="0"/>
              </a:rPr>
              <a:t>passive voice </a:t>
            </a:r>
            <a:r>
              <a:rPr lang="en-US" altLang="zh-CN" sz="28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+mj-lt"/>
                <a:cs typeface="Times New Roman" pitchFamily="18" charset="0"/>
              </a:rPr>
              <a:t>with </a:t>
            </a:r>
            <a:r>
              <a:rPr lang="en-US" altLang="zh-CN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+mj-lt"/>
                <a:cs typeface="Times New Roman" pitchFamily="18" charset="0"/>
              </a:rPr>
              <a:t>modal verbs</a:t>
            </a:r>
            <a:r>
              <a:rPr lang="en-US" altLang="zh-CN" sz="28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+mj-lt"/>
                <a:cs typeface="Times New Roman" pitchFamily="18" charset="0"/>
              </a:rPr>
              <a:t>,  _____  is used between the </a:t>
            </a:r>
            <a:r>
              <a:rPr lang="en-US" altLang="zh-CN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+mj-lt"/>
                <a:cs typeface="Times New Roman" pitchFamily="18" charset="0"/>
              </a:rPr>
              <a:t>modal verb </a:t>
            </a:r>
            <a:r>
              <a:rPr lang="en-US" altLang="zh-CN" sz="28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+mj-lt"/>
                <a:cs typeface="Times New Roman" pitchFamily="18" charset="0"/>
              </a:rPr>
              <a:t>and the </a:t>
            </a:r>
            <a:r>
              <a:rPr lang="en-US" altLang="zh-CN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+mj-lt"/>
                <a:cs typeface="Times New Roman" pitchFamily="18" charset="0"/>
              </a:rPr>
              <a:t>past participle </a:t>
            </a:r>
            <a:r>
              <a:rPr lang="en-US" altLang="zh-CN" sz="28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+mj-lt"/>
                <a:cs typeface="Times New Roman" pitchFamily="18" charset="0"/>
              </a:rPr>
              <a:t>of the main verb.</a:t>
            </a:r>
            <a:endParaRPr lang="en-US" altLang="zh-CN" sz="280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tx1"/>
              </a:solidFill>
              <a:latin typeface="+mj-lt"/>
            </a:endParaRPr>
          </a:p>
        </p:txBody>
      </p:sp>
      <p:sp>
        <p:nvSpPr>
          <p:cNvPr id="6161" name="Rectangle 17"/>
          <p:cNvSpPr>
            <a:spLocks noChangeArrowheads="1"/>
          </p:cNvSpPr>
          <p:nvPr/>
        </p:nvSpPr>
        <p:spPr bwMode="auto">
          <a:xfrm>
            <a:off x="892778" y="3731332"/>
            <a:ext cx="7835799" cy="1592744"/>
          </a:xfrm>
          <a:prstGeom prst="rect">
            <a:avLst/>
          </a:prstGeom>
          <a:solidFill>
            <a:schemeClr val="bg1"/>
          </a:solidFill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>
            <a:spAutoFit/>
          </a:bodyPr>
          <a:lstStyle/>
          <a:p>
            <a:pPr eaLnBrk="0" hangingPunct="0">
              <a:lnSpc>
                <a:spcPct val="125000"/>
              </a:lnSpc>
              <a:defRPr/>
            </a:pPr>
            <a:r>
              <a:rPr lang="zh-CN" sz="26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+mn-ea"/>
                <a:cs typeface="Times New Roman" pitchFamily="18" charset="0"/>
              </a:rPr>
              <a:t>肯定句：</a:t>
            </a:r>
            <a:r>
              <a:rPr lang="en-US" altLang="zh-CN" sz="26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+mj-lt"/>
                <a:cs typeface="Times New Roman" pitchFamily="18" charset="0"/>
              </a:rPr>
              <a:t>modal verb + </a:t>
            </a:r>
            <a:r>
              <a:rPr lang="en-US" altLang="zh-CN" sz="2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+mj-lt"/>
                <a:cs typeface="Times New Roman" pitchFamily="18" charset="0"/>
              </a:rPr>
              <a:t>be</a:t>
            </a:r>
            <a:r>
              <a:rPr lang="en-US" altLang="zh-CN" sz="26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+mj-lt"/>
                <a:cs typeface="Times New Roman" pitchFamily="18" charset="0"/>
              </a:rPr>
              <a:t> + past participle </a:t>
            </a:r>
            <a:endParaRPr lang="en-US" altLang="zh-CN" sz="260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tx1"/>
              </a:solidFill>
              <a:latin typeface="+mj-lt"/>
            </a:endParaRPr>
          </a:p>
          <a:p>
            <a:pPr eaLnBrk="0" hangingPunct="0">
              <a:lnSpc>
                <a:spcPct val="125000"/>
              </a:lnSpc>
              <a:defRPr/>
            </a:pPr>
            <a:r>
              <a:rPr lang="zh-CN" altLang="en-US" sz="26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+mj-lt"/>
                <a:cs typeface="Times New Roman" pitchFamily="18" charset="0"/>
              </a:rPr>
              <a:t>否定句：</a:t>
            </a:r>
            <a:r>
              <a:rPr lang="en-US" altLang="zh-CN" sz="26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+mj-lt"/>
                <a:cs typeface="Times New Roman" pitchFamily="18" charset="0"/>
              </a:rPr>
              <a:t>modal verb + </a:t>
            </a:r>
            <a:r>
              <a:rPr lang="en-US" altLang="zh-CN" sz="2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+mj-lt"/>
                <a:cs typeface="Times New Roman" pitchFamily="18" charset="0"/>
              </a:rPr>
              <a:t>not</a:t>
            </a:r>
            <a:r>
              <a:rPr lang="en-US" altLang="zh-CN" sz="26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+mj-lt"/>
                <a:cs typeface="Times New Roman" pitchFamily="18" charset="0"/>
              </a:rPr>
              <a:t> + </a:t>
            </a:r>
            <a:r>
              <a:rPr lang="en-US" altLang="zh-CN" sz="2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+mj-lt"/>
                <a:cs typeface="Times New Roman" pitchFamily="18" charset="0"/>
              </a:rPr>
              <a:t>be</a:t>
            </a:r>
            <a:r>
              <a:rPr lang="en-US" altLang="zh-CN" sz="26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+mj-lt"/>
                <a:cs typeface="Times New Roman" pitchFamily="18" charset="0"/>
              </a:rPr>
              <a:t> + past participle</a:t>
            </a:r>
            <a:endParaRPr lang="en-US" altLang="zh-CN" sz="260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tx1"/>
              </a:solidFill>
              <a:latin typeface="+mj-lt"/>
            </a:endParaRPr>
          </a:p>
          <a:p>
            <a:pPr eaLnBrk="0" hangingPunct="0">
              <a:lnSpc>
                <a:spcPct val="125000"/>
              </a:lnSpc>
              <a:defRPr/>
            </a:pPr>
            <a:r>
              <a:rPr lang="zh-CN" altLang="en-US" sz="26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+mj-lt"/>
                <a:cs typeface="Times New Roman" pitchFamily="18" charset="0"/>
              </a:rPr>
              <a:t>疑问句：</a:t>
            </a:r>
            <a:r>
              <a:rPr lang="en-US" altLang="zh-CN" sz="26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+mj-lt"/>
                <a:cs typeface="Times New Roman" pitchFamily="18" charset="0"/>
              </a:rPr>
              <a:t>modal verb + sb./</a:t>
            </a:r>
            <a:r>
              <a:rPr lang="en-US" altLang="zh-CN" sz="2600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+mj-lt"/>
                <a:cs typeface="Times New Roman" pitchFamily="18" charset="0"/>
              </a:rPr>
              <a:t>sth</a:t>
            </a:r>
            <a:r>
              <a:rPr lang="en-US" altLang="zh-CN" sz="26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+mj-lt"/>
                <a:cs typeface="Times New Roman" pitchFamily="18" charset="0"/>
              </a:rPr>
              <a:t>. + </a:t>
            </a:r>
            <a:r>
              <a:rPr lang="en-US" altLang="zh-CN" sz="2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+mj-lt"/>
                <a:cs typeface="Times New Roman" pitchFamily="18" charset="0"/>
              </a:rPr>
              <a:t>be</a:t>
            </a:r>
            <a:r>
              <a:rPr lang="en-US" altLang="zh-CN" sz="26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+mj-lt"/>
                <a:cs typeface="Times New Roman" pitchFamily="18" charset="0"/>
              </a:rPr>
              <a:t> + past participle</a:t>
            </a:r>
            <a:endParaRPr lang="en-US" altLang="zh-CN" sz="260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tx1"/>
              </a:solidFill>
              <a:latin typeface="+mj-lt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555776" y="2196153"/>
            <a:ext cx="576064" cy="58477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en-US" altLang="zh-CN" sz="3200" i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be</a:t>
            </a:r>
            <a:endParaRPr lang="zh-CN" altLang="en-US" sz="3200" i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996917" y="908720"/>
            <a:ext cx="648072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3200" b="1" dirty="0" smtClean="0">
                <a:solidFill>
                  <a:srgbClr val="7030A0"/>
                </a:solidFill>
              </a:rPr>
              <a:t>Work out the rule</a:t>
            </a:r>
            <a:endParaRPr lang="zh-CN" altLang="zh-CN" sz="32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793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827584" y="1783335"/>
            <a:ext cx="8064895" cy="4016484"/>
          </a:xfrm>
          <a:prstGeom prst="rect">
            <a:avLst/>
          </a:prstGeom>
          <a:noFill/>
          <a:ln>
            <a:noFill/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marL="261938" indent="-261938" eaLnBrk="0" hangingPunct="0">
              <a:lnSpc>
                <a:spcPct val="125000"/>
              </a:lnSpc>
              <a:buFontTx/>
              <a:buChar char="•"/>
              <a:defRPr/>
            </a:pPr>
            <a:r>
              <a:rPr lang="en-US" altLang="zh-CN" sz="320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+mj-lt"/>
                <a:cs typeface="Times New Roman" pitchFamily="18" charset="0"/>
              </a:rPr>
              <a:t>Libo</a:t>
            </a:r>
            <a:r>
              <a:rPr lang="en-US" altLang="zh-CN" sz="32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+mj-lt"/>
                <a:cs typeface="Times New Roman" pitchFamily="18" charset="0"/>
              </a:rPr>
              <a:t> </a:t>
            </a:r>
            <a:r>
              <a:rPr lang="en-US" altLang="zh-CN" sz="32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+mj-lt"/>
                <a:cs typeface="Times New Roman" pitchFamily="18" charset="0"/>
              </a:rPr>
              <a:t>must complete the task today.</a:t>
            </a:r>
            <a:br>
              <a:rPr lang="en-US" altLang="zh-CN" sz="32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+mj-lt"/>
                <a:cs typeface="Times New Roman" pitchFamily="18" charset="0"/>
              </a:rPr>
            </a:br>
            <a:endParaRPr lang="en-US" altLang="zh-CN" sz="12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tx1"/>
              </a:solidFill>
              <a:latin typeface="+mj-lt"/>
              <a:sym typeface="Wingdings" pitchFamily="2" charset="2"/>
            </a:endParaRPr>
          </a:p>
          <a:p>
            <a:pPr marL="261938" indent="-261938" eaLnBrk="0" hangingPunct="0">
              <a:lnSpc>
                <a:spcPct val="125000"/>
              </a:lnSpc>
              <a:buFontTx/>
              <a:buChar char="•"/>
              <a:defRPr/>
            </a:pPr>
            <a:endParaRPr lang="en-US" altLang="zh-CN" sz="240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tx1"/>
              </a:solidFill>
              <a:latin typeface="+mj-lt"/>
              <a:cs typeface="Times New Roman" pitchFamily="18" charset="0"/>
              <a:sym typeface="Wingdings" pitchFamily="2" charset="2"/>
            </a:endParaRPr>
          </a:p>
          <a:p>
            <a:pPr marL="261938" indent="-261938" eaLnBrk="0" hangingPunct="0">
              <a:lnSpc>
                <a:spcPct val="125000"/>
              </a:lnSpc>
              <a:buFontTx/>
              <a:buChar char="•"/>
              <a:defRPr/>
            </a:pPr>
            <a:r>
              <a:rPr lang="en-US" altLang="zh-CN" sz="32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+mj-lt"/>
                <a:cs typeface="Times New Roman" pitchFamily="18" charset="0"/>
                <a:sym typeface="Wingdings" pitchFamily="2" charset="2"/>
              </a:rPr>
              <a:t>We </a:t>
            </a:r>
            <a:r>
              <a:rPr lang="en-US" altLang="zh-CN" sz="32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+mj-lt"/>
                <a:cs typeface="Times New Roman" pitchFamily="18" charset="0"/>
                <a:sym typeface="Wingdings" pitchFamily="2" charset="2"/>
              </a:rPr>
              <a:t>should send the invitation to </a:t>
            </a:r>
            <a:r>
              <a:rPr lang="en-US" altLang="zh-CN" sz="320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+mj-lt"/>
                <a:cs typeface="Times New Roman" pitchFamily="18" charset="0"/>
                <a:sym typeface="Wingdings" pitchFamily="2" charset="2"/>
              </a:rPr>
              <a:t>Mrs</a:t>
            </a:r>
            <a:r>
              <a:rPr lang="en-US" altLang="zh-CN" sz="32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+mj-lt"/>
                <a:cs typeface="Times New Roman" pitchFamily="18" charset="0"/>
                <a:sym typeface="Wingdings" pitchFamily="2" charset="2"/>
              </a:rPr>
              <a:t> </a:t>
            </a:r>
            <a:r>
              <a:rPr lang="en-US" altLang="zh-CN" sz="32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+mj-lt"/>
                <a:cs typeface="Times New Roman" pitchFamily="18" charset="0"/>
                <a:sym typeface="Wingdings" pitchFamily="2" charset="2"/>
              </a:rPr>
              <a:t>Ding.</a:t>
            </a:r>
            <a:r>
              <a:rPr lang="en-US" altLang="zh-CN" sz="32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+mj-lt"/>
                <a:cs typeface="Times New Roman" pitchFamily="18" charset="0"/>
                <a:sym typeface="Wingdings" pitchFamily="2" charset="2"/>
              </a:rPr>
              <a:t/>
            </a:r>
            <a:br>
              <a:rPr lang="en-US" altLang="zh-CN" sz="32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+mj-lt"/>
                <a:cs typeface="Times New Roman" pitchFamily="18" charset="0"/>
                <a:sym typeface="Wingdings" pitchFamily="2" charset="2"/>
              </a:rPr>
            </a:br>
            <a:endParaRPr lang="en-US" altLang="zh-CN" sz="4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tx1"/>
              </a:solidFill>
              <a:latin typeface="+mj-lt"/>
              <a:sym typeface="Wingdings" pitchFamily="2" charset="2"/>
            </a:endParaRPr>
          </a:p>
          <a:p>
            <a:pPr marL="261938" indent="-261938" eaLnBrk="0" hangingPunct="0">
              <a:lnSpc>
                <a:spcPct val="125000"/>
              </a:lnSpc>
              <a:buFontTx/>
              <a:buChar char="•"/>
              <a:defRPr/>
            </a:pPr>
            <a:r>
              <a:rPr lang="en-US" altLang="zh-CN" sz="32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+mj-lt"/>
                <a:cs typeface="Times New Roman" pitchFamily="18" charset="0"/>
                <a:sym typeface="Wingdings" pitchFamily="2" charset="2"/>
              </a:rPr>
              <a:t>They cannot solve the problem.</a:t>
            </a:r>
            <a:br>
              <a:rPr lang="en-US" altLang="zh-CN" sz="32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+mj-lt"/>
                <a:cs typeface="Times New Roman" pitchFamily="18" charset="0"/>
                <a:sym typeface="Wingdings" pitchFamily="2" charset="2"/>
              </a:rPr>
            </a:br>
            <a:endParaRPr lang="en-US" altLang="zh-CN" sz="32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tx1"/>
              </a:solidFill>
              <a:latin typeface="+mj-lt"/>
              <a:cs typeface="Times New Roman" pitchFamily="18" charset="0"/>
              <a:sym typeface="Wingdings" pitchFamily="2" charset="2"/>
            </a:endParaRPr>
          </a:p>
        </p:txBody>
      </p: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539552" y="2412177"/>
            <a:ext cx="784887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en-US" altLang="zh-CN" sz="3200" dirty="0">
                <a:ln w="11430"/>
                <a:latin typeface="Times New Roman" pitchFamily="18" charset="0"/>
                <a:ea typeface="宋体" charset="-122"/>
                <a:cs typeface="Times New Roman" pitchFamily="18" charset="0"/>
                <a:sym typeface="Wingdings" pitchFamily="2" charset="2"/>
              </a:rPr>
              <a:t></a:t>
            </a:r>
            <a:r>
              <a:rPr lang="en-US" altLang="zh-CN" sz="3200" i="1" dirty="0">
                <a:ln w="11430"/>
                <a:latin typeface="Times New Roman" pitchFamily="18" charset="0"/>
                <a:ea typeface="宋体" charset="-122"/>
                <a:cs typeface="Times New Roman" pitchFamily="18" charset="0"/>
              </a:rPr>
              <a:t> The task must </a:t>
            </a:r>
            <a:r>
              <a:rPr lang="en-US" altLang="zh-CN" sz="3200" b="1" i="1" dirty="0">
                <a:ln w="11430"/>
                <a:solidFill>
                  <a:srgbClr val="FF0000"/>
                </a:solidFill>
                <a:latin typeface="Times New Roman" pitchFamily="18" charset="0"/>
                <a:ea typeface="宋体" charset="-122"/>
                <a:cs typeface="Times New Roman" pitchFamily="18" charset="0"/>
              </a:rPr>
              <a:t>be</a:t>
            </a:r>
            <a:r>
              <a:rPr lang="en-US" altLang="zh-CN" sz="3200" i="1" dirty="0">
                <a:ln w="11430"/>
                <a:latin typeface="Times New Roman" pitchFamily="18" charset="0"/>
                <a:ea typeface="宋体" charset="-122"/>
                <a:cs typeface="Times New Roman" pitchFamily="18" charset="0"/>
              </a:rPr>
              <a:t> </a:t>
            </a:r>
            <a:r>
              <a:rPr lang="en-US" altLang="zh-CN" sz="3200" b="1" i="1" dirty="0">
                <a:ln w="11430"/>
                <a:solidFill>
                  <a:srgbClr val="FF0000"/>
                </a:solidFill>
                <a:latin typeface="Times New Roman" pitchFamily="18" charset="0"/>
                <a:ea typeface="宋体" charset="-122"/>
                <a:cs typeface="Times New Roman" pitchFamily="18" charset="0"/>
              </a:rPr>
              <a:t>completed</a:t>
            </a:r>
            <a:r>
              <a:rPr lang="en-US" altLang="zh-CN" sz="3200" i="1" dirty="0">
                <a:ln w="11430"/>
                <a:latin typeface="Times New Roman" pitchFamily="18" charset="0"/>
                <a:ea typeface="宋体" charset="-122"/>
                <a:cs typeface="Times New Roman" pitchFamily="18" charset="0"/>
              </a:rPr>
              <a:t> by </a:t>
            </a:r>
            <a:r>
              <a:rPr lang="en-US" altLang="zh-CN" sz="3200" i="1" dirty="0" err="1" smtClean="0">
                <a:ln w="11430"/>
                <a:latin typeface="Times New Roman" pitchFamily="18" charset="0"/>
                <a:ea typeface="宋体" charset="-122"/>
                <a:cs typeface="Times New Roman" pitchFamily="18" charset="0"/>
                <a:sym typeface="Wingdings" pitchFamily="2" charset="2"/>
              </a:rPr>
              <a:t>Libo</a:t>
            </a:r>
            <a:r>
              <a:rPr lang="en-US" altLang="zh-CN" sz="3200" i="1" dirty="0" smtClean="0">
                <a:ln w="11430"/>
                <a:latin typeface="Times New Roman" pitchFamily="18" charset="0"/>
                <a:ea typeface="宋体" charset="-122"/>
                <a:cs typeface="Times New Roman" pitchFamily="18" charset="0"/>
                <a:sym typeface="Wingdings" pitchFamily="2" charset="2"/>
              </a:rPr>
              <a:t> </a:t>
            </a:r>
            <a:r>
              <a:rPr lang="en-US" altLang="zh-CN" sz="3200" i="1" dirty="0">
                <a:ln w="11430"/>
                <a:latin typeface="Times New Roman" pitchFamily="18" charset="0"/>
                <a:ea typeface="宋体" charset="-122"/>
                <a:cs typeface="Times New Roman" pitchFamily="18" charset="0"/>
                <a:sym typeface="Wingdings" pitchFamily="2" charset="2"/>
              </a:rPr>
              <a:t>today.</a:t>
            </a:r>
            <a:endParaRPr lang="zh-CN" altLang="en-US" sz="2400" dirty="0">
              <a:ln w="11430"/>
              <a:latin typeface="Times New Roman" pitchFamily="18" charset="0"/>
              <a:ea typeface="宋体" charset="-122"/>
              <a:cs typeface="Times New Roman" pitchFamily="18" charset="0"/>
            </a:endParaRPr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467544" y="3811869"/>
            <a:ext cx="761140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en-US" altLang="zh-CN" sz="3200" dirty="0">
                <a:ln w="11430"/>
                <a:latin typeface="Times New Roman" pitchFamily="18" charset="0"/>
                <a:ea typeface="宋体" charset="-122"/>
                <a:cs typeface="Times New Roman" pitchFamily="18" charset="0"/>
                <a:sym typeface="Wingdings" pitchFamily="2" charset="2"/>
              </a:rPr>
              <a:t></a:t>
            </a:r>
            <a:r>
              <a:rPr lang="en-US" altLang="zh-CN" sz="3200" dirty="0">
                <a:ln w="11430"/>
                <a:latin typeface="Times New Roman" pitchFamily="18" charset="0"/>
                <a:ea typeface="宋体" charset="-122"/>
                <a:cs typeface="Times New Roman" pitchFamily="18" charset="0"/>
              </a:rPr>
              <a:t> </a:t>
            </a:r>
            <a:r>
              <a:rPr lang="en-US" altLang="zh-CN" sz="3200" i="1" dirty="0">
                <a:ln w="11430"/>
                <a:latin typeface="Times New Roman" pitchFamily="18" charset="0"/>
                <a:ea typeface="宋体" charset="-122"/>
                <a:cs typeface="Times New Roman" pitchFamily="18" charset="0"/>
                <a:sym typeface="Wingdings" pitchFamily="2" charset="2"/>
              </a:rPr>
              <a:t>The invitation should </a:t>
            </a:r>
            <a:r>
              <a:rPr lang="en-US" altLang="zh-CN" sz="3200" b="1" i="1" dirty="0">
                <a:ln w="11430"/>
                <a:solidFill>
                  <a:srgbClr val="FF0000"/>
                </a:solidFill>
                <a:latin typeface="Times New Roman" pitchFamily="18" charset="0"/>
                <a:ea typeface="宋体" charset="-122"/>
                <a:cs typeface="Times New Roman" pitchFamily="18" charset="0"/>
              </a:rPr>
              <a:t>be</a:t>
            </a:r>
            <a:r>
              <a:rPr lang="en-US" altLang="zh-CN" sz="3200" i="1" dirty="0" smtClean="0">
                <a:ln w="11430"/>
                <a:latin typeface="Times New Roman" pitchFamily="18" charset="0"/>
                <a:ea typeface="宋体" charset="-122"/>
                <a:cs typeface="Times New Roman" pitchFamily="18" charset="0"/>
                <a:sym typeface="Wingdings" pitchFamily="2" charset="2"/>
              </a:rPr>
              <a:t> </a:t>
            </a:r>
            <a:r>
              <a:rPr lang="en-US" altLang="zh-CN" sz="3200" b="1" i="1" dirty="0">
                <a:ln w="11430"/>
                <a:solidFill>
                  <a:srgbClr val="FF0000"/>
                </a:solidFill>
                <a:latin typeface="Times New Roman" pitchFamily="18" charset="0"/>
                <a:ea typeface="宋体" charset="-122"/>
                <a:cs typeface="Times New Roman" pitchFamily="18" charset="0"/>
                <a:sym typeface="Wingdings" pitchFamily="2" charset="2"/>
              </a:rPr>
              <a:t>sent</a:t>
            </a:r>
            <a:r>
              <a:rPr lang="en-US" altLang="zh-CN" sz="3200" i="1" dirty="0">
                <a:ln w="11430"/>
                <a:latin typeface="Times New Roman" pitchFamily="18" charset="0"/>
                <a:ea typeface="宋体" charset="-122"/>
                <a:cs typeface="Times New Roman" pitchFamily="18" charset="0"/>
                <a:sym typeface="Wingdings" pitchFamily="2" charset="2"/>
              </a:rPr>
              <a:t> to </a:t>
            </a:r>
            <a:r>
              <a:rPr lang="en-US" altLang="zh-CN" sz="3200" i="1" dirty="0" err="1" smtClean="0">
                <a:ln w="11430"/>
                <a:latin typeface="Times New Roman" pitchFamily="18" charset="0"/>
                <a:ea typeface="宋体" charset="-122"/>
                <a:cs typeface="Times New Roman" pitchFamily="18" charset="0"/>
                <a:sym typeface="Wingdings" pitchFamily="2" charset="2"/>
              </a:rPr>
              <a:t>Mrs</a:t>
            </a:r>
            <a:r>
              <a:rPr lang="en-US" altLang="zh-CN" sz="3200" i="1" dirty="0" smtClean="0">
                <a:ln w="11430"/>
                <a:latin typeface="Times New Roman" pitchFamily="18" charset="0"/>
                <a:ea typeface="宋体" charset="-122"/>
                <a:cs typeface="Times New Roman" pitchFamily="18" charset="0"/>
                <a:sym typeface="Wingdings" pitchFamily="2" charset="2"/>
              </a:rPr>
              <a:t> Ding.</a:t>
            </a:r>
            <a:endParaRPr lang="zh-CN" altLang="en-US" sz="2400" dirty="0">
              <a:ln w="11430"/>
              <a:latin typeface="Times New Roman" pitchFamily="18" charset="0"/>
              <a:ea typeface="宋体" charset="-122"/>
              <a:cs typeface="Times New Roman" pitchFamily="18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11560" y="5025370"/>
            <a:ext cx="7560840" cy="70788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261938" indent="-261938" eaLnBrk="0" hangingPunct="0">
              <a:lnSpc>
                <a:spcPct val="125000"/>
              </a:lnSpc>
              <a:defRPr/>
            </a:pPr>
            <a:r>
              <a:rPr lang="en-US" altLang="zh-CN" sz="3200" dirty="0">
                <a:ln w="11430"/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US" altLang="zh-CN" sz="3200" dirty="0">
                <a:ln w="11430"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0" i="1" dirty="0">
                <a:ln w="11430"/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The problem cannot </a:t>
            </a:r>
            <a:r>
              <a:rPr lang="en-US" altLang="zh-CN" sz="3200" b="1" i="1" dirty="0">
                <a:ln w="11430"/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be</a:t>
            </a:r>
            <a:r>
              <a:rPr lang="en-US" altLang="zh-CN" sz="3200" i="1" dirty="0">
                <a:ln w="11430"/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  <a:r>
              <a:rPr lang="en-US" altLang="zh-CN" sz="3200" b="1" i="1" dirty="0">
                <a:ln w="11430"/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solved</a:t>
            </a:r>
            <a:r>
              <a:rPr lang="en-US" altLang="zh-CN" sz="3200" i="1" dirty="0">
                <a:ln w="11430"/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by them.</a:t>
            </a:r>
            <a:endParaRPr lang="en-US" altLang="zh-CN" sz="3200" dirty="0">
              <a:ln w="11430"/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899592" y="883115"/>
            <a:ext cx="741682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3000" dirty="0">
                <a:solidFill>
                  <a:srgbClr val="7030A0"/>
                </a:solidFill>
              </a:rPr>
              <a:t>Rewrite the sentences in the passive form. </a:t>
            </a:r>
            <a:endParaRPr lang="zh-CN" altLang="zh-CN" sz="3000" dirty="0">
              <a:solidFill>
                <a:srgbClr val="7030A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6197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2"/>
          <a:srcRect l="11895" t="18329" r="38850" b="53125"/>
          <a:stretch>
            <a:fillRect/>
          </a:stretch>
        </p:blipFill>
        <p:spPr bwMode="auto">
          <a:xfrm>
            <a:off x="1331640" y="1700807"/>
            <a:ext cx="6512717" cy="212304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8" name="矩形 21"/>
          <p:cNvSpPr>
            <a:spLocks noChangeArrowheads="1"/>
          </p:cNvSpPr>
          <p:nvPr/>
        </p:nvSpPr>
        <p:spPr bwMode="auto">
          <a:xfrm>
            <a:off x="1218953" y="620688"/>
            <a:ext cx="7025455" cy="10772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Complete the article below with the correct forms of the words in brackets.</a:t>
            </a:r>
            <a:endParaRPr lang="zh-CN" altLang="zh-CN" sz="32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27584" y="3789040"/>
            <a:ext cx="7416824" cy="224676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defRPr/>
            </a:pPr>
            <a:r>
              <a:rPr lang="en-US" altLang="zh-CN" sz="28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4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When </a:t>
            </a:r>
            <a:r>
              <a:rPr lang="en-US" altLang="zh-CN" sz="28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4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we draw a cartoon face, some parts of the </a:t>
            </a:r>
            <a:r>
              <a:rPr lang="en-US" altLang="zh-CN" sz="28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latin typeface="Times New Roman" pitchFamily="18" charset="0"/>
                <a:cs typeface="Times New Roman" pitchFamily="18" charset="0"/>
              </a:rPr>
              <a:t>face (1) _______________ </a:t>
            </a:r>
            <a:r>
              <a:rPr lang="en-US" altLang="zh-CN" sz="28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altLang="zh-CN" sz="28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latin typeface="Times New Roman" pitchFamily="18" charset="0"/>
                <a:cs typeface="Times New Roman" pitchFamily="18" charset="0"/>
              </a:rPr>
              <a:t>should/make) bigger to make the face look funny. So let’s start to draw a cartoon face for the woman! </a:t>
            </a:r>
            <a:endParaRPr lang="zh-CN" altLang="en-US" sz="280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195736" y="4365104"/>
            <a:ext cx="2587568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en-US" altLang="zh-CN" sz="2800" b="1" i="1" dirty="0">
                <a:ln w="11430"/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should </a:t>
            </a:r>
            <a:r>
              <a:rPr lang="en-US" altLang="zh-CN" sz="2800" b="1" i="1" dirty="0" smtClean="0">
                <a:ln w="11430"/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be made </a:t>
            </a:r>
            <a:endParaRPr lang="zh-CN" altLang="en-US" sz="2800" b="1" i="1" dirty="0">
              <a:ln w="11430"/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7981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>
            <a:off x="523624" y="2299880"/>
            <a:ext cx="8208912" cy="24006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defRPr/>
            </a:pPr>
            <a:r>
              <a:rPr lang="en-US" altLang="zh-CN" sz="30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4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Next</a:t>
            </a:r>
            <a:r>
              <a:rPr lang="en-US" altLang="zh-CN" sz="30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4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a pair of small eyes and a smiling </a:t>
            </a:r>
            <a:r>
              <a:rPr lang="en-US" altLang="zh-CN" sz="30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4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mouth (4) _____________ </a:t>
            </a:r>
            <a:r>
              <a:rPr lang="en-US" altLang="zh-CN" sz="30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4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(must/draw). </a:t>
            </a:r>
            <a:r>
              <a:rPr lang="en-US" altLang="zh-CN" sz="30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4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altLang="zh-CN" sz="30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4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mouth (5) ____________ </a:t>
            </a:r>
            <a:r>
              <a:rPr lang="en-US" altLang="zh-CN" sz="30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4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(can/make</a:t>
            </a:r>
            <a:r>
              <a:rPr lang="en-US" altLang="zh-CN" sz="30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4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) larger to make the woman look friendlier</a:t>
            </a:r>
            <a:r>
              <a:rPr lang="en-US" altLang="zh-CN" sz="30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4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       </a:t>
            </a:r>
            <a:endParaRPr lang="zh-CN" altLang="en-US" sz="300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accent4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67544" y="404664"/>
            <a:ext cx="8208912" cy="17694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defRPr/>
            </a:pPr>
            <a:r>
              <a:rPr lang="en-US" altLang="zh-CN" sz="30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4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A </a:t>
            </a:r>
            <a:r>
              <a:rPr lang="en-US" altLang="zh-CN" sz="30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4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rough circle (2</a:t>
            </a:r>
            <a:r>
              <a:rPr lang="en-US" altLang="zh-CN" sz="30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4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) ________________ </a:t>
            </a:r>
            <a:r>
              <a:rPr lang="en-US" altLang="zh-CN" sz="30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4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(should/draw) first. </a:t>
            </a:r>
            <a:r>
              <a:rPr lang="en-US" altLang="zh-CN" sz="30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4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Then </a:t>
            </a:r>
            <a:r>
              <a:rPr lang="en-US" altLang="zh-CN" sz="30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4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a nose and big glasses (3) </a:t>
            </a:r>
            <a:r>
              <a:rPr lang="en-US" altLang="zh-CN" sz="30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4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______________ </a:t>
            </a:r>
            <a:r>
              <a:rPr lang="en-US" altLang="zh-CN" sz="30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4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(should/add</a:t>
            </a:r>
            <a:r>
              <a:rPr lang="en-US" altLang="zh-CN" sz="30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4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).     </a:t>
            </a:r>
            <a:endParaRPr lang="zh-CN" altLang="en-US" sz="300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accent4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067944" y="420495"/>
            <a:ext cx="2811988" cy="553998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en-US" altLang="zh-CN" sz="3000" b="1" i="1" dirty="0">
                <a:ln w="11430"/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should be drawn</a:t>
            </a:r>
            <a:endParaRPr lang="zh-CN" altLang="en-US" sz="3000" b="1" i="1" dirty="0">
              <a:ln w="11430"/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26385" y="1556792"/>
            <a:ext cx="2749471" cy="553998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en-US" altLang="zh-CN" sz="3000" b="1" i="1" dirty="0">
                <a:ln w="11430"/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should be added</a:t>
            </a:r>
            <a:endParaRPr lang="zh-CN" altLang="en-US" sz="3000" b="1" i="1" dirty="0">
              <a:ln w="11430"/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89375" y="2884010"/>
            <a:ext cx="2513830" cy="553998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en-US" altLang="zh-CN" sz="3000" b="1" i="1" dirty="0" smtClean="0">
                <a:ln w="11430"/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must </a:t>
            </a:r>
            <a:r>
              <a:rPr lang="en-US" altLang="zh-CN" sz="3000" b="1" i="1" dirty="0">
                <a:ln w="11430"/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be drawn</a:t>
            </a:r>
            <a:endParaRPr lang="zh-CN" altLang="en-US" sz="3000" b="1" i="1" dirty="0">
              <a:ln w="11430"/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689375" y="3501008"/>
            <a:ext cx="2173993" cy="553998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en-US" altLang="zh-CN" sz="3000" b="1" i="1" dirty="0">
                <a:ln w="11430"/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can be made</a:t>
            </a:r>
            <a:endParaRPr lang="zh-CN" altLang="en-US" sz="3000" b="1" i="1" dirty="0">
              <a:ln w="11430"/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95536" y="4673973"/>
            <a:ext cx="8354508" cy="18235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defRPr/>
            </a:pPr>
            <a:r>
              <a:rPr lang="en-US" altLang="zh-CN" sz="30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4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Finally</a:t>
            </a:r>
            <a:r>
              <a:rPr lang="en-US" altLang="zh-CN" sz="30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4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some hair (6</a:t>
            </a:r>
            <a:r>
              <a:rPr lang="en-US" altLang="zh-CN" sz="30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4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) ________________ (</a:t>
            </a:r>
            <a:r>
              <a:rPr lang="en-US" altLang="zh-CN" sz="30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4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should/add) to the </a:t>
            </a:r>
            <a:r>
              <a:rPr lang="en-US" altLang="zh-CN" sz="30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4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cartoon</a:t>
            </a:r>
            <a:r>
              <a:rPr lang="en-US" altLang="zh-CN" sz="30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4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 The face (7) </a:t>
            </a:r>
            <a:r>
              <a:rPr lang="en-US" altLang="zh-CN" sz="30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4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_______________ </a:t>
            </a:r>
            <a:r>
              <a:rPr lang="en-US" altLang="zh-CN" sz="30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4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(can/</a:t>
            </a:r>
            <a:r>
              <a:rPr lang="en-US" altLang="zh-CN" sz="3000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4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colour</a:t>
            </a:r>
            <a:r>
              <a:rPr lang="en-US" altLang="zh-CN" sz="30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4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) with </a:t>
            </a:r>
            <a:r>
              <a:rPr lang="en-US" altLang="zh-CN" sz="30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4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bright </a:t>
            </a:r>
            <a:r>
              <a:rPr lang="en-US" altLang="zh-CN" sz="3000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4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colours</a:t>
            </a:r>
            <a:r>
              <a:rPr lang="en-US" altLang="zh-CN" sz="30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4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zh-CN" altLang="en-US" sz="300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accent4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41132" y="5796553"/>
            <a:ext cx="2876108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en-US" altLang="zh-CN" sz="3200" b="1" i="1" dirty="0">
                <a:ln w="11430"/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can be </a:t>
            </a:r>
            <a:r>
              <a:rPr lang="en-US" altLang="zh-CN" sz="3200" b="1" i="1" dirty="0" err="1">
                <a:ln w="11430"/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coloured</a:t>
            </a:r>
            <a:endParaRPr lang="zh-CN" altLang="en-US" sz="3200" b="1" i="1" dirty="0">
              <a:ln w="11430"/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4645588" y="4653136"/>
            <a:ext cx="2920992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en-US" altLang="zh-CN" sz="3200" b="1" i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should be added</a:t>
            </a:r>
            <a:endParaRPr lang="zh-CN" altLang="en-US" sz="3200" b="1" i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798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3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403648" y="764704"/>
            <a:ext cx="6400800" cy="685800"/>
          </a:xfrm>
        </p:spPr>
        <p:txBody>
          <a:bodyPr/>
          <a:lstStyle/>
          <a:p>
            <a:r>
              <a:rPr lang="en-US" altLang="zh-CN" b="1" cap="none" dirty="0" smtClean="0">
                <a:solidFill>
                  <a:srgbClr val="7030A0"/>
                </a:solidFill>
              </a:rPr>
              <a:t>Exercises</a:t>
            </a:r>
            <a:endParaRPr lang="zh-CN" altLang="en-US" b="1" cap="none" dirty="0">
              <a:solidFill>
                <a:srgbClr val="7030A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3528" y="1556792"/>
            <a:ext cx="8676456" cy="3960440"/>
          </a:xfrm>
          <a:solidFill>
            <a:schemeClr val="bg1"/>
          </a:solidFill>
        </p:spPr>
        <p:txBody>
          <a:bodyPr>
            <a:noAutofit/>
          </a:bodyPr>
          <a:lstStyle/>
          <a:p>
            <a:pPr>
              <a:lnSpc>
                <a:spcPct val="100000"/>
              </a:lnSpc>
              <a:buNone/>
            </a:pP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1 . </a:t>
            </a:r>
            <a:r>
              <a:rPr lang="en-US" altLang="zh-CN" b="1" dirty="0" err="1" smtClean="0">
                <a:latin typeface="Times New Roman" pitchFamily="18" charset="0"/>
                <a:cs typeface="Times New Roman" pitchFamily="18" charset="0"/>
              </a:rPr>
              <a:t>Mr</a:t>
            </a:r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 Ding 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must take care of the books in the </a:t>
            </a:r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library.</a:t>
            </a:r>
            <a:endParaRPr lang="en-US" altLang="zh-CN" b="1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00000"/>
              </a:lnSpc>
              <a:buNone/>
            </a:pP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     The books </a:t>
            </a:r>
            <a:r>
              <a:rPr lang="en-US" altLang="zh-CN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must be taken care of</a:t>
            </a:r>
            <a:r>
              <a:rPr lang="en-US" altLang="zh-C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in 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library.</a:t>
            </a:r>
            <a:endParaRPr lang="en-US" altLang="zh-CN" b="1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00000"/>
              </a:lnSpc>
              <a:buNone/>
            </a:pPr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Peter 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may find this kind of trees </a:t>
            </a:r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everywhere.</a:t>
            </a:r>
            <a:endParaRPr lang="en-US" altLang="zh-CN" b="1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00000"/>
              </a:lnSpc>
              <a:buNone/>
            </a:pP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     This kind of trees </a:t>
            </a:r>
            <a:r>
              <a:rPr lang="en-US" altLang="zh-CN" b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may be found</a:t>
            </a:r>
            <a:r>
              <a:rPr lang="en-US" altLang="zh-CN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everywhere . </a:t>
            </a:r>
          </a:p>
          <a:p>
            <a:pPr>
              <a:lnSpc>
                <a:spcPct val="100000"/>
              </a:lnSpc>
              <a:buNone/>
            </a:pPr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You 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can’t see the stars in the </a:t>
            </a:r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daytime.</a:t>
            </a:r>
            <a:endParaRPr lang="en-US" altLang="zh-CN" b="1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00000"/>
              </a:lnSpc>
              <a:buNone/>
            </a:pP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      The stars </a:t>
            </a:r>
            <a:r>
              <a:rPr lang="en-US" altLang="zh-CN" b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can’t be seen</a:t>
            </a:r>
            <a:r>
              <a:rPr lang="en-US" altLang="zh-CN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in the </a:t>
            </a:r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daytime.</a:t>
            </a:r>
            <a:endParaRPr lang="en-US" altLang="zh-CN" b="1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00000"/>
              </a:lnSpc>
              <a:buNone/>
            </a:pPr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4 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. Must </a:t>
            </a:r>
            <a:r>
              <a:rPr lang="en-US" altLang="zh-CN" b="1" dirty="0" err="1" smtClean="0">
                <a:latin typeface="Times New Roman" pitchFamily="18" charset="0"/>
                <a:cs typeface="Times New Roman" pitchFamily="18" charset="0"/>
              </a:rPr>
              <a:t>Chuchu</a:t>
            </a:r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hand in </a:t>
            </a:r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his composition tomorrow?</a:t>
            </a:r>
            <a:endParaRPr lang="en-US" altLang="zh-CN" b="1" dirty="0">
              <a:latin typeface="Times New Roman" pitchFamily="18" charset="0"/>
              <a:cs typeface="Times New Roman" pitchFamily="18" charset="0"/>
            </a:endParaRPr>
          </a:p>
          <a:p>
            <a:pPr marL="452438" indent="-452438">
              <a:lnSpc>
                <a:spcPct val="100000"/>
              </a:lnSpc>
              <a:buNone/>
              <a:tabLst>
                <a:tab pos="3494088" algn="l"/>
              </a:tabLst>
            </a:pP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en-US" altLang="zh-CN" b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Must </a:t>
            </a:r>
            <a:r>
              <a:rPr lang="en-US" altLang="zh-CN" b="1" dirty="0" err="1" smtClean="0">
                <a:latin typeface="Times New Roman" pitchFamily="18" charset="0"/>
                <a:cs typeface="Times New Roman" pitchFamily="18" charset="0"/>
              </a:rPr>
              <a:t>Chuchu’s</a:t>
            </a:r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 composition </a:t>
            </a:r>
            <a:r>
              <a:rPr lang="en-US" altLang="zh-CN" b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be handed in</a:t>
            </a:r>
            <a:r>
              <a:rPr lang="en-US" altLang="zh-CN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tomorrow?</a:t>
            </a:r>
            <a:endParaRPr lang="en-US" altLang="zh-CN" b="1" dirty="0">
              <a:latin typeface="Times New Roman" pitchFamily="18" charset="0"/>
              <a:cs typeface="Times New Roman" pitchFamily="18" charset="0"/>
            </a:endParaRPr>
          </a:p>
          <a:p>
            <a:pPr indent="0">
              <a:lnSpc>
                <a:spcPct val="100000"/>
              </a:lnSpc>
              <a:buNone/>
            </a:pPr>
            <a:endParaRPr lang="zh-CN" alt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矩形 4"/>
          <p:cNvSpPr/>
          <p:nvPr/>
        </p:nvSpPr>
        <p:spPr bwMode="auto">
          <a:xfrm>
            <a:off x="2483768" y="2108927"/>
            <a:ext cx="3312368" cy="360040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6" name="矩形 5"/>
          <p:cNvSpPr/>
          <p:nvPr/>
        </p:nvSpPr>
        <p:spPr bwMode="auto">
          <a:xfrm>
            <a:off x="3563888" y="3220376"/>
            <a:ext cx="2160240" cy="280632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7" name="矩形 6"/>
          <p:cNvSpPr/>
          <p:nvPr/>
        </p:nvSpPr>
        <p:spPr bwMode="auto">
          <a:xfrm>
            <a:off x="2411760" y="4182453"/>
            <a:ext cx="1944216" cy="360040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8" name="矩形 7"/>
          <p:cNvSpPr/>
          <p:nvPr/>
        </p:nvSpPr>
        <p:spPr bwMode="auto">
          <a:xfrm>
            <a:off x="5148064" y="5201924"/>
            <a:ext cx="2088232" cy="360040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9" name="矩形 8"/>
          <p:cNvSpPr/>
          <p:nvPr/>
        </p:nvSpPr>
        <p:spPr bwMode="auto">
          <a:xfrm>
            <a:off x="888326" y="5269657"/>
            <a:ext cx="792088" cy="288032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6378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1"/>
          <p:cNvSpPr>
            <a:spLocks noChangeArrowheads="1"/>
          </p:cNvSpPr>
          <p:nvPr/>
        </p:nvSpPr>
        <p:spPr bwMode="auto">
          <a:xfrm>
            <a:off x="755576" y="314653"/>
            <a:ext cx="6984578" cy="95410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2800" b="1" dirty="0">
                <a:solidFill>
                  <a:srgbClr val="7030A0"/>
                </a:solidFill>
                <a:latin typeface="+mj-lt"/>
              </a:rPr>
              <a:t>Read the sentences on page 56 and complete “Work out the rule”.</a:t>
            </a:r>
            <a:endParaRPr lang="zh-CN" altLang="zh-CN" sz="2800" b="1" dirty="0">
              <a:solidFill>
                <a:srgbClr val="7030A0"/>
              </a:solidFill>
              <a:latin typeface="+mj-lt"/>
            </a:endParaRPr>
          </a:p>
        </p:txBody>
      </p:sp>
      <p:pic>
        <p:nvPicPr>
          <p:cNvPr id="1331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20" t="65750" r="37271" b="16531"/>
          <a:stretch>
            <a:fillRect/>
          </a:stretch>
        </p:blipFill>
        <p:spPr bwMode="auto">
          <a:xfrm>
            <a:off x="96344" y="2924944"/>
            <a:ext cx="9012160" cy="18027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矩形 5"/>
          <p:cNvSpPr/>
          <p:nvPr/>
        </p:nvSpPr>
        <p:spPr>
          <a:xfrm>
            <a:off x="2267744" y="3861048"/>
            <a:ext cx="881973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en-US" altLang="zh-CN" sz="2800" b="1" i="1" dirty="0">
                <a:ln w="11430"/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been</a:t>
            </a:r>
            <a:endParaRPr lang="zh-CN" altLang="en-US" sz="2800" b="1" i="1" dirty="0">
              <a:ln w="11430"/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04" name="Rectangle 4"/>
          <p:cNvSpPr>
            <a:spLocks noChangeArrowheads="1"/>
          </p:cNvSpPr>
          <p:nvPr/>
        </p:nvSpPr>
        <p:spPr bwMode="auto">
          <a:xfrm>
            <a:off x="539552" y="4653136"/>
            <a:ext cx="8064896" cy="1708160"/>
          </a:xfrm>
          <a:prstGeom prst="rect">
            <a:avLst/>
          </a:prstGeom>
          <a:noFill/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eaLnBrk="0" hangingPunct="0">
              <a:lnSpc>
                <a:spcPct val="125000"/>
              </a:lnSpc>
              <a:defRPr/>
            </a:pPr>
            <a:r>
              <a:rPr lang="zh-CN" sz="28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肯定句：</a:t>
            </a:r>
            <a:r>
              <a:rPr lang="en-US" altLang="zh-CN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have/has</a:t>
            </a:r>
            <a:r>
              <a:rPr lang="en-US" altLang="zh-CN" sz="28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en-US" altLang="zh-CN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been</a:t>
            </a:r>
            <a:r>
              <a:rPr lang="en-US" altLang="zh-CN" sz="28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+ past participle </a:t>
            </a:r>
          </a:p>
          <a:p>
            <a:pPr eaLnBrk="0" hangingPunct="0">
              <a:lnSpc>
                <a:spcPct val="125000"/>
              </a:lnSpc>
              <a:defRPr/>
            </a:pPr>
            <a:r>
              <a:rPr lang="zh-CN" altLang="en-US" sz="28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否定句：</a:t>
            </a:r>
            <a:r>
              <a:rPr lang="en-US" altLang="zh-CN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have/has</a:t>
            </a:r>
            <a:r>
              <a:rPr lang="en-US" altLang="zh-CN" sz="28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en-US" altLang="zh-CN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not</a:t>
            </a:r>
            <a:r>
              <a:rPr lang="en-US" altLang="zh-CN" sz="28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en-US" altLang="zh-CN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been</a:t>
            </a:r>
            <a:r>
              <a:rPr lang="en-US" altLang="zh-CN" sz="28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+ past participle</a:t>
            </a:r>
          </a:p>
          <a:p>
            <a:pPr eaLnBrk="0" hangingPunct="0">
              <a:lnSpc>
                <a:spcPct val="125000"/>
              </a:lnSpc>
              <a:defRPr/>
            </a:pPr>
            <a:r>
              <a:rPr lang="zh-CN" altLang="en-US" sz="28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疑问句：</a:t>
            </a:r>
            <a:r>
              <a:rPr lang="en-US" altLang="zh-CN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Have/Has </a:t>
            </a:r>
            <a:r>
              <a:rPr lang="en-US" altLang="zh-CN" sz="28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+ sb./</a:t>
            </a:r>
            <a:r>
              <a:rPr lang="en-US" altLang="zh-CN" sz="2800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sth</a:t>
            </a:r>
            <a:r>
              <a:rPr lang="en-US" altLang="zh-CN" sz="28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+ </a:t>
            </a:r>
            <a:r>
              <a:rPr lang="en-US" altLang="zh-CN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been</a:t>
            </a:r>
            <a:r>
              <a:rPr lang="en-US" altLang="zh-CN" sz="28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+ past participle</a:t>
            </a:r>
          </a:p>
        </p:txBody>
      </p:sp>
      <p:sp>
        <p:nvSpPr>
          <p:cNvPr id="8" name="矩形 7"/>
          <p:cNvSpPr/>
          <p:nvPr/>
        </p:nvSpPr>
        <p:spPr>
          <a:xfrm>
            <a:off x="683568" y="1268760"/>
            <a:ext cx="7992888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latin typeface="Times New Roman" pitchFamily="18" charset="0"/>
                <a:cs typeface="Times New Roman" pitchFamily="18" charset="0"/>
              </a:rPr>
              <a:t>After everything </a:t>
            </a:r>
            <a:r>
              <a:rPr lang="en-US" altLang="zh-CN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has been </a:t>
            </a:r>
            <a:r>
              <a:rPr lang="en-US" altLang="zh-CN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checked</a:t>
            </a:r>
            <a:r>
              <a:rPr lang="en-US" altLang="zh-CN" sz="28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latin typeface="Times New Roman" pitchFamily="18" charset="0"/>
                <a:cs typeface="Times New Roman" pitchFamily="18" charset="0"/>
              </a:rPr>
              <a:t>, it is ready to be played for everyone to enjoy.</a:t>
            </a:r>
          </a:p>
          <a:p>
            <a:r>
              <a:rPr lang="en-US" altLang="zh-CN" sz="28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latin typeface="Times New Roman" pitchFamily="18" charset="0"/>
                <a:cs typeface="Times New Roman" pitchFamily="18" charset="0"/>
              </a:rPr>
              <a:t>The cartoon characters </a:t>
            </a:r>
            <a:r>
              <a:rPr lang="en-US" altLang="zh-CN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have been drawn </a:t>
            </a:r>
            <a:r>
              <a:rPr lang="en-US" altLang="zh-CN" sz="28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latin typeface="Times New Roman" pitchFamily="18" charset="0"/>
                <a:cs typeface="Times New Roman" pitchFamily="18" charset="0"/>
              </a:rPr>
              <a:t>carefully by the artists.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69632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27584" y="1271657"/>
            <a:ext cx="7992888" cy="53245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dirty="0"/>
              <a:t>1. Can you tell me whom the play _____in 1989.</a:t>
            </a:r>
          </a:p>
          <a:p>
            <a:pPr marL="457200" indent="-457200">
              <a:buAutoNum type="alphaUcParenBoth"/>
            </a:pPr>
            <a:r>
              <a:rPr lang="en-US" altLang="zh-CN" sz="2800" dirty="0" smtClean="0"/>
              <a:t> was </a:t>
            </a:r>
            <a:r>
              <a:rPr lang="en-US" altLang="zh-CN" sz="2800" dirty="0"/>
              <a:t>written by     </a:t>
            </a:r>
            <a:r>
              <a:rPr lang="en-US" altLang="zh-CN" sz="2800" dirty="0" smtClean="0"/>
              <a:t>	(B) was </a:t>
            </a:r>
            <a:r>
              <a:rPr lang="en-US" altLang="zh-CN" sz="2800" dirty="0"/>
              <a:t>written     </a:t>
            </a:r>
            <a:endParaRPr lang="en-US" altLang="zh-CN" sz="2800" dirty="0" smtClean="0"/>
          </a:p>
          <a:p>
            <a:r>
              <a:rPr lang="en-US" altLang="zh-CN" sz="2800" dirty="0" smtClean="0"/>
              <a:t>(C) </a:t>
            </a:r>
            <a:r>
              <a:rPr lang="en-US" altLang="zh-CN" sz="2800" dirty="0"/>
              <a:t>is </a:t>
            </a:r>
            <a:r>
              <a:rPr lang="en-US" altLang="zh-CN" sz="2800" dirty="0" smtClean="0"/>
              <a:t>written by</a:t>
            </a:r>
            <a:r>
              <a:rPr lang="en-US" altLang="zh-CN" sz="2800" dirty="0"/>
              <a:t>      </a:t>
            </a:r>
            <a:r>
              <a:rPr lang="en-US" altLang="zh-CN" sz="2800" dirty="0" smtClean="0"/>
              <a:t> 	(D) </a:t>
            </a:r>
            <a:r>
              <a:rPr lang="en-US" altLang="zh-CN" sz="2800" dirty="0"/>
              <a:t>is </a:t>
            </a:r>
            <a:r>
              <a:rPr lang="en-US" altLang="zh-CN" sz="2800" dirty="0" smtClean="0"/>
              <a:t>written</a:t>
            </a:r>
          </a:p>
          <a:p>
            <a:endParaRPr lang="en-US" altLang="zh-CN" sz="1600" dirty="0"/>
          </a:p>
          <a:p>
            <a:r>
              <a:rPr lang="en-US" altLang="zh-CN" sz="2800" dirty="0" smtClean="0"/>
              <a:t>2.TV </a:t>
            </a:r>
            <a:r>
              <a:rPr lang="en-US" altLang="zh-CN" sz="2800" dirty="0"/>
              <a:t>and radio </a:t>
            </a:r>
            <a:r>
              <a:rPr lang="en-US" altLang="zh-CN" sz="2800" dirty="0" smtClean="0"/>
              <a:t>programs ____</a:t>
            </a:r>
            <a:r>
              <a:rPr lang="en-US" altLang="zh-CN" sz="2800" dirty="0"/>
              <a:t>the other side of the </a:t>
            </a:r>
            <a:r>
              <a:rPr lang="en-US" altLang="zh-CN" sz="2800" dirty="0" smtClean="0"/>
              <a:t>world.</a:t>
            </a:r>
            <a:endParaRPr lang="en-US" altLang="zh-CN" sz="2800" dirty="0"/>
          </a:p>
          <a:p>
            <a:r>
              <a:rPr lang="en-US" altLang="zh-CN" sz="2800" dirty="0" smtClean="0"/>
              <a:t>(A) can send to     	(B) can send on      </a:t>
            </a:r>
          </a:p>
          <a:p>
            <a:r>
              <a:rPr lang="en-US" altLang="zh-CN" sz="2800" dirty="0" smtClean="0"/>
              <a:t>(</a:t>
            </a:r>
            <a:r>
              <a:rPr lang="en-US" altLang="zh-CN" sz="2800" dirty="0"/>
              <a:t>C) </a:t>
            </a:r>
            <a:r>
              <a:rPr lang="en-US" altLang="zh-CN" sz="2800" dirty="0" smtClean="0"/>
              <a:t>can be sent to   </a:t>
            </a:r>
            <a:r>
              <a:rPr lang="en-US" altLang="zh-CN" sz="2800" dirty="0"/>
              <a:t>  </a:t>
            </a:r>
            <a:r>
              <a:rPr lang="en-US" altLang="zh-CN" sz="2800" dirty="0" smtClean="0"/>
              <a:t>	(</a:t>
            </a:r>
            <a:r>
              <a:rPr lang="en-US" altLang="zh-CN" sz="2800" dirty="0"/>
              <a:t>D</a:t>
            </a:r>
            <a:r>
              <a:rPr lang="en-US" altLang="zh-CN" sz="2800" dirty="0" smtClean="0"/>
              <a:t>) can be send to</a:t>
            </a:r>
          </a:p>
          <a:p>
            <a:endParaRPr lang="en-US" altLang="zh-CN" sz="1600" dirty="0" smtClean="0"/>
          </a:p>
          <a:p>
            <a:r>
              <a:rPr lang="en-US" altLang="zh-CN" sz="2800" dirty="0" smtClean="0"/>
              <a:t>3. About 200 trees </a:t>
            </a:r>
            <a:r>
              <a:rPr lang="en-US" altLang="zh-CN" sz="2800" dirty="0" smtClean="0"/>
              <a:t>___before </a:t>
            </a:r>
            <a:r>
              <a:rPr lang="en-US" altLang="zh-CN" sz="2800" dirty="0" smtClean="0"/>
              <a:t>I got there yesterday.</a:t>
            </a:r>
          </a:p>
          <a:p>
            <a:r>
              <a:rPr lang="en-US" altLang="zh-CN" sz="2800" dirty="0" smtClean="0"/>
              <a:t>(A) were planted        	(B) have been planted   </a:t>
            </a:r>
            <a:r>
              <a:rPr lang="en-US" altLang="zh-CN" sz="2800" dirty="0"/>
              <a:t> </a:t>
            </a:r>
            <a:endParaRPr lang="en-US" altLang="zh-CN" sz="2800" dirty="0" smtClean="0"/>
          </a:p>
          <a:p>
            <a:r>
              <a:rPr lang="en-US" altLang="zh-CN" sz="2800" dirty="0" smtClean="0"/>
              <a:t>(</a:t>
            </a:r>
            <a:r>
              <a:rPr lang="en-US" altLang="zh-CN" sz="2800" dirty="0"/>
              <a:t>C) </a:t>
            </a:r>
            <a:r>
              <a:rPr lang="en-US" altLang="zh-CN" sz="2800" dirty="0" smtClean="0"/>
              <a:t>would be planted  </a:t>
            </a:r>
            <a:r>
              <a:rPr lang="en-US" altLang="zh-CN" sz="2800" dirty="0"/>
              <a:t>  (D</a:t>
            </a:r>
            <a:r>
              <a:rPr lang="en-US" altLang="zh-CN" sz="2800" dirty="0" smtClean="0"/>
              <a:t>) had been planted </a:t>
            </a:r>
            <a:endParaRPr lang="en-US" altLang="zh-CN" sz="2800" dirty="0"/>
          </a:p>
        </p:txBody>
      </p:sp>
      <p:sp>
        <p:nvSpPr>
          <p:cNvPr id="3" name="标题 1"/>
          <p:cNvSpPr txBox="1">
            <a:spLocks/>
          </p:cNvSpPr>
          <p:nvPr/>
        </p:nvSpPr>
        <p:spPr>
          <a:xfrm>
            <a:off x="1443608" y="626542"/>
            <a:ext cx="6400800" cy="469776"/>
          </a:xfrm>
          <a:prstGeom prst="rect">
            <a:avLst/>
          </a:prstGeom>
        </p:spPr>
        <p:txBody>
          <a:bodyPr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r>
              <a:rPr lang="en-US" altLang="zh-CN" dirty="0" smtClean="0">
                <a:solidFill>
                  <a:srgbClr val="7030A0"/>
                </a:solidFill>
              </a:rPr>
              <a:t>Exercises</a:t>
            </a:r>
            <a:endParaRPr lang="zh-CN" altLang="en-US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8715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19572" y="1340768"/>
            <a:ext cx="8100900" cy="49244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dirty="0" smtClean="0"/>
              <a:t>4. Middle School boys  ____not to smoke.</a:t>
            </a:r>
          </a:p>
          <a:p>
            <a:pPr marL="514350" indent="-514350">
              <a:buAutoNum type="alphaUcParenBoth"/>
            </a:pPr>
            <a:r>
              <a:rPr lang="en-US" altLang="zh-CN" sz="2800" dirty="0" smtClean="0"/>
              <a:t> always tell     	(B) are told always  </a:t>
            </a:r>
            <a:r>
              <a:rPr lang="en-US" altLang="zh-CN" sz="2800" dirty="0"/>
              <a:t> </a:t>
            </a:r>
            <a:endParaRPr lang="en-US" altLang="zh-CN" sz="2800" dirty="0" smtClean="0"/>
          </a:p>
          <a:p>
            <a:r>
              <a:rPr lang="en-US" altLang="zh-CN" sz="2800" dirty="0" smtClean="0"/>
              <a:t>(C) are always told  </a:t>
            </a:r>
            <a:r>
              <a:rPr lang="en-US" altLang="zh-CN" sz="2800" dirty="0"/>
              <a:t>  </a:t>
            </a:r>
            <a:r>
              <a:rPr lang="en-US" altLang="zh-CN" sz="2800" dirty="0" smtClean="0"/>
              <a:t>	(</a:t>
            </a:r>
            <a:r>
              <a:rPr lang="en-US" altLang="zh-CN" sz="2800" dirty="0"/>
              <a:t>D)</a:t>
            </a:r>
            <a:r>
              <a:rPr lang="en-US" altLang="zh-CN" sz="2800" dirty="0" smtClean="0"/>
              <a:t> is always told</a:t>
            </a:r>
          </a:p>
          <a:p>
            <a:endParaRPr lang="en-US" altLang="zh-CN" dirty="0" smtClean="0"/>
          </a:p>
          <a:p>
            <a:r>
              <a:rPr lang="en-US" altLang="zh-CN" sz="2800" dirty="0" smtClean="0"/>
              <a:t>5. She was often heard ___the song in English.   </a:t>
            </a:r>
          </a:p>
          <a:p>
            <a:r>
              <a:rPr lang="en-US" altLang="zh-CN" sz="2800" dirty="0" smtClean="0"/>
              <a:t>(A) sing   			(B) sings </a:t>
            </a:r>
            <a:r>
              <a:rPr lang="en-US" altLang="zh-CN" sz="2800" dirty="0"/>
              <a:t> </a:t>
            </a:r>
            <a:endParaRPr lang="en-US" altLang="zh-CN" sz="2800" dirty="0" smtClean="0"/>
          </a:p>
          <a:p>
            <a:r>
              <a:rPr lang="en-US" altLang="zh-CN" sz="2800" dirty="0" smtClean="0"/>
              <a:t>(</a:t>
            </a:r>
            <a:r>
              <a:rPr lang="en-US" altLang="zh-CN" sz="2800" dirty="0"/>
              <a:t>C) </a:t>
            </a:r>
            <a:r>
              <a:rPr lang="en-US" altLang="zh-CN" sz="2800" dirty="0" smtClean="0"/>
              <a:t>to sing   </a:t>
            </a:r>
            <a:r>
              <a:rPr lang="en-US" altLang="zh-CN" sz="2800" dirty="0"/>
              <a:t>  </a:t>
            </a:r>
            <a:r>
              <a:rPr lang="en-US" altLang="zh-CN" sz="2800" dirty="0" smtClean="0"/>
              <a:t>		(</a:t>
            </a:r>
            <a:r>
              <a:rPr lang="en-US" altLang="zh-CN" sz="2800" dirty="0"/>
              <a:t>D) </a:t>
            </a:r>
            <a:r>
              <a:rPr lang="en-US" altLang="zh-CN" sz="2800" dirty="0" smtClean="0"/>
              <a:t>sang</a:t>
            </a:r>
          </a:p>
          <a:p>
            <a:r>
              <a:rPr lang="en-US" altLang="zh-CN" sz="1600" dirty="0" smtClean="0"/>
              <a:t>       </a:t>
            </a:r>
          </a:p>
          <a:p>
            <a:r>
              <a:rPr lang="en-US" altLang="zh-CN" sz="2800" dirty="0" smtClean="0"/>
              <a:t>6. DO you like this piece of cloth?</a:t>
            </a:r>
          </a:p>
          <a:p>
            <a:r>
              <a:rPr lang="en-US" altLang="zh-CN" sz="2800" dirty="0" smtClean="0"/>
              <a:t>    Yes, It ____very nice</a:t>
            </a:r>
          </a:p>
          <a:p>
            <a:r>
              <a:rPr lang="en-US" altLang="zh-CN" sz="2800" dirty="0" smtClean="0"/>
              <a:t>  (A) was felt   		(B) felt   </a:t>
            </a:r>
            <a:r>
              <a:rPr lang="en-US" altLang="zh-CN" sz="2800" dirty="0"/>
              <a:t> </a:t>
            </a:r>
            <a:endParaRPr lang="en-US" altLang="zh-CN" sz="2800" dirty="0" smtClean="0"/>
          </a:p>
          <a:p>
            <a:r>
              <a:rPr lang="en-US" altLang="zh-CN" sz="2800" dirty="0" smtClean="0"/>
              <a:t>  (</a:t>
            </a:r>
            <a:r>
              <a:rPr lang="en-US" altLang="zh-CN" sz="2800" dirty="0"/>
              <a:t>C) </a:t>
            </a:r>
            <a:r>
              <a:rPr lang="en-US" altLang="zh-CN" sz="2800" dirty="0" smtClean="0"/>
              <a:t>is feeling  </a:t>
            </a:r>
            <a:r>
              <a:rPr lang="en-US" altLang="zh-CN" sz="2800" dirty="0"/>
              <a:t>  </a:t>
            </a:r>
            <a:r>
              <a:rPr lang="en-US" altLang="zh-CN" sz="2800" dirty="0" smtClean="0"/>
              <a:t>		(</a:t>
            </a:r>
            <a:r>
              <a:rPr lang="en-US" altLang="zh-CN" sz="2800" dirty="0"/>
              <a:t>D) </a:t>
            </a:r>
            <a:r>
              <a:rPr lang="en-US" altLang="zh-CN" sz="2800" dirty="0" smtClean="0"/>
              <a:t>feels</a:t>
            </a:r>
            <a:endParaRPr lang="en-US" altLang="zh-CN" sz="2800" dirty="0"/>
          </a:p>
        </p:txBody>
      </p:sp>
      <p:sp>
        <p:nvSpPr>
          <p:cNvPr id="3" name="标题 1"/>
          <p:cNvSpPr txBox="1">
            <a:spLocks/>
          </p:cNvSpPr>
          <p:nvPr/>
        </p:nvSpPr>
        <p:spPr>
          <a:xfrm>
            <a:off x="1187624" y="620688"/>
            <a:ext cx="6400800" cy="685800"/>
          </a:xfrm>
          <a:prstGeom prst="rect">
            <a:avLst/>
          </a:prstGeom>
        </p:spPr>
        <p:txBody>
          <a:bodyPr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r>
              <a:rPr lang="en-US" altLang="zh-CN" sz="3600" dirty="0" smtClean="0">
                <a:solidFill>
                  <a:srgbClr val="7030A0"/>
                </a:solidFill>
              </a:rPr>
              <a:t>Exercises</a:t>
            </a:r>
            <a:endParaRPr lang="zh-CN" altLang="en-US" sz="36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1335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757756" y="2967335"/>
            <a:ext cx="362849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Thank You!</a:t>
            </a:r>
            <a:endParaRPr lang="zh-CN" alt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695968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3">
      <a:dk1>
        <a:srgbClr val="000000"/>
      </a:dk1>
      <a:lt1>
        <a:srgbClr val="FFFFFF"/>
      </a:lt1>
      <a:dk2>
        <a:srgbClr val="003366"/>
      </a:dk2>
      <a:lt2>
        <a:srgbClr val="C0C0C0"/>
      </a:lt2>
      <a:accent1>
        <a:srgbClr val="4EA7EA"/>
      </a:accent1>
      <a:accent2>
        <a:srgbClr val="93C052"/>
      </a:accent2>
      <a:accent3>
        <a:srgbClr val="FFFFFF"/>
      </a:accent3>
      <a:accent4>
        <a:srgbClr val="000000"/>
      </a:accent4>
      <a:accent5>
        <a:srgbClr val="B2D0F3"/>
      </a:accent5>
      <a:accent6>
        <a:srgbClr val="85AE49"/>
      </a:accent6>
      <a:hlink>
        <a:srgbClr val="9999FF"/>
      </a:hlink>
      <a:folHlink>
        <a:srgbClr val="855ADA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193583"/>
        </a:dk2>
        <a:lt2>
          <a:srgbClr val="C0C0C0"/>
        </a:lt2>
        <a:accent1>
          <a:srgbClr val="E46C22"/>
        </a:accent1>
        <a:accent2>
          <a:srgbClr val="14CAEE"/>
        </a:accent2>
        <a:accent3>
          <a:srgbClr val="FFFFFF"/>
        </a:accent3>
        <a:accent4>
          <a:srgbClr val="000000"/>
        </a:accent4>
        <a:accent5>
          <a:srgbClr val="EFBAAB"/>
        </a:accent5>
        <a:accent6>
          <a:srgbClr val="11B7D8"/>
        </a:accent6>
        <a:hlink>
          <a:srgbClr val="6A6AE2"/>
        </a:hlink>
        <a:folHlink>
          <a:srgbClr val="66A44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3366"/>
        </a:dk2>
        <a:lt2>
          <a:srgbClr val="C0C0C0"/>
        </a:lt2>
        <a:accent1>
          <a:srgbClr val="76CA2A"/>
        </a:accent1>
        <a:accent2>
          <a:srgbClr val="E5772D"/>
        </a:accent2>
        <a:accent3>
          <a:srgbClr val="FFFFFF"/>
        </a:accent3>
        <a:accent4>
          <a:srgbClr val="000000"/>
        </a:accent4>
        <a:accent5>
          <a:srgbClr val="BDE1AC"/>
        </a:accent5>
        <a:accent6>
          <a:srgbClr val="CF6B28"/>
        </a:accent6>
        <a:hlink>
          <a:srgbClr val="1A50B2"/>
        </a:hlink>
        <a:folHlink>
          <a:srgbClr val="855AD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3366"/>
        </a:dk2>
        <a:lt2>
          <a:srgbClr val="C0C0C0"/>
        </a:lt2>
        <a:accent1>
          <a:srgbClr val="4EA7EA"/>
        </a:accent1>
        <a:accent2>
          <a:srgbClr val="93C052"/>
        </a:accent2>
        <a:accent3>
          <a:srgbClr val="FFFFFF"/>
        </a:accent3>
        <a:accent4>
          <a:srgbClr val="000000"/>
        </a:accent4>
        <a:accent5>
          <a:srgbClr val="B2D0F3"/>
        </a:accent5>
        <a:accent6>
          <a:srgbClr val="85AE49"/>
        </a:accent6>
        <a:hlink>
          <a:srgbClr val="9999FF"/>
        </a:hlink>
        <a:folHlink>
          <a:srgbClr val="855AD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efault Design">
  <a:themeElements>
    <a:clrScheme name="Default Design 3">
      <a:dk1>
        <a:srgbClr val="000000"/>
      </a:dk1>
      <a:lt1>
        <a:srgbClr val="FFFFFF"/>
      </a:lt1>
      <a:dk2>
        <a:srgbClr val="003366"/>
      </a:dk2>
      <a:lt2>
        <a:srgbClr val="C0C0C0"/>
      </a:lt2>
      <a:accent1>
        <a:srgbClr val="4EA7EA"/>
      </a:accent1>
      <a:accent2>
        <a:srgbClr val="93C052"/>
      </a:accent2>
      <a:accent3>
        <a:srgbClr val="FFFFFF"/>
      </a:accent3>
      <a:accent4>
        <a:srgbClr val="000000"/>
      </a:accent4>
      <a:accent5>
        <a:srgbClr val="B2D0F3"/>
      </a:accent5>
      <a:accent6>
        <a:srgbClr val="85AE49"/>
      </a:accent6>
      <a:hlink>
        <a:srgbClr val="9999FF"/>
      </a:hlink>
      <a:folHlink>
        <a:srgbClr val="855ADA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193583"/>
        </a:dk2>
        <a:lt2>
          <a:srgbClr val="C0C0C0"/>
        </a:lt2>
        <a:accent1>
          <a:srgbClr val="E46C22"/>
        </a:accent1>
        <a:accent2>
          <a:srgbClr val="14CAEE"/>
        </a:accent2>
        <a:accent3>
          <a:srgbClr val="FFFFFF"/>
        </a:accent3>
        <a:accent4>
          <a:srgbClr val="000000"/>
        </a:accent4>
        <a:accent5>
          <a:srgbClr val="EFBAAB"/>
        </a:accent5>
        <a:accent6>
          <a:srgbClr val="11B7D8"/>
        </a:accent6>
        <a:hlink>
          <a:srgbClr val="6A6AE2"/>
        </a:hlink>
        <a:folHlink>
          <a:srgbClr val="66A44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3366"/>
        </a:dk2>
        <a:lt2>
          <a:srgbClr val="C0C0C0"/>
        </a:lt2>
        <a:accent1>
          <a:srgbClr val="76CA2A"/>
        </a:accent1>
        <a:accent2>
          <a:srgbClr val="E5772D"/>
        </a:accent2>
        <a:accent3>
          <a:srgbClr val="FFFFFF"/>
        </a:accent3>
        <a:accent4>
          <a:srgbClr val="000000"/>
        </a:accent4>
        <a:accent5>
          <a:srgbClr val="BDE1AC"/>
        </a:accent5>
        <a:accent6>
          <a:srgbClr val="CF6B28"/>
        </a:accent6>
        <a:hlink>
          <a:srgbClr val="1A50B2"/>
        </a:hlink>
        <a:folHlink>
          <a:srgbClr val="855AD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3366"/>
        </a:dk2>
        <a:lt2>
          <a:srgbClr val="C0C0C0"/>
        </a:lt2>
        <a:accent1>
          <a:srgbClr val="4EA7EA"/>
        </a:accent1>
        <a:accent2>
          <a:srgbClr val="93C052"/>
        </a:accent2>
        <a:accent3>
          <a:srgbClr val="FFFFFF"/>
        </a:accent3>
        <a:accent4>
          <a:srgbClr val="000000"/>
        </a:accent4>
        <a:accent5>
          <a:srgbClr val="B2D0F3"/>
        </a:accent5>
        <a:accent6>
          <a:srgbClr val="85AE49"/>
        </a:accent6>
        <a:hlink>
          <a:srgbClr val="9999FF"/>
        </a:hlink>
        <a:folHlink>
          <a:srgbClr val="855AD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580</TotalTime>
  <Words>748</Words>
  <Application>Microsoft Office PowerPoint</Application>
  <PresentationFormat>全屏显示(4:3)</PresentationFormat>
  <Paragraphs>119</Paragraphs>
  <Slides>16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2</vt:i4>
      </vt:variant>
      <vt:variant>
        <vt:lpstr>幻灯片标题</vt:lpstr>
      </vt:variant>
      <vt:variant>
        <vt:i4>16</vt:i4>
      </vt:variant>
    </vt:vector>
  </HeadingPairs>
  <TitlesOfParts>
    <vt:vector size="18" baseType="lpstr">
      <vt:lpstr>Default Design</vt:lpstr>
      <vt:lpstr>1_Default Design</vt:lpstr>
      <vt:lpstr>PowerPoint 演示文稿</vt:lpstr>
      <vt:lpstr>PowerPoint 演示文稿</vt:lpstr>
      <vt:lpstr>PowerPoint 演示文稿</vt:lpstr>
      <vt:lpstr>PowerPoint 演示文稿</vt:lpstr>
      <vt:lpstr>Modal verbs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Exercises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LI</dc:creator>
  <cp:lastModifiedBy>eva</cp:lastModifiedBy>
  <cp:revision>80</cp:revision>
  <dcterms:created xsi:type="dcterms:W3CDTF">2014-04-03T05:03:23Z</dcterms:created>
  <dcterms:modified xsi:type="dcterms:W3CDTF">2014-04-04T07:10:23Z</dcterms:modified>
</cp:coreProperties>
</file>