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30" r:id="rId2"/>
    <p:sldId id="493" r:id="rId3"/>
    <p:sldId id="360" r:id="rId4"/>
    <p:sldId id="459" r:id="rId5"/>
    <p:sldId id="473" r:id="rId6"/>
    <p:sldId id="460" r:id="rId7"/>
    <p:sldId id="475" r:id="rId8"/>
    <p:sldId id="461" r:id="rId9"/>
    <p:sldId id="472" r:id="rId10"/>
    <p:sldId id="474" r:id="rId11"/>
    <p:sldId id="470" r:id="rId12"/>
    <p:sldId id="468" r:id="rId13"/>
    <p:sldId id="469" r:id="rId14"/>
    <p:sldId id="496" r:id="rId15"/>
    <p:sldId id="495" r:id="rId16"/>
    <p:sldId id="479" r:id="rId17"/>
    <p:sldId id="480" r:id="rId18"/>
    <p:sldId id="481" r:id="rId19"/>
    <p:sldId id="489" r:id="rId20"/>
    <p:sldId id="491" r:id="rId21"/>
    <p:sldId id="482" r:id="rId22"/>
    <p:sldId id="494" r:id="rId23"/>
    <p:sldId id="484" r:id="rId24"/>
  </p:sldIdLst>
  <p:sldSz cx="9144000" cy="5143500" type="screen16x9"/>
  <p:notesSz cx="6858000" cy="9144000"/>
  <p:defaultTextStyle>
    <a:defPPr>
      <a:defRPr lang="zh-CN"/>
    </a:defPPr>
    <a:lvl1pPr marL="0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7953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16391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24344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32782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40735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48688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57126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65079" algn="l" defTabSz="81590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FFFCC"/>
    <a:srgbClr val="663300"/>
    <a:srgbClr val="333300"/>
    <a:srgbClr val="760000"/>
    <a:srgbClr val="996600"/>
    <a:srgbClr val="CC6600"/>
    <a:srgbClr val="A85008"/>
    <a:srgbClr val="9900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20" autoAdjust="0"/>
  </p:normalViewPr>
  <p:slideViewPr>
    <p:cSldViewPr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C03DA-8B7D-447E-9C29-3A60D78EE7F9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24613-4AE4-47A1-995F-688A24B349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7953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16391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24344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32782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40735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48688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57126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65079" algn="l" defTabSz="8159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7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8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79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34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3278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407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4868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571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6507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4" y="1259682"/>
            <a:ext cx="5108575" cy="3564731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9" y="1259682"/>
            <a:ext cx="5108575" cy="3564731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1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7953" indent="0">
              <a:buNone/>
              <a:defRPr sz="1800" b="1"/>
            </a:lvl2pPr>
            <a:lvl3pPr marL="816391" indent="0">
              <a:buNone/>
              <a:defRPr sz="1600" b="1"/>
            </a:lvl3pPr>
            <a:lvl4pPr marL="1224344" indent="0">
              <a:buNone/>
              <a:defRPr sz="1400" b="1"/>
            </a:lvl4pPr>
            <a:lvl5pPr marL="1632782" indent="0">
              <a:buNone/>
              <a:defRPr sz="1400" b="1"/>
            </a:lvl5pPr>
            <a:lvl6pPr marL="2040735" indent="0">
              <a:buNone/>
              <a:defRPr sz="1400" b="1"/>
            </a:lvl6pPr>
            <a:lvl7pPr marL="2448688" indent="0">
              <a:buNone/>
              <a:defRPr sz="1400" b="1"/>
            </a:lvl7pPr>
            <a:lvl8pPr marL="2857126" indent="0">
              <a:buNone/>
              <a:defRPr sz="1400" b="1"/>
            </a:lvl8pPr>
            <a:lvl9pPr marL="3265079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1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7953" indent="0">
              <a:buNone/>
              <a:defRPr sz="1800" b="1"/>
            </a:lvl2pPr>
            <a:lvl3pPr marL="816391" indent="0">
              <a:buNone/>
              <a:defRPr sz="1600" b="1"/>
            </a:lvl3pPr>
            <a:lvl4pPr marL="1224344" indent="0">
              <a:buNone/>
              <a:defRPr sz="1400" b="1"/>
            </a:lvl4pPr>
            <a:lvl5pPr marL="1632782" indent="0">
              <a:buNone/>
              <a:defRPr sz="1400" b="1"/>
            </a:lvl5pPr>
            <a:lvl6pPr marL="2040735" indent="0">
              <a:buNone/>
              <a:defRPr sz="1400" b="1"/>
            </a:lvl6pPr>
            <a:lvl7pPr marL="2448688" indent="0">
              <a:buNone/>
              <a:defRPr sz="1400" b="1"/>
            </a:lvl7pPr>
            <a:lvl8pPr marL="2857126" indent="0">
              <a:buNone/>
              <a:defRPr sz="1400" b="1"/>
            </a:lvl8pPr>
            <a:lvl9pPr marL="3265079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407953" indent="0">
              <a:buNone/>
              <a:defRPr sz="1100"/>
            </a:lvl2pPr>
            <a:lvl3pPr marL="816391" indent="0">
              <a:buNone/>
              <a:defRPr sz="900"/>
            </a:lvl3pPr>
            <a:lvl4pPr marL="1224344" indent="0">
              <a:buNone/>
              <a:defRPr sz="800"/>
            </a:lvl4pPr>
            <a:lvl5pPr marL="1632782" indent="0">
              <a:buNone/>
              <a:defRPr sz="800"/>
            </a:lvl5pPr>
            <a:lvl6pPr marL="2040735" indent="0">
              <a:buNone/>
              <a:defRPr sz="800"/>
            </a:lvl6pPr>
            <a:lvl7pPr marL="2448688" indent="0">
              <a:buNone/>
              <a:defRPr sz="800"/>
            </a:lvl7pPr>
            <a:lvl8pPr marL="2857126" indent="0">
              <a:buNone/>
              <a:defRPr sz="800"/>
            </a:lvl8pPr>
            <a:lvl9pPr marL="3265079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800"/>
            </a:lvl1pPr>
            <a:lvl2pPr marL="407953" indent="0">
              <a:buNone/>
              <a:defRPr sz="2500"/>
            </a:lvl2pPr>
            <a:lvl3pPr marL="816391" indent="0">
              <a:buNone/>
              <a:defRPr sz="2100"/>
            </a:lvl3pPr>
            <a:lvl4pPr marL="1224344" indent="0">
              <a:buNone/>
              <a:defRPr sz="1800"/>
            </a:lvl4pPr>
            <a:lvl5pPr marL="1632782" indent="0">
              <a:buNone/>
              <a:defRPr sz="1800"/>
            </a:lvl5pPr>
            <a:lvl6pPr marL="2040735" indent="0">
              <a:buNone/>
              <a:defRPr sz="1800"/>
            </a:lvl6pPr>
            <a:lvl7pPr marL="2448688" indent="0">
              <a:buNone/>
              <a:defRPr sz="1800"/>
            </a:lvl7pPr>
            <a:lvl8pPr marL="2857126" indent="0">
              <a:buNone/>
              <a:defRPr sz="1800"/>
            </a:lvl8pPr>
            <a:lvl9pPr marL="3265079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200"/>
            </a:lvl1pPr>
            <a:lvl2pPr marL="407953" indent="0">
              <a:buNone/>
              <a:defRPr sz="1100"/>
            </a:lvl2pPr>
            <a:lvl3pPr marL="816391" indent="0">
              <a:buNone/>
              <a:defRPr sz="900"/>
            </a:lvl3pPr>
            <a:lvl4pPr marL="1224344" indent="0">
              <a:buNone/>
              <a:defRPr sz="800"/>
            </a:lvl4pPr>
            <a:lvl5pPr marL="1632782" indent="0">
              <a:buNone/>
              <a:defRPr sz="800"/>
            </a:lvl5pPr>
            <a:lvl6pPr marL="2040735" indent="0">
              <a:buNone/>
              <a:defRPr sz="800"/>
            </a:lvl6pPr>
            <a:lvl7pPr marL="2448688" indent="0">
              <a:buNone/>
              <a:defRPr sz="800"/>
            </a:lvl7pPr>
            <a:lvl8pPr marL="2857126" indent="0">
              <a:buNone/>
              <a:defRPr sz="800"/>
            </a:lvl8pPr>
            <a:lvl9pPr marL="3265079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6" y="216694"/>
            <a:ext cx="2592388" cy="460771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16694"/>
            <a:ext cx="7624762" cy="460771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81630" tIns="40814" rIns="81630" bIns="408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81630" tIns="40814" rIns="81630" bIns="408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81630" tIns="40814" rIns="81630" bIns="4081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/>
              <a:pPr/>
              <a:t>2018/8/28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81630" tIns="40814" rIns="81630" bIns="4081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81630" tIns="40814" rIns="81630" bIns="4081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15906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6207" indent="-306207" algn="l" defTabSz="81590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63287" indent="-255334" algn="l" defTabSz="815906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368" indent="-203977" algn="l" defTabSz="81590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321" indent="-203977" algn="l" defTabSz="815906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758" indent="-203977" algn="l" defTabSz="815906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44712" indent="-203977" algn="l" defTabSz="81590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149" indent="-203977" algn="l" defTabSz="81590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103" indent="-203977" algn="l" defTabSz="81590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056" indent="-203977" algn="l" defTabSz="81590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7953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91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344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82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735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8688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126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079" algn="l" defTabSz="81590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jpeg"/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file:///C:\DOCUME~1\ADMINI~1\LOCALS~1\Temp\ksohtml\wps_clip_image-23322.png" TargetMode="External"/><Relationship Id="rId10" Type="http://schemas.openxmlformats.org/officeDocument/2006/relationships/image" Target="../media/image6.jpe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slide" Target="slide5.xml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21.xml"/><Relationship Id="rId5" Type="http://schemas.openxmlformats.org/officeDocument/2006/relationships/image" Target="../media/image13.jpeg"/><Relationship Id="rId10" Type="http://schemas.openxmlformats.org/officeDocument/2006/relationships/image" Target="../media/image14.jpeg"/><Relationship Id="rId4" Type="http://schemas.openxmlformats.org/officeDocument/2006/relationships/image" Target="../media/image12.jpeg"/><Relationship Id="rId9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1.jpeg"/><Relationship Id="rId4" Type="http://schemas.openxmlformats.org/officeDocument/2006/relationships/image" Target="../media/image17.png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1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11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1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1.png"/><Relationship Id="rId7" Type="http://schemas.openxmlformats.org/officeDocument/2006/relationships/image" Target="../media/image31.png"/><Relationship Id="rId12" Type="http://schemas.openxmlformats.org/officeDocument/2006/relationships/hyperlink" Target="&#22914;&#20309;&#38136;&#36896;&#38738;&#38108;&#22120;.swf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17.png"/><Relationship Id="rId10" Type="http://schemas.openxmlformats.org/officeDocument/2006/relationships/image" Target="../media/image34.png"/><Relationship Id="rId4" Type="http://schemas.openxmlformats.org/officeDocument/2006/relationships/image" Target="../media/image13.jpe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37.jpe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22791;&#35838;&#32452;&#35838;&#20214;\&#31206;&#32769;&#24072;&#31532;&#20116;&#35838;\&#27877;&#33539;&#38136;&#36896;&#27861;.mp4" TargetMode="External"/><Relationship Id="rId6" Type="http://schemas.openxmlformats.org/officeDocument/2006/relationships/image" Target="../media/image17.png"/><Relationship Id="rId11" Type="http://schemas.openxmlformats.org/officeDocument/2006/relationships/hyperlink" Target="&#22914;&#20309;&#38136;&#36896;&#38738;&#38108;&#22120;.swf" TargetMode="External"/><Relationship Id="rId5" Type="http://schemas.openxmlformats.org/officeDocument/2006/relationships/image" Target="../media/image13.jpeg"/><Relationship Id="rId10" Type="http://schemas.openxmlformats.org/officeDocument/2006/relationships/image" Target="../media/image40.jpeg"/><Relationship Id="rId4" Type="http://schemas.openxmlformats.org/officeDocument/2006/relationships/image" Target="../media/image11.png"/><Relationship Id="rId9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e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22791;&#35838;&#32452;&#35838;&#20214;\&#31206;&#32769;&#24072;&#31532;&#20116;&#35838;\&#30002;&#39592;&#25991;&#30340;&#21457;&#29616;.mp4" TargetMode="External"/><Relationship Id="rId6" Type="http://schemas.openxmlformats.org/officeDocument/2006/relationships/image" Target="../media/image50.jpeg"/><Relationship Id="rId5" Type="http://schemas.openxmlformats.org/officeDocument/2006/relationships/image" Target="../media/image17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jpeg"/><Relationship Id="rId5" Type="http://schemas.openxmlformats.org/officeDocument/2006/relationships/image" Target="../media/image17.pn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11.pn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15.jpeg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11.png"/><Relationship Id="rId7" Type="http://schemas.openxmlformats.org/officeDocument/2006/relationships/slide" Target="slide1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17.png"/><Relationship Id="rId10" Type="http://schemas.openxmlformats.org/officeDocument/2006/relationships/image" Target="../media/image61.jpeg"/><Relationship Id="rId4" Type="http://schemas.openxmlformats.org/officeDocument/2006/relationships/image" Target="../media/image13.jpeg"/><Relationship Id="rId9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62.gif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11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17.png"/><Relationship Id="rId9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154308" y="1370426"/>
            <a:ext cx="8953188" cy="171159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319958" y="435943"/>
            <a:ext cx="510271" cy="283469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/>
          </a:p>
        </p:txBody>
      </p:sp>
      <p:pic>
        <p:nvPicPr>
          <p:cNvPr id="34" name="Picture 2" descr="C:\DOCUME~1\ADMINI~1\LOCALS~1\Temp\ksohtml\wps_clip_image-23322.png"/>
          <p:cNvPicPr>
            <a:picLocks noChangeAspect="1" noChangeArrowheads="1"/>
          </p:cNvPicPr>
          <p:nvPr/>
        </p:nvPicPr>
        <p:blipFill>
          <a:blip r:embed="rId3" r:link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4773"/>
            <a:ext cx="952448" cy="34131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 descr="C:\DOCUME~1\ADMINI~1\LOCALS~1\Temp\ksohtml\wps_clip_image-23322.png"/>
          <p:cNvPicPr>
            <a:picLocks noChangeAspect="1" noChangeArrowheads="1"/>
          </p:cNvPicPr>
          <p:nvPr/>
        </p:nvPicPr>
        <p:blipFill>
          <a:blip r:embed="rId3" r:link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777" y="699623"/>
            <a:ext cx="952448" cy="34131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2360945" y="3541266"/>
            <a:ext cx="4472215" cy="593669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3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第</a:t>
            </a:r>
            <a:r>
              <a:rPr lang="en-US" altLang="zh-CN" sz="3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5</a:t>
            </a:r>
            <a:r>
              <a:rPr lang="zh-CN" altLang="en-US" sz="3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课  青铜器与甲骨文</a:t>
            </a:r>
          </a:p>
        </p:txBody>
      </p:sp>
      <p:pic>
        <p:nvPicPr>
          <p:cNvPr id="44" name="图片 43" descr="t0183debb922ff90b2b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2F4F3"/>
              </a:clrFrom>
              <a:clrTo>
                <a:srgbClr val="F2F4F3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7179910" y="3541266"/>
            <a:ext cx="528642" cy="463909"/>
          </a:xfrm>
          <a:prstGeom prst="rect">
            <a:avLst/>
          </a:prstGeom>
        </p:spPr>
      </p:pic>
      <p:pic>
        <p:nvPicPr>
          <p:cNvPr id="42" name="图片 41" descr="3_dingrong_1718_20140526105735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DFEFF"/>
              </a:clrFrom>
              <a:clrTo>
                <a:srgbClr val="FD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53846" y="3439211"/>
            <a:ext cx="646067" cy="785800"/>
          </a:xfrm>
          <a:prstGeom prst="rect">
            <a:avLst/>
          </a:prstGeom>
        </p:spPr>
      </p:pic>
      <p:pic>
        <p:nvPicPr>
          <p:cNvPr id="38" name="图片 37" descr="t01a8e917bd12c9362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99711" y="1449153"/>
            <a:ext cx="1675600" cy="1508123"/>
          </a:xfrm>
          <a:prstGeom prst="rect">
            <a:avLst/>
          </a:prstGeom>
          <a:ln w="28575">
            <a:solidFill>
              <a:srgbClr val="760000"/>
            </a:solidFill>
          </a:ln>
        </p:spPr>
      </p:pic>
      <p:pic>
        <p:nvPicPr>
          <p:cNvPr id="40" name="图片 39" descr="20081017171138108_2.jpg"/>
          <p:cNvPicPr>
            <a:picLocks noChangeAspect="1"/>
          </p:cNvPicPr>
          <p:nvPr/>
        </p:nvPicPr>
        <p:blipFill>
          <a:blip r:embed="rId9" cstate="print"/>
          <a:srcRect t="4365" b="3373"/>
          <a:stretch>
            <a:fillRect/>
          </a:stretch>
        </p:blipFill>
        <p:spPr>
          <a:xfrm>
            <a:off x="3857216" y="1449153"/>
            <a:ext cx="1360649" cy="1510459"/>
          </a:xfrm>
          <a:prstGeom prst="rect">
            <a:avLst/>
          </a:prstGeom>
          <a:ln w="28575">
            <a:solidFill>
              <a:srgbClr val="760000"/>
            </a:solidFill>
          </a:ln>
        </p:spPr>
      </p:pic>
      <p:pic>
        <p:nvPicPr>
          <p:cNvPr id="43" name="图片 42" descr="4759128_162452001972_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331252" y="1449153"/>
            <a:ext cx="1190568" cy="1515591"/>
          </a:xfrm>
          <a:prstGeom prst="rect">
            <a:avLst/>
          </a:prstGeom>
          <a:ln w="28575">
            <a:solidFill>
              <a:srgbClr val="760000"/>
            </a:solidFill>
          </a:ln>
        </p:spPr>
      </p:pic>
      <p:pic>
        <p:nvPicPr>
          <p:cNvPr id="46" name="图片 45" descr="t0165ec723efb3531f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635207" y="1449153"/>
            <a:ext cx="1020487" cy="1511679"/>
          </a:xfrm>
          <a:prstGeom prst="rect">
            <a:avLst/>
          </a:prstGeom>
          <a:ln w="28575">
            <a:solidFill>
              <a:srgbClr val="760000"/>
            </a:solidFill>
          </a:ln>
        </p:spPr>
      </p:pic>
      <p:pic>
        <p:nvPicPr>
          <p:cNvPr id="47" name="图片 46" descr="01300000231000122364733776842_95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67486" y="1449153"/>
            <a:ext cx="1718838" cy="1519356"/>
          </a:xfrm>
          <a:prstGeom prst="rect">
            <a:avLst/>
          </a:prstGeom>
          <a:ln w="28575">
            <a:solidFill>
              <a:srgbClr val="760000"/>
            </a:solidFill>
          </a:ln>
        </p:spPr>
      </p:pic>
      <p:pic>
        <p:nvPicPr>
          <p:cNvPr id="48" name="图片 47" descr="20120624134523_LL8aM.jpeg"/>
          <p:cNvPicPr>
            <a:picLocks noChangeAspect="1"/>
          </p:cNvPicPr>
          <p:nvPr/>
        </p:nvPicPr>
        <p:blipFill>
          <a:blip r:embed="rId13" cstate="print"/>
          <a:srcRect l="7924" r="-1604"/>
          <a:stretch>
            <a:fillRect/>
          </a:stretch>
        </p:blipFill>
        <p:spPr>
          <a:xfrm>
            <a:off x="7732577" y="1449153"/>
            <a:ext cx="1340459" cy="1530814"/>
          </a:xfrm>
          <a:prstGeom prst="rect">
            <a:avLst/>
          </a:prstGeom>
          <a:ln w="28575">
            <a:solidFill>
              <a:srgbClr val="760000"/>
            </a:solidFill>
          </a:ln>
        </p:spPr>
      </p:pic>
      <p:sp>
        <p:nvSpPr>
          <p:cNvPr id="2" name="TextBox 20"/>
          <p:cNvSpPr txBox="1"/>
          <p:nvPr/>
        </p:nvSpPr>
        <p:spPr>
          <a:xfrm>
            <a:off x="829486" y="388257"/>
            <a:ext cx="2738413" cy="393615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人教版 </a:t>
            </a:r>
            <a:r>
              <a:rPr lang="en-US" altLang="zh-CN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· </a:t>
            </a:r>
            <a:r>
              <a: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七年级上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Y\Desktop\微信图片_201710120816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9012" y="257207"/>
            <a:ext cx="5176058" cy="45854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581691"/>
            <a:ext cx="9145647" cy="4058339"/>
          </a:xfrm>
          <a:prstGeom prst="rect">
            <a:avLst/>
          </a:prstGeom>
        </p:spPr>
      </p:pic>
      <p:pic>
        <p:nvPicPr>
          <p:cNvPr id="18" name="图片 17" descr="0570190081.jpg"/>
          <p:cNvPicPr>
            <a:picLocks noChangeAspect="1"/>
          </p:cNvPicPr>
          <p:nvPr/>
        </p:nvPicPr>
        <p:blipFill>
          <a:blip r:embed="rId4" cstate="print"/>
          <a:srcRect t="19246" b="8333"/>
          <a:stretch>
            <a:fillRect/>
          </a:stretch>
        </p:blipFill>
        <p:spPr>
          <a:xfrm>
            <a:off x="546747" y="1194017"/>
            <a:ext cx="566937" cy="492726"/>
          </a:xfrm>
          <a:prstGeom prst="rect">
            <a:avLst/>
          </a:prstGeom>
        </p:spPr>
      </p:pic>
      <p:pic>
        <p:nvPicPr>
          <p:cNvPr id="30" name="图片 29" descr="t01da7b50edbb0958b7 (1)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5531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2" name="TextBox 31">
            <a:hlinkClick r:id="rId6" action="ppaction://hlinksldjump"/>
          </p:cNvPr>
          <p:cNvSpPr txBox="1"/>
          <p:nvPr/>
        </p:nvSpPr>
        <p:spPr>
          <a:xfrm>
            <a:off x="1170378" y="1228506"/>
            <a:ext cx="2926920" cy="43978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en-US" altLang="zh-CN" sz="2400" b="1" u="sng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1.</a:t>
            </a:r>
            <a:r>
              <a:rPr lang="zh-CN" altLang="en-US" sz="2400" b="1" u="sng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青铜器的高超工艺</a:t>
            </a:r>
          </a:p>
        </p:txBody>
      </p:sp>
      <p:sp>
        <p:nvSpPr>
          <p:cNvPr id="33" name="Rectangle 6"/>
          <p:cNvSpPr>
            <a:spLocks noChangeArrowheads="1"/>
          </p:cNvSpPr>
          <p:nvPr/>
        </p:nvSpPr>
        <p:spPr bwMode="auto">
          <a:xfrm>
            <a:off x="1397152" y="2146994"/>
            <a:ext cx="1870892" cy="393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2100" b="1" dirty="0">
                <a:latin typeface="黑体" pitchFamily="2" charset="-122"/>
                <a:ea typeface="黑体" pitchFamily="2" charset="-122"/>
              </a:rPr>
              <a:t>青铜器出现</a:t>
            </a:r>
          </a:p>
        </p:txBody>
      </p:sp>
      <p:sp>
        <p:nvSpPr>
          <p:cNvPr id="40" name="Text Box 14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1227071" y="1704289"/>
            <a:ext cx="2371041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r>
              <a:rPr lang="zh-CN" altLang="en-US" sz="2400" b="1" u="sng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原始社会后期</a:t>
            </a:r>
          </a:p>
        </p:txBody>
      </p:sp>
      <p:sp>
        <p:nvSpPr>
          <p:cNvPr id="44" name="右箭头 43"/>
          <p:cNvSpPr/>
          <p:nvPr/>
        </p:nvSpPr>
        <p:spPr>
          <a:xfrm>
            <a:off x="3551513" y="1755316"/>
            <a:ext cx="340162" cy="357190"/>
          </a:xfrm>
          <a:prstGeom prst="rightArrow">
            <a:avLst/>
          </a:prstGeom>
          <a:solidFill>
            <a:srgbClr val="996600"/>
          </a:solidFill>
          <a:ln>
            <a:solidFill>
              <a:srgbClr val="996600"/>
            </a:solidFill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45" name="Text Box 14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4061756" y="1704289"/>
            <a:ext cx="1530730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2400" b="1" u="sng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商朝以后</a:t>
            </a:r>
          </a:p>
        </p:txBody>
      </p:sp>
      <p:sp>
        <p:nvSpPr>
          <p:cNvPr id="46" name="Text Box 14"/>
          <p:cNvSpPr txBox="1">
            <a:spLocks noChangeArrowheads="1"/>
          </p:cNvSpPr>
          <p:nvPr/>
        </p:nvSpPr>
        <p:spPr bwMode="auto">
          <a:xfrm>
            <a:off x="4061756" y="2146994"/>
            <a:ext cx="4592190" cy="393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2100" b="1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数量增多，种类丰富，工艺高超</a:t>
            </a:r>
          </a:p>
        </p:txBody>
      </p:sp>
      <p:sp>
        <p:nvSpPr>
          <p:cNvPr id="47" name="TextBox 46">
            <a:hlinkClick r:id="rId9" action="ppaction://hlinksldjump"/>
          </p:cNvPr>
          <p:cNvSpPr txBox="1"/>
          <p:nvPr/>
        </p:nvSpPr>
        <p:spPr>
          <a:xfrm>
            <a:off x="1215251" y="2775859"/>
            <a:ext cx="1998782" cy="43978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en-US" altLang="zh-CN" sz="24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2.</a:t>
            </a:r>
            <a:r>
              <a:rPr lang="zh-CN" altLang="en-US" sz="24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甲骨文记事</a:t>
            </a:r>
          </a:p>
        </p:txBody>
      </p:sp>
      <p:pic>
        <p:nvPicPr>
          <p:cNvPr id="48" name="图片 47" descr="t01da8f3bb279a47b0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3440" y="3745374"/>
            <a:ext cx="453550" cy="436596"/>
          </a:xfrm>
          <a:prstGeom prst="rect">
            <a:avLst/>
          </a:prstGeom>
        </p:spPr>
      </p:pic>
      <p:sp>
        <p:nvSpPr>
          <p:cNvPr id="49" name="TextBox 48">
            <a:hlinkClick r:id="rId11" action="ppaction://hlinksldjump"/>
          </p:cNvPr>
          <p:cNvSpPr txBox="1"/>
          <p:nvPr/>
        </p:nvSpPr>
        <p:spPr>
          <a:xfrm>
            <a:off x="1227072" y="3745375"/>
            <a:ext cx="3090318" cy="439781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en-US" altLang="zh-CN" sz="24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3.</a:t>
            </a:r>
            <a:r>
              <a:rPr lang="zh-CN" altLang="en-US" sz="24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甲骨文的造字特点</a:t>
            </a:r>
          </a:p>
        </p:txBody>
      </p:sp>
      <p:pic>
        <p:nvPicPr>
          <p:cNvPr id="52" name="图片 51" descr="t012b2ff820f8eada25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E4C08C"/>
              </a:clrFrom>
              <a:clrTo>
                <a:srgbClr val="E4C08C">
                  <a:alpha val="0"/>
                </a:srgbClr>
              </a:clrTo>
            </a:clrChange>
          </a:blip>
          <a:srcRect t="5624" b="87344"/>
          <a:stretch>
            <a:fillRect/>
          </a:stretch>
        </p:blipFill>
        <p:spPr>
          <a:xfrm rot="10800000">
            <a:off x="0" y="4990907"/>
            <a:ext cx="9144000" cy="153081"/>
          </a:xfrm>
          <a:prstGeom prst="rect">
            <a:avLst/>
          </a:prstGeom>
        </p:spPr>
      </p:pic>
      <p:pic>
        <p:nvPicPr>
          <p:cNvPr id="55" name="Picture 2" descr="E:\我的\课例\10.11.08国培课\资料\3830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E6E5F3"/>
              </a:clrFrom>
              <a:clrTo>
                <a:srgbClr val="E6E5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747" y="2715653"/>
            <a:ext cx="510243" cy="62150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  <p:bldP spid="44" grpId="0" animBg="1"/>
      <p:bldP spid="45" grpId="0"/>
      <p:bldP spid="46" grpId="0"/>
      <p:bldP spid="47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60660"/>
            <a:ext cx="9145647" cy="4058339"/>
          </a:xfrm>
          <a:prstGeom prst="rect">
            <a:avLst/>
          </a:prstGeom>
        </p:spPr>
      </p:pic>
      <p:pic>
        <p:nvPicPr>
          <p:cNvPr id="15" name="图片 14" descr="QQ截图201603052306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sp>
        <p:nvSpPr>
          <p:cNvPr id="34" name="Text Box 11"/>
          <p:cNvSpPr txBox="1">
            <a:spLocks noChangeArrowheads="1"/>
          </p:cNvSpPr>
          <p:nvPr/>
        </p:nvSpPr>
        <p:spPr bwMode="auto">
          <a:xfrm>
            <a:off x="6612973" y="2061479"/>
            <a:ext cx="2381135" cy="179399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en-US" altLang="zh-CN" b="1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b="1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人类使用青铜制作生产工具、武器及生活用具的物质文化发展阶段叫做“</a:t>
            </a:r>
            <a:r>
              <a:rPr lang="zh-CN" altLang="en-US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青铜时代</a:t>
            </a:r>
            <a:r>
              <a:rPr lang="zh-CN" altLang="en-US" b="1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”，这个时代人们所创造的物质文化，被称作“</a:t>
            </a:r>
            <a:r>
              <a:rPr lang="zh-CN" altLang="en-US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青铜文明</a:t>
            </a:r>
            <a:r>
              <a:rPr lang="zh-CN" altLang="en-US" b="1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”。</a:t>
            </a:r>
          </a:p>
        </p:txBody>
      </p:sp>
      <p:pic>
        <p:nvPicPr>
          <p:cNvPr id="37" name="Picture 17" descr="新石器時代的紅銅刀 这件紅銅刀在甘肅出土，長三厘米，屬新石器時代的製品，這說明中國早在遠古就使用釭銅的工具。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E5D8D2"/>
              </a:clrFrom>
              <a:clrTo>
                <a:srgbClr val="E5D8D2">
                  <a:alpha val="0"/>
                </a:srgbClr>
              </a:clrTo>
            </a:clrChange>
          </a:blip>
          <a:srcRect l="20389" t="22785" r="15044" b="20252"/>
          <a:stretch>
            <a:fillRect/>
          </a:stretch>
        </p:blipFill>
        <p:spPr bwMode="auto">
          <a:xfrm>
            <a:off x="6556280" y="734773"/>
            <a:ext cx="1326632" cy="942659"/>
          </a:xfrm>
          <a:prstGeom prst="rect">
            <a:avLst/>
          </a:prstGeom>
          <a:noFill/>
        </p:spPr>
      </p:pic>
      <p:pic>
        <p:nvPicPr>
          <p:cNvPr id="40" name="Picture 22" descr="a055cnpo2"/>
          <p:cNvPicPr>
            <a:picLocks noChangeAspect="1" noChangeArrowheads="1"/>
          </p:cNvPicPr>
          <p:nvPr/>
        </p:nvPicPr>
        <p:blipFill>
          <a:blip r:embed="rId6" cstate="print"/>
          <a:srcRect r="18079"/>
          <a:stretch>
            <a:fillRect/>
          </a:stretch>
        </p:blipFill>
        <p:spPr bwMode="auto">
          <a:xfrm>
            <a:off x="7880424" y="683746"/>
            <a:ext cx="1170378" cy="964974"/>
          </a:xfrm>
          <a:prstGeom prst="rect">
            <a:avLst/>
          </a:prstGeom>
          <a:noFill/>
        </p:spPr>
      </p:pic>
      <p:pic>
        <p:nvPicPr>
          <p:cNvPr id="46" name="图片 45" descr="QQ截图2016081619553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6747" y="1296072"/>
            <a:ext cx="5782757" cy="2831747"/>
          </a:xfrm>
          <a:prstGeom prst="rect">
            <a:avLst/>
          </a:prstGeom>
        </p:spPr>
      </p:pic>
      <p:sp>
        <p:nvSpPr>
          <p:cNvPr id="35" name="WordArt 15"/>
          <p:cNvSpPr>
            <a:spLocks noChangeArrowheads="1" noChangeShapeType="1" noTextEdit="1"/>
          </p:cNvSpPr>
          <p:nvPr/>
        </p:nvSpPr>
        <p:spPr bwMode="auto">
          <a:xfrm>
            <a:off x="2644414" y="1857370"/>
            <a:ext cx="914652" cy="429759"/>
          </a:xfrm>
          <a:prstGeom prst="rect">
            <a:avLst/>
          </a:prstGeom>
        </p:spPr>
        <p:txBody>
          <a:bodyPr wrap="none" lIns="69769" tIns="34884" rIns="69769" bIns="34884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b="1" kern="10" dirty="0">
                <a:ln w="12700">
                  <a:solidFill>
                    <a:srgbClr val="B2B2B2"/>
                  </a:solidFill>
                  <a:miter lim="800000"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隶书"/>
                <a:ea typeface="隶书"/>
              </a:rPr>
              <a:t>青铜</a:t>
            </a:r>
          </a:p>
        </p:txBody>
      </p:sp>
      <p:sp>
        <p:nvSpPr>
          <p:cNvPr id="33" name="Text Box 9"/>
          <p:cNvSpPr txBox="1">
            <a:spLocks noChangeArrowheads="1"/>
          </p:cNvSpPr>
          <p:nvPr/>
        </p:nvSpPr>
        <p:spPr bwMode="auto">
          <a:xfrm>
            <a:off x="1623928" y="2418669"/>
            <a:ext cx="2941729" cy="90144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en-US" altLang="zh-CN" sz="1800" b="1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1800" b="1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铜和锡或铅的合金呈金黄色，生锈后则多呈青绿色，所以叫做</a:t>
            </a:r>
            <a:r>
              <a:rPr lang="zh-CN" altLang="en-US" sz="1800" b="1" i="1" u="sng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青铜。</a:t>
            </a:r>
          </a:p>
        </p:txBody>
      </p:sp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11333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Picture 10" descr="9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82137" y="4663863"/>
            <a:ext cx="525358" cy="445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60660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11333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1113684" y="785800"/>
            <a:ext cx="3391791" cy="393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 anchor="ctr">
            <a:spAutoFit/>
          </a:bodyPr>
          <a:lstStyle/>
          <a:p>
            <a:r>
              <a:rPr lang="zh-CN" altLang="en-US" sz="21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原始社会末期，青铜器出现</a:t>
            </a:r>
          </a:p>
        </p:txBody>
      </p:sp>
      <p:pic>
        <p:nvPicPr>
          <p:cNvPr id="19" name="Picture 11" descr="甘肃临潭发现最大的齐家文化墓地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E3E6EF"/>
              </a:clrFrom>
              <a:clrTo>
                <a:srgbClr val="E3E6EF">
                  <a:alpha val="0"/>
                </a:srgbClr>
              </a:clrTo>
            </a:clrChange>
          </a:blip>
          <a:srcRect l="11497" t="52251" r="15781" b="10373"/>
          <a:stretch>
            <a:fillRect/>
          </a:stretch>
        </p:blipFill>
        <p:spPr bwMode="auto">
          <a:xfrm>
            <a:off x="4118450" y="2316614"/>
            <a:ext cx="4807159" cy="1488670"/>
          </a:xfrm>
          <a:prstGeom prst="rect">
            <a:avLst/>
          </a:prstGeom>
          <a:noFill/>
        </p:spPr>
      </p:pic>
      <p:sp>
        <p:nvSpPr>
          <p:cNvPr id="20" name="Rectangle 12"/>
          <p:cNvSpPr>
            <a:spLocks noChangeArrowheads="1"/>
          </p:cNvSpPr>
          <p:nvPr/>
        </p:nvSpPr>
        <p:spPr bwMode="auto">
          <a:xfrm>
            <a:off x="1737314" y="4000510"/>
            <a:ext cx="5486916" cy="3474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甘肃齐家文化遗址（距今约四千年）青铜镜、青铜刀</a:t>
            </a:r>
          </a:p>
        </p:txBody>
      </p:sp>
      <p:pic>
        <p:nvPicPr>
          <p:cNvPr id="25" name="Picture 13" descr="远古齐家文化之 青铜刀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49991" y="1347098"/>
            <a:ext cx="1248360" cy="842506"/>
          </a:xfrm>
          <a:prstGeom prst="rect">
            <a:avLst/>
          </a:prstGeom>
          <a:noFill/>
        </p:spPr>
      </p:pic>
      <p:pic>
        <p:nvPicPr>
          <p:cNvPr id="30" name="图片 29" descr="62edf7a1xa16966723619&amp;690.jpg"/>
          <p:cNvPicPr>
            <a:picLocks noChangeAspect="1"/>
          </p:cNvPicPr>
          <p:nvPr/>
        </p:nvPicPr>
        <p:blipFill>
          <a:blip r:embed="rId8" cstate="print"/>
          <a:srcRect l="6383" t="12500" b="12499"/>
          <a:stretch>
            <a:fillRect/>
          </a:stretch>
        </p:blipFill>
        <p:spPr>
          <a:xfrm>
            <a:off x="1227071" y="1653261"/>
            <a:ext cx="2211054" cy="20353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60660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43753" y="311333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6839748" y="1755316"/>
            <a:ext cx="1700811" cy="2840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　  </a:t>
            </a:r>
            <a:r>
              <a:rPr lang="zh-CN" altLang="en-US" sz="1800" b="1" dirty="0">
                <a:solidFill>
                  <a:srgbClr val="800000"/>
                </a:solidFill>
                <a:latin typeface="黑体" pitchFamily="2" charset="-122"/>
                <a:ea typeface="黑体" pitchFamily="2" charset="-122"/>
              </a:rPr>
              <a:t>嵌绿松石兽面铜牌饰，</a:t>
            </a:r>
            <a:r>
              <a:rPr lang="zh-CN" altLang="en-US" sz="1800" b="1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是缝在衣服上的装饰物。每个牌饰以数百块大小不一的绿松石块，镶拼成兽面图案，两只圆凸的双目炯炯生光。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pic>
        <p:nvPicPr>
          <p:cNvPr id="25" name="Picture 14" descr="0503pic2236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33916" y="1602235"/>
            <a:ext cx="2267144" cy="2908547"/>
          </a:xfrm>
          <a:prstGeom prst="rect">
            <a:avLst/>
          </a:prstGeom>
          <a:noFill/>
        </p:spPr>
      </p:pic>
      <p:pic>
        <p:nvPicPr>
          <p:cNvPr id="30" name="Picture 15" descr="夏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43603" y="1602234"/>
            <a:ext cx="2689918" cy="2757720"/>
          </a:xfrm>
          <a:prstGeom prst="rect">
            <a:avLst/>
          </a:prstGeom>
          <a:noFill/>
        </p:spPr>
      </p:pic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3664901" y="4051537"/>
            <a:ext cx="554475" cy="31667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b="1" dirty="0">
                <a:solidFill>
                  <a:srgbClr val="800000"/>
                </a:solidFill>
                <a:latin typeface="黑体" pitchFamily="2" charset="-122"/>
                <a:ea typeface="黑体" pitchFamily="2" charset="-122"/>
              </a:rPr>
              <a:t>夏爵</a:t>
            </a: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1113684" y="734773"/>
            <a:ext cx="7113963" cy="3474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 anchor="ctr">
            <a:spAutoFit/>
          </a:bodyPr>
          <a:lstStyle/>
          <a:p>
            <a:r>
              <a:rPr lang="zh-CN" altLang="en-US" sz="1800" b="1" dirty="0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夏朝时开始出现中国最早的青铜礼器</a:t>
            </a:r>
            <a:r>
              <a:rPr lang="zh-CN" altLang="en-US" sz="1800" b="1" dirty="0">
                <a:solidFill>
                  <a:srgbClr val="333300"/>
                </a:solidFill>
                <a:latin typeface="黑体" pitchFamily="2" charset="-122"/>
                <a:ea typeface="黑体" pitchFamily="2" charset="-122"/>
              </a:rPr>
              <a:t>鼎，另外还有酒器青铜爵、盉等</a:t>
            </a:r>
            <a:endParaRPr lang="zh-CN" altLang="en-US" sz="1800" b="1" dirty="0">
              <a:solidFill>
                <a:srgbClr val="663300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4" name="Picture 10" descr="9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27171" y="4561809"/>
            <a:ext cx="525358" cy="445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09633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6236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773521" y="530665"/>
            <a:ext cx="8220587" cy="90144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 anchor="ctr">
            <a:spAutoFit/>
          </a:bodyPr>
          <a:lstStyle/>
          <a:p>
            <a:r>
              <a:rPr lang="zh-CN" altLang="en-US" sz="18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    商朝以后，青铜器数量增多，种类逐渐丰富，制作工艺高超。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主要用于饮食、祭祀及军事等方面，功能也由食器等发展到礼器，成为王公贵族象征身份地位乃至国家权力的代表性器物</a:t>
            </a:r>
            <a:r>
              <a:rPr lang="zh-CN" altLang="en-US" sz="18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18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pic>
        <p:nvPicPr>
          <p:cNvPr id="30" name="Picture 13" descr="夏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80662" y="1661221"/>
            <a:ext cx="2377339" cy="2701018"/>
          </a:xfrm>
          <a:prstGeom prst="rect">
            <a:avLst/>
          </a:prstGeom>
          <a:noFill/>
        </p:spPr>
      </p:pic>
      <p:pic>
        <p:nvPicPr>
          <p:cNvPr id="32" name="Picture 14" descr="商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94071" y="1664599"/>
            <a:ext cx="2273323" cy="2693101"/>
          </a:xfrm>
          <a:prstGeom prst="rect">
            <a:avLst/>
          </a:prstGeom>
          <a:noFill/>
        </p:spPr>
      </p:pic>
      <p:sp>
        <p:nvSpPr>
          <p:cNvPr id="37" name="Text Box 15"/>
          <p:cNvSpPr txBox="1">
            <a:spLocks noChangeArrowheads="1"/>
          </p:cNvSpPr>
          <p:nvPr/>
        </p:nvSpPr>
        <p:spPr bwMode="auto">
          <a:xfrm>
            <a:off x="1680621" y="1653261"/>
            <a:ext cx="1874659" cy="393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dirty="0">
                <a:solidFill>
                  <a:schemeClr val="bg1"/>
                </a:solidFill>
                <a:ea typeface="迷你简琥珀" pitchFamily="65" charset="-122"/>
              </a:rPr>
              <a:t>夏爵</a:t>
            </a:r>
          </a:p>
        </p:txBody>
      </p:sp>
      <p:sp>
        <p:nvSpPr>
          <p:cNvPr id="45" name="Text Box 16"/>
          <p:cNvSpPr txBox="1">
            <a:spLocks noChangeArrowheads="1"/>
          </p:cNvSpPr>
          <p:nvPr/>
        </p:nvSpPr>
        <p:spPr bwMode="auto">
          <a:xfrm>
            <a:off x="4987764" y="1704288"/>
            <a:ext cx="1511821" cy="393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dirty="0">
                <a:solidFill>
                  <a:schemeClr val="bg1"/>
                </a:solidFill>
                <a:ea typeface="迷你简琥珀" pitchFamily="65" charset="-122"/>
              </a:rPr>
              <a:t>商爵</a:t>
            </a:r>
          </a:p>
        </p:txBody>
      </p:sp>
      <p:sp>
        <p:nvSpPr>
          <p:cNvPr id="47" name="圆角矩形 46"/>
          <p:cNvSpPr/>
          <p:nvPr/>
        </p:nvSpPr>
        <p:spPr>
          <a:xfrm>
            <a:off x="3551513" y="4153591"/>
            <a:ext cx="5442595" cy="61232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r>
              <a:rPr lang="zh-CN" altLang="en-US" sz="18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   </a:t>
            </a:r>
            <a:endParaRPr lang="zh-CN" altLang="en-US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7369038" y="4135440"/>
            <a:ext cx="948814" cy="716780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2100" dirty="0">
                <a:solidFill>
                  <a:srgbClr val="760000"/>
                </a:solidFill>
                <a:latin typeface="华文隶书" pitchFamily="2" charset="-122"/>
                <a:ea typeface="华文隶书" pitchFamily="2" charset="-122"/>
              </a:rPr>
              <a:t>活动与</a:t>
            </a:r>
            <a:endParaRPr lang="en-US" altLang="zh-CN" sz="2100" dirty="0">
              <a:solidFill>
                <a:srgbClr val="760000"/>
              </a:solidFill>
              <a:latin typeface="华文隶书" pitchFamily="2" charset="-122"/>
              <a:ea typeface="华文隶书" pitchFamily="2" charset="-122"/>
            </a:endParaRPr>
          </a:p>
          <a:p>
            <a:r>
              <a:rPr lang="zh-CN" altLang="en-US" sz="2100" dirty="0">
                <a:solidFill>
                  <a:srgbClr val="760000"/>
                </a:solidFill>
                <a:latin typeface="华文隶书" pitchFamily="2" charset="-122"/>
                <a:ea typeface="华文隶书" pitchFamily="2" charset="-122"/>
              </a:rPr>
              <a:t>探究</a:t>
            </a:r>
          </a:p>
        </p:txBody>
      </p:sp>
      <p:pic>
        <p:nvPicPr>
          <p:cNvPr id="49" name="图片 48" descr="21b1OOOPICa8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2897" t="20238" r="10714" b="16270"/>
          <a:stretch>
            <a:fillRect/>
          </a:stretch>
        </p:blipFill>
        <p:spPr>
          <a:xfrm>
            <a:off x="7980193" y="3898456"/>
            <a:ext cx="1163807" cy="870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" name="TextBox 49"/>
          <p:cNvSpPr txBox="1"/>
          <p:nvPr/>
        </p:nvSpPr>
        <p:spPr>
          <a:xfrm>
            <a:off x="3097963" y="4283075"/>
            <a:ext cx="4252028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itchFamily="49" charset="-122"/>
                <a:ea typeface="黑体" pitchFamily="49" charset="-122"/>
              </a:rPr>
              <a:t>    比较夏、商青铜器工艺有何区别？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5" grpId="0"/>
      <p:bldP spid="47" grpId="0" animBg="1"/>
      <p:bldP spid="48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09633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6236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pic>
        <p:nvPicPr>
          <p:cNvPr id="25" name="图片 11" descr="食器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799" y="1285893"/>
            <a:ext cx="2290409" cy="1833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图片 7" descr="酒器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57663" y="1285893"/>
            <a:ext cx="2313087" cy="1824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图片 19" descr="水器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9235" y="1285893"/>
            <a:ext cx="2285842" cy="181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图片 9" descr="乐器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799" y="3188962"/>
            <a:ext cx="2285842" cy="1783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图片 8" descr="兵器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57663" y="3137527"/>
            <a:ext cx="2290409" cy="1835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图片 20" descr="杂器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9235" y="3188961"/>
            <a:ext cx="2285842" cy="1835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文本框 1"/>
          <p:cNvSpPr txBox="1">
            <a:spLocks noChangeArrowheads="1"/>
          </p:cNvSpPr>
          <p:nvPr/>
        </p:nvSpPr>
        <p:spPr bwMode="auto">
          <a:xfrm>
            <a:off x="1340459" y="2214560"/>
            <a:ext cx="7030019" cy="1178445"/>
          </a:xfrm>
          <a:prstGeom prst="rect">
            <a:avLst/>
          </a:prstGeom>
          <a:solidFill>
            <a:srgbClr val="FFC000"/>
          </a:solidFill>
          <a:ln w="38100">
            <a:solidFill>
              <a:srgbClr val="FF0000"/>
            </a:solidFill>
            <a:prstDash val="sysDash"/>
            <a:round/>
            <a:headEnd/>
            <a:tailEnd/>
          </a:ln>
        </p:spPr>
        <p:txBody>
          <a:bodyPr wrap="square" lIns="69769" tIns="34884" rIns="69769" bIns="34884">
            <a:spAutoFit/>
          </a:bodyPr>
          <a:lstStyle/>
          <a:p>
            <a:pPr algn="ctr" eaLnBrk="1" hangingPunct="1">
              <a:lnSpc>
                <a:spcPct val="150000"/>
              </a:lnSpc>
              <a:buFont typeface="Arial" pitchFamily="34" charset="0"/>
              <a:buNone/>
            </a:pPr>
            <a:r>
              <a:rPr lang="en-US" altLang="zh-CN" sz="2400" b="1" dirty="0">
                <a:latin typeface="楷体" pitchFamily="49" charset="-122"/>
                <a:ea typeface="楷体" pitchFamily="49" charset="-122"/>
                <a:sym typeface="微软雅黑" pitchFamily="34" charset="-122"/>
              </a:rPr>
              <a:t>“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微软雅黑" pitchFamily="34" charset="-122"/>
              </a:rPr>
              <a:t>国之大事，在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微软雅黑" pitchFamily="34" charset="-122"/>
              </a:rPr>
              <a:t>祀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微软雅黑" pitchFamily="34" charset="-122"/>
              </a:rPr>
              <a:t>戎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微软雅黑" pitchFamily="34" charset="-122"/>
              </a:rPr>
              <a:t>。”</a:t>
            </a:r>
          </a:p>
          <a:p>
            <a:pPr algn="ctr" eaLnBrk="1" hangingPunct="1"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微软雅黑" pitchFamily="34" charset="-122"/>
              </a:rPr>
              <a:t>         </a:t>
            </a:r>
            <a:r>
              <a:rPr lang="en-US" altLang="zh-CN" sz="2400" b="1" dirty="0">
                <a:latin typeface="楷体" pitchFamily="49" charset="-122"/>
                <a:ea typeface="楷体" pitchFamily="49" charset="-122"/>
                <a:sym typeface="微软雅黑" pitchFamily="34" charset="-122"/>
              </a:rPr>
              <a:t>——《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微软雅黑" pitchFamily="34" charset="-122"/>
              </a:rPr>
              <a:t>左传</a:t>
            </a:r>
            <a:r>
              <a:rPr lang="en-US" altLang="zh-CN" sz="2400" b="1" dirty="0">
                <a:latin typeface="楷体" pitchFamily="49" charset="-122"/>
                <a:ea typeface="楷体" pitchFamily="49" charset="-122"/>
                <a:sym typeface="微软雅黑" pitchFamily="34" charset="-122"/>
              </a:rPr>
              <a:t>》</a:t>
            </a:r>
          </a:p>
        </p:txBody>
      </p:sp>
      <p:sp>
        <p:nvSpPr>
          <p:cNvPr id="22" name="Text Box 5">
            <a:hlinkClick r:id="rId12" action="ppaction://hlinkfile"/>
          </p:cNvPr>
          <p:cNvSpPr txBox="1">
            <a:spLocks noChangeArrowheads="1"/>
          </p:cNvSpPr>
          <p:nvPr/>
        </p:nvSpPr>
        <p:spPr bwMode="auto">
          <a:xfrm>
            <a:off x="1170378" y="565813"/>
            <a:ext cx="7483568" cy="5936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3400" b="1" dirty="0">
                <a:solidFill>
                  <a:srgbClr val="660033"/>
                </a:solidFill>
                <a:ea typeface="迷你简淹水" pitchFamily="33" charset="-122"/>
              </a:rPr>
              <a:t> </a:t>
            </a:r>
            <a:r>
              <a:rPr lang="en-US" altLang="zh-CN" sz="3400" b="1" dirty="0">
                <a:solidFill>
                  <a:srgbClr val="660033"/>
                </a:solidFill>
                <a:ea typeface="迷你简淹水" pitchFamily="33" charset="-122"/>
              </a:rPr>
              <a:t>1</a:t>
            </a:r>
            <a:r>
              <a:rPr lang="zh-CN" altLang="en-US" sz="3400" b="1" dirty="0">
                <a:solidFill>
                  <a:srgbClr val="660033"/>
                </a:solidFill>
                <a:ea typeface="迷你简淹水" pitchFamily="33" charset="-122"/>
              </a:rPr>
              <a:t>、功能用途：饮食、军事、祭祀等。</a:t>
            </a:r>
            <a:endParaRPr lang="zh-CN" altLang="en-US" sz="3400" b="1" dirty="0">
              <a:solidFill>
                <a:srgbClr val="333300"/>
              </a:solidFill>
              <a:latin typeface="迷你简超粗圆" pitchFamily="2" charset="-122"/>
              <a:ea typeface="迷你简淹水" pitchFamily="33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09633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43753" y="86832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pic>
        <p:nvPicPr>
          <p:cNvPr id="22" name="图片 2" descr="timg"/>
          <p:cNvPicPr>
            <a:picLocks noChangeAspect="1" noChangeArrowheads="1"/>
          </p:cNvPicPr>
          <p:nvPr/>
        </p:nvPicPr>
        <p:blipFill>
          <a:blip r:embed="rId6">
            <a:lum bright="12000"/>
          </a:blip>
          <a:srcRect l="21642" t="20959" r="18182" b="7831"/>
          <a:stretch>
            <a:fillRect/>
          </a:stretch>
        </p:blipFill>
        <p:spPr bwMode="auto">
          <a:xfrm>
            <a:off x="376666" y="938882"/>
            <a:ext cx="4456093" cy="304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文本框 2"/>
          <p:cNvSpPr txBox="1">
            <a:spLocks noChangeArrowheads="1"/>
          </p:cNvSpPr>
          <p:nvPr/>
        </p:nvSpPr>
        <p:spPr bwMode="auto">
          <a:xfrm>
            <a:off x="886909" y="4153592"/>
            <a:ext cx="4340187" cy="39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769" tIns="34884" rIns="69769" bIns="34884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2100" b="1" dirty="0">
                <a:ea typeface="微软雅黑" pitchFamily="34" charset="-122"/>
              </a:rPr>
              <a:t>周代列鼎列簋制度一览表</a:t>
            </a:r>
          </a:p>
        </p:txBody>
      </p:sp>
      <p:sp>
        <p:nvSpPr>
          <p:cNvPr id="28" name="文本框 1"/>
          <p:cNvSpPr txBox="1">
            <a:spLocks noChangeArrowheads="1"/>
          </p:cNvSpPr>
          <p:nvPr/>
        </p:nvSpPr>
        <p:spPr bwMode="auto">
          <a:xfrm>
            <a:off x="4792474" y="1296072"/>
            <a:ext cx="4351526" cy="1178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769" tIns="34884" rIns="69769" bIns="34884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列鼎列簋</a:t>
            </a:r>
            <a:r>
              <a:rPr lang="zh-CN" altLang="en-US" sz="1800" b="1" dirty="0">
                <a:ea typeface="微软雅黑" pitchFamily="34" charset="-122"/>
              </a:rPr>
              <a:t>（</a:t>
            </a:r>
            <a:r>
              <a:rPr lang="en-US" altLang="zh-CN" sz="1800" b="1" dirty="0" err="1">
                <a:ea typeface="微软雅黑" pitchFamily="34" charset="-122"/>
              </a:rPr>
              <a:t>guǐ</a:t>
            </a:r>
            <a:r>
              <a:rPr lang="zh-CN" altLang="en-US" sz="1800" b="1" dirty="0">
                <a:ea typeface="微软雅黑" pitchFamily="34" charset="-122"/>
              </a:rPr>
              <a:t>）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制度反映出当时社会怎样的政治特点？</a:t>
            </a:r>
          </a:p>
        </p:txBody>
      </p:sp>
      <p:sp>
        <p:nvSpPr>
          <p:cNvPr id="30" name="文本框 1"/>
          <p:cNvSpPr txBox="1">
            <a:spLocks noChangeArrowheads="1"/>
          </p:cNvSpPr>
          <p:nvPr/>
        </p:nvSpPr>
        <p:spPr bwMode="auto">
          <a:xfrm>
            <a:off x="5195630" y="2979967"/>
            <a:ext cx="3517505" cy="43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769" tIns="34884" rIns="69769" bIns="34884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ea typeface="微软雅黑" pitchFamily="34" charset="-122"/>
              </a:rPr>
              <a:t>社会有严格的等级界限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79099" y="3745375"/>
            <a:ext cx="1133874" cy="716780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2100" b="1" dirty="0">
                <a:ea typeface="微软雅黑" pitchFamily="34" charset="-122"/>
              </a:rPr>
              <a:t>类型</a:t>
            </a:r>
            <a:endParaRPr lang="en-US" altLang="zh-CN" sz="2100" b="1" dirty="0">
              <a:ea typeface="微软雅黑" pitchFamily="34" charset="-122"/>
            </a:endParaRPr>
          </a:p>
          <a:p>
            <a:r>
              <a:rPr lang="zh-CN" altLang="en-US" sz="2100" b="1" dirty="0">
                <a:ea typeface="微软雅黑" pitchFamily="34" charset="-122"/>
              </a:rPr>
              <a:t>数量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96441" y="3745375"/>
            <a:ext cx="1303955" cy="716780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2100" b="1" dirty="0">
                <a:ea typeface="微软雅黑" pitchFamily="34" charset="-122"/>
              </a:rPr>
              <a:t>权利大小</a:t>
            </a:r>
            <a:endParaRPr lang="en-US" altLang="zh-CN" sz="2100" b="1" dirty="0">
              <a:ea typeface="微软雅黑" pitchFamily="34" charset="-122"/>
            </a:endParaRPr>
          </a:p>
          <a:p>
            <a:r>
              <a:rPr lang="zh-CN" altLang="en-US" sz="2100" b="1" dirty="0">
                <a:ea typeface="微软雅黑" pitchFamily="34" charset="-122"/>
              </a:rPr>
              <a:t>等级界限</a:t>
            </a:r>
          </a:p>
        </p:txBody>
      </p:sp>
      <p:sp>
        <p:nvSpPr>
          <p:cNvPr id="42" name="右箭头 41"/>
          <p:cNvSpPr/>
          <p:nvPr/>
        </p:nvSpPr>
        <p:spPr>
          <a:xfrm>
            <a:off x="6216117" y="4000510"/>
            <a:ext cx="737018" cy="2041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/>
      <p:bldP spid="32" grpId="0" build="allAtOnce"/>
      <p:bldP spid="37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85161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6236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pic>
        <p:nvPicPr>
          <p:cNvPr id="18" name="Picture 6" descr="青铜器制造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49991" y="1704289"/>
            <a:ext cx="1657964" cy="942294"/>
          </a:xfrm>
          <a:prstGeom prst="rect">
            <a:avLst/>
          </a:prstGeom>
          <a:noFill/>
        </p:spPr>
      </p:pic>
      <p:pic>
        <p:nvPicPr>
          <p:cNvPr id="19" name="Picture 7" descr="青铜器制造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49991" y="2673805"/>
            <a:ext cx="1601270" cy="1030741"/>
          </a:xfrm>
          <a:prstGeom prst="rect">
            <a:avLst/>
          </a:prstGeom>
          <a:noFill/>
        </p:spPr>
      </p:pic>
      <p:pic>
        <p:nvPicPr>
          <p:cNvPr id="20" name="Picture 8" descr="青铜器制造3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6766" y="3847429"/>
            <a:ext cx="1229615" cy="788081"/>
          </a:xfrm>
          <a:prstGeom prst="rect">
            <a:avLst/>
          </a:prstGeom>
          <a:noFill/>
        </p:spPr>
      </p:pic>
      <p:sp>
        <p:nvSpPr>
          <p:cNvPr id="25" name="Rectangle 20"/>
          <p:cNvSpPr>
            <a:spLocks noChangeArrowheads="1"/>
          </p:cNvSpPr>
          <p:nvPr/>
        </p:nvSpPr>
        <p:spPr bwMode="auto">
          <a:xfrm>
            <a:off x="-20190" y="1355771"/>
            <a:ext cx="9164190" cy="3452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2694" rIns="69769" bIns="34884" anchor="ctr">
            <a:spAutoFit/>
          </a:bodyPr>
          <a:lstStyle/>
          <a:p>
            <a:r>
              <a:rPr lang="zh-CN" altLang="en-US" sz="18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　  </a:t>
            </a:r>
          </a:p>
        </p:txBody>
      </p:sp>
      <p:pic>
        <p:nvPicPr>
          <p:cNvPr id="32" name="Picture 22" descr="101122103571e6946b0eb5944d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EFFFA"/>
              </a:clrFrom>
              <a:clrTo>
                <a:srgbClr val="FE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57090" y="683746"/>
            <a:ext cx="603468" cy="598714"/>
          </a:xfrm>
          <a:prstGeom prst="rect">
            <a:avLst/>
          </a:prstGeom>
          <a:noFill/>
        </p:spPr>
      </p:pic>
      <p:sp>
        <p:nvSpPr>
          <p:cNvPr id="33" name="Text Box 5">
            <a:hlinkClick r:id="rId11" action="ppaction://hlinkfile"/>
          </p:cNvPr>
          <p:cNvSpPr txBox="1">
            <a:spLocks noChangeArrowheads="1"/>
          </p:cNvSpPr>
          <p:nvPr/>
        </p:nvSpPr>
        <p:spPr bwMode="auto">
          <a:xfrm>
            <a:off x="2171865" y="565813"/>
            <a:ext cx="4409479" cy="5936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r>
              <a:rPr lang="en-US" altLang="zh-CN" sz="3400" b="1" dirty="0">
                <a:solidFill>
                  <a:srgbClr val="660033"/>
                </a:solidFill>
                <a:ea typeface="迷你简淹水" pitchFamily="33" charset="-122"/>
              </a:rPr>
              <a:t>2</a:t>
            </a:r>
            <a:r>
              <a:rPr lang="zh-CN" altLang="en-US" sz="3400" b="1" dirty="0">
                <a:solidFill>
                  <a:srgbClr val="660033"/>
                </a:solidFill>
                <a:ea typeface="迷你简淹水" pitchFamily="33" charset="-122"/>
              </a:rPr>
              <a:t>、青铜器的制作工艺</a:t>
            </a:r>
            <a:endParaRPr lang="zh-CN" altLang="en-US" sz="3400" b="1" dirty="0">
              <a:solidFill>
                <a:srgbClr val="333300"/>
              </a:solidFill>
              <a:latin typeface="迷你简超粗圆" pitchFamily="2" charset="-122"/>
              <a:ea typeface="迷你简淹水" pitchFamily="33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00360" y="1440196"/>
            <a:ext cx="685753" cy="245571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3100" b="1" dirty="0"/>
              <a:t>泥范铸造法</a:t>
            </a:r>
          </a:p>
        </p:txBody>
      </p:sp>
      <p:pic>
        <p:nvPicPr>
          <p:cNvPr id="23" name="泥范铸造法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12"/>
          <a:stretch>
            <a:fillRect/>
          </a:stretch>
        </p:blipFill>
        <p:spPr>
          <a:xfrm>
            <a:off x="1850702" y="1142990"/>
            <a:ext cx="5196915" cy="35081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video>
          </p:childTnLst>
        </p:cTn>
      </p:par>
    </p:tnLst>
    <p:bldLst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6236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sp>
        <p:nvSpPr>
          <p:cNvPr id="22" name="文本框 2">
            <a:extLst/>
          </p:cNvPr>
          <p:cNvSpPr txBox="1"/>
          <p:nvPr/>
        </p:nvSpPr>
        <p:spPr>
          <a:xfrm>
            <a:off x="618587" y="1053420"/>
            <a:ext cx="8157536" cy="1806309"/>
          </a:xfrm>
          <a:prstGeom prst="rect">
            <a:avLst/>
          </a:prstGeom>
          <a:noFill/>
          <a:ln w="38100" cmpd="sng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9769" tIns="34884" rIns="69769" bIns="34884">
            <a:spAutoFit/>
          </a:bodyPr>
          <a:lstStyle/>
          <a:p>
            <a:pPr indent="232562">
              <a:lnSpc>
                <a:spcPct val="120000"/>
              </a:lnSpc>
              <a:defRPr/>
            </a:pPr>
            <a:r>
              <a:rPr lang="en-US" altLang="zh-CN" sz="2100" b="1" noProof="1">
                <a:sym typeface="+mn-ea"/>
              </a:rPr>
              <a:t>    </a:t>
            </a:r>
            <a:r>
              <a:rPr lang="zh-CN" altLang="en-US" sz="21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到公元前3000年时，人们知道在</a:t>
            </a:r>
            <a:r>
              <a:rPr lang="zh-CN" altLang="en-US" sz="21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铜</a:t>
            </a:r>
            <a:r>
              <a:rPr lang="zh-CN" altLang="en-US" sz="21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里面加入少量其他金属，可以冶炼出更为经久耐用的</a:t>
            </a:r>
            <a:r>
              <a:rPr lang="zh-CN" altLang="en-US" sz="31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合金</a:t>
            </a:r>
            <a:r>
              <a:rPr lang="zh-CN" altLang="en-US" sz="21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。最后，他们发现，在冶铜时掺进一些</a:t>
            </a:r>
            <a:r>
              <a:rPr lang="zh-CN" altLang="en-US" sz="21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锡</a:t>
            </a:r>
            <a:r>
              <a:rPr lang="zh-CN" altLang="en-US" sz="21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，效果最理想，由此产生的青铜明显的胜过石器。</a:t>
            </a:r>
          </a:p>
          <a:p>
            <a:pPr indent="232562">
              <a:lnSpc>
                <a:spcPct val="120000"/>
              </a:lnSpc>
              <a:defRPr/>
            </a:pPr>
            <a:r>
              <a:rPr lang="zh-CN" altLang="en-US" sz="2100" b="1" noProof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          ——斯塔夫里阿诺斯《全球通史》</a:t>
            </a:r>
          </a:p>
        </p:txBody>
      </p:sp>
      <p:sp>
        <p:nvSpPr>
          <p:cNvPr id="23" name="文本框 5"/>
          <p:cNvSpPr txBox="1">
            <a:spLocks noChangeArrowheads="1"/>
          </p:cNvSpPr>
          <p:nvPr/>
        </p:nvSpPr>
        <p:spPr bwMode="auto">
          <a:xfrm>
            <a:off x="658903" y="2741839"/>
            <a:ext cx="7425563" cy="39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769" tIns="34884" rIns="69769" bIns="34884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2100" b="1" dirty="0">
                <a:ea typeface="微软雅黑" pitchFamily="34" charset="-122"/>
              </a:rPr>
              <a:t>青铜的优点：①更坚硬；②更耐用；③可塑性好</a:t>
            </a:r>
            <a:r>
              <a:rPr lang="en-US" altLang="zh-CN" sz="2100" b="1" dirty="0">
                <a:ea typeface="微软雅黑" pitchFamily="34" charset="-122"/>
              </a:rPr>
              <a:t>……</a:t>
            </a:r>
          </a:p>
        </p:txBody>
      </p:sp>
      <p:sp>
        <p:nvSpPr>
          <p:cNvPr id="28" name="文本框 7"/>
          <p:cNvSpPr txBox="1">
            <a:spLocks noChangeArrowheads="1"/>
          </p:cNvSpPr>
          <p:nvPr/>
        </p:nvSpPr>
        <p:spPr bwMode="auto">
          <a:xfrm>
            <a:off x="660134" y="3745375"/>
            <a:ext cx="1770091" cy="48594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lIns="69769" tIns="34884" rIns="69769" bIns="34884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zh-CN" altLang="en-US" sz="2700" b="1" dirty="0">
                <a:ea typeface="微软雅黑" pitchFamily="34" charset="-122"/>
              </a:rPr>
              <a:t>石器时代</a:t>
            </a:r>
          </a:p>
        </p:txBody>
      </p:sp>
      <p:sp>
        <p:nvSpPr>
          <p:cNvPr id="33" name="文本框 9"/>
          <p:cNvSpPr txBox="1">
            <a:spLocks noChangeArrowheads="1"/>
          </p:cNvSpPr>
          <p:nvPr/>
        </p:nvSpPr>
        <p:spPr bwMode="auto">
          <a:xfrm>
            <a:off x="3551513" y="3745375"/>
            <a:ext cx="1840643" cy="48594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lIns="69769" tIns="34884" rIns="69769" bIns="34884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2700" b="1" dirty="0">
                <a:ea typeface="微软雅黑" pitchFamily="34" charset="-122"/>
              </a:rPr>
              <a:t> </a:t>
            </a:r>
            <a:r>
              <a:rPr lang="zh-CN" altLang="en-US" sz="2700" b="1" dirty="0">
                <a:ea typeface="微软雅黑" pitchFamily="34" charset="-122"/>
              </a:rPr>
              <a:t>青铜时代</a:t>
            </a:r>
          </a:p>
        </p:txBody>
      </p:sp>
      <p:grpSp>
        <p:nvGrpSpPr>
          <p:cNvPr id="34" name="组合 2"/>
          <p:cNvGrpSpPr>
            <a:grpSpLocks/>
          </p:cNvGrpSpPr>
          <p:nvPr/>
        </p:nvGrpSpPr>
        <p:grpSpPr bwMode="auto">
          <a:xfrm>
            <a:off x="5592486" y="3388184"/>
            <a:ext cx="2015762" cy="1687286"/>
            <a:chOff x="1823" y="8843"/>
            <a:chExt cx="8493" cy="8482"/>
          </a:xfrm>
        </p:grpSpPr>
        <p:pic>
          <p:nvPicPr>
            <p:cNvPr id="35" name="图片 1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823" y="8843"/>
              <a:ext cx="7067" cy="8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矩形 35">
              <a:extLst/>
            </p:cNvPr>
            <p:cNvSpPr/>
            <p:nvPr/>
          </p:nvSpPr>
          <p:spPr>
            <a:xfrm>
              <a:off x="8139" y="16123"/>
              <a:ext cx="2177" cy="1202"/>
            </a:xfrm>
            <a:prstGeom prst="rect">
              <a:avLst/>
            </a:prstGeom>
            <a:solidFill>
              <a:srgbClr val="F2F2F2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 kern="0">
                <a:solidFill>
                  <a:srgbClr val="FFFFFF"/>
                </a:solidFill>
                <a:sym typeface="+mn-ea"/>
              </a:endParaRPr>
            </a:p>
          </p:txBody>
        </p:sp>
      </p:grpSp>
      <p:sp>
        <p:nvSpPr>
          <p:cNvPr id="37" name="文本框 11"/>
          <p:cNvSpPr txBox="1">
            <a:spLocks noChangeArrowheads="1"/>
          </p:cNvSpPr>
          <p:nvPr/>
        </p:nvSpPr>
        <p:spPr bwMode="auto">
          <a:xfrm>
            <a:off x="7406685" y="3439212"/>
            <a:ext cx="1550876" cy="1524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769" tIns="34884" rIns="69769" bIns="34884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100" b="1" dirty="0">
                <a:latin typeface="楷体" pitchFamily="49" charset="-122"/>
                <a:ea typeface="楷体" pitchFamily="49" charset="-122"/>
              </a:rPr>
              <a:t>铜</a:t>
            </a:r>
            <a:r>
              <a:rPr lang="en-US" altLang="zh-CN" sz="2100" b="1" dirty="0">
                <a:latin typeface="楷体" pitchFamily="49" charset="-122"/>
                <a:ea typeface="楷体" pitchFamily="49" charset="-122"/>
              </a:rPr>
              <a:t>84.77%</a:t>
            </a:r>
          </a:p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100" b="1" dirty="0">
                <a:latin typeface="楷体" pitchFamily="49" charset="-122"/>
                <a:ea typeface="楷体" pitchFamily="49" charset="-122"/>
              </a:rPr>
              <a:t>锡</a:t>
            </a:r>
            <a:r>
              <a:rPr lang="en-US" altLang="zh-CN" sz="2100" b="1" dirty="0">
                <a:latin typeface="楷体" pitchFamily="49" charset="-122"/>
                <a:ea typeface="楷体" pitchFamily="49" charset="-122"/>
              </a:rPr>
              <a:t>11.64%</a:t>
            </a:r>
          </a:p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100" b="1" dirty="0">
                <a:latin typeface="楷体" pitchFamily="49" charset="-122"/>
                <a:ea typeface="楷体" pitchFamily="49" charset="-122"/>
              </a:rPr>
              <a:t>铅</a:t>
            </a:r>
            <a:r>
              <a:rPr lang="en-US" altLang="zh-CN" sz="2100" b="1" dirty="0">
                <a:latin typeface="楷体" pitchFamily="49" charset="-122"/>
                <a:ea typeface="楷体" pitchFamily="49" charset="-122"/>
              </a:rPr>
              <a:t>2.79%</a:t>
            </a:r>
          </a:p>
        </p:txBody>
      </p:sp>
      <p:sp>
        <p:nvSpPr>
          <p:cNvPr id="24" name="右箭头 23"/>
          <p:cNvSpPr/>
          <p:nvPr/>
        </p:nvSpPr>
        <p:spPr>
          <a:xfrm>
            <a:off x="2587720" y="3847428"/>
            <a:ext cx="793712" cy="2041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8" grpId="0" build="allAtOnce" animBg="1"/>
      <p:bldP spid="33" grpId="0" build="allAtOnce" animBg="1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15" name="图片 14" descr="QQ截图201603052306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sp>
        <p:nvSpPr>
          <p:cNvPr id="30" name="WordArt 2"/>
          <p:cNvSpPr>
            <a:spLocks noChangeArrowheads="1" noChangeShapeType="1" noTextEdit="1"/>
          </p:cNvSpPr>
          <p:nvPr/>
        </p:nvSpPr>
        <p:spPr bwMode="auto">
          <a:xfrm>
            <a:off x="5819262" y="785800"/>
            <a:ext cx="1428671" cy="359456"/>
          </a:xfrm>
          <a:prstGeom prst="rect">
            <a:avLst/>
          </a:prstGeom>
        </p:spPr>
        <p:txBody>
          <a:bodyPr wrap="none" lIns="69769" tIns="34884" rIns="69769" bIns="3488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1500" b="1" kern="10" dirty="0">
                <a:ln w="19050">
                  <a:solidFill>
                    <a:srgbClr val="CCCC00"/>
                  </a:solidFill>
                  <a:miter lim="800000"/>
                </a:ln>
                <a:solidFill>
                  <a:srgbClr val="33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itchFamily="2" charset="-122"/>
              </a:rPr>
              <a:t>司母戊鼎</a:t>
            </a: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4345225" y="4000510"/>
            <a:ext cx="4324101" cy="393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迄今</a:t>
            </a:r>
            <a:r>
              <a:rPr lang="zh-CN" altLang="en-US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世界上出土的</a:t>
            </a:r>
            <a:r>
              <a:rPr lang="zh-CN" altLang="en-US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最重</a:t>
            </a:r>
            <a:r>
              <a:rPr lang="zh-CN" altLang="en-US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的青铜器。</a:t>
            </a:r>
          </a:p>
        </p:txBody>
      </p: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4401918" y="1440881"/>
            <a:ext cx="4252028" cy="265577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    1939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月出土于河南安阳侯家庄武官村。此鼎形制雄伟，</a:t>
            </a: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832.84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千克，高</a:t>
            </a: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133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厘米。司母戊鼎初为乡人私自挖掘，出土后因过大过重不易搬迁，私掘者又将其重新掩埋。司母戊鼎在</a:t>
            </a: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1946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月重新出土，当年村民锯下一只鼎耳，由于历史原因无法找到，现在看到的是后来补铸上去的，成为了一大遗憾。现藏于中国历史博物馆。 </a:t>
            </a:r>
          </a:p>
        </p:txBody>
      </p:sp>
      <p:pic>
        <p:nvPicPr>
          <p:cNvPr id="46" name="Picture 7" descr="司母戊鼎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43603" y="1653262"/>
            <a:ext cx="2834685" cy="288035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1113684" y="734773"/>
            <a:ext cx="2494523" cy="4859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青铜器精品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15" name="图片 14" descr="QQ截图201603052306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993507" y="4443216"/>
            <a:ext cx="2037254" cy="393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sz="21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青铜器中的精品</a:t>
            </a: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1170377" y="2061479"/>
            <a:ext cx="3458316" cy="200944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 anchor="ctr">
            <a:spAutoFit/>
          </a:bodyPr>
          <a:lstStyle/>
          <a:p>
            <a:r>
              <a:rPr lang="zh-CN" altLang="en-US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 商朝晚期青铜器，属于礼器，祭祀用品。是中国现存商代青铜器中最大的方尊，高</a:t>
            </a:r>
            <a:r>
              <a:rPr lang="en-US" altLang="zh-CN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58.3</a:t>
            </a:r>
            <a:r>
              <a:rPr lang="zh-CN" altLang="en-US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厘米，重近</a:t>
            </a:r>
            <a:r>
              <a:rPr lang="en-US" altLang="zh-CN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34.5</a:t>
            </a:r>
            <a:r>
              <a:rPr lang="zh-CN" altLang="en-US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公斤，</a:t>
            </a:r>
            <a:r>
              <a:rPr lang="en-US" altLang="zh-CN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1938</a:t>
            </a:r>
            <a:r>
              <a:rPr lang="zh-CN" altLang="en-US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年出土于</a:t>
            </a:r>
            <a:r>
              <a:rPr lang="zh-CN" altLang="en-US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湖南宁乡</a:t>
            </a:r>
            <a:r>
              <a:rPr lang="zh-CN" altLang="en-US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。现藏于中国国家博物馆。</a:t>
            </a:r>
          </a:p>
        </p:txBody>
      </p:sp>
      <p:pic>
        <p:nvPicPr>
          <p:cNvPr id="19" name="Picture 5" descr="四羊方尊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24161" y="1146418"/>
            <a:ext cx="3499867" cy="3296331"/>
          </a:xfrm>
          <a:prstGeom prst="rect">
            <a:avLst/>
          </a:prstGeom>
          <a:noFill/>
        </p:spPr>
      </p:pic>
      <p:sp>
        <p:nvSpPr>
          <p:cNvPr id="20" name="WordArt 12"/>
          <p:cNvSpPr>
            <a:spLocks noChangeArrowheads="1" noChangeShapeType="1" noTextEdit="1"/>
          </p:cNvSpPr>
          <p:nvPr/>
        </p:nvSpPr>
        <p:spPr bwMode="auto">
          <a:xfrm>
            <a:off x="1964089" y="1394726"/>
            <a:ext cx="1704797" cy="462644"/>
          </a:xfrm>
          <a:prstGeom prst="rect">
            <a:avLst/>
          </a:prstGeom>
        </p:spPr>
        <p:txBody>
          <a:bodyPr wrap="none" lIns="69769" tIns="34884" rIns="69769" bIns="3488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100" b="1" kern="10" dirty="0">
                <a:ln w="19050">
                  <a:solidFill>
                    <a:srgbClr val="CCCC00"/>
                  </a:solidFill>
                  <a:miter lim="800000"/>
                </a:ln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itchFamily="2" charset="-122"/>
              </a:rPr>
              <a:t>四羊方尊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15" name="图片 14" descr="QQ截图201603052306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7009829" y="3898456"/>
            <a:ext cx="1070642" cy="3474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sz="1800" b="1" dirty="0">
                <a:solidFill>
                  <a:srgbClr val="800000"/>
                </a:solidFill>
                <a:latin typeface="黑体" pitchFamily="2" charset="-122"/>
                <a:ea typeface="黑体" pitchFamily="2" charset="-122"/>
              </a:rPr>
              <a:t>西周利簋</a:t>
            </a:r>
          </a:p>
        </p:txBody>
      </p:sp>
      <p:sp>
        <p:nvSpPr>
          <p:cNvPr id="33" name="Rectangle 12"/>
          <p:cNvSpPr>
            <a:spLocks noChangeArrowheads="1"/>
          </p:cNvSpPr>
          <p:nvPr/>
        </p:nvSpPr>
        <p:spPr bwMode="auto">
          <a:xfrm>
            <a:off x="263278" y="1194018"/>
            <a:ext cx="3571703" cy="22842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2694" rIns="69769" bIns="34884" anchor="ctr">
            <a:spAutoFit/>
          </a:bodyPr>
          <a:lstStyle/>
          <a:p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 </a:t>
            </a:r>
          </a:p>
          <a:p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　　</a:t>
            </a:r>
            <a:r>
              <a:rPr lang="zh-CN" altLang="en-US" sz="1800" b="1" dirty="0">
                <a:solidFill>
                  <a:srgbClr val="800000"/>
                </a:solidFill>
                <a:latin typeface="黑体" pitchFamily="2" charset="-122"/>
                <a:ea typeface="黑体" pitchFamily="2" charset="-122"/>
              </a:rPr>
              <a:t>西周利簋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通高</a:t>
            </a: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28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厘米，</a:t>
            </a: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1976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年于陕西省临潼县零口出土，现藏中国历史博物馆。</a:t>
            </a:r>
          </a:p>
          <a:p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    这件利簋的内底就镌刻着周武王在</a:t>
            </a:r>
            <a:r>
              <a:rPr lang="zh-CN" altLang="en-US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讨伐商纣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之前占卦问神的铭文，共</a:t>
            </a:r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32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字。</a:t>
            </a:r>
          </a:p>
          <a:p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　　</a:t>
            </a:r>
          </a:p>
        </p:txBody>
      </p:sp>
      <p:pic>
        <p:nvPicPr>
          <p:cNvPr id="35" name="Picture 14" descr="101122103930f66b260c813d2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32648" y="836827"/>
            <a:ext cx="3254678" cy="3143254"/>
          </a:xfrm>
          <a:prstGeom prst="rect">
            <a:avLst/>
          </a:prstGeom>
          <a:noFill/>
        </p:spPr>
      </p:pic>
      <p:pic>
        <p:nvPicPr>
          <p:cNvPr id="36" name="Picture 15" descr="10112210407ac5956270d8c7e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0000"/>
          <a:stretch>
            <a:fillRect/>
          </a:stretch>
        </p:blipFill>
        <p:spPr bwMode="auto">
          <a:xfrm>
            <a:off x="3834982" y="836827"/>
            <a:ext cx="2267748" cy="421762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89908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6236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青铜器的高超工艺</a:t>
            </a:r>
          </a:p>
        </p:txBody>
      </p:sp>
      <p:sp>
        <p:nvSpPr>
          <p:cNvPr id="18" name="文本框 7"/>
          <p:cNvSpPr txBox="1">
            <a:spLocks noChangeArrowheads="1"/>
          </p:cNvSpPr>
          <p:nvPr/>
        </p:nvSpPr>
        <p:spPr bwMode="auto">
          <a:xfrm>
            <a:off x="1397152" y="479637"/>
            <a:ext cx="6236307" cy="1178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9769" tIns="34884" rIns="69769" bIns="34884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400" b="1" dirty="0">
                <a:ea typeface="微软雅黑" pitchFamily="34" charset="-122"/>
              </a:rPr>
              <a:t>夏商西周为什么能够集中如此大规模的人力、物力、财力从事青铜器的铸造？</a:t>
            </a:r>
          </a:p>
        </p:txBody>
      </p:sp>
      <p:sp>
        <p:nvSpPr>
          <p:cNvPr id="19" name="文本框 16"/>
          <p:cNvSpPr txBox="1">
            <a:spLocks noChangeArrowheads="1"/>
          </p:cNvSpPr>
          <p:nvPr/>
        </p:nvSpPr>
        <p:spPr bwMode="auto">
          <a:xfrm>
            <a:off x="5819261" y="1857370"/>
            <a:ext cx="2611672" cy="43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769" tIns="34884" rIns="69769" bIns="34884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ea typeface="微软雅黑" pitchFamily="34" charset="-122"/>
              </a:rPr>
              <a:t>经济实力强盛等</a:t>
            </a:r>
          </a:p>
        </p:txBody>
      </p:sp>
      <p:sp>
        <p:nvSpPr>
          <p:cNvPr id="20" name="文本框 16"/>
          <p:cNvSpPr txBox="1">
            <a:spLocks noChangeArrowheads="1"/>
          </p:cNvSpPr>
          <p:nvPr/>
        </p:nvSpPr>
        <p:spPr bwMode="auto">
          <a:xfrm>
            <a:off x="5742378" y="2775859"/>
            <a:ext cx="3401622" cy="43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9769" tIns="34884" rIns="69769" bIns="34884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ea typeface="微软雅黑" pitchFamily="34" charset="-122"/>
              </a:rPr>
              <a:t>经济基础决定上层建筑</a:t>
            </a:r>
          </a:p>
        </p:txBody>
      </p:sp>
      <p:sp>
        <p:nvSpPr>
          <p:cNvPr id="22" name="文本框 16"/>
          <p:cNvSpPr txBox="1">
            <a:spLocks noChangeArrowheads="1"/>
          </p:cNvSpPr>
          <p:nvPr/>
        </p:nvSpPr>
        <p:spPr bwMode="auto">
          <a:xfrm>
            <a:off x="1567234" y="4051538"/>
            <a:ext cx="6746550" cy="43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9769" tIns="34884" rIns="69769" bIns="34884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ea typeface="微软雅黑" pitchFamily="34" charset="-122"/>
              </a:rPr>
              <a:t>反映了夏商周时期高度发达、辉煌灿烂的文明。</a:t>
            </a:r>
          </a:p>
        </p:txBody>
      </p:sp>
      <p:pic>
        <p:nvPicPr>
          <p:cNvPr id="16" name="图片 36879" descr="W020070301471382068188"/>
          <p:cNvPicPr>
            <a:picLocks noChangeAspect="1" noChangeArrowheads="1"/>
          </p:cNvPicPr>
          <p:nvPr/>
        </p:nvPicPr>
        <p:blipFill>
          <a:blip r:embed="rId6"/>
          <a:srcRect l="3218" t="31419" r="37978" b="42969"/>
          <a:stretch>
            <a:fillRect/>
          </a:stretch>
        </p:blipFill>
        <p:spPr bwMode="auto">
          <a:xfrm>
            <a:off x="886909" y="1602234"/>
            <a:ext cx="4586631" cy="20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60660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6236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666128" y="4846716"/>
            <a:ext cx="1174838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甲骨文记事</a:t>
            </a:r>
          </a:p>
        </p:txBody>
      </p:sp>
      <p:pic>
        <p:nvPicPr>
          <p:cNvPr id="18" name="Picture 2" descr="商刻字卜骨"/>
          <p:cNvPicPr>
            <a:picLocks noChangeAspect="1" noChangeArrowheads="1"/>
          </p:cNvPicPr>
          <p:nvPr/>
        </p:nvPicPr>
        <p:blipFill>
          <a:blip r:embed="rId6" cstate="print"/>
          <a:srcRect l="9584" r="10085" b="2972"/>
          <a:stretch>
            <a:fillRect/>
          </a:stretch>
        </p:blipFill>
        <p:spPr bwMode="auto">
          <a:xfrm>
            <a:off x="2474333" y="1449153"/>
            <a:ext cx="2502064" cy="2983366"/>
          </a:xfrm>
          <a:prstGeom prst="rect">
            <a:avLst/>
          </a:prstGeom>
          <a:noFill/>
        </p:spPr>
      </p:pic>
      <p:pic>
        <p:nvPicPr>
          <p:cNvPr id="19" name="Picture 4" descr="g00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6585" y="1449153"/>
            <a:ext cx="2226157" cy="2982232"/>
          </a:xfrm>
          <a:prstGeom prst="rect">
            <a:avLst/>
          </a:prstGeom>
          <a:noFill/>
        </p:spPr>
      </p:pic>
      <p:sp>
        <p:nvSpPr>
          <p:cNvPr id="30" name="Rectangle 16"/>
          <p:cNvSpPr>
            <a:spLocks noChangeArrowheads="1"/>
          </p:cNvSpPr>
          <p:nvPr/>
        </p:nvSpPr>
        <p:spPr bwMode="auto">
          <a:xfrm>
            <a:off x="1340459" y="936461"/>
            <a:ext cx="1997178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sz="24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商</a:t>
            </a:r>
            <a:r>
              <a:rPr lang="en-US" altLang="zh-CN" sz="24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en-US" sz="24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甲骨文</a:t>
            </a:r>
          </a:p>
        </p:txBody>
      </p:sp>
      <p:pic>
        <p:nvPicPr>
          <p:cNvPr id="34" name="图片 33" descr="QQ截图2016081619553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52324" y="1867591"/>
            <a:ext cx="3666161" cy="2183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Box 34"/>
          <p:cNvSpPr txBox="1"/>
          <p:nvPr/>
        </p:nvSpPr>
        <p:spPr>
          <a:xfrm>
            <a:off x="6216117" y="2303237"/>
            <a:ext cx="838207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rgbClr val="FFFFCC"/>
                </a:solidFill>
                <a:latin typeface="黑体" pitchFamily="2" charset="-122"/>
                <a:ea typeface="黑体" pitchFamily="2" charset="-122"/>
              </a:rPr>
              <a:t>甲骨文</a:t>
            </a: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5819261" y="2672932"/>
            <a:ext cx="2040973" cy="76294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    商周时期刻写在龟甲和牛、羊等兽骨上的文字。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647" y="860660"/>
            <a:ext cx="9145647" cy="4058339"/>
          </a:xfrm>
          <a:prstGeom prst="rect">
            <a:avLst/>
          </a:prstGeom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666128" y="4846716"/>
            <a:ext cx="1174838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甲骨文记事</a:t>
            </a:r>
          </a:p>
        </p:txBody>
      </p:sp>
      <p:pic>
        <p:nvPicPr>
          <p:cNvPr id="18" name="Picture 2" descr="王懿荣"/>
          <p:cNvPicPr>
            <a:picLocks noChangeAspect="1" noChangeArrowheads="1"/>
          </p:cNvPicPr>
          <p:nvPr/>
        </p:nvPicPr>
        <p:blipFill>
          <a:blip r:embed="rId6" cstate="print"/>
          <a:srcRect t="12926" b="16101"/>
          <a:stretch>
            <a:fillRect/>
          </a:stretch>
        </p:blipFill>
        <p:spPr bwMode="auto">
          <a:xfrm>
            <a:off x="0" y="1142990"/>
            <a:ext cx="3154657" cy="3367791"/>
          </a:xfrm>
          <a:prstGeom prst="rect">
            <a:avLst/>
          </a:prstGeom>
          <a:noFill/>
          <a:ln w="76200">
            <a:solidFill>
              <a:srgbClr val="808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2587720" y="530665"/>
            <a:ext cx="3968559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王懿荣：</a:t>
            </a:r>
            <a:r>
              <a:rPr lang="zh-CN" altLang="en-US" sz="24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一片甲骨惊天下！</a:t>
            </a:r>
          </a:p>
        </p:txBody>
      </p:sp>
      <p:pic>
        <p:nvPicPr>
          <p:cNvPr id="22" name="甲骨文的发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3134468" y="1086842"/>
            <a:ext cx="6009532" cy="40566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60660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5531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666128" y="4846716"/>
            <a:ext cx="1174838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甲骨文记事</a:t>
            </a: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943603" y="642803"/>
            <a:ext cx="7880374" cy="62444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en-US" altLang="zh-CN" sz="1800" b="1" dirty="0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据统计，目前出土的带字的甲骨已有</a:t>
            </a:r>
            <a:r>
              <a:rPr lang="en-US" altLang="zh-CN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16</a:t>
            </a:r>
            <a:r>
              <a:rPr lang="zh-CN" altLang="en-US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万多片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，其中商代有字的甲骨</a:t>
            </a:r>
            <a:r>
              <a:rPr lang="en-US" altLang="zh-CN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余万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片，所见单字有</a:t>
            </a:r>
            <a:r>
              <a:rPr lang="en-US" altLang="zh-CN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4500</a:t>
            </a:r>
            <a:r>
              <a:rPr lang="zh-CN" altLang="en-US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个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左右，已经识别的有</a:t>
            </a:r>
            <a:r>
              <a:rPr lang="en-US" altLang="zh-CN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1500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多字。</a:t>
            </a:r>
          </a:p>
        </p:txBody>
      </p:sp>
      <p:pic>
        <p:nvPicPr>
          <p:cNvPr id="20" name="Picture 8" descr="432252_235740023384_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DAE9C2"/>
              </a:clrFrom>
              <a:clrTo>
                <a:srgbClr val="DAE9C2">
                  <a:alpha val="0"/>
                </a:srgbClr>
              </a:clrTo>
            </a:clrChange>
          </a:blip>
          <a:srcRect b="3104"/>
          <a:stretch>
            <a:fillRect/>
          </a:stretch>
        </p:blipFill>
        <p:spPr bwMode="auto">
          <a:xfrm>
            <a:off x="1964090" y="1602234"/>
            <a:ext cx="5492946" cy="3275589"/>
          </a:xfrm>
          <a:prstGeom prst="rect">
            <a:avLst/>
          </a:prstGeom>
          <a:noFill/>
        </p:spPr>
      </p:pic>
      <p:pic>
        <p:nvPicPr>
          <p:cNvPr id="18434" name="Picture 2" descr="C:\Users\BY\Desktop\360截图2017101720102018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6828" y="1959424"/>
            <a:ext cx="8076928" cy="250033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5141478"/>
            <a:ext cx="9144000" cy="32656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69769" tIns="34884" rIns="69769" bIns="34884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85161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544196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666128" y="4846716"/>
            <a:ext cx="1174838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甲骨文记事</a:t>
            </a:r>
          </a:p>
        </p:txBody>
      </p:sp>
      <p:pic>
        <p:nvPicPr>
          <p:cNvPr id="18" name="Picture 2" descr="s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828" y="1142990"/>
            <a:ext cx="2546159" cy="3394982"/>
          </a:xfrm>
          <a:prstGeom prst="rect">
            <a:avLst/>
          </a:prstGeom>
          <a:noFill/>
        </p:spPr>
      </p:pic>
      <p:sp>
        <p:nvSpPr>
          <p:cNvPr id="19" name="Rectangle 3" descr="23"/>
          <p:cNvSpPr>
            <a:spLocks noChangeArrowheads="1"/>
          </p:cNvSpPr>
          <p:nvPr/>
        </p:nvSpPr>
        <p:spPr bwMode="auto">
          <a:xfrm>
            <a:off x="3551513" y="3235103"/>
            <a:ext cx="5499289" cy="1621643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意义</a:t>
            </a:r>
            <a:r>
              <a:rPr lang="en-US" altLang="zh-CN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地位：</a:t>
            </a:r>
            <a:r>
              <a:rPr lang="zh-CN" altLang="en-US" sz="18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甲骨文是中国已发现的古代文字中年代最早、体系较为完整的文字，对中国文字的形成与发展有深远的影响。目前所知，我国有文字可考的历史从商朝开始。</a:t>
            </a:r>
            <a:endParaRPr lang="zh-CN" altLang="en-US" sz="1800" b="1" dirty="0">
              <a:solidFill>
                <a:srgbClr val="1C1C1C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3664900" y="1091963"/>
            <a:ext cx="4762271" cy="11507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800" b="1" dirty="0">
                <a:solidFill>
                  <a:srgbClr val="660033"/>
                </a:solidFill>
                <a:latin typeface="黑体" pitchFamily="2" charset="-122"/>
                <a:ea typeface="黑体" pitchFamily="2" charset="-122"/>
              </a:rPr>
              <a:t>这块龟甲上卜辞内容是：卜一位地位极高的贵族外出打猎，能否遇到野猪、鹿等动物，以及能否将它们猎获。 </a:t>
            </a:r>
          </a:p>
        </p:txBody>
      </p:sp>
      <p:sp>
        <p:nvSpPr>
          <p:cNvPr id="30" name="Rectangle 12"/>
          <p:cNvSpPr>
            <a:spLocks noChangeArrowheads="1"/>
          </p:cNvSpPr>
          <p:nvPr/>
        </p:nvSpPr>
        <p:spPr bwMode="auto">
          <a:xfrm>
            <a:off x="3721594" y="2214560"/>
            <a:ext cx="4818965" cy="90144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 anchor="ctr">
            <a:spAutoFit/>
          </a:bodyPr>
          <a:lstStyle/>
          <a:p>
            <a:r>
              <a:rPr lang="zh-CN" altLang="en-US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内容：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甲骨文记载的内容十分丰富，涉及祭祀、战争、农牧业、官制、刑法、医药、天文历法等。</a:t>
            </a: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1283765" y="632719"/>
            <a:ext cx="2465255" cy="3474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kumimoji="1" lang="zh-CN" altLang="en-US" sz="1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甲骨文的史料价值</a:t>
            </a:r>
            <a:r>
              <a:rPr kumimoji="1" lang="en-US" altLang="zh-CN" sz="1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——</a:t>
            </a:r>
            <a:endParaRPr kumimoji="1" lang="zh-CN" altLang="en-US" sz="1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5141478"/>
            <a:ext cx="9144000" cy="32656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69769" tIns="34884" rIns="69769" bIns="34884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0190" y="683746"/>
            <a:ext cx="9145647" cy="4058339"/>
          </a:xfrm>
          <a:prstGeom prst="rect">
            <a:avLst/>
          </a:prstGeom>
        </p:spPr>
      </p:pic>
      <p:pic>
        <p:nvPicPr>
          <p:cNvPr id="30" name="图片 29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5531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2" name="图片 51" descr="t012b2ff820f8eada25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E4C08C"/>
              </a:clrFrom>
              <a:clrTo>
                <a:srgbClr val="E4C08C">
                  <a:alpha val="0"/>
                </a:srgbClr>
              </a:clrTo>
            </a:clrChange>
          </a:blip>
          <a:srcRect t="5624" b="87344"/>
          <a:stretch>
            <a:fillRect/>
          </a:stretch>
        </p:blipFill>
        <p:spPr>
          <a:xfrm rot="10800000">
            <a:off x="0" y="4990907"/>
            <a:ext cx="9144000" cy="153081"/>
          </a:xfrm>
          <a:prstGeom prst="rect">
            <a:avLst/>
          </a:prstGeom>
        </p:spPr>
      </p:pic>
      <p:pic>
        <p:nvPicPr>
          <p:cNvPr id="34" name="图片 33" descr="20100113_b2d7f0da75b21f013a24VISmROlUaIKK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7441" b="58095"/>
          <a:stretch>
            <a:fillRect/>
          </a:stretch>
        </p:blipFill>
        <p:spPr>
          <a:xfrm>
            <a:off x="1227072" y="1806343"/>
            <a:ext cx="6633164" cy="1275679"/>
          </a:xfrm>
          <a:prstGeom prst="rect">
            <a:avLst/>
          </a:prstGeom>
        </p:spPr>
      </p:pic>
      <p:pic>
        <p:nvPicPr>
          <p:cNvPr id="35" name="图片 34" descr="20100113_b2d7f0da75b21f013a24VISmROlUaIKK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8798" b="15360"/>
          <a:stretch>
            <a:fillRect/>
          </a:stretch>
        </p:blipFill>
        <p:spPr>
          <a:xfrm>
            <a:off x="1283765" y="3184076"/>
            <a:ext cx="6633164" cy="1326706"/>
          </a:xfrm>
          <a:prstGeom prst="rect">
            <a:avLst/>
          </a:prstGeom>
        </p:spPr>
      </p:pic>
      <p:pic>
        <p:nvPicPr>
          <p:cNvPr id="37" name="图片 36" descr="t0118a7f15a930098fd.jpg"/>
          <p:cNvPicPr/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585" y="632719"/>
            <a:ext cx="1247261" cy="117362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283765" y="887855"/>
            <a:ext cx="7767037" cy="716780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2100" b="1" dirty="0">
                <a:solidFill>
                  <a:srgbClr val="800000"/>
                </a:solidFill>
                <a:latin typeface="隶书" pitchFamily="49" charset="-122"/>
                <a:ea typeface="隶书" pitchFamily="49" charset="-122"/>
              </a:rPr>
              <a:t>动脑筋：根据甲骨文的造字特点，猜一猜下面的</a:t>
            </a:r>
            <a:r>
              <a:rPr lang="en-US" altLang="zh-CN" sz="2100" b="1" dirty="0">
                <a:solidFill>
                  <a:srgbClr val="800000"/>
                </a:solidFill>
                <a:latin typeface="隶书" pitchFamily="49" charset="-122"/>
                <a:ea typeface="隶书" pitchFamily="49" charset="-122"/>
              </a:rPr>
              <a:t>12</a:t>
            </a:r>
            <a:r>
              <a:rPr lang="zh-CN" altLang="en-US" sz="2100" b="1" dirty="0">
                <a:solidFill>
                  <a:srgbClr val="800000"/>
                </a:solidFill>
                <a:latin typeface="隶书" pitchFamily="49" charset="-122"/>
                <a:ea typeface="隶书" pitchFamily="49" charset="-122"/>
              </a:rPr>
              <a:t>个甲骨文分别是什么字？</a:t>
            </a:r>
          </a:p>
        </p:txBody>
      </p:sp>
      <p:pic>
        <p:nvPicPr>
          <p:cNvPr id="47108" name="Picture 4" descr="http://img.zjolcdn.com/pic/0/06/08/55/6085529_990737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40459" y="1653262"/>
            <a:ext cx="6463082" cy="31075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60660"/>
            <a:ext cx="9145647" cy="4058339"/>
          </a:xfrm>
          <a:prstGeom prst="rect">
            <a:avLst/>
          </a:prstGeom>
        </p:spPr>
      </p:pic>
      <p:pic>
        <p:nvPicPr>
          <p:cNvPr id="114" name="图片 113" descr="t01da7b50edbb0958b7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6236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QQ截图20160305230619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甲骨文的造字特点</a:t>
            </a:r>
          </a:p>
        </p:txBody>
      </p:sp>
      <p:pic>
        <p:nvPicPr>
          <p:cNvPr id="18" name="Picture 2" descr="文字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71378" y="803970"/>
            <a:ext cx="6228704" cy="1551214"/>
          </a:xfrm>
          <a:prstGeom prst="rect">
            <a:avLst/>
          </a:prstGeom>
          <a:noFill/>
        </p:spPr>
      </p:pic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1312792" y="652024"/>
            <a:ext cx="5382084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996633"/>
                </a:solidFill>
                <a:latin typeface="黑体" pitchFamily="2" charset="-122"/>
                <a:ea typeface="黑体" pitchFamily="2" charset="-122"/>
              </a:rPr>
              <a:t>猜一猜，以下甲骨文字是什么意思？</a:t>
            </a:r>
          </a:p>
        </p:txBody>
      </p:sp>
      <p:pic>
        <p:nvPicPr>
          <p:cNvPr id="20" name="Picture 6" descr="c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31027" y="2571750"/>
            <a:ext cx="1600011" cy="1796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AutoShape 8"/>
          <p:cNvSpPr>
            <a:spLocks noChangeArrowheads="1"/>
          </p:cNvSpPr>
          <p:nvPr/>
        </p:nvSpPr>
        <p:spPr bwMode="auto">
          <a:xfrm>
            <a:off x="4175144" y="3337157"/>
            <a:ext cx="423310" cy="272143"/>
          </a:xfrm>
          <a:prstGeom prst="leftRightArrow">
            <a:avLst>
              <a:gd name="adj1" fmla="val 50000"/>
              <a:gd name="adj2" fmla="val 28000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lIns="69769" tIns="34884" rIns="69769" bIns="34884" anchor="ctr"/>
          <a:lstStyle/>
          <a:p>
            <a:endParaRPr lang="zh-CN" altLang="en-US" b="1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2" name="Picture 9" descr="车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42081" y="2775859"/>
            <a:ext cx="1489144" cy="1632857"/>
          </a:xfrm>
          <a:prstGeom prst="rect">
            <a:avLst/>
          </a:prstGeom>
          <a:noFill/>
        </p:spPr>
      </p:pic>
      <p:sp>
        <p:nvSpPr>
          <p:cNvPr id="35" name="Text Box 12"/>
          <p:cNvSpPr txBox="1">
            <a:spLocks noChangeArrowheads="1"/>
          </p:cNvSpPr>
          <p:nvPr/>
        </p:nvSpPr>
        <p:spPr bwMode="auto">
          <a:xfrm>
            <a:off x="4175144" y="4153592"/>
            <a:ext cx="665201" cy="4859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7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车</a:t>
            </a: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2340831" y="2084176"/>
            <a:ext cx="450281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sz="24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人</a:t>
            </a:r>
          </a:p>
        </p:txBody>
      </p:sp>
      <p:sp>
        <p:nvSpPr>
          <p:cNvPr id="38" name="Rectangle 17"/>
          <p:cNvSpPr>
            <a:spLocks noChangeArrowheads="1"/>
          </p:cNvSpPr>
          <p:nvPr/>
        </p:nvSpPr>
        <p:spPr bwMode="auto">
          <a:xfrm>
            <a:off x="3884149" y="2084176"/>
            <a:ext cx="450281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sz="24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牛</a:t>
            </a:r>
          </a:p>
        </p:txBody>
      </p:sp>
      <p:sp>
        <p:nvSpPr>
          <p:cNvPr id="39" name="Rectangle 18"/>
          <p:cNvSpPr>
            <a:spLocks noChangeArrowheads="1"/>
          </p:cNvSpPr>
          <p:nvPr/>
        </p:nvSpPr>
        <p:spPr bwMode="auto">
          <a:xfrm>
            <a:off x="5540853" y="2084176"/>
            <a:ext cx="450281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sz="24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水</a:t>
            </a: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7027477" y="2084176"/>
            <a:ext cx="450281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lang="zh-CN" altLang="en-US" sz="2400" b="1" dirty="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日</a:t>
            </a:r>
          </a:p>
        </p:txBody>
      </p:sp>
      <p:sp>
        <p:nvSpPr>
          <p:cNvPr id="41" name="Text Box 20" descr="14"/>
          <p:cNvSpPr txBox="1">
            <a:spLocks noChangeArrowheads="1"/>
          </p:cNvSpPr>
          <p:nvPr/>
        </p:nvSpPr>
        <p:spPr bwMode="auto">
          <a:xfrm>
            <a:off x="7874106" y="806238"/>
            <a:ext cx="510233" cy="979352"/>
          </a:xfrm>
          <a:prstGeom prst="rect">
            <a:avLst/>
          </a:prstGeom>
          <a:blipFill dpi="0" rotWithShape="1">
            <a:blip r:embed="rId10" cstate="print"/>
            <a:srcRect/>
            <a:stretch>
              <a:fillRect/>
            </a:stretch>
          </a:blipFill>
          <a:ln w="9525">
            <a:noFill/>
            <a:miter lim="800000"/>
          </a:ln>
          <a:effectLst/>
        </p:spPr>
        <p:txBody>
          <a:bodyPr vert="eaVert" wrap="none" lIns="69769" tIns="34884" rIns="69769" bIns="34884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象形字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5" grpId="0"/>
      <p:bldP spid="37" grpId="0"/>
      <p:bldP spid="38" grpId="0"/>
      <p:bldP spid="39" grpId="0"/>
      <p:bldP spid="40" grpId="0"/>
      <p:bldP spid="4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5141478"/>
            <a:ext cx="9144000" cy="32656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69769" tIns="34884" rIns="69769" bIns="34884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860660"/>
            <a:ext cx="9145647" cy="4058339"/>
          </a:xfrm>
          <a:prstGeom prst="rect">
            <a:avLst/>
          </a:prstGeom>
        </p:spPr>
      </p:pic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6499586" y="2469696"/>
            <a:ext cx="668289" cy="70139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kumimoji="1" lang="zh-CN" altLang="en-US" sz="41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休</a:t>
            </a: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1394635" y="883323"/>
            <a:ext cx="5382084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996633"/>
                </a:solidFill>
                <a:latin typeface="黑体" pitchFamily="2" charset="-122"/>
                <a:ea typeface="黑体" pitchFamily="2" charset="-122"/>
              </a:rPr>
              <a:t>猜一猜，以下甲骨文字是什么意思？</a:t>
            </a:r>
          </a:p>
        </p:txBody>
      </p:sp>
      <p:pic>
        <p:nvPicPr>
          <p:cNvPr id="25" name="图片 24" descr="QQ截图201603052306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甲骨文的造字特点</a:t>
            </a:r>
          </a:p>
        </p:txBody>
      </p:sp>
      <p:sp>
        <p:nvSpPr>
          <p:cNvPr id="8196" name="AutoShape 4" descr="http://www.zdic.net/p/?l=jgw&amp;u=4F11&amp;s=100"/>
          <p:cNvSpPr>
            <a:spLocks noChangeAspect="1" noChangeArrowheads="1"/>
          </p:cNvSpPr>
          <p:nvPr/>
        </p:nvSpPr>
        <p:spPr bwMode="auto">
          <a:xfrm>
            <a:off x="123466" y="-103188"/>
            <a:ext cx="241891" cy="217715"/>
          </a:xfrm>
          <a:prstGeom prst="rect">
            <a:avLst/>
          </a:prstGeom>
          <a:noFill/>
        </p:spPr>
        <p:txBody>
          <a:bodyPr vert="horz" wrap="square" lIns="69769" tIns="34884" rIns="69769" bIns="3488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8198" name="Picture 6" descr="http://xh.5156edu.com/hzimages/jgf/jgf67966b755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21594" y="1653261"/>
            <a:ext cx="2607908" cy="2347249"/>
          </a:xfrm>
          <a:prstGeom prst="rect">
            <a:avLst/>
          </a:prstGeom>
          <a:noFill/>
        </p:spPr>
      </p:pic>
      <p:pic>
        <p:nvPicPr>
          <p:cNvPr id="8199" name="Picture 7" descr="C:\Users\BY\AppData\Roaming\Tencent\Users\995492497\QQ\WinTemp\RichOle\_TZDDJ5OY164J}R2}`2ZDN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0216" y="1449153"/>
            <a:ext cx="2859137" cy="2745232"/>
          </a:xfrm>
          <a:prstGeom prst="rect">
            <a:avLst/>
          </a:prstGeom>
          <a:noFill/>
        </p:spPr>
      </p:pic>
      <p:sp>
        <p:nvSpPr>
          <p:cNvPr id="22" name="Text Box 20" descr="14"/>
          <p:cNvSpPr txBox="1">
            <a:spLocks noChangeArrowheads="1"/>
          </p:cNvSpPr>
          <p:nvPr/>
        </p:nvSpPr>
        <p:spPr bwMode="auto">
          <a:xfrm>
            <a:off x="7874107" y="806238"/>
            <a:ext cx="510233" cy="979352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9525">
            <a:noFill/>
            <a:miter lim="800000"/>
          </a:ln>
          <a:effectLst/>
        </p:spPr>
        <p:txBody>
          <a:bodyPr vert="eaVert" wrap="none" lIns="69769" tIns="34884" rIns="69769" bIns="34884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会意字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charset="0"/>
                <a:ea typeface="微软雅黑" charset="0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 青铜器与甲骨文</a:t>
            </a:r>
          </a:p>
        </p:txBody>
      </p:sp>
      <p:pic>
        <p:nvPicPr>
          <p:cNvPr id="24" name="图片 23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47" y="734773"/>
            <a:ext cx="9145647" cy="4058339"/>
          </a:xfrm>
          <a:prstGeom prst="rect">
            <a:avLst/>
          </a:prstGeom>
        </p:spPr>
      </p:pic>
      <p:pic>
        <p:nvPicPr>
          <p:cNvPr id="25" name="图片 24" descr="QQ截图201603052306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71489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666128" y="4846716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甲骨文的造字特点</a:t>
            </a:r>
          </a:p>
        </p:txBody>
      </p:sp>
      <p:sp>
        <p:nvSpPr>
          <p:cNvPr id="22" name="圆角矩形 21">
            <a:extLst/>
          </p:cNvPr>
          <p:cNvSpPr/>
          <p:nvPr/>
        </p:nvSpPr>
        <p:spPr>
          <a:xfrm>
            <a:off x="1453847" y="887855"/>
            <a:ext cx="1527564" cy="532946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rgbClr val="72644A"/>
            </a:solidFill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象形</a:t>
            </a:r>
          </a:p>
        </p:txBody>
      </p:sp>
      <p:sp>
        <p:nvSpPr>
          <p:cNvPr id="23" name="圆角矩形 22">
            <a:extLst/>
          </p:cNvPr>
          <p:cNvSpPr/>
          <p:nvPr/>
        </p:nvSpPr>
        <p:spPr>
          <a:xfrm>
            <a:off x="3097963" y="887855"/>
            <a:ext cx="1527581" cy="532946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rgbClr val="72644A"/>
            </a:solidFill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指事</a:t>
            </a:r>
          </a:p>
        </p:txBody>
      </p:sp>
      <p:sp>
        <p:nvSpPr>
          <p:cNvPr id="28" name="圆角矩形 27">
            <a:extLst/>
          </p:cNvPr>
          <p:cNvSpPr/>
          <p:nvPr/>
        </p:nvSpPr>
        <p:spPr>
          <a:xfrm>
            <a:off x="4798774" y="887855"/>
            <a:ext cx="1527581" cy="532946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rgbClr val="72644A"/>
            </a:solidFill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会意</a:t>
            </a:r>
          </a:p>
        </p:txBody>
      </p:sp>
      <p:sp>
        <p:nvSpPr>
          <p:cNvPr id="32" name="圆角矩形 31">
            <a:extLst/>
          </p:cNvPr>
          <p:cNvSpPr/>
          <p:nvPr/>
        </p:nvSpPr>
        <p:spPr>
          <a:xfrm>
            <a:off x="6499586" y="887855"/>
            <a:ext cx="1527582" cy="532946"/>
          </a:xfrm>
          <a:prstGeom prst="roundRect">
            <a:avLst/>
          </a:prstGeom>
          <a:solidFill>
            <a:schemeClr val="bg1"/>
          </a:solidFill>
          <a:ln w="38100" cap="flat" cmpd="sng" algn="ctr">
            <a:solidFill>
              <a:srgbClr val="72644A"/>
            </a:solidFill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形声</a:t>
            </a:r>
          </a:p>
        </p:txBody>
      </p:sp>
      <p:pic>
        <p:nvPicPr>
          <p:cNvPr id="33" name="图片 13" descr="%]_J({WFLXZ@7CYA@[`}81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80621" y="1551207"/>
            <a:ext cx="1190559" cy="870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图片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68044" y="1500180"/>
            <a:ext cx="1218276" cy="90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矩形 34">
            <a:extLst/>
          </p:cNvPr>
          <p:cNvSpPr/>
          <p:nvPr/>
        </p:nvSpPr>
        <p:spPr>
          <a:xfrm>
            <a:off x="2531026" y="2163533"/>
            <a:ext cx="322770" cy="256722"/>
          </a:xfrm>
          <a:prstGeom prst="rect">
            <a:avLst/>
          </a:prstGeom>
          <a:gradFill flip="none" rotWithShape="1">
            <a:gsLst>
              <a:gs pos="29000">
                <a:srgbClr val="FFFFFF"/>
              </a:gs>
              <a:gs pos="98000">
                <a:srgbClr val="FFFFFF">
                  <a:lumMod val="75000"/>
                </a:srgb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羊</a:t>
            </a:r>
            <a:endParaRPr lang="zh-CN" altLang="en-US" sz="2400" b="1" kern="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6" name="矩形 35">
            <a:extLst/>
          </p:cNvPr>
          <p:cNvSpPr/>
          <p:nvPr/>
        </p:nvSpPr>
        <p:spPr>
          <a:xfrm>
            <a:off x="4231838" y="2163533"/>
            <a:ext cx="321518" cy="256722"/>
          </a:xfrm>
          <a:prstGeom prst="rect">
            <a:avLst/>
          </a:prstGeom>
          <a:gradFill flip="none" rotWithShape="1">
            <a:gsLst>
              <a:gs pos="29000">
                <a:srgbClr val="FFFFFF"/>
              </a:gs>
              <a:gs pos="98000">
                <a:srgbClr val="FFFFFF">
                  <a:lumMod val="75000"/>
                </a:srgb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上</a:t>
            </a:r>
            <a:endParaRPr lang="zh-CN" altLang="en-US" sz="2400" b="1" kern="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37" name="图片 4" descr="HN3EPI6E$OS]73BMCBD_3YV"/>
          <p:cNvPicPr>
            <a:picLocks noChangeAspect="1" noChangeArrowheads="1"/>
          </p:cNvPicPr>
          <p:nvPr/>
        </p:nvPicPr>
        <p:blipFill>
          <a:blip r:embed="rId7"/>
          <a:srcRect l="15517" r="17458"/>
          <a:stretch>
            <a:fillRect/>
          </a:stretch>
        </p:blipFill>
        <p:spPr bwMode="auto">
          <a:xfrm>
            <a:off x="4968855" y="1500180"/>
            <a:ext cx="1204418" cy="845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矩形 37">
            <a:extLst/>
          </p:cNvPr>
          <p:cNvSpPr/>
          <p:nvPr/>
        </p:nvSpPr>
        <p:spPr>
          <a:xfrm>
            <a:off x="5989342" y="2163533"/>
            <a:ext cx="322711" cy="326118"/>
          </a:xfrm>
          <a:prstGeom prst="rect">
            <a:avLst/>
          </a:prstGeom>
          <a:gradFill flip="none" rotWithShape="1">
            <a:gsLst>
              <a:gs pos="29000">
                <a:srgbClr val="FFFFFF"/>
              </a:gs>
              <a:gs pos="98000">
                <a:srgbClr val="FFFFFF">
                  <a:lumMod val="75000"/>
                </a:srgb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休</a:t>
            </a:r>
            <a:endParaRPr lang="zh-CN" altLang="en-US" sz="2400" b="1" kern="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39" name="图片 7"/>
          <p:cNvPicPr>
            <a:picLocks noChangeAspect="1" noChangeArrowheads="1"/>
          </p:cNvPicPr>
          <p:nvPr/>
        </p:nvPicPr>
        <p:blipFill>
          <a:blip r:embed="rId8">
            <a:grayscl/>
            <a:biLevel thresh="50000"/>
          </a:blip>
          <a:srcRect l="11064"/>
          <a:stretch>
            <a:fillRect/>
          </a:stretch>
        </p:blipFill>
        <p:spPr bwMode="auto">
          <a:xfrm>
            <a:off x="6612973" y="1551207"/>
            <a:ext cx="1146465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矩形 39">
            <a:extLst/>
          </p:cNvPr>
          <p:cNvSpPr/>
          <p:nvPr/>
        </p:nvSpPr>
        <p:spPr>
          <a:xfrm>
            <a:off x="7633460" y="2214560"/>
            <a:ext cx="321547" cy="326117"/>
          </a:xfrm>
          <a:prstGeom prst="rect">
            <a:avLst/>
          </a:prstGeom>
          <a:gradFill flip="none" rotWithShape="1">
            <a:gsLst>
              <a:gs pos="29000">
                <a:srgbClr val="FFFFFF"/>
              </a:gs>
              <a:gs pos="98000">
                <a:srgbClr val="FFFFFF">
                  <a:lumMod val="75000"/>
                </a:srgb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萌</a:t>
            </a:r>
            <a:endParaRPr lang="zh-CN" altLang="en-US" sz="2400" b="1" kern="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41" name="图片 40" descr="9NG3I0C0)9@@118I0KAJOK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37315" y="2520723"/>
            <a:ext cx="1190559" cy="1068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>
            <a:extLst/>
          </p:cNvPr>
          <p:cNvSpPr/>
          <p:nvPr/>
        </p:nvSpPr>
        <p:spPr>
          <a:xfrm>
            <a:off x="2701108" y="3235103"/>
            <a:ext cx="321485" cy="315686"/>
          </a:xfrm>
          <a:prstGeom prst="rect">
            <a:avLst/>
          </a:prstGeom>
          <a:gradFill flip="none" rotWithShape="1">
            <a:gsLst>
              <a:gs pos="29000">
                <a:srgbClr val="FFFFFF"/>
              </a:gs>
              <a:gs pos="98000">
                <a:srgbClr val="FFFFFF">
                  <a:lumMod val="75000"/>
                </a:srgb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车</a:t>
            </a:r>
            <a:endParaRPr lang="zh-CN" altLang="en-US" sz="2400" b="1" kern="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43" name="图片 8" descr="IYXFFT$WGM]81U496[FZ_$Q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38125" y="2571751"/>
            <a:ext cx="1218276" cy="951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矩形 43">
            <a:extLst/>
          </p:cNvPr>
          <p:cNvSpPr/>
          <p:nvPr/>
        </p:nvSpPr>
        <p:spPr>
          <a:xfrm>
            <a:off x="4458612" y="3388185"/>
            <a:ext cx="321516" cy="315686"/>
          </a:xfrm>
          <a:prstGeom prst="rect">
            <a:avLst/>
          </a:prstGeom>
          <a:gradFill flip="none" rotWithShape="1">
            <a:gsLst>
              <a:gs pos="29000">
                <a:srgbClr val="FFFFFF"/>
              </a:gs>
              <a:gs pos="98000">
                <a:srgbClr val="FFFFFF">
                  <a:lumMod val="75000"/>
                </a:srgb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本</a:t>
            </a:r>
            <a:endParaRPr lang="zh-CN" altLang="en-US" sz="2400" b="1" kern="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45" name="图片 5" descr="C)P7~(`LT1)%{B{4YHYP_)L"/>
          <p:cNvPicPr>
            <a:picLocks noChangeAspect="1" noChangeArrowheads="1"/>
          </p:cNvPicPr>
          <p:nvPr/>
        </p:nvPicPr>
        <p:blipFill>
          <a:blip r:embed="rId11"/>
          <a:srcRect l="25008" t="18004" r="10165"/>
          <a:stretch>
            <a:fillRect/>
          </a:stretch>
        </p:blipFill>
        <p:spPr bwMode="auto">
          <a:xfrm>
            <a:off x="5025549" y="2520723"/>
            <a:ext cx="1185520" cy="108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矩形 45">
            <a:extLst/>
          </p:cNvPr>
          <p:cNvSpPr/>
          <p:nvPr/>
        </p:nvSpPr>
        <p:spPr>
          <a:xfrm>
            <a:off x="6046036" y="3286130"/>
            <a:ext cx="322800" cy="326118"/>
          </a:xfrm>
          <a:prstGeom prst="rect">
            <a:avLst/>
          </a:prstGeom>
          <a:gradFill flip="none" rotWithShape="1">
            <a:gsLst>
              <a:gs pos="29000">
                <a:srgbClr val="FFFFFF"/>
              </a:gs>
              <a:gs pos="98000">
                <a:srgbClr val="FFFFFF">
                  <a:lumMod val="75000"/>
                </a:srgb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焚</a:t>
            </a:r>
            <a:endParaRPr lang="zh-CN" altLang="en-US" sz="2400" b="1" kern="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47" name="图片 6"/>
          <p:cNvPicPr>
            <a:picLocks noChangeAspect="1" noChangeArrowheads="1"/>
          </p:cNvPicPr>
          <p:nvPr/>
        </p:nvPicPr>
        <p:blipFill>
          <a:blip r:embed="rId12">
            <a:grayscl/>
            <a:biLevel thresh="50000"/>
          </a:blip>
          <a:srcRect l="12035" r="16046"/>
          <a:stretch>
            <a:fillRect/>
          </a:stretch>
        </p:blipFill>
        <p:spPr bwMode="auto">
          <a:xfrm>
            <a:off x="6669667" y="2571750"/>
            <a:ext cx="1146465" cy="1068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矩形 47">
            <a:extLst/>
          </p:cNvPr>
          <p:cNvSpPr/>
          <p:nvPr/>
        </p:nvSpPr>
        <p:spPr>
          <a:xfrm>
            <a:off x="7690153" y="3235103"/>
            <a:ext cx="321547" cy="326118"/>
          </a:xfrm>
          <a:prstGeom prst="rect">
            <a:avLst/>
          </a:prstGeom>
          <a:gradFill flip="none" rotWithShape="1">
            <a:gsLst>
              <a:gs pos="29000">
                <a:srgbClr val="FFFFFF"/>
              </a:gs>
              <a:gs pos="98000">
                <a:srgbClr val="FFFFFF">
                  <a:lumMod val="75000"/>
                </a:srgb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lIns="69769" tIns="34884" rIns="69769" bIns="34884" anchor="ctr"/>
          <a:lstStyle/>
          <a:p>
            <a:pPr algn="ctr" eaLnBrk="1" hangingPunct="1">
              <a:defRPr/>
            </a:pPr>
            <a:r>
              <a:rPr lang="zh-CN" altLang="en-US" sz="24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盂</a:t>
            </a:r>
            <a:endParaRPr lang="zh-CN" altLang="en-US" sz="2400" b="1" kern="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9" name="Text Box 7"/>
          <p:cNvSpPr txBox="1">
            <a:spLocks noChangeArrowheads="1"/>
          </p:cNvSpPr>
          <p:nvPr/>
        </p:nvSpPr>
        <p:spPr bwMode="auto">
          <a:xfrm>
            <a:off x="1397152" y="3898456"/>
            <a:ext cx="7256743" cy="62444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甲骨文与汉字的关系：</a:t>
            </a:r>
            <a:r>
              <a:rPr lang="zh-CN" altLang="en-US" sz="1800" b="1" dirty="0">
                <a:latin typeface="黑体" pitchFamily="2" charset="-122"/>
                <a:ea typeface="黑体" pitchFamily="2" charset="-122"/>
              </a:rPr>
              <a:t>甲骨文已经具备了汉字的基本结构，很多字体至今仍在使用，是汉字形成与发展的重要阶段。</a:t>
            </a:r>
          </a:p>
        </p:txBody>
      </p:sp>
      <p:sp>
        <p:nvSpPr>
          <p:cNvPr id="4098" name="AutoShape 2" descr="http://www.zdic.net/p/?l=jw&amp;u=672B&amp;s=100"/>
          <p:cNvSpPr>
            <a:spLocks noChangeAspect="1" noChangeArrowheads="1"/>
          </p:cNvSpPr>
          <p:nvPr/>
        </p:nvSpPr>
        <p:spPr bwMode="auto">
          <a:xfrm>
            <a:off x="123466" y="-103188"/>
            <a:ext cx="241891" cy="217715"/>
          </a:xfrm>
          <a:prstGeom prst="rect">
            <a:avLst/>
          </a:prstGeom>
          <a:noFill/>
        </p:spPr>
        <p:txBody>
          <a:bodyPr vert="horz" wrap="square" lIns="69769" tIns="34884" rIns="69769" bIns="3488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0" name="AutoShape 4" descr="http://www.zdic.net/p/?l=jw&amp;u=672B&amp;s=100"/>
          <p:cNvSpPr>
            <a:spLocks noChangeAspect="1" noChangeArrowheads="1"/>
          </p:cNvSpPr>
          <p:nvPr/>
        </p:nvSpPr>
        <p:spPr bwMode="auto">
          <a:xfrm>
            <a:off x="123466" y="-103188"/>
            <a:ext cx="241891" cy="217715"/>
          </a:xfrm>
          <a:prstGeom prst="rect">
            <a:avLst/>
          </a:prstGeom>
          <a:noFill/>
        </p:spPr>
        <p:txBody>
          <a:bodyPr vert="horz" wrap="square" lIns="69769" tIns="34884" rIns="69769" bIns="3488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1222</Words>
  <Application>Microsoft Office PowerPoint</Application>
  <PresentationFormat>全屏显示(16:9)</PresentationFormat>
  <Paragraphs>219</Paragraphs>
  <Slides>23</Slides>
  <Notes>22</Notes>
  <HiddenSlides>0</HiddenSlides>
  <MMClips>2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黑体</vt:lpstr>
      <vt:lpstr>华文隶书</vt:lpstr>
      <vt:lpstr>楷体</vt:lpstr>
      <vt:lpstr>隶书</vt:lpstr>
      <vt:lpstr>迷你简超粗圆</vt:lpstr>
      <vt:lpstr>迷你简琥珀</vt:lpstr>
      <vt:lpstr>迷你简淹水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admin</cp:lastModifiedBy>
  <cp:revision>407</cp:revision>
  <dcterms:created xsi:type="dcterms:W3CDTF">2015-10-28T12:59:00Z</dcterms:created>
  <dcterms:modified xsi:type="dcterms:W3CDTF">2018-08-28T04:28:42Z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2052-10.1.0.5740</vt:lpwstr>
  </property>
</Properties>
</file>