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57" r:id="rId4"/>
    <p:sldId id="274" r:id="rId5"/>
    <p:sldId id="275" r:id="rId6"/>
    <p:sldId id="262" r:id="rId7"/>
    <p:sldId id="261" r:id="rId8"/>
    <p:sldId id="260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58" r:id="rId20"/>
    <p:sldId id="259" r:id="rId2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010401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916832"/>
            <a:ext cx="7089515" cy="27363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27584" y="1124744"/>
            <a:ext cx="65527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People who think they are full of </a:t>
            </a:r>
            <a:r>
              <a:rPr lang="en-US" altLang="zh-CN" sz="3600" b="1" dirty="0" err="1" smtClean="0"/>
              <a:t>niubility</a:t>
            </a:r>
            <a:r>
              <a:rPr lang="en-US" altLang="zh-CN" sz="3600" b="1" dirty="0" smtClean="0"/>
              <a:t> like to play </a:t>
            </a:r>
            <a:r>
              <a:rPr lang="en-US" altLang="zh-CN" sz="3600" b="1" dirty="0" err="1" smtClean="0"/>
              <a:t>zhuangbility</a:t>
            </a:r>
            <a:r>
              <a:rPr lang="en-US" altLang="zh-CN" sz="3600" b="1" dirty="0" smtClean="0"/>
              <a:t>, </a:t>
            </a:r>
            <a:r>
              <a:rPr lang="en-US" altLang="zh-CN" sz="3600" b="1" dirty="0" smtClean="0"/>
              <a:t>which only </a:t>
            </a:r>
            <a:r>
              <a:rPr lang="en-US" altLang="zh-CN" sz="3600" b="1" dirty="0" smtClean="0"/>
              <a:t>reflect their </a:t>
            </a:r>
            <a:r>
              <a:rPr lang="en-US" altLang="zh-CN" sz="3600" b="1" dirty="0" err="1" smtClean="0"/>
              <a:t>shability</a:t>
            </a:r>
            <a:r>
              <a:rPr lang="en-US" altLang="zh-CN" sz="3600" b="1" dirty="0" smtClean="0"/>
              <a:t>.</a:t>
            </a:r>
            <a:endParaRPr lang="zh-CN" altLang="en-US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971600" y="35730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No </a:t>
            </a:r>
            <a:r>
              <a:rPr lang="en-US" altLang="zh-CN" sz="3600" b="1" dirty="0" err="1" smtClean="0"/>
              <a:t>zuo</a:t>
            </a:r>
            <a:r>
              <a:rPr lang="en-US" altLang="zh-CN" sz="3600" b="1" dirty="0" smtClean="0"/>
              <a:t> no die, why I try.</a:t>
            </a:r>
            <a:endParaRPr lang="zh-CN" altLang="en-US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971600" y="4437112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err="1" smtClean="0"/>
              <a:t>gelivable</a:t>
            </a:r>
            <a:endParaRPr lang="zh-CN" altLang="en-US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899592" y="5229200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Long time no see.</a:t>
            </a:r>
            <a:endParaRPr lang="zh-CN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图片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6" name="TextBox 5"/>
          <p:cNvSpPr txBox="1"/>
          <p:nvPr/>
        </p:nvSpPr>
        <p:spPr>
          <a:xfrm>
            <a:off x="539552" y="1268760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every day</a:t>
            </a:r>
          </a:p>
          <a:p>
            <a:r>
              <a:rPr lang="en-US" altLang="zh-CN" sz="3600" b="1" dirty="0" smtClean="0"/>
              <a:t>everyday</a:t>
            </a:r>
            <a:endParaRPr lang="zh-CN" altLang="en-US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771800" y="1268760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每天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1800" y="1772816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日常的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1560" y="249289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/>
              <a:t>blame </a:t>
            </a:r>
            <a:endParaRPr lang="zh-CN" altLang="en-US" sz="4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23528" y="3212976"/>
            <a:ext cx="4824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rgbClr val="FF0000"/>
                </a:solidFill>
              </a:rPr>
              <a:t>engineer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7544" y="4005064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37-year-old</a:t>
            </a:r>
          </a:p>
          <a:p>
            <a:r>
              <a:rPr lang="en-US" altLang="zh-CN" sz="3200" b="1" dirty="0" smtClean="0"/>
              <a:t>37 years old</a:t>
            </a:r>
            <a:endParaRPr lang="zh-CN" altLang="en-US" sz="3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467544" y="5157192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central</a:t>
            </a:r>
          </a:p>
          <a:p>
            <a:r>
              <a:rPr lang="en-US" altLang="zh-CN" sz="3200" b="1" dirty="0" smtClean="0"/>
              <a:t>centre</a:t>
            </a:r>
            <a:r>
              <a:rPr lang="zh-CN" altLang="en-US" sz="3200" b="1" dirty="0" smtClean="0"/>
              <a:t>，</a:t>
            </a:r>
            <a:r>
              <a:rPr lang="en-US" altLang="zh-CN" sz="3200" b="1" dirty="0" smtClean="0"/>
              <a:t>center</a:t>
            </a:r>
            <a:endParaRPr lang="zh-CN" altLang="en-US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123728" y="5157192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66"/>
                </a:solidFill>
              </a:rPr>
              <a:t>adj.</a:t>
            </a:r>
            <a:endParaRPr lang="zh-CN" altLang="en-US" sz="3200" b="1" dirty="0">
              <a:solidFill>
                <a:srgbClr val="FF0066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47864" y="5589240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66"/>
                </a:solidFill>
              </a:rPr>
              <a:t>n.</a:t>
            </a:r>
            <a:endParaRPr lang="zh-CN" altLang="en-US" sz="3200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图片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6" name="TextBox 5"/>
          <p:cNvSpPr txBox="1"/>
          <p:nvPr/>
        </p:nvSpPr>
        <p:spPr>
          <a:xfrm>
            <a:off x="179512" y="1484784"/>
            <a:ext cx="6048672" cy="4809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zh-CN" altLang="en-US" sz="3200" b="1" dirty="0" smtClean="0"/>
              <a:t>为</a:t>
            </a:r>
            <a:r>
              <a:rPr lang="en-US" altLang="zh-CN" sz="3200" b="1" dirty="0" smtClean="0"/>
              <a:t>…</a:t>
            </a:r>
            <a:r>
              <a:rPr lang="zh-CN" altLang="en-US" sz="3200" b="1" dirty="0" smtClean="0"/>
              <a:t>做出了巨大的贡献</a:t>
            </a:r>
            <a:endParaRPr lang="en-US" altLang="zh-CN" sz="3200" b="1" dirty="0" smtClean="0"/>
          </a:p>
          <a:p>
            <a:pPr>
              <a:lnSpc>
                <a:spcPct val="250000"/>
              </a:lnSpc>
            </a:pPr>
            <a:r>
              <a:rPr lang="zh-CN" altLang="en-US" sz="3200" b="1" dirty="0" smtClean="0"/>
              <a:t>毕业于</a:t>
            </a:r>
            <a:r>
              <a:rPr lang="en-US" altLang="zh-CN" sz="3200" b="1" dirty="0" smtClean="0"/>
              <a:t>…</a:t>
            </a:r>
          </a:p>
          <a:p>
            <a:pPr>
              <a:lnSpc>
                <a:spcPct val="250000"/>
              </a:lnSpc>
            </a:pPr>
            <a:r>
              <a:rPr lang="zh-CN" altLang="en-US" sz="3200" b="1" dirty="0" smtClean="0"/>
              <a:t>物理学博士学位</a:t>
            </a:r>
            <a:endParaRPr lang="en-US" altLang="zh-CN" sz="3200" b="1" dirty="0" smtClean="0"/>
          </a:p>
          <a:p>
            <a:pPr>
              <a:lnSpc>
                <a:spcPct val="250000"/>
              </a:lnSpc>
            </a:pPr>
            <a:r>
              <a:rPr lang="zh-CN" altLang="en-US" sz="3200" b="1" dirty="0" smtClean="0"/>
              <a:t>回国</a:t>
            </a:r>
            <a:endParaRPr lang="zh-CN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987824" y="2348880"/>
            <a:ext cx="58326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make great contributions to…</a:t>
            </a:r>
          </a:p>
          <a:p>
            <a:r>
              <a:rPr lang="en-US" altLang="zh-CN" sz="3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contribute a lot to …</a:t>
            </a:r>
            <a:endParaRPr lang="zh-CN" altLang="en-US" sz="32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79712" y="3348281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graduate from…</a:t>
            </a:r>
            <a:endParaRPr lang="zh-CN" altLang="en-US" sz="32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11352" y="4149080"/>
            <a:ext cx="58326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get/receive doctor’s degree on/for physics</a:t>
            </a:r>
            <a:endParaRPr lang="zh-CN" altLang="en-US" sz="32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19672" y="5652537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return to/go back to China/motherland</a:t>
            </a:r>
            <a:endParaRPr lang="zh-CN" altLang="en-US" sz="32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图片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矩形 4"/>
          <p:cNvSpPr/>
          <p:nvPr/>
        </p:nvSpPr>
        <p:spPr>
          <a:xfrm>
            <a:off x="697098" y="2967335"/>
            <a:ext cx="774981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Unit 2 Vocabulary</a:t>
            </a:r>
            <a:endParaRPr lang="zh-CN" altLang="en-US" sz="8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图片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6" name="矩形 5"/>
          <p:cNvSpPr/>
          <p:nvPr/>
        </p:nvSpPr>
        <p:spPr>
          <a:xfrm>
            <a:off x="2915816" y="908720"/>
            <a:ext cx="28033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Consist 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1916832"/>
            <a:ext cx="838842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How many players does a football team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consist of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Water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consists of 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oxygen and hydrogen.</a:t>
            </a:r>
          </a:p>
          <a:p>
            <a:endParaRPr lang="en-US" altLang="zh-CN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True beauty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consists in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 the lover’s eye.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Wealth doesn’t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consist in 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what we have, but consist in what we are.</a:t>
            </a:r>
          </a:p>
          <a:p>
            <a:endParaRPr lang="en-US" altLang="zh-CN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51720" y="3573016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</a:rPr>
              <a:t>=be made up of 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由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…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组成，构成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31232" y="5734997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</a:rPr>
              <a:t>= lie in 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存在于，在于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图片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TextBox 4"/>
          <p:cNvSpPr txBox="1"/>
          <p:nvPr/>
        </p:nvSpPr>
        <p:spPr>
          <a:xfrm>
            <a:off x="179512" y="2708920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Theory should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consist with 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practice.</a:t>
            </a:r>
          </a:p>
          <a:p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His conclusions don’t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consist with 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facts.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31640" y="4077072"/>
            <a:ext cx="7812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=be consistent with</a:t>
            </a:r>
            <a:r>
              <a:rPr lang="zh-CN" altLang="en-US" sz="3600" b="1" dirty="0" smtClean="0"/>
              <a:t>与</a:t>
            </a:r>
            <a:r>
              <a:rPr lang="en-US" altLang="zh-CN" sz="3600" b="1" dirty="0" smtClean="0"/>
              <a:t>…</a:t>
            </a:r>
            <a:r>
              <a:rPr lang="zh-CN" altLang="en-US" sz="3600" b="1" dirty="0" smtClean="0"/>
              <a:t>一致，相符</a:t>
            </a:r>
            <a:endParaRPr lang="zh-CN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图片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TextBox 4"/>
          <p:cNvSpPr txBox="1"/>
          <p:nvPr/>
        </p:nvSpPr>
        <p:spPr>
          <a:xfrm>
            <a:off x="899592" y="1628800"/>
            <a:ext cx="72728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The cake is 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divided into </a:t>
            </a:r>
            <a:r>
              <a:rPr lang="en-US" altLang="zh-CN" sz="3600" b="1" dirty="0" smtClean="0"/>
              <a:t>4 parts. And it will be 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divided among </a:t>
            </a:r>
            <a:r>
              <a:rPr lang="en-US" altLang="zh-CN" sz="3600" b="1" dirty="0" smtClean="0"/>
              <a:t>4 children. The children are asked, “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Divide</a:t>
            </a:r>
            <a:r>
              <a:rPr lang="en-US" altLang="zh-CN" sz="3600" b="1" dirty="0" smtClean="0"/>
              <a:t> 1 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by </a:t>
            </a:r>
            <a:r>
              <a:rPr lang="en-US" altLang="zh-CN" sz="3600" b="1" dirty="0" smtClean="0"/>
              <a:t>4, how much cake can you get?”</a:t>
            </a:r>
            <a:endParaRPr lang="zh-CN" altLang="en-US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83568" y="4077072"/>
            <a:ext cx="72728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</a:rPr>
              <a:t>divide…into… : 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把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…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分成，划分开</a:t>
            </a:r>
            <a:endParaRPr lang="en-US" altLang="zh-CN" sz="3600" b="1" dirty="0" smtClean="0">
              <a:solidFill>
                <a:srgbClr val="FF0000"/>
              </a:solidFill>
            </a:endParaRPr>
          </a:p>
          <a:p>
            <a:r>
              <a:rPr lang="en-US" altLang="zh-CN" sz="3600" b="1" dirty="0" smtClean="0">
                <a:solidFill>
                  <a:srgbClr val="FF0000"/>
                </a:solidFill>
              </a:rPr>
              <a:t>divide…among…: 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在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…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中间分配</a:t>
            </a:r>
            <a:endParaRPr lang="en-US" altLang="zh-CN" sz="3600" b="1" dirty="0" smtClean="0">
              <a:solidFill>
                <a:srgbClr val="FF0000"/>
              </a:solidFill>
            </a:endParaRPr>
          </a:p>
          <a:p>
            <a:r>
              <a:rPr lang="en-US" altLang="zh-CN" sz="3600" b="1" dirty="0" smtClean="0">
                <a:solidFill>
                  <a:srgbClr val="FF0000"/>
                </a:solidFill>
              </a:rPr>
              <a:t>divide A by B: 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用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B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来除以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A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337924" name="Picture 4" descr="20091227165148540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25" name="Text Box 5"/>
          <p:cNvSpPr txBox="1">
            <a:spLocks noChangeArrowheads="1"/>
          </p:cNvSpPr>
          <p:nvPr/>
        </p:nvSpPr>
        <p:spPr bwMode="auto">
          <a:xfrm>
            <a:off x="1763713" y="620713"/>
            <a:ext cx="6985000" cy="584775"/>
          </a:xfrm>
          <a:prstGeom prst="rect">
            <a:avLst/>
          </a:prstGeom>
          <a:noFill/>
          <a:ln w="34925" cap="rnd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/>
              <a:t>你能想出</a:t>
            </a:r>
            <a:r>
              <a:rPr lang="en-US" altLang="zh-CN" sz="3200" b="1" dirty="0"/>
              <a:t>accomplish</a:t>
            </a:r>
            <a:r>
              <a:rPr lang="zh-CN" altLang="en-US" sz="3200" b="1" dirty="0"/>
              <a:t>的同义词吗？</a:t>
            </a:r>
          </a:p>
        </p:txBody>
      </p:sp>
      <p:sp>
        <p:nvSpPr>
          <p:cNvPr id="52230" name="AutoShape 10"/>
          <p:cNvSpPr>
            <a:spLocks noChangeArrowheads="1"/>
          </p:cNvSpPr>
          <p:nvPr/>
        </p:nvSpPr>
        <p:spPr bwMode="auto">
          <a:xfrm>
            <a:off x="3635375" y="3141663"/>
            <a:ext cx="4105275" cy="1655762"/>
          </a:xfrm>
          <a:prstGeom prst="irregularSeal1">
            <a:avLst/>
          </a:prstGeom>
          <a:solidFill>
            <a:schemeClr val="accent1"/>
          </a:solidFill>
          <a:ln w="34925" cap="rnd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2231" name="Text Box 11"/>
          <p:cNvSpPr txBox="1">
            <a:spLocks noChangeArrowheads="1"/>
          </p:cNvSpPr>
          <p:nvPr/>
        </p:nvSpPr>
        <p:spPr bwMode="auto">
          <a:xfrm>
            <a:off x="4211638" y="3644900"/>
            <a:ext cx="2952750" cy="641350"/>
          </a:xfrm>
          <a:prstGeom prst="rect">
            <a:avLst/>
          </a:prstGeom>
          <a:noFill/>
          <a:ln w="34925" cap="rnd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/>
              <a:t>accomplish</a:t>
            </a:r>
          </a:p>
        </p:txBody>
      </p:sp>
      <p:sp>
        <p:nvSpPr>
          <p:cNvPr id="52232" name="AutoShape 12"/>
          <p:cNvSpPr>
            <a:spLocks noChangeArrowheads="1"/>
          </p:cNvSpPr>
          <p:nvPr/>
        </p:nvSpPr>
        <p:spPr bwMode="auto">
          <a:xfrm>
            <a:off x="3635375" y="3141663"/>
            <a:ext cx="4105275" cy="1655762"/>
          </a:xfrm>
          <a:prstGeom prst="irregularSeal1">
            <a:avLst/>
          </a:prstGeom>
          <a:solidFill>
            <a:schemeClr val="accent1"/>
          </a:solidFill>
          <a:ln w="34925" cap="rnd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2233" name="Text Box 13"/>
          <p:cNvSpPr txBox="1">
            <a:spLocks noChangeArrowheads="1"/>
          </p:cNvSpPr>
          <p:nvPr/>
        </p:nvSpPr>
        <p:spPr bwMode="auto">
          <a:xfrm>
            <a:off x="4211638" y="3644900"/>
            <a:ext cx="2952750" cy="641350"/>
          </a:xfrm>
          <a:prstGeom prst="rect">
            <a:avLst/>
          </a:prstGeom>
          <a:noFill/>
          <a:ln w="34925" cap="rnd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/>
              <a:t>accomplish</a:t>
            </a:r>
          </a:p>
        </p:txBody>
      </p:sp>
      <p:sp>
        <p:nvSpPr>
          <p:cNvPr id="52234" name="Line 14"/>
          <p:cNvSpPr>
            <a:spLocks noChangeShapeType="1"/>
          </p:cNvSpPr>
          <p:nvPr/>
        </p:nvSpPr>
        <p:spPr bwMode="auto">
          <a:xfrm flipH="1" flipV="1">
            <a:off x="4356100" y="2492375"/>
            <a:ext cx="720725" cy="720725"/>
          </a:xfrm>
          <a:prstGeom prst="line">
            <a:avLst/>
          </a:prstGeom>
          <a:noFill/>
          <a:ln w="34925" cap="rnd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2235" name="Line 15"/>
          <p:cNvSpPr>
            <a:spLocks noChangeShapeType="1"/>
          </p:cNvSpPr>
          <p:nvPr/>
        </p:nvSpPr>
        <p:spPr bwMode="auto">
          <a:xfrm flipV="1">
            <a:off x="7019925" y="2781300"/>
            <a:ext cx="288925" cy="503238"/>
          </a:xfrm>
          <a:prstGeom prst="line">
            <a:avLst/>
          </a:prstGeom>
          <a:noFill/>
          <a:ln w="34925" cap="rnd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2236" name="Line 16"/>
          <p:cNvSpPr>
            <a:spLocks noChangeShapeType="1"/>
          </p:cNvSpPr>
          <p:nvPr/>
        </p:nvSpPr>
        <p:spPr bwMode="auto">
          <a:xfrm flipH="1">
            <a:off x="3348038" y="4795838"/>
            <a:ext cx="719137" cy="288925"/>
          </a:xfrm>
          <a:prstGeom prst="line">
            <a:avLst/>
          </a:prstGeom>
          <a:noFill/>
          <a:ln w="34925" cap="rnd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7938" name="AutoShape 18"/>
          <p:cNvSpPr>
            <a:spLocks noChangeArrowheads="1"/>
          </p:cNvSpPr>
          <p:nvPr/>
        </p:nvSpPr>
        <p:spPr bwMode="auto">
          <a:xfrm>
            <a:off x="3635375" y="3141663"/>
            <a:ext cx="4105275" cy="1655762"/>
          </a:xfrm>
          <a:prstGeom prst="irregularSeal1">
            <a:avLst/>
          </a:prstGeom>
          <a:solidFill>
            <a:schemeClr val="accent1"/>
          </a:solidFill>
          <a:ln w="34925" cap="rnd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2238" name="Text Box 19"/>
          <p:cNvSpPr txBox="1">
            <a:spLocks noChangeArrowheads="1"/>
          </p:cNvSpPr>
          <p:nvPr/>
        </p:nvSpPr>
        <p:spPr bwMode="auto">
          <a:xfrm>
            <a:off x="4499570" y="3644900"/>
            <a:ext cx="2952750" cy="707886"/>
          </a:xfrm>
          <a:prstGeom prst="rect">
            <a:avLst/>
          </a:prstGeom>
          <a:noFill/>
          <a:ln w="34925" cap="rnd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/>
              <a:t>accomplish</a:t>
            </a:r>
          </a:p>
        </p:txBody>
      </p:sp>
      <p:sp>
        <p:nvSpPr>
          <p:cNvPr id="337942" name="Text Box 22"/>
          <p:cNvSpPr txBox="1">
            <a:spLocks noChangeArrowheads="1"/>
          </p:cNvSpPr>
          <p:nvPr/>
        </p:nvSpPr>
        <p:spPr bwMode="auto">
          <a:xfrm>
            <a:off x="6877050" y="2060575"/>
            <a:ext cx="1582738" cy="707886"/>
          </a:xfrm>
          <a:prstGeom prst="rect">
            <a:avLst/>
          </a:prstGeom>
          <a:noFill/>
          <a:ln w="34925" cap="rnd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/>
              <a:t>finish</a:t>
            </a:r>
          </a:p>
        </p:txBody>
      </p:sp>
      <p:sp>
        <p:nvSpPr>
          <p:cNvPr id="337943" name="Text Box 23"/>
          <p:cNvSpPr txBox="1">
            <a:spLocks noChangeArrowheads="1"/>
          </p:cNvSpPr>
          <p:nvPr/>
        </p:nvSpPr>
        <p:spPr bwMode="auto">
          <a:xfrm>
            <a:off x="3059113" y="1989138"/>
            <a:ext cx="2017712" cy="646331"/>
          </a:xfrm>
          <a:prstGeom prst="rect">
            <a:avLst/>
          </a:prstGeom>
          <a:noFill/>
          <a:ln w="34925" cap="rnd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/>
              <a:t>achieve</a:t>
            </a:r>
          </a:p>
        </p:txBody>
      </p:sp>
      <p:sp>
        <p:nvSpPr>
          <p:cNvPr id="337944" name="Text Box 24"/>
          <p:cNvSpPr txBox="1">
            <a:spLocks noChangeArrowheads="1"/>
          </p:cNvSpPr>
          <p:nvPr/>
        </p:nvSpPr>
        <p:spPr bwMode="auto">
          <a:xfrm>
            <a:off x="1763712" y="5157788"/>
            <a:ext cx="3816399" cy="707886"/>
          </a:xfrm>
          <a:prstGeom prst="rect">
            <a:avLst/>
          </a:prstGeom>
          <a:noFill/>
          <a:ln w="34925" cap="rnd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/>
              <a:t>complete</a:t>
            </a:r>
          </a:p>
        </p:txBody>
      </p:sp>
      <p:sp>
        <p:nvSpPr>
          <p:cNvPr id="18" name="Line 14"/>
          <p:cNvSpPr>
            <a:spLocks noChangeShapeType="1"/>
          </p:cNvSpPr>
          <p:nvPr/>
        </p:nvSpPr>
        <p:spPr bwMode="auto">
          <a:xfrm flipH="1">
            <a:off x="6012160" y="4581128"/>
            <a:ext cx="0" cy="1080120"/>
          </a:xfrm>
          <a:prstGeom prst="line">
            <a:avLst/>
          </a:prstGeom>
          <a:noFill/>
          <a:ln w="34925" cap="rnd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" name="Text Box 23"/>
          <p:cNvSpPr txBox="1">
            <a:spLocks noChangeArrowheads="1"/>
          </p:cNvSpPr>
          <p:nvPr/>
        </p:nvSpPr>
        <p:spPr bwMode="auto">
          <a:xfrm>
            <a:off x="5004048" y="5661248"/>
            <a:ext cx="2017712" cy="646331"/>
          </a:xfrm>
          <a:prstGeom prst="rect">
            <a:avLst/>
          </a:prstGeom>
          <a:noFill/>
          <a:ln w="34925" cap="rnd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conclude</a:t>
            </a:r>
            <a:endParaRPr lang="en-US" altLang="zh-CN" sz="36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7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7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7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7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7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7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7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7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7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7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7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3379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379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337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37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3379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379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337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337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337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379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79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379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79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53252" name="Picture 4" descr="20091227164735386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Text Box 6"/>
          <p:cNvSpPr txBox="1">
            <a:spLocks noChangeArrowheads="1"/>
          </p:cNvSpPr>
          <p:nvPr/>
        </p:nvSpPr>
        <p:spPr bwMode="auto">
          <a:xfrm>
            <a:off x="539552" y="764704"/>
            <a:ext cx="7776864" cy="4832092"/>
          </a:xfrm>
          <a:prstGeom prst="rect">
            <a:avLst/>
          </a:prstGeom>
          <a:noFill/>
          <a:ln w="34925" cap="rnd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0066"/>
                </a:solidFill>
              </a:rPr>
              <a:t>finish </a:t>
            </a:r>
            <a:r>
              <a:rPr lang="zh-CN" altLang="en-US" sz="3600" b="1" dirty="0"/>
              <a:t>强调“结束”，最常用，后可接名词和动词的</a:t>
            </a:r>
            <a:r>
              <a:rPr lang="en-US" altLang="zh-CN" sz="3600" b="1" dirty="0"/>
              <a:t>-</a:t>
            </a:r>
            <a:r>
              <a:rPr lang="en-US" altLang="zh-CN" sz="3600" b="1" dirty="0" err="1"/>
              <a:t>ing</a:t>
            </a:r>
            <a:r>
              <a:rPr lang="zh-CN" altLang="en-US" sz="3600" b="1" dirty="0"/>
              <a:t>形式，表示在一个活动的连续过程中完成了最后的一步或阶段。在做把什么东西“吃完、喝完”解时，不能用</a:t>
            </a:r>
            <a:r>
              <a:rPr lang="en-US" altLang="zh-CN" sz="3600" b="1" dirty="0"/>
              <a:t>complete</a:t>
            </a:r>
            <a:r>
              <a:rPr lang="zh-CN" altLang="en-US" sz="3600" b="1" dirty="0"/>
              <a:t>代替。如： </a:t>
            </a:r>
            <a:br>
              <a:rPr lang="zh-CN" altLang="en-US" sz="3600" b="1" dirty="0"/>
            </a:br>
            <a:r>
              <a:rPr lang="en-US" altLang="zh-CN" sz="3600" b="1" dirty="0"/>
              <a:t>When he finished </a:t>
            </a:r>
            <a:r>
              <a:rPr lang="en-US" altLang="zh-CN" sz="3600" b="1" dirty="0" smtClean="0"/>
              <a:t>his speech,</a:t>
            </a:r>
            <a:r>
              <a:rPr lang="en-US" altLang="zh-CN" sz="3600" b="1" dirty="0"/>
              <a:t> we all applauded.</a:t>
            </a:r>
            <a:r>
              <a:rPr lang="en-US" altLang="zh-CN" sz="2000" dirty="0"/>
              <a:t> </a:t>
            </a:r>
            <a:br>
              <a:rPr lang="en-US" altLang="zh-CN" sz="2000" dirty="0"/>
            </a:br>
            <a:endParaRPr lang="en-US" altLang="zh-CN" sz="2000" dirty="0"/>
          </a:p>
        </p:txBody>
      </p:sp>
      <p:sp>
        <p:nvSpPr>
          <p:cNvPr id="53254" name="Text Box 7"/>
          <p:cNvSpPr txBox="1">
            <a:spLocks noChangeArrowheads="1"/>
          </p:cNvSpPr>
          <p:nvPr/>
        </p:nvSpPr>
        <p:spPr bwMode="auto">
          <a:xfrm>
            <a:off x="468313" y="3213100"/>
            <a:ext cx="7848600" cy="641350"/>
          </a:xfrm>
          <a:prstGeom prst="rect">
            <a:avLst/>
          </a:prstGeom>
          <a:noFill/>
          <a:ln w="34925" cap="rnd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4" descr="20091227163958492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1" y="1268760"/>
            <a:ext cx="8208589" cy="4525963"/>
          </a:xfrm>
        </p:spPr>
        <p:txBody>
          <a:bodyPr/>
          <a:lstStyle/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 smtClean="0">
                <a:solidFill>
                  <a:srgbClr val="FF0066"/>
                </a:solidFill>
              </a:rPr>
              <a:t>complete</a:t>
            </a:r>
            <a:r>
              <a:rPr lang="en-US" altLang="zh-CN" b="1" dirty="0" smtClean="0"/>
              <a:t> </a:t>
            </a:r>
            <a:r>
              <a:rPr lang="zh-CN" altLang="en-US" b="1" dirty="0" smtClean="0"/>
              <a:t>强调“完整”，常跟建筑、工程、书籍等词语连用，指按预期目标把未完成的工作经过进一步的努力使之完成，语气比</a:t>
            </a:r>
            <a:r>
              <a:rPr lang="en-US" altLang="zh-CN" b="1" dirty="0" smtClean="0"/>
              <a:t>finish</a:t>
            </a:r>
            <a:r>
              <a:rPr lang="zh-CN" altLang="en-US" b="1" dirty="0" smtClean="0"/>
              <a:t>正式，但很多情况下可以和</a:t>
            </a:r>
            <a:r>
              <a:rPr lang="en-US" altLang="zh-CN" b="1" dirty="0" smtClean="0"/>
              <a:t>finish</a:t>
            </a:r>
            <a:r>
              <a:rPr lang="zh-CN" altLang="en-US" b="1" dirty="0" smtClean="0"/>
              <a:t>通用。</a:t>
            </a:r>
            <a:r>
              <a:rPr lang="en-US" altLang="zh-CN" b="1" dirty="0" smtClean="0"/>
              <a:t>complete</a:t>
            </a:r>
            <a:r>
              <a:rPr lang="zh-CN" altLang="en-US" b="1" dirty="0" smtClean="0"/>
              <a:t>后面只能接名词。如： </a:t>
            </a:r>
            <a:br>
              <a:rPr lang="zh-CN" altLang="en-US" b="1" dirty="0" smtClean="0"/>
            </a:br>
            <a:r>
              <a:rPr lang="en-US" altLang="zh-CN" b="1" dirty="0" smtClean="0"/>
              <a:t>Lucy wanted to complete the first chapter of her book before going to bed</a:t>
            </a:r>
            <a:r>
              <a:rPr lang="en-US" altLang="zh-CN" dirty="0" smtClean="0"/>
              <a:t> </a:t>
            </a:r>
          </a:p>
          <a:p>
            <a:pPr eaLnBrk="1" hangingPunct="1"/>
            <a:endParaRPr lang="en-US" altLang="zh-CN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5" descr="20091227165153475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44000" cy="666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4525962"/>
          </a:xfrm>
        </p:spPr>
        <p:txBody>
          <a:bodyPr/>
          <a:lstStyle/>
          <a:p>
            <a:pPr eaLnBrk="1" hangingPunct="1"/>
            <a:r>
              <a:rPr lang="en-US" altLang="zh-CN" b="1" dirty="0" smtClean="0">
                <a:solidFill>
                  <a:srgbClr val="FF0066"/>
                </a:solidFill>
              </a:rPr>
              <a:t>achieve</a:t>
            </a:r>
            <a:r>
              <a:rPr lang="en-US" altLang="zh-CN" b="1" dirty="0" smtClean="0"/>
              <a:t> “</a:t>
            </a:r>
            <a:r>
              <a:rPr lang="zh-CN" altLang="en-US" b="1" dirty="0" smtClean="0"/>
              <a:t>成功取得，实现美好的事物”，如：</a:t>
            </a:r>
            <a:br>
              <a:rPr lang="zh-CN" altLang="en-US" b="1" dirty="0" smtClean="0"/>
            </a:br>
            <a:r>
              <a:rPr lang="en-US" altLang="zh-CN" b="1" dirty="0" smtClean="0"/>
              <a:t>achieve success/ dreams 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endParaRPr lang="en-US" altLang="zh-CN" dirty="0" smtClean="0"/>
          </a:p>
        </p:txBody>
      </p:sp>
      <p:sp>
        <p:nvSpPr>
          <p:cNvPr id="55301" name="Rectangle 4"/>
          <p:cNvSpPr>
            <a:spLocks noChangeArrowheads="1"/>
          </p:cNvSpPr>
          <p:nvPr/>
        </p:nvSpPr>
        <p:spPr bwMode="auto">
          <a:xfrm>
            <a:off x="611188" y="3117850"/>
            <a:ext cx="8532812" cy="2103438"/>
          </a:xfrm>
          <a:prstGeom prst="rect">
            <a:avLst/>
          </a:prstGeom>
          <a:noFill/>
          <a:ln w="34925" cap="rnd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US" altLang="zh-CN" sz="3200" b="1">
                <a:solidFill>
                  <a:srgbClr val="FF0066"/>
                </a:solidFill>
              </a:rPr>
              <a:t>accomplish</a:t>
            </a:r>
            <a:r>
              <a:rPr lang="en-US" altLang="zh-CN" sz="3200" b="1"/>
              <a:t>  “</a:t>
            </a:r>
            <a:r>
              <a:rPr lang="zh-CN" altLang="en-US" sz="3200" b="1"/>
              <a:t>达到预期的目的，成功地完成，取得成绩或成就”，后面可接名词或动名词</a:t>
            </a:r>
            <a:r>
              <a:rPr lang="zh-CN" altLang="en-US" sz="3200"/>
              <a:t> </a:t>
            </a:r>
            <a:r>
              <a:rPr lang="zh-CN" altLang="en-US" sz="3200" b="1"/>
              <a:t/>
            </a:r>
            <a:br>
              <a:rPr lang="zh-CN" altLang="en-US" sz="3200" b="1"/>
            </a:br>
            <a:r>
              <a:rPr lang="en-US" altLang="zh-CN" sz="3200" b="1"/>
              <a:t>Fred can accomplish more in a day than others in his class. </a:t>
            </a:r>
            <a:r>
              <a:rPr lang="en-US" altLang="zh-CN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ext Box 2"/>
          <p:cNvSpPr txBox="1">
            <a:spLocks noChangeArrowheads="1"/>
          </p:cNvSpPr>
          <p:nvPr/>
        </p:nvSpPr>
        <p:spPr bwMode="auto">
          <a:xfrm>
            <a:off x="862013" y="836612"/>
            <a:ext cx="8281987" cy="5363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</a:rPr>
              <a:t>break</a:t>
            </a:r>
            <a:r>
              <a:rPr lang="en-US" altLang="zh-CN" sz="3200" b="1" dirty="0">
                <a:solidFill>
                  <a:srgbClr val="FF6600"/>
                </a:solidFill>
              </a:rPr>
              <a:t> </a:t>
            </a:r>
            <a:r>
              <a:rPr lang="en-US" altLang="zh-CN" sz="3200" b="1" i="1" dirty="0"/>
              <a:t>v</a:t>
            </a:r>
            <a:r>
              <a:rPr lang="en-US" altLang="zh-CN" sz="3200" b="1" dirty="0"/>
              <a:t>.  (broke, broken) </a:t>
            </a:r>
          </a:p>
          <a:p>
            <a:pPr algn="l">
              <a:lnSpc>
                <a:spcPct val="120000"/>
              </a:lnSpc>
            </a:pPr>
            <a:r>
              <a:rPr lang="zh-CN" altLang="en-US" sz="3200" b="1" dirty="0">
                <a:solidFill>
                  <a:srgbClr val="0000FF"/>
                </a:solidFill>
              </a:rPr>
              <a:t>习惯搭配</a:t>
            </a:r>
            <a:r>
              <a:rPr lang="en-US" altLang="zh-CN" sz="3200" b="1" dirty="0">
                <a:solidFill>
                  <a:srgbClr val="0000FF"/>
                </a:solidFill>
              </a:rPr>
              <a:t>:</a:t>
            </a:r>
          </a:p>
          <a:p>
            <a:pPr algn="l">
              <a:lnSpc>
                <a:spcPct val="120000"/>
              </a:lnSpc>
            </a:pPr>
            <a:r>
              <a:rPr lang="en-US" altLang="zh-CN" sz="3200" b="1" dirty="0">
                <a:solidFill>
                  <a:srgbClr val="FF0066"/>
                </a:solidFill>
              </a:rPr>
              <a:t>break away </a:t>
            </a:r>
            <a:r>
              <a:rPr lang="zh-CN" altLang="en-US" sz="3200" b="1" dirty="0">
                <a:solidFill>
                  <a:srgbClr val="FF0066"/>
                </a:solidFill>
              </a:rPr>
              <a:t>挣脱</a:t>
            </a:r>
            <a:r>
              <a:rPr lang="en-US" altLang="zh-CN" sz="3200" b="1" dirty="0">
                <a:solidFill>
                  <a:srgbClr val="FF0066"/>
                </a:solidFill>
              </a:rPr>
              <a:t>, </a:t>
            </a:r>
            <a:r>
              <a:rPr lang="zh-CN" altLang="en-US" sz="3200" b="1" dirty="0">
                <a:solidFill>
                  <a:srgbClr val="FF0066"/>
                </a:solidFill>
              </a:rPr>
              <a:t>逃脱；脱离</a:t>
            </a:r>
            <a:r>
              <a:rPr lang="en-US" altLang="zh-CN" sz="3200" b="1" dirty="0">
                <a:solidFill>
                  <a:srgbClr val="FF0066"/>
                </a:solidFill>
              </a:rPr>
              <a:t>, </a:t>
            </a:r>
            <a:r>
              <a:rPr lang="zh-CN" altLang="en-US" sz="3200" b="1" dirty="0">
                <a:solidFill>
                  <a:srgbClr val="FF0066"/>
                </a:solidFill>
              </a:rPr>
              <a:t>背叛</a:t>
            </a:r>
          </a:p>
          <a:p>
            <a:pPr algn="l">
              <a:lnSpc>
                <a:spcPct val="120000"/>
              </a:lnSpc>
            </a:pPr>
            <a:r>
              <a:rPr lang="en-US" altLang="zh-CN" sz="3200" b="1" dirty="0">
                <a:solidFill>
                  <a:srgbClr val="FF0066"/>
                </a:solidFill>
              </a:rPr>
              <a:t>break down </a:t>
            </a:r>
            <a:r>
              <a:rPr lang="zh-CN" altLang="en-US" sz="3200" b="1" dirty="0">
                <a:solidFill>
                  <a:srgbClr val="FF0066"/>
                </a:solidFill>
              </a:rPr>
              <a:t>抛锚</a:t>
            </a:r>
            <a:r>
              <a:rPr lang="en-US" altLang="zh-CN" sz="3200" b="1" dirty="0">
                <a:solidFill>
                  <a:srgbClr val="FF0066"/>
                </a:solidFill>
              </a:rPr>
              <a:t>, </a:t>
            </a:r>
            <a:r>
              <a:rPr lang="zh-CN" altLang="en-US" sz="3200" b="1" dirty="0">
                <a:solidFill>
                  <a:srgbClr val="FF0066"/>
                </a:solidFill>
              </a:rPr>
              <a:t>出故障</a:t>
            </a:r>
            <a:r>
              <a:rPr lang="en-US" altLang="zh-CN" sz="3200" b="1" dirty="0">
                <a:solidFill>
                  <a:srgbClr val="FF0066"/>
                </a:solidFill>
              </a:rPr>
              <a:t>, </a:t>
            </a:r>
            <a:r>
              <a:rPr lang="zh-CN" altLang="en-US" sz="3200" b="1" dirty="0">
                <a:solidFill>
                  <a:srgbClr val="FF0066"/>
                </a:solidFill>
              </a:rPr>
              <a:t>身体跨了</a:t>
            </a:r>
          </a:p>
          <a:p>
            <a:pPr algn="l">
              <a:lnSpc>
                <a:spcPct val="120000"/>
              </a:lnSpc>
            </a:pPr>
            <a:r>
              <a:rPr lang="en-US" altLang="zh-CN" sz="3200" b="1" dirty="0">
                <a:solidFill>
                  <a:srgbClr val="FF0066"/>
                </a:solidFill>
              </a:rPr>
              <a:t>break into </a:t>
            </a:r>
            <a:r>
              <a:rPr lang="zh-CN" altLang="en-US" sz="3200" b="1" dirty="0">
                <a:solidFill>
                  <a:srgbClr val="FF0066"/>
                </a:solidFill>
              </a:rPr>
              <a:t>闯</a:t>
            </a:r>
            <a:r>
              <a:rPr lang="zh-CN" altLang="en-US" sz="3200" b="1" dirty="0" smtClean="0">
                <a:solidFill>
                  <a:srgbClr val="FF0066"/>
                </a:solidFill>
              </a:rPr>
              <a:t>入</a:t>
            </a:r>
            <a:endParaRPr lang="zh-CN" altLang="en-US" sz="3200" b="1" dirty="0">
              <a:solidFill>
                <a:srgbClr val="FF0066"/>
              </a:solidFill>
            </a:endParaRPr>
          </a:p>
          <a:p>
            <a:pPr algn="l">
              <a:lnSpc>
                <a:spcPct val="120000"/>
              </a:lnSpc>
            </a:pPr>
            <a:r>
              <a:rPr lang="en-US" altLang="zh-CN" sz="3200" b="1" dirty="0">
                <a:solidFill>
                  <a:srgbClr val="FF0066"/>
                </a:solidFill>
              </a:rPr>
              <a:t>break out  (</a:t>
            </a:r>
            <a:r>
              <a:rPr lang="zh-CN" altLang="en-US" sz="3200" b="1" dirty="0">
                <a:solidFill>
                  <a:srgbClr val="FF0066"/>
                </a:solidFill>
              </a:rPr>
              <a:t>战争、瘟疫、火灾</a:t>
            </a:r>
            <a:r>
              <a:rPr lang="en-US" altLang="zh-CN" sz="3200" b="1" dirty="0">
                <a:solidFill>
                  <a:srgbClr val="FF0066"/>
                </a:solidFill>
              </a:rPr>
              <a:t>) </a:t>
            </a:r>
            <a:r>
              <a:rPr lang="zh-CN" altLang="en-US" sz="3200" b="1" dirty="0">
                <a:solidFill>
                  <a:srgbClr val="FF0066"/>
                </a:solidFill>
              </a:rPr>
              <a:t>爆发</a:t>
            </a:r>
          </a:p>
          <a:p>
            <a:pPr algn="l">
              <a:lnSpc>
                <a:spcPct val="120000"/>
              </a:lnSpc>
            </a:pPr>
            <a:r>
              <a:rPr lang="en-US" altLang="zh-CN" sz="3200" b="1" dirty="0">
                <a:solidFill>
                  <a:srgbClr val="FF0066"/>
                </a:solidFill>
              </a:rPr>
              <a:t>break off   </a:t>
            </a:r>
            <a:r>
              <a:rPr lang="zh-CN" altLang="en-US" sz="3200" b="1" dirty="0">
                <a:solidFill>
                  <a:srgbClr val="FF0066"/>
                </a:solidFill>
              </a:rPr>
              <a:t>中断</a:t>
            </a:r>
          </a:p>
          <a:p>
            <a:pPr algn="l">
              <a:lnSpc>
                <a:spcPct val="120000"/>
              </a:lnSpc>
            </a:pPr>
            <a:r>
              <a:rPr lang="en-US" altLang="zh-CN" sz="3200" b="1" dirty="0">
                <a:solidFill>
                  <a:srgbClr val="FF0066"/>
                </a:solidFill>
              </a:rPr>
              <a:t>break the rules </a:t>
            </a:r>
            <a:r>
              <a:rPr lang="zh-CN" altLang="en-US" sz="3200" b="1" dirty="0">
                <a:solidFill>
                  <a:srgbClr val="FF0066"/>
                </a:solidFill>
              </a:rPr>
              <a:t>违反规则</a:t>
            </a:r>
          </a:p>
          <a:p>
            <a:pPr algn="l">
              <a:lnSpc>
                <a:spcPct val="120000"/>
              </a:lnSpc>
            </a:pPr>
            <a:r>
              <a:rPr lang="en-US" altLang="zh-CN" sz="3200" b="1" dirty="0">
                <a:solidFill>
                  <a:srgbClr val="FF0066"/>
                </a:solidFill>
              </a:rPr>
              <a:t>break the </a:t>
            </a:r>
            <a:r>
              <a:rPr lang="en-US" altLang="zh-CN" sz="3200" b="1" dirty="0" smtClean="0">
                <a:solidFill>
                  <a:srgbClr val="FF0066"/>
                </a:solidFill>
              </a:rPr>
              <a:t>record</a:t>
            </a:r>
            <a:r>
              <a:rPr lang="zh-CN" altLang="en-US" sz="3200" b="1" dirty="0">
                <a:solidFill>
                  <a:srgbClr val="FF0066"/>
                </a:solidFill>
              </a:rPr>
              <a:t>　打破记录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99592" y="6084585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66"/>
                </a:solidFill>
              </a:rPr>
              <a:t>break one’s word  </a:t>
            </a:r>
            <a:r>
              <a:rPr lang="zh-CN" altLang="en-US" sz="3200" b="1" dirty="0" smtClean="0">
                <a:solidFill>
                  <a:srgbClr val="FF0066"/>
                </a:solidFill>
              </a:rPr>
              <a:t>食言</a:t>
            </a:r>
            <a:endParaRPr lang="zh-CN" altLang="en-US" sz="3200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5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5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5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5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5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5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5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5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5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5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53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53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5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5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53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53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53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53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53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53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53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53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53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53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0" name="Text Box 2"/>
          <p:cNvSpPr txBox="1">
            <a:spLocks noChangeArrowheads="1"/>
          </p:cNvSpPr>
          <p:nvPr/>
        </p:nvSpPr>
        <p:spPr bwMode="auto">
          <a:xfrm>
            <a:off x="468313" y="476250"/>
            <a:ext cx="84963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9263" indent="-449263" algn="l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</a:rPr>
              <a:t>credit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其</a:t>
            </a:r>
            <a:r>
              <a:rPr lang="zh-CN" altLang="en-US" sz="3200" b="1" dirty="0">
                <a:solidFill>
                  <a:srgbClr val="FF0000"/>
                </a:solidFill>
              </a:rPr>
              <a:t>常见意思是 “赊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购；</a:t>
            </a:r>
            <a:r>
              <a:rPr lang="zh-CN" altLang="en-US" sz="3200" b="1" dirty="0">
                <a:solidFill>
                  <a:srgbClr val="FF0000"/>
                </a:solidFill>
              </a:rPr>
              <a:t>信任；称赞；学分。” </a:t>
            </a:r>
            <a:r>
              <a:rPr lang="zh-CN" altLang="en-US" sz="3200" b="1" dirty="0"/>
              <a:t>如： </a:t>
            </a:r>
          </a:p>
          <a:p>
            <a:pPr marL="449263" indent="-449263" algn="l">
              <a:lnSpc>
                <a:spcPct val="120000"/>
              </a:lnSpc>
            </a:pPr>
            <a:r>
              <a:rPr lang="en-US" altLang="zh-CN" sz="3600" b="1" dirty="0"/>
              <a:t>This restaurant doesn't give any </a:t>
            </a:r>
            <a:r>
              <a:rPr lang="en-US" altLang="zh-CN" sz="3600" b="1" dirty="0">
                <a:solidFill>
                  <a:srgbClr val="FF0066"/>
                </a:solidFill>
              </a:rPr>
              <a:t>credit</a:t>
            </a:r>
            <a:r>
              <a:rPr lang="en-US" altLang="zh-CN" sz="3600" b="1" dirty="0"/>
              <a:t>.</a:t>
            </a:r>
          </a:p>
          <a:p>
            <a:pPr marL="449263" indent="-449263" algn="l">
              <a:lnSpc>
                <a:spcPct val="120000"/>
              </a:lnSpc>
            </a:pPr>
            <a:r>
              <a:rPr lang="en-US" altLang="zh-CN" sz="3200" b="1" dirty="0"/>
              <a:t>    </a:t>
            </a:r>
            <a:r>
              <a:rPr lang="zh-CN" altLang="en-US" sz="3200" b="1" dirty="0"/>
              <a:t>本店概不赊账。</a:t>
            </a:r>
          </a:p>
          <a:p>
            <a:pPr marL="449263" indent="-449263" algn="l">
              <a:lnSpc>
                <a:spcPct val="120000"/>
              </a:lnSpc>
            </a:pPr>
            <a:r>
              <a:rPr lang="zh-CN" altLang="en-US" b="1" dirty="0"/>
              <a:t>    </a:t>
            </a:r>
          </a:p>
        </p:txBody>
      </p:sp>
      <p:sp>
        <p:nvSpPr>
          <p:cNvPr id="263172" name="Text Box 4"/>
          <p:cNvSpPr txBox="1">
            <a:spLocks noChangeArrowheads="1"/>
          </p:cNvSpPr>
          <p:nvPr/>
        </p:nvSpPr>
        <p:spPr bwMode="auto">
          <a:xfrm>
            <a:off x="467544" y="3068960"/>
            <a:ext cx="7704138" cy="646331"/>
          </a:xfrm>
          <a:prstGeom prst="rect">
            <a:avLst/>
          </a:prstGeom>
          <a:noFill/>
          <a:ln w="34925" cap="rnd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/>
              <a:t>I did not give </a:t>
            </a:r>
            <a:r>
              <a:rPr lang="en-US" altLang="zh-CN" sz="3600" b="1">
                <a:solidFill>
                  <a:srgbClr val="FF0066"/>
                </a:solidFill>
              </a:rPr>
              <a:t>credit</a:t>
            </a:r>
            <a:r>
              <a:rPr lang="en-US" altLang="zh-CN" sz="3600" b="1"/>
              <a:t> to his story</a:t>
            </a:r>
            <a:r>
              <a:rPr lang="en-US" altLang="zh-CN" sz="3600"/>
              <a:t>.</a:t>
            </a:r>
          </a:p>
        </p:txBody>
      </p:sp>
      <p:sp>
        <p:nvSpPr>
          <p:cNvPr id="263173" name="Text Box 5"/>
          <p:cNvSpPr txBox="1">
            <a:spLocks noChangeArrowheads="1"/>
          </p:cNvSpPr>
          <p:nvPr/>
        </p:nvSpPr>
        <p:spPr bwMode="auto">
          <a:xfrm>
            <a:off x="683568" y="3717032"/>
            <a:ext cx="5616575" cy="579438"/>
          </a:xfrm>
          <a:prstGeom prst="rect">
            <a:avLst/>
          </a:prstGeom>
          <a:noFill/>
          <a:ln w="34925" cap="rnd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/>
              <a:t>我没有相信他的话。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3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3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3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3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8" name="Text Box 2"/>
          <p:cNvSpPr txBox="1">
            <a:spLocks noChangeArrowheads="1"/>
          </p:cNvSpPr>
          <p:nvPr/>
        </p:nvSpPr>
        <p:spPr bwMode="auto">
          <a:xfrm>
            <a:off x="611188" y="333375"/>
            <a:ext cx="8064500" cy="4819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</a:rPr>
              <a:t>to one’s credit</a:t>
            </a:r>
            <a:r>
              <a:rPr lang="en-US" altLang="zh-CN" sz="3200" b="1" dirty="0"/>
              <a:t> </a:t>
            </a:r>
            <a:r>
              <a:rPr lang="zh-CN" altLang="en-US" sz="3200" b="1" dirty="0"/>
              <a:t>值得赞扬</a:t>
            </a:r>
            <a:r>
              <a:rPr lang="en-US" altLang="zh-CN" sz="3200" b="1" dirty="0"/>
              <a:t>/</a:t>
            </a:r>
            <a:r>
              <a:rPr lang="zh-CN" altLang="en-US" sz="3200" b="1" dirty="0"/>
              <a:t>钦佩； 为某人增光。如：</a:t>
            </a:r>
          </a:p>
          <a:p>
            <a:pPr algn="l">
              <a:lnSpc>
                <a:spcPct val="120000"/>
              </a:lnSpc>
            </a:pPr>
            <a:r>
              <a:rPr lang="en-US" altLang="zh-CN" sz="3200" b="1" dirty="0"/>
              <a:t>It is greatly </a:t>
            </a:r>
            <a:r>
              <a:rPr lang="en-US" altLang="zh-CN" sz="3200" b="1" dirty="0">
                <a:solidFill>
                  <a:srgbClr val="0000FF"/>
                </a:solidFill>
              </a:rPr>
              <a:t>to your credit</a:t>
            </a:r>
            <a:r>
              <a:rPr lang="en-US" altLang="zh-CN" sz="3200" b="1" dirty="0"/>
              <a:t> that you gave back the money you found. </a:t>
            </a:r>
          </a:p>
          <a:p>
            <a:pPr algn="l">
              <a:lnSpc>
                <a:spcPct val="120000"/>
              </a:lnSpc>
            </a:pPr>
            <a:r>
              <a:rPr lang="zh-CN" altLang="en-US" sz="3200" b="1" dirty="0"/>
              <a:t>你拾金不昧是非常值得赞扬的。</a:t>
            </a:r>
          </a:p>
          <a:p>
            <a:pPr algn="l">
              <a:lnSpc>
                <a:spcPct val="120000"/>
              </a:lnSpc>
            </a:pPr>
            <a:r>
              <a:rPr lang="zh-CN" altLang="en-US" sz="3200" b="1" dirty="0"/>
              <a:t> </a:t>
            </a:r>
            <a:r>
              <a:rPr lang="en-US" altLang="zh-CN" sz="3200" b="1" dirty="0">
                <a:solidFill>
                  <a:srgbClr val="FF0066"/>
                </a:solidFill>
              </a:rPr>
              <a:t>To her credit</a:t>
            </a:r>
            <a:r>
              <a:rPr lang="en-US" altLang="zh-CN" sz="3200" b="1" dirty="0"/>
              <a:t>, she arrived on time </a:t>
            </a:r>
            <a:r>
              <a:rPr lang="en-US" altLang="zh-CN" sz="3200" b="1" dirty="0" smtClean="0"/>
              <a:t>despite the rain</a:t>
            </a:r>
            <a:r>
              <a:rPr lang="en-US" altLang="zh-CN" sz="3200" b="1" dirty="0"/>
              <a:t>.</a:t>
            </a:r>
          </a:p>
          <a:p>
            <a:pPr algn="l">
              <a:lnSpc>
                <a:spcPct val="120000"/>
              </a:lnSpc>
            </a:pPr>
            <a:r>
              <a:rPr lang="zh-CN" altLang="en-US" sz="3200" b="1" dirty="0"/>
              <a:t>她冒着大雨按时到达，值得赞扬。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5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5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65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2263" y="692150"/>
            <a:ext cx="8426450" cy="5616575"/>
          </a:xfrm>
        </p:spPr>
        <p:txBody>
          <a:bodyPr/>
          <a:lstStyle/>
          <a:p>
            <a:pPr marL="465138" indent="-465138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solidFill>
                  <a:srgbClr val="FF0066"/>
                </a:solidFill>
                <a:latin typeface="Times New Roman" pitchFamily="18" charset="0"/>
              </a:rPr>
              <a:t>convenience  </a:t>
            </a:r>
            <a:r>
              <a:rPr lang="en-US" altLang="zh-CN" sz="3600" b="1" i="1" dirty="0" smtClean="0">
                <a:solidFill>
                  <a:srgbClr val="FF0066"/>
                </a:solidFill>
                <a:latin typeface="Times New Roman" pitchFamily="18" charset="0"/>
              </a:rPr>
              <a:t>n.</a:t>
            </a:r>
            <a:r>
              <a:rPr lang="en-US" altLang="zh-CN" sz="3600" b="1" dirty="0" smtClean="0">
                <a:solidFill>
                  <a:srgbClr val="FF0066"/>
                </a:solidFill>
                <a:latin typeface="Times New Roman" pitchFamily="18" charset="0"/>
              </a:rPr>
              <a:t> </a:t>
            </a:r>
            <a:r>
              <a:rPr lang="zh-CN" altLang="en-US" sz="3600" b="1" dirty="0" smtClean="0">
                <a:solidFill>
                  <a:srgbClr val="FF0066"/>
                </a:solidFill>
                <a:latin typeface="Times New Roman" pitchFamily="18" charset="0"/>
              </a:rPr>
              <a:t>方便</a:t>
            </a:r>
            <a:r>
              <a:rPr lang="en-US" altLang="zh-CN" sz="3600" b="1" dirty="0" smtClean="0">
                <a:solidFill>
                  <a:srgbClr val="FF0066"/>
                </a:solidFill>
                <a:latin typeface="Times New Roman" pitchFamily="18" charset="0"/>
              </a:rPr>
              <a:t>, </a:t>
            </a:r>
            <a:r>
              <a:rPr lang="zh-CN" altLang="en-US" sz="3600" b="1" dirty="0" smtClean="0">
                <a:solidFill>
                  <a:srgbClr val="FF0066"/>
                </a:solidFill>
                <a:latin typeface="Times New Roman" pitchFamily="18" charset="0"/>
              </a:rPr>
              <a:t>便利</a:t>
            </a:r>
          </a:p>
          <a:p>
            <a:pPr marL="465138" indent="-465138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 smtClean="0">
                <a:latin typeface="Times New Roman" pitchFamily="18" charset="0"/>
              </a:rPr>
              <a:t>    </a:t>
            </a:r>
            <a:r>
              <a:rPr lang="en-US" altLang="zh-CN" sz="3600" b="1" dirty="0" smtClean="0">
                <a:latin typeface="Times New Roman" pitchFamily="18" charset="0"/>
              </a:rPr>
              <a:t>I keep my dictionary near my desk for </a:t>
            </a:r>
            <a:r>
              <a:rPr lang="en-US" altLang="zh-CN" sz="3600" b="1" dirty="0" smtClean="0">
                <a:solidFill>
                  <a:srgbClr val="FF0066"/>
                </a:solidFill>
                <a:latin typeface="Times New Roman" pitchFamily="18" charset="0"/>
              </a:rPr>
              <a:t>convenience</a:t>
            </a:r>
            <a:r>
              <a:rPr lang="en-US" altLang="zh-CN" sz="3600" b="1" dirty="0" smtClean="0">
                <a:solidFill>
                  <a:srgbClr val="0000FF"/>
                </a:solidFill>
                <a:latin typeface="Times New Roman" pitchFamily="18" charset="0"/>
              </a:rPr>
              <a:t>.</a:t>
            </a:r>
          </a:p>
          <a:p>
            <a:pPr marL="465138" indent="-465138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 smtClean="0">
                <a:latin typeface="Times New Roman" pitchFamily="18" charset="0"/>
              </a:rPr>
              <a:t>为了图方便</a:t>
            </a:r>
            <a:r>
              <a:rPr lang="en-US" altLang="zh-CN" sz="3600" b="1" dirty="0" smtClean="0">
                <a:latin typeface="Times New Roman" pitchFamily="18" charset="0"/>
              </a:rPr>
              <a:t>, </a:t>
            </a:r>
            <a:r>
              <a:rPr lang="zh-CN" altLang="en-US" sz="3600" b="1" dirty="0" smtClean="0">
                <a:latin typeface="Times New Roman" pitchFamily="18" charset="0"/>
              </a:rPr>
              <a:t>我把字典放在书桌前。</a:t>
            </a: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51520" y="3194050"/>
            <a:ext cx="8656638" cy="2653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3200" b="1" dirty="0">
                <a:solidFill>
                  <a:srgbClr val="0000FF"/>
                </a:solidFill>
              </a:rPr>
              <a:t>＜习惯搭配＞</a:t>
            </a:r>
          </a:p>
          <a:p>
            <a:pPr algn="l">
              <a:lnSpc>
                <a:spcPct val="130000"/>
              </a:lnSpc>
            </a:pPr>
            <a:r>
              <a:rPr lang="zh-CN" altLang="en-US" sz="3200" b="1" dirty="0">
                <a:solidFill>
                  <a:srgbClr val="0000FF"/>
                </a:solidFill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</a:rPr>
              <a:t>at one’s convenience  </a:t>
            </a:r>
            <a:r>
              <a:rPr lang="zh-CN" altLang="en-US" sz="3200" b="1" dirty="0"/>
              <a:t>在方便的时候</a:t>
            </a:r>
          </a:p>
          <a:p>
            <a:pPr algn="l">
              <a:lnSpc>
                <a:spcPct val="130000"/>
              </a:lnSpc>
            </a:pPr>
            <a:r>
              <a:rPr lang="zh-CN" altLang="en-US" sz="3200" b="1" dirty="0">
                <a:solidFill>
                  <a:srgbClr val="800000"/>
                </a:solidFill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</a:rPr>
              <a:t>for </a:t>
            </a:r>
            <a:r>
              <a:rPr lang="en-US" altLang="zh-CN" sz="3200" b="1" dirty="0" smtClean="0">
                <a:solidFill>
                  <a:srgbClr val="0000FF"/>
                </a:solidFill>
              </a:rPr>
              <a:t>convenience</a:t>
            </a:r>
            <a:r>
              <a:rPr lang="en-US" altLang="zh-CN" sz="3200" b="1" dirty="0" smtClean="0"/>
              <a:t> </a:t>
            </a:r>
            <a:r>
              <a:rPr lang="zh-CN" altLang="en-US" sz="3200" b="1" dirty="0"/>
              <a:t>为了方便起见</a:t>
            </a:r>
          </a:p>
          <a:p>
            <a:pPr algn="l">
              <a:lnSpc>
                <a:spcPct val="130000"/>
              </a:lnSpc>
            </a:pPr>
            <a:r>
              <a:rPr lang="zh-CN" altLang="en-US" sz="3200" b="1" dirty="0"/>
              <a:t>　　　　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5229200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0070C0"/>
                </a:solidFill>
              </a:rPr>
              <a:t>for the convenience of </a:t>
            </a:r>
            <a:r>
              <a:rPr lang="en-US" altLang="zh-CN" sz="3200" b="1" dirty="0" err="1" smtClean="0">
                <a:solidFill>
                  <a:srgbClr val="0070C0"/>
                </a:solidFill>
              </a:rPr>
              <a:t>sb</a:t>
            </a:r>
            <a:r>
              <a:rPr lang="en-US" altLang="zh-CN" sz="3200" b="1" dirty="0" smtClean="0">
                <a:solidFill>
                  <a:srgbClr val="0070C0"/>
                </a:solidFill>
              </a:rPr>
              <a:t>   </a:t>
            </a:r>
            <a:r>
              <a:rPr lang="zh-CN" altLang="en-US" sz="3200" b="1" dirty="0" smtClean="0"/>
              <a:t>为了方便某人</a:t>
            </a:r>
            <a:endParaRPr lang="zh-CN" altLang="en-US" sz="3200" b="1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8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8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Text Box 2"/>
          <p:cNvSpPr txBox="1">
            <a:spLocks noChangeArrowheads="1"/>
          </p:cNvSpPr>
          <p:nvPr/>
        </p:nvSpPr>
        <p:spPr bwMode="auto">
          <a:xfrm>
            <a:off x="684213" y="1196975"/>
            <a:ext cx="8208962" cy="3933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3200" b="1" dirty="0"/>
              <a:t>What first </a:t>
            </a:r>
            <a:r>
              <a:rPr lang="en-US" altLang="zh-CN" sz="3200" b="1" dirty="0">
                <a:solidFill>
                  <a:srgbClr val="FF0066"/>
                </a:solidFill>
              </a:rPr>
              <a:t>attracted</a:t>
            </a:r>
            <a:r>
              <a:rPr lang="en-US" altLang="zh-CN" sz="3200" b="1" dirty="0"/>
              <a:t> me to her was her sense of </a:t>
            </a:r>
            <a:r>
              <a:rPr lang="en-US" altLang="zh-CN" sz="3200" b="1" dirty="0" err="1"/>
              <a:t>humour</a:t>
            </a:r>
            <a:r>
              <a:rPr lang="en-US" altLang="zh-CN" sz="3200" b="1" dirty="0"/>
              <a:t>.</a:t>
            </a:r>
          </a:p>
          <a:p>
            <a:pPr algn="l">
              <a:lnSpc>
                <a:spcPct val="130000"/>
              </a:lnSpc>
            </a:pPr>
            <a:r>
              <a:rPr lang="zh-CN" altLang="en-US" sz="3200" b="1" dirty="0"/>
              <a:t>她首先吸引我的是她的幽默。</a:t>
            </a:r>
            <a:endParaRPr lang="zh-CN" altLang="en-US" sz="4800" b="1" dirty="0">
              <a:latin typeface="Arial" charset="0"/>
            </a:endParaRPr>
          </a:p>
          <a:p>
            <a:pPr algn="l">
              <a:lnSpc>
                <a:spcPct val="130000"/>
              </a:lnSpc>
            </a:pPr>
            <a:r>
              <a:rPr lang="en-US" altLang="zh-CN" sz="3200" b="1" dirty="0"/>
              <a:t>The garden city </a:t>
            </a:r>
            <a:r>
              <a:rPr lang="en-US" altLang="zh-CN" sz="3200" b="1" dirty="0">
                <a:solidFill>
                  <a:srgbClr val="FF0066"/>
                </a:solidFill>
              </a:rPr>
              <a:t>attracts</a:t>
            </a:r>
            <a:r>
              <a:rPr lang="en-US" altLang="zh-CN" sz="3200" b="1" dirty="0"/>
              <a:t> many tourists. </a:t>
            </a:r>
            <a:br>
              <a:rPr lang="en-US" altLang="zh-CN" sz="3200" b="1" dirty="0"/>
            </a:br>
            <a:r>
              <a:rPr lang="zh-CN" altLang="en-US" sz="3200" b="1" dirty="0"/>
              <a:t>那个花园城市吸引许多游客 。</a:t>
            </a:r>
          </a:p>
          <a:p>
            <a:pPr algn="l">
              <a:lnSpc>
                <a:spcPct val="130000"/>
              </a:lnSpc>
            </a:pPr>
            <a:r>
              <a:rPr lang="en-US" altLang="zh-CN" sz="3200" b="1" dirty="0">
                <a:solidFill>
                  <a:srgbClr val="FF0066"/>
                </a:solidFill>
              </a:rPr>
              <a:t>attraction  </a:t>
            </a:r>
            <a:r>
              <a:rPr lang="en-US" altLang="zh-CN" sz="3200" b="1" i="1" dirty="0">
                <a:solidFill>
                  <a:srgbClr val="FF0066"/>
                </a:solidFill>
              </a:rPr>
              <a:t>n.</a:t>
            </a:r>
          </a:p>
        </p:txBody>
      </p:sp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683568" y="5013176"/>
            <a:ext cx="4681538" cy="646331"/>
          </a:xfrm>
          <a:prstGeom prst="rect">
            <a:avLst/>
          </a:prstGeom>
          <a:noFill/>
          <a:ln w="34925" cap="rnd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0066"/>
                </a:solidFill>
              </a:rPr>
              <a:t>attractive  adj.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5589240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attract/absorb one’s attention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5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5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58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58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58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58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图片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矩形 4"/>
          <p:cNvSpPr/>
          <p:nvPr/>
        </p:nvSpPr>
        <p:spPr>
          <a:xfrm>
            <a:off x="2987824" y="836712"/>
            <a:ext cx="29672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altLang="zh-CN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Leave out</a:t>
            </a:r>
            <a:endParaRPr lang="zh-CN" altLang="en-US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1916832"/>
            <a:ext cx="8280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Life 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consists of various</a:t>
            </a:r>
            <a:r>
              <a:rPr lang="en-US" altLang="zh-CN" sz="3600" b="1" dirty="0" smtClean="0"/>
              <a:t> choices. You decide to gain something, and that means you are 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leaving out </a:t>
            </a:r>
            <a:r>
              <a:rPr lang="en-US" altLang="zh-CN" sz="3600" b="1" dirty="0" smtClean="0"/>
              <a:t>something.</a:t>
            </a:r>
            <a:endParaRPr lang="zh-CN" altLang="en-US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755576" y="4005064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We always 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leave out </a:t>
            </a:r>
            <a:r>
              <a:rPr lang="en-US" altLang="zh-CN" sz="3600" b="1" dirty="0" smtClean="0"/>
              <a:t>subjects and articles when chatting online.</a:t>
            </a:r>
            <a:endParaRPr lang="zh-CN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图片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TextBox 4"/>
          <p:cNvSpPr txBox="1"/>
          <p:nvPr/>
        </p:nvSpPr>
        <p:spPr>
          <a:xfrm>
            <a:off x="1043608" y="1484784"/>
            <a:ext cx="56886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leave A for B</a:t>
            </a:r>
          </a:p>
          <a:p>
            <a:r>
              <a:rPr lang="en-US" altLang="zh-CN" sz="3600" b="1" dirty="0" smtClean="0"/>
              <a:t>leave…behind</a:t>
            </a:r>
          </a:p>
          <a:p>
            <a:r>
              <a:rPr lang="en-US" altLang="zh-CN" sz="3600" b="1" dirty="0" smtClean="0"/>
              <a:t>leave… alone</a:t>
            </a:r>
            <a:endParaRPr lang="zh-CN" altLang="en-US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995936" y="1628800"/>
            <a:ext cx="3888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离开</a:t>
            </a:r>
            <a:r>
              <a:rPr lang="en-US" altLang="zh-CN" sz="3200" b="1" dirty="0" smtClean="0"/>
              <a:t>A</a:t>
            </a:r>
            <a:r>
              <a:rPr lang="zh-CN" altLang="en-US" sz="3200" b="1" dirty="0" smtClean="0"/>
              <a:t>地去</a:t>
            </a:r>
            <a:r>
              <a:rPr lang="en-US" altLang="zh-CN" sz="3200" b="1" dirty="0" smtClean="0"/>
              <a:t>B</a:t>
            </a:r>
            <a:r>
              <a:rPr lang="zh-CN" altLang="en-US" sz="3200" b="1" dirty="0" smtClean="0"/>
              <a:t>地</a:t>
            </a:r>
            <a:endParaRPr lang="en-US" altLang="zh-CN" sz="3200" b="1" dirty="0" smtClean="0"/>
          </a:p>
          <a:p>
            <a:r>
              <a:rPr lang="zh-CN" altLang="en-US" sz="3200" b="1" dirty="0" smtClean="0"/>
              <a:t>落下，忘记带，丢下</a:t>
            </a:r>
            <a:endParaRPr lang="en-US" altLang="zh-CN" sz="3200" b="1" dirty="0" smtClean="0"/>
          </a:p>
          <a:p>
            <a:r>
              <a:rPr lang="zh-CN" altLang="en-US" sz="3200" b="1" dirty="0" smtClean="0"/>
              <a:t>不理，不管</a:t>
            </a:r>
            <a:endParaRPr lang="zh-CN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39552" y="3284984"/>
            <a:ext cx="87849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1. I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am so upset. Please _____________.</a:t>
            </a:r>
          </a:p>
          <a:p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2. I went out in such a hurry that I _______ my purse ____________.</a:t>
            </a:r>
          </a:p>
          <a:p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3. It is said that travelling means ____________ the place that you have been tired of ________ another place that others are bored with.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16016" y="3276273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leave me alone</a:t>
            </a:r>
            <a:endParaRPr lang="zh-CN" altLang="en-US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60232" y="3789040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left</a:t>
            </a:r>
            <a:endParaRPr lang="zh-CN" altLang="en-US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63688" y="4284385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behind</a:t>
            </a:r>
            <a:endParaRPr lang="zh-CN" altLang="en-US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72200" y="4725144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leaving</a:t>
            </a:r>
            <a:endParaRPr lang="zh-CN" altLang="en-US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91772" y="5229200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for</a:t>
            </a:r>
            <a:endParaRPr lang="zh-CN" altLang="en-US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图片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矩形 4"/>
          <p:cNvSpPr/>
          <p:nvPr/>
        </p:nvSpPr>
        <p:spPr>
          <a:xfrm>
            <a:off x="3382067" y="836712"/>
            <a:ext cx="21788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altLang="zh-CN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delight</a:t>
            </a:r>
            <a:endParaRPr lang="zh-CN" altLang="en-US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1916832"/>
            <a:ext cx="82809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</a:rPr>
              <a:t>To my delight</a:t>
            </a:r>
            <a:r>
              <a:rPr lang="en-US" altLang="zh-CN" sz="3600" b="1" dirty="0" smtClean="0"/>
              <a:t>, the National Day is approaching. </a:t>
            </a:r>
          </a:p>
          <a:p>
            <a:r>
              <a:rPr lang="en-US" altLang="zh-CN" sz="3600" b="1" dirty="0" smtClean="0"/>
              <a:t>My BFF always </a:t>
            </a:r>
            <a:r>
              <a:rPr lang="en-US" altLang="zh-CN" sz="3600" b="1" dirty="0" smtClean="0">
                <a:solidFill>
                  <a:srgbClr val="0070C0"/>
                </a:solidFill>
              </a:rPr>
              <a:t>takes delight in </a:t>
            </a:r>
            <a:r>
              <a:rPr lang="en-US" altLang="zh-CN" sz="3600" b="1" dirty="0" smtClean="0"/>
              <a:t>making fun of me.</a:t>
            </a:r>
          </a:p>
          <a:p>
            <a:r>
              <a:rPr lang="en-US" altLang="zh-CN" sz="3600" b="1" dirty="0" smtClean="0"/>
              <a:t>She announced </a:t>
            </a:r>
            <a:r>
              <a:rPr lang="en-US" altLang="zh-CN" sz="3600" b="1" dirty="0" smtClean="0">
                <a:solidFill>
                  <a:srgbClr val="0070C0"/>
                </a:solidFill>
              </a:rPr>
              <a:t>with delight </a:t>
            </a:r>
            <a:r>
              <a:rPr lang="en-US" altLang="zh-CN" sz="3600" b="1" dirty="0" smtClean="0"/>
              <a:t>that she will be married.</a:t>
            </a:r>
          </a:p>
          <a:p>
            <a:r>
              <a:rPr lang="en-US" altLang="zh-CN" sz="3600" b="1" dirty="0" smtClean="0"/>
              <a:t>I </a:t>
            </a:r>
            <a:r>
              <a:rPr lang="en-US" altLang="zh-CN" sz="3600" b="1" dirty="0" smtClean="0">
                <a:solidFill>
                  <a:srgbClr val="0070C0"/>
                </a:solidFill>
              </a:rPr>
              <a:t>am very delighted to</a:t>
            </a:r>
            <a:r>
              <a:rPr lang="en-US" altLang="zh-CN" sz="3600" b="1" dirty="0" smtClean="0"/>
              <a:t> help you.</a:t>
            </a:r>
            <a:endParaRPr lang="zh-CN" altLang="en-US" sz="3600" b="1" dirty="0"/>
          </a:p>
        </p:txBody>
      </p:sp>
      <p:pic>
        <p:nvPicPr>
          <p:cNvPr id="8" name="图片 7" descr="0016ec7d66dc0afb0c8e0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260648"/>
            <a:ext cx="1440160" cy="14401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905</Words>
  <Application>Microsoft Office PowerPoint</Application>
  <PresentationFormat>全屏显示(4:3)</PresentationFormat>
  <Paragraphs>110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Administrator</cp:lastModifiedBy>
  <cp:revision>39</cp:revision>
  <dcterms:modified xsi:type="dcterms:W3CDTF">2014-09-26T00:03:56Z</dcterms:modified>
</cp:coreProperties>
</file>