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8"/>
  </p:notesMasterIdLst>
  <p:sldIdLst>
    <p:sldId id="257" r:id="rId2"/>
    <p:sldId id="262" r:id="rId3"/>
    <p:sldId id="256" r:id="rId4"/>
    <p:sldId id="261" r:id="rId5"/>
    <p:sldId id="258" r:id="rId6"/>
    <p:sldId id="264" r:id="rId7"/>
    <p:sldId id="259" r:id="rId8"/>
    <p:sldId id="268" r:id="rId9"/>
    <p:sldId id="269" r:id="rId10"/>
    <p:sldId id="266" r:id="rId11"/>
    <p:sldId id="271" r:id="rId12"/>
    <p:sldId id="267" r:id="rId13"/>
    <p:sldId id="272" r:id="rId14"/>
    <p:sldId id="274" r:id="rId15"/>
    <p:sldId id="263" r:id="rId16"/>
    <p:sldId id="277" r:id="rId17"/>
    <p:sldId id="265" r:id="rId18"/>
    <p:sldId id="278" r:id="rId19"/>
    <p:sldId id="281" r:id="rId20"/>
    <p:sldId id="282" r:id="rId21"/>
    <p:sldId id="283" r:id="rId22"/>
    <p:sldId id="284" r:id="rId23"/>
    <p:sldId id="285" r:id="rId24"/>
    <p:sldId id="287" r:id="rId25"/>
    <p:sldId id="289" r:id="rId26"/>
    <p:sldId id="290" r:id="rId27"/>
    <p:sldId id="291" r:id="rId28"/>
    <p:sldId id="293" r:id="rId29"/>
    <p:sldId id="294" r:id="rId30"/>
    <p:sldId id="295" r:id="rId31"/>
    <p:sldId id="260" r:id="rId32"/>
    <p:sldId id="297" r:id="rId33"/>
    <p:sldId id="298" r:id="rId34"/>
    <p:sldId id="300" r:id="rId35"/>
    <p:sldId id="301" r:id="rId36"/>
    <p:sldId id="303" r:id="rId37"/>
    <p:sldId id="305" r:id="rId38"/>
    <p:sldId id="307" r:id="rId39"/>
    <p:sldId id="310" r:id="rId40"/>
    <p:sldId id="311" r:id="rId41"/>
    <p:sldId id="313" r:id="rId42"/>
    <p:sldId id="316" r:id="rId43"/>
    <p:sldId id="317" r:id="rId44"/>
    <p:sldId id="319" r:id="rId45"/>
    <p:sldId id="320" r:id="rId46"/>
    <p:sldId id="321" r:id="rId47"/>
    <p:sldId id="323" r:id="rId48"/>
    <p:sldId id="324" r:id="rId49"/>
    <p:sldId id="325" r:id="rId50"/>
    <p:sldId id="326" r:id="rId51"/>
    <p:sldId id="327" r:id="rId52"/>
    <p:sldId id="328" r:id="rId53"/>
    <p:sldId id="330" r:id="rId54"/>
    <p:sldId id="332" r:id="rId55"/>
    <p:sldId id="333" r:id="rId56"/>
    <p:sldId id="334" r:id="rId5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2" d="100"/>
          <a:sy n="92" d="100"/>
        </p:scale>
        <p:origin x="64" y="112"/>
      </p:cViewPr>
      <p:guideLst/>
    </p:cSldViewPr>
  </p:slideViewPr>
  <p:notesTextViewPr>
    <p:cViewPr>
      <p:scale>
        <a:sx n="1" d="1"/>
        <a:sy n="1" d="1"/>
      </p:scale>
      <p:origin x="0" y="0"/>
    </p:cViewPr>
  </p:notesTextViewPr>
  <p:sorterViewPr>
    <p:cViewPr>
      <p:scale>
        <a:sx n="130" d="100"/>
        <a:sy n="130" d="100"/>
      </p:scale>
      <p:origin x="0" y="-2390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9F472E-3603-4824-854E-60C662FD1B9D}" type="datetimeFigureOut">
              <a:rPr lang="zh-CN" altLang="en-US" smtClean="0"/>
              <a:t>2022/2/12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D523AF-0AD2-40E2-B702-C97E13962091}" type="slidenum">
              <a:rPr lang="zh-CN" altLang="en-US" smtClean="0"/>
              <a:t>‹#›</a:t>
            </a:fld>
            <a:endParaRPr lang="zh-CN" altLang="en-US"/>
          </a:p>
        </p:txBody>
      </p:sp>
    </p:spTree>
    <p:extLst>
      <p:ext uri="{BB962C8B-B14F-4D97-AF65-F5344CB8AC3E}">
        <p14:creationId xmlns:p14="http://schemas.microsoft.com/office/powerpoint/2010/main" val="11492910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slide" Target="../slides/slide15.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4.xml"/><Relationship Id="rId5" Type="http://schemas.openxmlformats.org/officeDocument/2006/relationships/slide" Target="../slides/slide5.xml"/><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15.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4.xml"/><Relationship Id="rId5" Type="http://schemas.openxmlformats.org/officeDocument/2006/relationships/slide" Target="../slides/slide5.xml"/><Relationship Id="rId4"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15.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4.xml"/><Relationship Id="rId5" Type="http://schemas.openxmlformats.org/officeDocument/2006/relationships/slide" Target="../slides/slide5.xml"/><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31.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1.xml"/><Relationship Id="rId4"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31.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000167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hexin?subject=history#pid=619280fdcb204bcd8c45cb18#tid=6197138223790e5128a6a692">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21159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over1">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spTree>
    <p:extLst>
      <p:ext uri="{BB962C8B-B14F-4D97-AF65-F5344CB8AC3E}">
        <p14:creationId xmlns:p14="http://schemas.microsoft.com/office/powerpoint/2010/main" val="4106038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ver">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sp>
        <p:nvSpPr>
          <p:cNvPr id="3" name="MasterShapeName?linknodeid="/>
          <p:cNvSpPr/>
          <p:nvPr/>
        </p:nvSpPr>
        <p:spPr>
          <a:xfrm>
            <a:off x="9234432" y="4253647"/>
            <a:ext cx="1824768" cy="1017575"/>
          </a:xfrm>
          <a:prstGeom prst="rect">
            <a:avLst/>
          </a:prstGeom>
          <a:noFill/>
        </p:spPr>
        <p:txBody>
          <a:bodyPr wrap="square" lIns="0" tIns="0" rIns="0" bIns="0" rtlCol="0" anchor="ctr"/>
          <a:lstStyle/>
          <a:p>
            <a:pPr algn="l"/>
            <a:r>
              <a:rPr lang="en-US" sz="6016" dirty="0">
                <a:solidFill>
                  <a:srgbClr val="000000"/>
                </a:solidFill>
                <a:latin typeface="方正大标宋_GBK" panose="02000000000000000000" pitchFamily="34" charset="-122"/>
                <a:ea typeface="方正大标宋_GBK" panose="02000000000000000000" pitchFamily="34" charset="-122"/>
                <a:cs typeface="方正大标宋_GBK" panose="02000000000000000000" pitchFamily="34" charset="-120"/>
              </a:rPr>
              <a:t>历 史</a:t>
            </a:r>
            <a:endParaRPr lang="en-US" sz="6016" dirty="0"/>
          </a:p>
        </p:txBody>
      </p:sp>
      <p:sp>
        <p:nvSpPr>
          <p:cNvPr id="4" name="MasterShapeName?linknodeid="/>
          <p:cNvSpPr/>
          <p:nvPr/>
        </p:nvSpPr>
        <p:spPr>
          <a:xfrm>
            <a:off x="9105408" y="5243720"/>
            <a:ext cx="2018304" cy="375861"/>
          </a:xfrm>
          <a:prstGeom prst="rect">
            <a:avLst/>
          </a:prstGeom>
          <a:noFill/>
        </p:spPr>
        <p:txBody>
          <a:bodyPr wrap="square" lIns="0" tIns="0" rIns="0" bIns="0" rtlCol="0" anchor="ctr"/>
          <a:lstStyle/>
          <a:p>
            <a:pPr algn="ctr"/>
            <a:r>
              <a:rPr lang="en-US" sz="2507" dirty="0">
                <a:solidFill>
                  <a:srgbClr val="E46C0A"/>
                </a:solidFill>
                <a:latin typeface="方正黑体_GBK" pitchFamily="34" charset="0"/>
                <a:ea typeface="方正黑体_GBK" pitchFamily="34" charset="-122"/>
                <a:cs typeface="方正黑体_GBK" pitchFamily="34" charset="-120"/>
              </a:rPr>
              <a:t>新高考版通史</a:t>
            </a:r>
            <a:endParaRPr lang="en-US" sz="2507" dirty="0"/>
          </a:p>
        </p:txBody>
      </p:sp>
    </p:spTree>
    <p:extLst>
      <p:ext uri="{BB962C8B-B14F-4D97-AF65-F5344CB8AC3E}">
        <p14:creationId xmlns:p14="http://schemas.microsoft.com/office/powerpoint/2010/main" val="55171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内容">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spTree>
    <p:extLst>
      <p:ext uri="{BB962C8B-B14F-4D97-AF65-F5344CB8AC3E}">
        <p14:creationId xmlns:p14="http://schemas.microsoft.com/office/powerpoint/2010/main" val="2175343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高考 经典再研">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4"/>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4"/>
          <a:stretch>
            <a:fillRect/>
          </a:stretch>
        </p:blipFill>
        <p:spPr>
          <a:xfrm>
            <a:off x="8091648" y="229184"/>
            <a:ext cx="2681856" cy="568375"/>
          </a:xfrm>
          <a:prstGeom prst="rect">
            <a:avLst/>
          </a:prstGeom>
        </p:spPr>
      </p:pic>
      <p:sp>
        <p:nvSpPr>
          <p:cNvPr id="6" name="MasterShapeName?linknodeid=0758518a6">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3891fc372">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8910d6f18">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93283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突破 核心整合">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4"/>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3"/>
          <a:stretch>
            <a:fillRect/>
          </a:stretch>
        </p:blipFill>
        <p:spPr>
          <a:xfrm>
            <a:off x="8091648" y="229184"/>
            <a:ext cx="2681856" cy="568375"/>
          </a:xfrm>
          <a:prstGeom prst="rect">
            <a:avLst/>
          </a:prstGeom>
        </p:spPr>
      </p:pic>
      <p:sp>
        <p:nvSpPr>
          <p:cNvPr id="6" name="MasterShapeName?linknodeid=0758518a6">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3891fc372">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8910d6f18">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761915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模拟 对点演习">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3"/>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4"/>
          <a:stretch>
            <a:fillRect/>
          </a:stretch>
        </p:blipFill>
        <p:spPr>
          <a:xfrm>
            <a:off x="8091648" y="229184"/>
            <a:ext cx="2681856" cy="568375"/>
          </a:xfrm>
          <a:prstGeom prst="rect">
            <a:avLst/>
          </a:prstGeom>
        </p:spPr>
      </p:pic>
      <p:sp>
        <p:nvSpPr>
          <p:cNvPr id="6" name="MasterShapeName?linknodeid=0758518a6">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3891fc372">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8910d6f18">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216734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主题剖析">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4"/>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3"/>
          <a:stretch>
            <a:fillRect/>
          </a:stretch>
        </p:blipFill>
        <p:spPr>
          <a:xfrm>
            <a:off x="8091648" y="229184"/>
            <a:ext cx="2681856" cy="568375"/>
          </a:xfrm>
          <a:prstGeom prst="rect">
            <a:avLst/>
          </a:prstGeom>
        </p:spPr>
      </p:pic>
      <p:sp>
        <p:nvSpPr>
          <p:cNvPr id="6" name="MasterShapeName?linknodeid=f3c064195">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热点定位</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2e04c793a">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主题剖析</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8dd462599">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考向猜想</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793439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考向猜想">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3"/>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4"/>
          <a:stretch>
            <a:fillRect/>
          </a:stretch>
        </p:blipFill>
        <p:spPr>
          <a:xfrm>
            <a:off x="8091648" y="229184"/>
            <a:ext cx="2681856" cy="568375"/>
          </a:xfrm>
          <a:prstGeom prst="rect">
            <a:avLst/>
          </a:prstGeom>
        </p:spPr>
      </p:pic>
      <p:sp>
        <p:nvSpPr>
          <p:cNvPr id="6" name="MasterShapeName?linknodeid=f3c064195">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热点定位</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2e04c793a">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主题剖析</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8dd462599">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考向猜想</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27507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80810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70" r:id="rId9"/>
    <p:sldLayoutId id="2147483671" r:id="rId10"/>
  </p:sldLayoutIdLst>
  <p:hf sldNum="0" hdr="0" ftr="0" dt="0"/>
  <p:txStyles>
    <p:titleStyle>
      <a:lvl1pPr algn="ctr" defTabSz="916777" rtl="0" eaLnBrk="1" latinLnBrk="0" hangingPunct="1">
        <a:spcBef>
          <a:spcPct val="0"/>
        </a:spcBef>
        <a:buNone/>
        <a:defRPr sz="4411" kern="1200">
          <a:solidFill>
            <a:schemeClr val="tx1"/>
          </a:solidFill>
          <a:latin typeface="+mj-lt"/>
          <a:ea typeface="+mj-ea"/>
          <a:cs typeface="+mj-cs"/>
        </a:defRPr>
      </a:lvl1pPr>
    </p:titleStyle>
    <p:bodyStyle>
      <a:lvl1pPr marL="343792" indent="-343792" algn="l" defTabSz="916777" rtl="0" eaLnBrk="1" latinLnBrk="0" hangingPunct="1">
        <a:spcBef>
          <a:spcPct val="20000"/>
        </a:spcBef>
        <a:buFont typeface="Arial" panose="020B0604020202020204" pitchFamily="34" charset="0"/>
        <a:buChar char="•"/>
        <a:defRPr sz="3208" kern="1200">
          <a:solidFill>
            <a:schemeClr val="tx1"/>
          </a:solidFill>
          <a:latin typeface="+mn-lt"/>
          <a:ea typeface="+mn-ea"/>
          <a:cs typeface="+mn-cs"/>
        </a:defRPr>
      </a:lvl1pPr>
      <a:lvl2pPr marL="744882" indent="-286493" algn="l" defTabSz="916777" rtl="0" eaLnBrk="1" latinLnBrk="0" hangingPunct="1">
        <a:spcBef>
          <a:spcPct val="20000"/>
        </a:spcBef>
        <a:buFont typeface="Arial" panose="020B0604020202020204" pitchFamily="34" charset="0"/>
        <a:buChar char="–"/>
        <a:defRPr sz="2807" kern="1200">
          <a:solidFill>
            <a:schemeClr val="tx1"/>
          </a:solidFill>
          <a:latin typeface="+mn-lt"/>
          <a:ea typeface="+mn-ea"/>
          <a:cs typeface="+mn-cs"/>
        </a:defRPr>
      </a:lvl2pPr>
      <a:lvl3pPr marL="1145972" indent="-229194" algn="l" defTabSz="916777" rtl="0" eaLnBrk="1" latinLnBrk="0" hangingPunct="1">
        <a:spcBef>
          <a:spcPct val="20000"/>
        </a:spcBef>
        <a:buFont typeface="Arial" panose="020B0604020202020204" pitchFamily="34" charset="0"/>
        <a:buChar char="•"/>
        <a:defRPr sz="2406" kern="1200">
          <a:solidFill>
            <a:schemeClr val="tx1"/>
          </a:solidFill>
          <a:latin typeface="+mn-lt"/>
          <a:ea typeface="+mn-ea"/>
          <a:cs typeface="+mn-cs"/>
        </a:defRPr>
      </a:lvl3pPr>
      <a:lvl4pPr marL="1604361"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4pPr>
      <a:lvl5pPr marL="2062749"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5pPr>
      <a:lvl6pPr marL="2521138"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6pPr>
      <a:lvl7pPr marL="2979527"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7pPr>
      <a:lvl8pPr marL="3437915"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8pPr>
      <a:lvl9pPr marL="3896304"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9pPr>
    </p:bodyStyle>
    <p:otherStyle>
      <a:defPPr>
        <a:defRPr lang="en-US"/>
      </a:defPPr>
      <a:lvl1pPr marL="0" algn="l" defTabSz="916777" rtl="0" eaLnBrk="1" latinLnBrk="0" hangingPunct="1">
        <a:defRPr sz="1805" kern="1200">
          <a:solidFill>
            <a:schemeClr val="tx1"/>
          </a:solidFill>
          <a:latin typeface="+mn-lt"/>
          <a:ea typeface="+mn-ea"/>
          <a:cs typeface="+mn-cs"/>
        </a:defRPr>
      </a:lvl1pPr>
      <a:lvl2pPr marL="458389" algn="l" defTabSz="916777" rtl="0" eaLnBrk="1" latinLnBrk="0" hangingPunct="1">
        <a:defRPr sz="1805" kern="1200">
          <a:solidFill>
            <a:schemeClr val="tx1"/>
          </a:solidFill>
          <a:latin typeface="+mn-lt"/>
          <a:ea typeface="+mn-ea"/>
          <a:cs typeface="+mn-cs"/>
        </a:defRPr>
      </a:lvl2pPr>
      <a:lvl3pPr marL="916777" algn="l" defTabSz="916777" rtl="0" eaLnBrk="1" latinLnBrk="0" hangingPunct="1">
        <a:defRPr sz="1805" kern="1200">
          <a:solidFill>
            <a:schemeClr val="tx1"/>
          </a:solidFill>
          <a:latin typeface="+mn-lt"/>
          <a:ea typeface="+mn-ea"/>
          <a:cs typeface="+mn-cs"/>
        </a:defRPr>
      </a:lvl3pPr>
      <a:lvl4pPr marL="1375166" algn="l" defTabSz="916777" rtl="0" eaLnBrk="1" latinLnBrk="0" hangingPunct="1">
        <a:defRPr sz="1805" kern="1200">
          <a:solidFill>
            <a:schemeClr val="tx1"/>
          </a:solidFill>
          <a:latin typeface="+mn-lt"/>
          <a:ea typeface="+mn-ea"/>
          <a:cs typeface="+mn-cs"/>
        </a:defRPr>
      </a:lvl4pPr>
      <a:lvl5pPr marL="1833555" algn="l" defTabSz="916777" rtl="0" eaLnBrk="1" latinLnBrk="0" hangingPunct="1">
        <a:defRPr sz="1805" kern="1200">
          <a:solidFill>
            <a:schemeClr val="tx1"/>
          </a:solidFill>
          <a:latin typeface="+mn-lt"/>
          <a:ea typeface="+mn-ea"/>
          <a:cs typeface="+mn-cs"/>
        </a:defRPr>
      </a:lvl5pPr>
      <a:lvl6pPr marL="2291944" algn="l" defTabSz="916777" rtl="0" eaLnBrk="1" latinLnBrk="0" hangingPunct="1">
        <a:defRPr sz="1805" kern="1200">
          <a:solidFill>
            <a:schemeClr val="tx1"/>
          </a:solidFill>
          <a:latin typeface="+mn-lt"/>
          <a:ea typeface="+mn-ea"/>
          <a:cs typeface="+mn-cs"/>
        </a:defRPr>
      </a:lvl6pPr>
      <a:lvl7pPr marL="2750332" algn="l" defTabSz="916777" rtl="0" eaLnBrk="1" latinLnBrk="0" hangingPunct="1">
        <a:defRPr sz="1805" kern="1200">
          <a:solidFill>
            <a:schemeClr val="tx1"/>
          </a:solidFill>
          <a:latin typeface="+mn-lt"/>
          <a:ea typeface="+mn-ea"/>
          <a:cs typeface="+mn-cs"/>
        </a:defRPr>
      </a:lvl7pPr>
      <a:lvl8pPr marL="3208721" algn="l" defTabSz="916777" rtl="0" eaLnBrk="1" latinLnBrk="0" hangingPunct="1">
        <a:defRPr sz="1805" kern="1200">
          <a:solidFill>
            <a:schemeClr val="tx1"/>
          </a:solidFill>
          <a:latin typeface="+mn-lt"/>
          <a:ea typeface="+mn-ea"/>
          <a:cs typeface="+mn-cs"/>
        </a:defRPr>
      </a:lvl8pPr>
      <a:lvl9pPr marL="3667110" algn="l" defTabSz="916777" rtl="0" eaLnBrk="1" latinLnBrk="0" hangingPunct="1">
        <a:defRPr sz="180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_2#797e526ee.fixed?vbadefaultcenterpage=1&amp;parentnodeid=cb6d0db2e"/>
          <p:cNvSpPr/>
          <p:nvPr/>
        </p:nvSpPr>
        <p:spPr>
          <a:xfrm>
            <a:off x="1447799" y="712981"/>
            <a:ext cx="9012383" cy="1901714"/>
          </a:xfrm>
          <a:prstGeom prst="rect">
            <a:avLst/>
          </a:prstGeom>
          <a:noFill/>
        </p:spPr>
        <p:txBody>
          <a:bodyPr wrap="square" lIns="0" tIns="0" rIns="0" bIns="0" rtlCol="0" anchor="ctr"/>
          <a:lstStyle/>
          <a:p>
            <a:pPr algn="ctr" defTabSz="916777" latinLnBrk="1"/>
            <a:r>
              <a:rPr lang="en-US" sz="441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第四讲</a:t>
            </a:r>
            <a:r>
              <a:rPr lang="en-US" sz="441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441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中国古代文明的辉煌与衰落——明清时期（1840年前）</a:t>
            </a:r>
            <a:endParaRPr lang="en-US" sz="4411" dirty="0">
              <a:solidFill>
                <a:prstClr val="black"/>
              </a:solidFill>
              <a:latin typeface="Calibri"/>
            </a:endParaRPr>
          </a:p>
        </p:txBody>
      </p:sp>
      <p:pic>
        <p:nvPicPr>
          <p:cNvPr id="4" name="C_3#2070b3792.inline_image?vbadefaultcenterpage=1&amp;parentnodeid=797e526ee" descr="preencoded.png">
            <a:extLst>
              <a:ext uri="{FF2B5EF4-FFF2-40B4-BE49-F238E27FC236}">
                <a16:creationId xmlns:a16="http://schemas.microsoft.com/office/drawing/2014/main" id="{72D57126-E20F-42AD-AC96-965EA67F5035}"/>
              </a:ext>
            </a:extLst>
          </p:cNvPr>
          <p:cNvPicPr>
            <a:picLocks noChangeAspect="1"/>
          </p:cNvPicPr>
          <p:nvPr/>
        </p:nvPicPr>
        <p:blipFill>
          <a:blip r:embed="rId3"/>
          <a:stretch>
            <a:fillRect/>
          </a:stretch>
        </p:blipFill>
        <p:spPr>
          <a:xfrm>
            <a:off x="75705" y="2853099"/>
            <a:ext cx="1989313" cy="449200"/>
          </a:xfrm>
          <a:prstGeom prst="rect">
            <a:avLst/>
          </a:prstGeom>
        </p:spPr>
      </p:pic>
      <p:pic>
        <p:nvPicPr>
          <p:cNvPr id="5" name="P_4_BD#2e90c7b3b?vbadefaultcenterpage=1&amp;parentnodeid=2070b3792" descr="preencoded.png">
            <a:extLst>
              <a:ext uri="{FF2B5EF4-FFF2-40B4-BE49-F238E27FC236}">
                <a16:creationId xmlns:a16="http://schemas.microsoft.com/office/drawing/2014/main" id="{92102C2E-4579-4330-8513-84AF0BB7A34E}"/>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75705" y="3437771"/>
            <a:ext cx="12038789" cy="2782919"/>
          </a:xfrm>
          <a:prstGeom prst="rect">
            <a:avLst/>
          </a:prstGeom>
          <a:noFill/>
          <a:extLst>
            <a:ext uri="{909E8E84-426E-40DD-AFC4-6F175D3DCCD1}">
              <a14:hiddenFill xmlns:a14="http://schemas.microsoft.com/office/drawing/2010/main">
                <a:solidFill>
                  <a:scrgbClr r="0" g="0" b="0">
                    <a:alpha val="0"/>
                  </a:scrgbClr>
                </a:solidFill>
              </a14:hiddenFill>
            </a:ext>
          </a:extLst>
        </p:spPr>
      </p:pic>
    </p:spTree>
  </p:cSld>
  <p:clrMapOvr>
    <a:masterClrMapping/>
  </p:clrMapOvr>
  <p:transition>
    <p:split dir="in"/>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3#51f590be9.inline_image?vbadefaultcenterpage=1&amp;parentnodeid=797e526ee" descr="preencoded.png"/>
          <p:cNvPicPr>
            <a:picLocks noChangeAspect="1"/>
          </p:cNvPicPr>
          <p:nvPr/>
        </p:nvPicPr>
        <p:blipFill>
          <a:blip r:embed="rId3"/>
          <a:stretch>
            <a:fillRect/>
          </a:stretch>
        </p:blipFill>
        <p:spPr>
          <a:xfrm>
            <a:off x="413148" y="493765"/>
            <a:ext cx="1989313" cy="449200"/>
          </a:xfrm>
          <a:prstGeom prst="rect">
            <a:avLst/>
          </a:prstGeom>
        </p:spPr>
      </p:pic>
      <p:sp>
        <p:nvSpPr>
          <p:cNvPr id="3" name="P_4_BD#53d584f3d?vbadefaultcenterpage=1&amp;parentnodeid=51f590be9"/>
          <p:cNvSpPr/>
          <p:nvPr/>
        </p:nvSpPr>
        <p:spPr>
          <a:xfrm>
            <a:off x="378379" y="1074006"/>
            <a:ext cx="11559255" cy="1501089"/>
          </a:xfrm>
          <a:prstGeom prst="rect">
            <a:avLst/>
          </a:prstGeom>
          <a:noFill/>
        </p:spPr>
        <p:txBody>
          <a:bodyPr wrap="square" lIns="0" tIns="0" rIns="0" bIns="0" rtlCol="0" anchor="t"/>
          <a:lstStyle/>
          <a:p>
            <a:pPr defTabSz="916777" latinLnBrk="1">
              <a:lnSpc>
                <a:spcPct val="130000"/>
              </a:lnSpc>
            </a:pP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这一时期的特征为承古萌新，社会转型。封建专制主义中央集权空前强化</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农耕经济高度繁荣，手工业、商业得到前所未有的发展，新的经济因素产生，文化异彩纷呈，但科技逐渐落后于西方，封建社会走向衰落。</a:t>
            </a:r>
            <a:endParaRPr lang="en-US" sz="2607" b="1" dirty="0">
              <a:solidFill>
                <a:prstClr val="black"/>
              </a:solidFill>
              <a:latin typeface="Calibri"/>
            </a:endParaRPr>
          </a:p>
        </p:txBody>
      </p:sp>
      <p:graphicFrame>
        <p:nvGraphicFramePr>
          <p:cNvPr id="4" name="P_4_BD#53d584f3d?vbadefaultcenterpage=1&amp;parentnodeid=51f590be9"/>
          <p:cNvGraphicFramePr>
            <a:graphicFrameLocks noGrp="1"/>
          </p:cNvGraphicFramePr>
          <p:nvPr>
            <p:extLst>
              <p:ext uri="{D42A27DB-BD31-4B8C-83A1-F6EECF244321}">
                <p14:modId xmlns:p14="http://schemas.microsoft.com/office/powerpoint/2010/main" val="2813006147"/>
              </p:ext>
            </p:extLst>
          </p:nvPr>
        </p:nvGraphicFramePr>
        <p:xfrm>
          <a:off x="547500" y="2706136"/>
          <a:ext cx="11208087" cy="3658376"/>
        </p:xfrm>
        <a:graphic>
          <a:graphicData uri="http://schemas.openxmlformats.org/drawingml/2006/table">
            <a:tbl>
              <a:tblPr/>
              <a:tblGrid>
                <a:gridCol w="983432">
                  <a:extLst>
                    <a:ext uri="{9D8B030D-6E8A-4147-A177-3AD203B41FA5}">
                      <a16:colId xmlns:a16="http://schemas.microsoft.com/office/drawing/2014/main" val="20000"/>
                    </a:ext>
                  </a:extLst>
                </a:gridCol>
                <a:gridCol w="10224655">
                  <a:extLst>
                    <a:ext uri="{9D8B030D-6E8A-4147-A177-3AD203B41FA5}">
                      <a16:colId xmlns:a16="http://schemas.microsoft.com/office/drawing/2014/main" val="20001"/>
                    </a:ext>
                  </a:extLst>
                </a:gridCol>
              </a:tblGrid>
              <a:tr h="661831">
                <a:tc>
                  <a:txBody>
                    <a:bodyPr/>
                    <a:lstStyle/>
                    <a:p>
                      <a:pPr algn="ctr">
                        <a:lnSpc>
                          <a:spcPct val="10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政治上</a:t>
                      </a:r>
                      <a:endParaRPr lang="en-US" sz="20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0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（1）君主专制体制空前强化</a:t>
                      </a:r>
                      <a:r>
                        <a:rPr lang="en-US" sz="200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，设立</a:t>
                      </a:r>
                      <a:r>
                        <a:rPr lang="en-US" sz="2000">
                          <a:solidFill>
                            <a:srgbClr val="000000"/>
                          </a:solidFill>
                          <a:latin typeface="宋体" panose="02010600030101010101" pitchFamily="2" charset="-122"/>
                          <a:ea typeface="宋体" panose="02010600030101010101" pitchFamily="2" charset="-122"/>
                          <a:cs typeface="宋体" panose="02010600030101010101" pitchFamily="34" charset="-120"/>
                        </a:rPr>
                        <a:t>_______</a:t>
                      </a:r>
                      <a:r>
                        <a:rPr lang="en-US" sz="200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和</a:t>
                      </a:r>
                      <a:r>
                        <a:rPr lang="en-US" sz="2000">
                          <a:solidFill>
                            <a:srgbClr val="000000"/>
                          </a:solidFill>
                          <a:latin typeface="宋体" panose="02010600030101010101" pitchFamily="2" charset="-122"/>
                          <a:ea typeface="宋体" panose="02010600030101010101" pitchFamily="2" charset="-122"/>
                          <a:cs typeface="宋体" panose="02010600030101010101" pitchFamily="34" charset="-120"/>
                        </a:rPr>
                        <a:t>_________</a:t>
                      </a:r>
                      <a:r>
                        <a:rPr lang="en-US" sz="200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000" dirty="0"/>
                    </a:p>
                    <a:p>
                      <a:pPr algn="l">
                        <a:lnSpc>
                          <a:spcPct val="100000"/>
                        </a:lnSpc>
                      </a:pPr>
                      <a:r>
                        <a:rPr lang="en-US" sz="20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（2）雍正、乾隆年间，西南地区实行“改土归流”，统一多民族国家得到巩固</a:t>
                      </a:r>
                      <a:endParaRPr lang="en-US" sz="20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661831">
                <a:tc>
                  <a:txBody>
                    <a:bodyPr/>
                    <a:lstStyle/>
                    <a:p>
                      <a:pPr algn="ctr">
                        <a:lnSpc>
                          <a:spcPct val="10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经济上</a:t>
                      </a:r>
                      <a:endParaRPr lang="en-US" sz="20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0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（1）高产作物的引进和农业技术的进步，封建经济继续发展，农产品商品化水平提高；</a:t>
                      </a:r>
                      <a:endParaRPr lang="en-US" sz="2000" dirty="0"/>
                    </a:p>
                    <a:p>
                      <a:pPr algn="l">
                        <a:lnSpc>
                          <a:spcPct val="100000"/>
                        </a:lnSpc>
                      </a:pPr>
                      <a:r>
                        <a:rPr lang="en-US" sz="20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（2）南方工商业市镇大量出现，长途贩运发达，生产领域出现了资本主义生产关系的萌芽</a:t>
                      </a:r>
                      <a:endParaRPr lang="en-US" sz="20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266876">
                <a:tc>
                  <a:txBody>
                    <a:bodyPr/>
                    <a:lstStyle/>
                    <a:p>
                      <a:pPr algn="ctr">
                        <a:lnSpc>
                          <a:spcPct val="10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思想文化上</a:t>
                      </a:r>
                      <a:endParaRPr lang="en-US" sz="20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0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（1）理学成为官方哲学，走向了反动；</a:t>
                      </a:r>
                      <a:endParaRPr lang="en-US" sz="2000" dirty="0"/>
                    </a:p>
                    <a:p>
                      <a:pPr algn="l">
                        <a:lnSpc>
                          <a:spcPct val="100000"/>
                        </a:lnSpc>
                      </a:pPr>
                      <a:r>
                        <a:rPr lang="en-US" sz="20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（2）以小说为代表的市民文化繁荣；</a:t>
                      </a:r>
                      <a:endParaRPr lang="en-US" sz="2000" dirty="0"/>
                    </a:p>
                    <a:p>
                      <a:pPr algn="l">
                        <a:lnSpc>
                          <a:spcPct val="100000"/>
                        </a:lnSpc>
                      </a:pPr>
                      <a:r>
                        <a:rPr lang="en-US" sz="20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（3）出现了早期反封建专制的民主启蒙思想；</a:t>
                      </a:r>
                      <a:endParaRPr lang="en-US" sz="2000" dirty="0"/>
                    </a:p>
                    <a:p>
                      <a:pPr algn="l">
                        <a:lnSpc>
                          <a:spcPct val="100000"/>
                        </a:lnSpc>
                      </a:pPr>
                      <a:r>
                        <a:rPr lang="en-US" sz="20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（4）传统文化进入总结期</a:t>
                      </a:r>
                      <a:endParaRPr lang="en-US" sz="20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964354">
                <a:tc>
                  <a:txBody>
                    <a:bodyPr/>
                    <a:lstStyle/>
                    <a:p>
                      <a:pPr algn="ctr">
                        <a:lnSpc>
                          <a:spcPct val="100000"/>
                        </a:lnSpc>
                      </a:pPr>
                      <a:r>
                        <a:rPr lang="en-US" sz="20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对外</a:t>
                      </a:r>
                      <a:endPar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algn="ctr">
                        <a:lnSpc>
                          <a:spcPct val="100000"/>
                        </a:lnSpc>
                      </a:pPr>
                      <a:r>
                        <a:rPr lang="en-US" sz="20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政策</a:t>
                      </a:r>
                      <a:endParaRPr lang="en-US" sz="20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0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（1）实行闭关锁国；</a:t>
                      </a:r>
                      <a:endParaRPr lang="en-US" sz="2000" dirty="0"/>
                    </a:p>
                    <a:p>
                      <a:pPr algn="l">
                        <a:lnSpc>
                          <a:spcPct val="100000"/>
                        </a:lnSpc>
                      </a:pPr>
                      <a:r>
                        <a:rPr lang="en-US" sz="20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（2）出现了边患问题；</a:t>
                      </a:r>
                      <a:endParaRPr lang="en-US" sz="2000" dirty="0"/>
                    </a:p>
                    <a:p>
                      <a:pPr algn="l">
                        <a:lnSpc>
                          <a:spcPct val="100000"/>
                        </a:lnSpc>
                      </a:pPr>
                      <a:r>
                        <a:rPr lang="en-US" sz="20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（3）西学东渐推动了东西文化交流，为中国传统文化注入了一丝生机</a:t>
                      </a:r>
                      <a:endParaRPr lang="en-US" sz="20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5" name="P_4_AN.1_1#53d584f3d.blank?vbadefaultcenterpage=1&amp;parentnodeid=51f590be9&amp;hasmatchpositionanswer=1"/>
          <p:cNvSpPr/>
          <p:nvPr/>
        </p:nvSpPr>
        <p:spPr>
          <a:xfrm>
            <a:off x="5723316" y="2680597"/>
            <a:ext cx="510889" cy="282914"/>
          </a:xfrm>
          <a:prstGeom prst="rect">
            <a:avLst/>
          </a:prstGeom>
          <a:noFill/>
        </p:spPr>
        <p:txBody>
          <a:bodyPr wrap="none" lIns="0" tIns="0" rIns="0" bIns="0" rtlCol="0" anchor="t"/>
          <a:lstStyle/>
          <a:p>
            <a:pPr algn="ctr" defTabSz="916777" latinLnBrk="1">
              <a:lnSpc>
                <a:spcPct val="110000"/>
              </a:lnSpc>
            </a:pPr>
            <a:r>
              <a:rPr lang="en-US" sz="2400" b="1" dirty="0" err="1">
                <a:solidFill>
                  <a:srgbClr val="A00021"/>
                </a:solidFill>
                <a:latin typeface="楷体" panose="02010609060101010101" pitchFamily="49" charset="-122"/>
                <a:ea typeface="楷体" panose="02010609060101010101" pitchFamily="49" charset="-122"/>
                <a:cs typeface="Times New Roman" panose="02020603050405020304" pitchFamily="34" charset="-120"/>
              </a:rPr>
              <a:t>内阁</a:t>
            </a:r>
            <a:endParaRPr lang="en-US" sz="300" b="1" dirty="0">
              <a:solidFill>
                <a:prstClr val="black"/>
              </a:solidFill>
              <a:latin typeface="楷体" panose="02010609060101010101" pitchFamily="49" charset="-122"/>
              <a:ea typeface="楷体" panose="02010609060101010101" pitchFamily="49" charset="-122"/>
            </a:endParaRPr>
          </a:p>
        </p:txBody>
      </p:sp>
      <p:sp>
        <p:nvSpPr>
          <p:cNvPr id="6" name="P_4_AN.2_1#53d584f3d.blank?vbadefaultcenterpage=1&amp;parentnodeid=51f590be9&amp;hasmatchpositionanswer=1"/>
          <p:cNvSpPr/>
          <p:nvPr/>
        </p:nvSpPr>
        <p:spPr>
          <a:xfrm>
            <a:off x="6754642" y="2680597"/>
            <a:ext cx="740072" cy="282914"/>
          </a:xfrm>
          <a:prstGeom prst="rect">
            <a:avLst/>
          </a:prstGeom>
          <a:noFill/>
        </p:spPr>
        <p:txBody>
          <a:bodyPr wrap="none" lIns="0" tIns="0" rIns="0" bIns="0" rtlCol="0" anchor="t"/>
          <a:lstStyle/>
          <a:p>
            <a:pPr algn="ctr" defTabSz="916777" latinLnBrk="1">
              <a:lnSpc>
                <a:spcPct val="110000"/>
              </a:lnSpc>
            </a:pPr>
            <a:r>
              <a:rPr lang="en-US" sz="2400" b="1">
                <a:solidFill>
                  <a:srgbClr val="A00021"/>
                </a:solidFill>
                <a:latin typeface="楷体" panose="02010609060101010101" pitchFamily="49" charset="-122"/>
                <a:ea typeface="楷体" panose="02010609060101010101" pitchFamily="49" charset="-122"/>
                <a:cs typeface="Times New Roman" panose="02020603050405020304" pitchFamily="34" charset="-120"/>
              </a:rPr>
              <a:t>军机处</a:t>
            </a:r>
            <a:endParaRPr lang="en-US" sz="300"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left)">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3_BD#255957a36.fixed?vbadefaultcenterpage=1&amp;parentnodeid=797e526ee"/>
          <p:cNvSpPr/>
          <p:nvPr/>
        </p:nvSpPr>
        <p:spPr>
          <a:xfrm>
            <a:off x="0" y="6927"/>
            <a:ext cx="12128394" cy="834228"/>
          </a:xfrm>
          <a:prstGeom prst="rect">
            <a:avLst/>
          </a:prstGeom>
          <a:noFill/>
        </p:spPr>
        <p:txBody>
          <a:bodyPr wrap="none" lIns="0" tIns="0" rIns="0" bIns="0" rtlCol="0" anchor="ctr"/>
          <a:lstStyle/>
          <a:p>
            <a:pPr algn="ctr" defTabSz="916777" latinLnBrk="1">
              <a:lnSpc>
                <a:spcPct val="150000"/>
              </a:lnSpc>
            </a:pPr>
            <a:r>
              <a:rPr lang="en-US" sz="381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核心提炼·归纳提升</a:t>
            </a:r>
            <a:endParaRPr lang="en-US" sz="3810" b="1" dirty="0">
              <a:solidFill>
                <a:prstClr val="black"/>
              </a:solidFill>
              <a:latin typeface="Calibri"/>
            </a:endParaRPr>
          </a:p>
        </p:txBody>
      </p:sp>
      <p:sp>
        <p:nvSpPr>
          <p:cNvPr id="5" name="C_4_BD#b738c3507?vbadefaultcenterpage=1&amp;parentnodeid=255957a36">
            <a:extLst>
              <a:ext uri="{FF2B5EF4-FFF2-40B4-BE49-F238E27FC236}">
                <a16:creationId xmlns:a16="http://schemas.microsoft.com/office/drawing/2014/main" id="{181977B9-3937-4F1C-9732-DDCC740950A5}"/>
              </a:ext>
            </a:extLst>
          </p:cNvPr>
          <p:cNvSpPr/>
          <p:nvPr/>
        </p:nvSpPr>
        <p:spPr>
          <a:xfrm>
            <a:off x="316372" y="962571"/>
            <a:ext cx="11550852" cy="574741"/>
          </a:xfrm>
          <a:prstGeom prst="rect">
            <a:avLst/>
          </a:prstGeom>
          <a:noFill/>
        </p:spPr>
        <p:txBody>
          <a:bodyPr wrap="square" lIns="0" tIns="0" rIns="0" bIns="0" rtlCol="0" anchor="ctr"/>
          <a:lstStyle/>
          <a:p>
            <a:pPr defTabSz="916777" latinLnBrk="1"/>
            <a:r>
              <a:rPr lang="en-US" sz="3008"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一、政治上:君主专制制度发展到顶峰</a:t>
            </a:r>
            <a:endParaRPr lang="en-US" sz="3008" b="1" dirty="0">
              <a:solidFill>
                <a:prstClr val="black"/>
              </a:solidFill>
              <a:latin typeface="Calibri"/>
            </a:endParaRPr>
          </a:p>
        </p:txBody>
      </p:sp>
      <p:sp>
        <p:nvSpPr>
          <p:cNvPr id="6" name="P_5_BD#241f25cc0?vbadefaultcenterpage=1&amp;parentnodeid=b738c3507">
            <a:extLst>
              <a:ext uri="{FF2B5EF4-FFF2-40B4-BE49-F238E27FC236}">
                <a16:creationId xmlns:a16="http://schemas.microsoft.com/office/drawing/2014/main" id="{A58B21CE-5A10-480D-8211-643672AAEBE6}"/>
              </a:ext>
            </a:extLst>
          </p:cNvPr>
          <p:cNvSpPr/>
          <p:nvPr/>
        </p:nvSpPr>
        <p:spPr>
          <a:xfrm>
            <a:off x="316373" y="1600141"/>
            <a:ext cx="11559255" cy="5005369"/>
          </a:xfrm>
          <a:prstGeom prst="rect">
            <a:avLst/>
          </a:prstGeom>
          <a:noFill/>
        </p:spPr>
        <p:txBody>
          <a:bodyPr wrap="square" lIns="0" tIns="0" rIns="0" bIns="0" rtlCol="0" anchor="t"/>
          <a:lstStyle/>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1.明朝</a:t>
            </a:r>
            <a:endParaRPr lang="en-US" sz="2607" b="1" dirty="0">
              <a:solidFill>
                <a:prstClr val="black"/>
              </a:solidFill>
              <a:latin typeface="Calibri"/>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（1）明太祖废丞相,权分六部,秦以来一直实行的</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宣告废除,君主专制进一步加强。</a:t>
            </a:r>
            <a:endParaRPr lang="en-US" sz="2607" b="1" dirty="0">
              <a:solidFill>
                <a:prstClr val="black"/>
              </a:solidFill>
              <a:latin typeface="Calibri"/>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（2）明成祖时,内阁出现,它是为</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提供顾问的内侍机构。</a:t>
            </a:r>
          </a:p>
          <a:p>
            <a:pPr defTabSz="916777" latinLnBrk="1"/>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a:t>
            </a:r>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）实行削藩政策</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以加强君权。</a:t>
            </a:r>
          </a:p>
          <a:p>
            <a:pPr defTabSz="916777" latinLnBrk="1"/>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a:t>
            </a:r>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）以八股取士</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控制思想和教育</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培养皇帝的忠顺奴仆。</a:t>
            </a:r>
            <a:endPar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defTabSz="916777" latinLnBrk="1"/>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知识归纳</a:t>
            </a:r>
            <a:r>
              <a:rPr lang="en-US" sz="2607" b="1" dirty="0" err="1">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明朝君主专制中央集权空前强化的表现</a:t>
            </a:r>
            <a:endParaRPr lang="en-US" sz="2607" b="1" dirty="0">
              <a:solidFill>
                <a:srgbClr val="FF0000"/>
              </a:solidFill>
              <a:latin typeface="黑体" panose="02010609060101010101" pitchFamily="49" charset="-122"/>
              <a:ea typeface="黑体" panose="02010609060101010101" pitchFamily="49" charset="-122"/>
            </a:endParaRPr>
          </a:p>
          <a:p>
            <a:pPr defTabSz="916777" latinLnBrk="1"/>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（1）改革行政机构,废行中书省,设三司,直属于中央;在中央废中书省和丞相,由六部分理朝政,直接对皇帝负责。</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（2）设立由皇帝直接指挥和控制的厂卫特务机构,加强对官吏的监视和对人民的镇压。</a:t>
            </a:r>
            <a:endParaRPr lang="en-US" sz="2607" b="1" dirty="0">
              <a:solidFill>
                <a:prstClr val="black"/>
              </a:solidFill>
              <a:latin typeface="楷体" panose="02010609060101010101" pitchFamily="49" charset="-122"/>
              <a:ea typeface="楷体" panose="02010609060101010101" pitchFamily="49" charset="-122"/>
            </a:endParaRPr>
          </a:p>
        </p:txBody>
      </p:sp>
      <p:sp>
        <p:nvSpPr>
          <p:cNvPr id="7" name="P_5_AN.1_1#241f25cc0.blank?vbadefaultcenterpage=1&amp;parentnodeid=b738c3507&amp;hasmatchpositionanswer=1">
            <a:extLst>
              <a:ext uri="{FF2B5EF4-FFF2-40B4-BE49-F238E27FC236}">
                <a16:creationId xmlns:a16="http://schemas.microsoft.com/office/drawing/2014/main" id="{66D69CF5-4CB6-451D-B227-BD2FBEBB4337}"/>
              </a:ext>
            </a:extLst>
          </p:cNvPr>
          <p:cNvSpPr/>
          <p:nvPr/>
        </p:nvSpPr>
        <p:spPr>
          <a:xfrm>
            <a:off x="7537213" y="1971501"/>
            <a:ext cx="1398975" cy="498029"/>
          </a:xfrm>
          <a:prstGeom prst="rect">
            <a:avLst/>
          </a:prstGeom>
          <a:noFill/>
        </p:spPr>
        <p:txBody>
          <a:bodyPr wrap="none" lIns="0" tIns="0" rIns="0" bIns="0" rtlCol="0" anchor="t"/>
          <a:lstStyle/>
          <a:p>
            <a:pPr defTabSz="916777" latinLnBrk="1"/>
            <a:r>
              <a:rPr lang="en-US" sz="2607" b="1" dirty="0" err="1">
                <a:solidFill>
                  <a:srgbClr val="A00021"/>
                </a:solidFill>
                <a:latin typeface="楷体" panose="02010609060101010101" pitchFamily="49" charset="-122"/>
                <a:ea typeface="楷体" panose="02010609060101010101" pitchFamily="49" charset="-122"/>
                <a:cs typeface="Times New Roman" panose="02020603050405020304" pitchFamily="34" charset="-120"/>
              </a:rPr>
              <a:t>宰相制度</a:t>
            </a:r>
            <a:endParaRPr lang="en-US" sz="100" b="1" dirty="0">
              <a:solidFill>
                <a:prstClr val="black"/>
              </a:solidFill>
              <a:latin typeface="楷体" panose="02010609060101010101" pitchFamily="49" charset="-122"/>
              <a:ea typeface="楷体" panose="02010609060101010101" pitchFamily="49" charset="-122"/>
            </a:endParaRPr>
          </a:p>
        </p:txBody>
      </p:sp>
      <p:sp>
        <p:nvSpPr>
          <p:cNvPr id="8" name="P_5_AN.2_1#241f25cc0.blank?vbadefaultcenterpage=1&amp;parentnodeid=b738c3507&amp;hasmatchpositionanswer=1">
            <a:extLst>
              <a:ext uri="{FF2B5EF4-FFF2-40B4-BE49-F238E27FC236}">
                <a16:creationId xmlns:a16="http://schemas.microsoft.com/office/drawing/2014/main" id="{4F379590-8D49-4076-856C-0B66889F8748}"/>
              </a:ext>
            </a:extLst>
          </p:cNvPr>
          <p:cNvSpPr/>
          <p:nvPr/>
        </p:nvSpPr>
        <p:spPr>
          <a:xfrm>
            <a:off x="5219912" y="2716660"/>
            <a:ext cx="1398975" cy="498029"/>
          </a:xfrm>
          <a:prstGeom prst="rect">
            <a:avLst/>
          </a:prstGeom>
          <a:noFill/>
        </p:spPr>
        <p:txBody>
          <a:bodyPr wrap="none" lIns="0" tIns="0" rIns="0" bIns="0" rtlCol="0" anchor="t"/>
          <a:lstStyle/>
          <a:p>
            <a:pPr defTabSz="916777" latinLnBrk="1"/>
            <a:r>
              <a:rPr lang="en-US" sz="2607" b="1" dirty="0" err="1">
                <a:solidFill>
                  <a:srgbClr val="A00021"/>
                </a:solidFill>
                <a:latin typeface="楷体" panose="02010609060101010101" pitchFamily="49" charset="-122"/>
                <a:ea typeface="楷体" panose="02010609060101010101" pitchFamily="49" charset="-122"/>
                <a:cs typeface="Times New Roman" panose="02020603050405020304" pitchFamily="34" charset="-120"/>
              </a:rPr>
              <a:t>皇帝私人</a:t>
            </a:r>
            <a:endParaRPr lang="en-US" sz="100"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wipe(left)">
                                      <p:cBhvr>
                                        <p:cTn id="1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P spid="8"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5_BD#241f25cc0?vbadefaultcenterpage=1&amp;parentnodeid=b738c3507"/>
          <p:cNvSpPr/>
          <p:nvPr/>
        </p:nvSpPr>
        <p:spPr>
          <a:xfrm>
            <a:off x="316372" y="697774"/>
            <a:ext cx="11559255" cy="5294841"/>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2.清朝</a:t>
            </a:r>
            <a:endParaRPr lang="en-US" sz="2607" b="1" dirty="0">
              <a:solidFill>
                <a:prstClr val="black"/>
              </a:solidFill>
              <a:latin typeface="Calibri"/>
            </a:endParaRPr>
          </a:p>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（1）康熙帝:在宫内设南书房,南书房与内阁、议政王大臣会议三足鼎立,加强了皇权。</a:t>
            </a:r>
            <a:endParaRPr lang="en-US" sz="2607" b="1" dirty="0">
              <a:solidFill>
                <a:prstClr val="black"/>
              </a:solidFill>
              <a:latin typeface="Calibri"/>
            </a:endParaRPr>
          </a:p>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（2）雍正帝:设立</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,军国大事均由皇帝一人裁决,标志着君主专制制度达到顶峰。</a:t>
            </a:r>
            <a:endParaRPr lang="en-US" sz="2607" b="1" dirty="0">
              <a:solidFill>
                <a:prstClr val="black"/>
              </a:solidFill>
              <a:latin typeface="Calibri"/>
            </a:endParaRPr>
          </a:p>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3.明清时期科举实行</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,加强了对人民的思想控制,且严重阻碍了科技、思想文化的发展。</a:t>
            </a:r>
            <a:endParaRPr lang="en-US" sz="2607" b="1" dirty="0">
              <a:solidFill>
                <a:prstClr val="black"/>
              </a:solidFill>
              <a:latin typeface="Calibri"/>
            </a:endParaRPr>
          </a:p>
        </p:txBody>
      </p:sp>
      <p:sp>
        <p:nvSpPr>
          <p:cNvPr id="3" name="P_5_AN.3_1#241f25cc0.blank?vbadefaultcenterpage=1&amp;parentnodeid=b738c3507&amp;hasmatchpositionanswer=1"/>
          <p:cNvSpPr/>
          <p:nvPr/>
        </p:nvSpPr>
        <p:spPr>
          <a:xfrm>
            <a:off x="3118879" y="2467132"/>
            <a:ext cx="1067932" cy="527823"/>
          </a:xfrm>
          <a:prstGeom prst="rect">
            <a:avLst/>
          </a:prstGeom>
          <a:noFill/>
        </p:spPr>
        <p:txBody>
          <a:bodyPr wrap="none" lIns="0" tIns="0" rIns="0" bIns="0" rtlCol="0" anchor="t"/>
          <a:lstStyle/>
          <a:p>
            <a:pPr algn="ctr" defTabSz="916777" latinLnBrk="1">
              <a:lnSpc>
                <a:spcPct val="150000"/>
              </a:lnSpc>
            </a:pPr>
            <a:r>
              <a:rPr lang="en-US" sz="2800" b="1" dirty="0" err="1">
                <a:solidFill>
                  <a:srgbClr val="A00021"/>
                </a:solidFill>
                <a:latin typeface="楷体" panose="02010609060101010101" pitchFamily="49" charset="-122"/>
                <a:ea typeface="楷体" panose="02010609060101010101" pitchFamily="49" charset="-122"/>
                <a:cs typeface="Times New Roman" panose="02020603050405020304" pitchFamily="34" charset="-120"/>
              </a:rPr>
              <a:t>军机处</a:t>
            </a:r>
            <a:endParaRPr lang="en-US" sz="200" b="1" dirty="0">
              <a:solidFill>
                <a:prstClr val="black"/>
              </a:solidFill>
              <a:latin typeface="楷体" panose="02010609060101010101" pitchFamily="49" charset="-122"/>
              <a:ea typeface="楷体" panose="02010609060101010101" pitchFamily="49" charset="-122"/>
            </a:endParaRPr>
          </a:p>
        </p:txBody>
      </p:sp>
      <p:sp>
        <p:nvSpPr>
          <p:cNvPr id="4" name="P_5_AN.4_1#241f25cc0.blank?vbadefaultcenterpage=1&amp;parentnodeid=b738c3507&amp;hasmatchpositionanswer=1"/>
          <p:cNvSpPr/>
          <p:nvPr/>
        </p:nvSpPr>
        <p:spPr>
          <a:xfrm>
            <a:off x="3440373" y="3658887"/>
            <a:ext cx="1398975" cy="527823"/>
          </a:xfrm>
          <a:prstGeom prst="rect">
            <a:avLst/>
          </a:prstGeom>
          <a:noFill/>
        </p:spPr>
        <p:txBody>
          <a:bodyPr wrap="none" lIns="0" tIns="0" rIns="0" bIns="0" rtlCol="0" anchor="t"/>
          <a:lstStyle/>
          <a:p>
            <a:pPr algn="ctr" defTabSz="916777" latinLnBrk="1">
              <a:lnSpc>
                <a:spcPct val="150000"/>
              </a:lnSpc>
            </a:pPr>
            <a:r>
              <a:rPr lang="en-US" sz="2800" b="1">
                <a:solidFill>
                  <a:srgbClr val="A00021"/>
                </a:solidFill>
                <a:latin typeface="楷体" panose="02010609060101010101" pitchFamily="49" charset="-122"/>
                <a:ea typeface="楷体" panose="02010609060101010101" pitchFamily="49" charset="-122"/>
                <a:cs typeface="Times New Roman" panose="02020603050405020304" pitchFamily="34" charset="-120"/>
              </a:rPr>
              <a:t>八股取士</a:t>
            </a:r>
            <a:endParaRPr lang="en-US" sz="200"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52c4bff9f?vbadefaultcenterpage=1&amp;parentnodeid=255957a36"/>
          <p:cNvSpPr/>
          <p:nvPr/>
        </p:nvSpPr>
        <p:spPr>
          <a:xfrm>
            <a:off x="316372" y="304480"/>
            <a:ext cx="11550852" cy="609119"/>
          </a:xfrm>
          <a:prstGeom prst="rect">
            <a:avLst/>
          </a:prstGeom>
          <a:noFill/>
        </p:spPr>
        <p:txBody>
          <a:bodyPr wrap="square" lIns="0" tIns="0" rIns="0" bIns="0" rtlCol="0" anchor="ctr"/>
          <a:lstStyle/>
          <a:p>
            <a:pPr defTabSz="916777" latinLnBrk="1"/>
            <a:r>
              <a:rPr lang="en-US" sz="3008"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二、经济上:中国传统农耕经济的辉煌与落后</a:t>
            </a:r>
            <a:endParaRPr lang="en-US" sz="3008" b="1" dirty="0">
              <a:solidFill>
                <a:prstClr val="black"/>
              </a:solidFill>
              <a:latin typeface="Calibri"/>
            </a:endParaRPr>
          </a:p>
        </p:txBody>
      </p:sp>
      <p:sp>
        <p:nvSpPr>
          <p:cNvPr id="3" name="P_5_BD#bd7fff4ca?vbadefaultcenterpage=1&amp;parentnodeid=52c4bff9f"/>
          <p:cNvSpPr/>
          <p:nvPr/>
        </p:nvSpPr>
        <p:spPr>
          <a:xfrm>
            <a:off x="288665" y="975747"/>
            <a:ext cx="11674736" cy="5397344"/>
          </a:xfrm>
          <a:prstGeom prst="rect">
            <a:avLst/>
          </a:prstGeom>
          <a:noFill/>
        </p:spPr>
        <p:txBody>
          <a:bodyPr wrap="square" lIns="0" tIns="0" rIns="0" bIns="0" rtlCol="0" anchor="t"/>
          <a:lstStyle/>
          <a:p>
            <a:pPr defTabSz="916777"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1.农业:玉米、甘薯等高产作物被引进和推广,广泛植棉,民众的衣食结构发生了重大变化，农产品</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程度提高。</a:t>
            </a:r>
            <a:endParaRPr lang="en-US" sz="2400" b="1" dirty="0">
              <a:solidFill>
                <a:prstClr val="black"/>
              </a:solidFill>
              <a:latin typeface="Calibri"/>
            </a:endParaRPr>
          </a:p>
          <a:p>
            <a:pPr defTabSz="916777"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2.手工业：明中叶以后,在一些行业中,民营手工业超过官营手工业,占据主导地位;在一些商品经济发达的地区出现了</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_______________</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,清朝时资本主义萌芽进一步发展。</a:t>
            </a:r>
            <a:endParaRPr lang="en-US" sz="2400" b="1" dirty="0">
              <a:solidFill>
                <a:prstClr val="black"/>
              </a:solidFill>
              <a:latin typeface="Calibri"/>
            </a:endParaRPr>
          </a:p>
          <a:p>
            <a:pPr defTabSz="916777"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历史概念</a:t>
            </a:r>
            <a:r>
              <a:rPr lang="en-US" sz="2400" b="1" dirty="0" err="1">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sz="24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雇佣关系</a:t>
            </a:r>
            <a:endParaRPr lang="en-US" sz="2400" b="1" dirty="0">
              <a:solidFill>
                <a:srgbClr val="FF0000"/>
              </a:solidFill>
              <a:latin typeface="黑体" panose="02010609060101010101" pitchFamily="49" charset="-122"/>
              <a:ea typeface="黑体" panose="02010609060101010101" pitchFamily="49" charset="-122"/>
            </a:endParaRPr>
          </a:p>
          <a:p>
            <a:pPr defTabSz="916777"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通过工资来维系劳动关系的一种比较稳定的经济形态。即史料中所指的“机户出资，机工出力，计日受值</a:t>
            </a: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p>
          <a:p>
            <a:pPr defTabSz="916777" latinLnBrk="1"/>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        3.</a:t>
            </a:r>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商业</a:t>
            </a:r>
          </a:p>
          <a:p>
            <a:pPr defTabSz="916777" latinLnBrk="1"/>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）货币经济</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随着商品流通领域的扩大</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社会上大量使用</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_______,</a:t>
            </a:r>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白银成为主要货币，商业资本日趋活跃。</a:t>
            </a:r>
          </a:p>
          <a:p>
            <a:pPr defTabSz="916777" latinLnBrk="1"/>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a:t>
            </a:r>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）农产品商品化</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农产品大量进入市场</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棉花、茶叶、甘蔗等经济作物被大量种植。</a:t>
            </a:r>
          </a:p>
          <a:p>
            <a:pPr defTabSz="916777" latinLnBrk="1"/>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a:t>
            </a:r>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）工商业市镇</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明代中后期</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在运河沿岸、江南地区</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工商业市镇大量涌现。市镇成为商品交易的重要场所。</a:t>
            </a:r>
          </a:p>
          <a:p>
            <a:pPr defTabSz="916777" latinLnBrk="1"/>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a:t>
            </a:r>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）商帮</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:_________</a:t>
            </a:r>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的商人群体实力雄厚</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形成大商帮。长途贩运发达。</a:t>
            </a:r>
          </a:p>
          <a:p>
            <a:pPr defTabSz="916777" latinLnBrk="1"/>
            <a:endParaRPr lang="en-US" sz="2400" b="1" dirty="0">
              <a:solidFill>
                <a:prstClr val="black"/>
              </a:solidFill>
              <a:latin typeface="楷体" panose="02010609060101010101" pitchFamily="49" charset="-122"/>
              <a:ea typeface="楷体" panose="02010609060101010101" pitchFamily="49" charset="-122"/>
            </a:endParaRPr>
          </a:p>
          <a:p>
            <a:pPr defTabSz="916777" latinLnBrk="1"/>
            <a:endParaRPr lang="en-US" sz="2400" b="1" dirty="0">
              <a:solidFill>
                <a:prstClr val="black"/>
              </a:solidFill>
              <a:latin typeface="Calibri"/>
            </a:endParaRPr>
          </a:p>
        </p:txBody>
      </p:sp>
      <p:sp>
        <p:nvSpPr>
          <p:cNvPr id="4" name="P_5_AN.5_1#bd7fff4ca.blank?vbadefaultcenterpage=1&amp;parentnodeid=52c4bff9f&amp;hasmatchpositionanswer=1"/>
          <p:cNvSpPr/>
          <p:nvPr/>
        </p:nvSpPr>
        <p:spPr>
          <a:xfrm>
            <a:off x="2327648" y="1172090"/>
            <a:ext cx="1067932" cy="527823"/>
          </a:xfrm>
          <a:prstGeom prst="rect">
            <a:avLst/>
          </a:prstGeom>
          <a:noFill/>
        </p:spPr>
        <p:txBody>
          <a:bodyPr wrap="none" lIns="0" tIns="0" rIns="0" bIns="0" rtlCol="0" anchor="t"/>
          <a:lstStyle/>
          <a:p>
            <a:pPr algn="ctr" defTabSz="916777" latinLnBrk="1">
              <a:lnSpc>
                <a:spcPct val="150000"/>
              </a:lnSpc>
            </a:pPr>
            <a:r>
              <a:rPr lang="en-US" sz="2800" b="1" dirty="0" err="1">
                <a:solidFill>
                  <a:srgbClr val="A00021"/>
                </a:solidFill>
                <a:latin typeface="楷体" panose="02010609060101010101" pitchFamily="49" charset="-122"/>
                <a:ea typeface="楷体" panose="02010609060101010101" pitchFamily="49" charset="-122"/>
                <a:cs typeface="Times New Roman" panose="02020603050405020304" pitchFamily="34" charset="-120"/>
              </a:rPr>
              <a:t>商品化</a:t>
            </a:r>
            <a:endParaRPr lang="en-US" sz="200" b="1" dirty="0">
              <a:solidFill>
                <a:prstClr val="black"/>
              </a:solidFill>
              <a:latin typeface="楷体" panose="02010609060101010101" pitchFamily="49" charset="-122"/>
              <a:ea typeface="楷体" panose="02010609060101010101" pitchFamily="49" charset="-122"/>
            </a:endParaRPr>
          </a:p>
        </p:txBody>
      </p:sp>
      <p:sp>
        <p:nvSpPr>
          <p:cNvPr id="5" name="P_5_AN.6_1#bd7fff4ca.blank?vbadefaultcenterpage=1&amp;parentnodeid=52c4bff9f&amp;hasmatchpositionanswer=1"/>
          <p:cNvSpPr/>
          <p:nvPr/>
        </p:nvSpPr>
        <p:spPr>
          <a:xfrm>
            <a:off x="4638809" y="1878935"/>
            <a:ext cx="2061061" cy="527823"/>
          </a:xfrm>
          <a:prstGeom prst="rect">
            <a:avLst/>
          </a:prstGeom>
          <a:noFill/>
        </p:spPr>
        <p:txBody>
          <a:bodyPr wrap="none" lIns="0" tIns="0" rIns="0" bIns="0" rtlCol="0" anchor="t"/>
          <a:lstStyle/>
          <a:p>
            <a:pPr algn="ctr" defTabSz="916777" latinLnBrk="1">
              <a:lnSpc>
                <a:spcPct val="150000"/>
              </a:lnSpc>
            </a:pPr>
            <a:r>
              <a:rPr lang="en-US" sz="2800" b="1" dirty="0" err="1">
                <a:solidFill>
                  <a:srgbClr val="A00021"/>
                </a:solidFill>
                <a:latin typeface="楷体" panose="02010609060101010101" pitchFamily="49" charset="-122"/>
                <a:ea typeface="楷体" panose="02010609060101010101" pitchFamily="49" charset="-122"/>
                <a:cs typeface="Times New Roman" panose="02020603050405020304" pitchFamily="34" charset="-120"/>
              </a:rPr>
              <a:t>资本主义萌芽</a:t>
            </a:r>
            <a:endParaRPr lang="en-US" sz="200" b="1" dirty="0">
              <a:solidFill>
                <a:prstClr val="black"/>
              </a:solidFill>
              <a:latin typeface="楷体" panose="02010609060101010101" pitchFamily="49" charset="-122"/>
              <a:ea typeface="楷体" panose="02010609060101010101" pitchFamily="49" charset="-122"/>
            </a:endParaRPr>
          </a:p>
        </p:txBody>
      </p:sp>
      <p:sp>
        <p:nvSpPr>
          <p:cNvPr id="6" name="P_5_AN.7_1#bd7fff4ca.blank?vbadefaultcenterpage=1&amp;parentnodeid=52c4bff9f&amp;hasmatchpositionanswer=1">
            <a:extLst>
              <a:ext uri="{FF2B5EF4-FFF2-40B4-BE49-F238E27FC236}">
                <a16:creationId xmlns:a16="http://schemas.microsoft.com/office/drawing/2014/main" id="{D5EEEA3E-FC71-48F6-82F0-916529B95D99}"/>
              </a:ext>
            </a:extLst>
          </p:cNvPr>
          <p:cNvSpPr/>
          <p:nvPr/>
        </p:nvSpPr>
        <p:spPr>
          <a:xfrm>
            <a:off x="8129715" y="3770771"/>
            <a:ext cx="736889" cy="498029"/>
          </a:xfrm>
          <a:prstGeom prst="rect">
            <a:avLst/>
          </a:prstGeom>
          <a:noFill/>
        </p:spPr>
        <p:txBody>
          <a:bodyPr wrap="none" lIns="0" tIns="0" rIns="0" bIns="0" rtlCol="0" anchor="t"/>
          <a:lstStyle/>
          <a:p>
            <a:pPr algn="ctr" defTabSz="916777" latinLnBrk="1">
              <a:lnSpc>
                <a:spcPct val="140000"/>
              </a:lnSpc>
            </a:pPr>
            <a:r>
              <a:rPr lang="en-US" sz="2800" b="1" dirty="0" err="1">
                <a:solidFill>
                  <a:srgbClr val="A00021"/>
                </a:solidFill>
                <a:latin typeface="楷体" panose="02010609060101010101" pitchFamily="49" charset="-122"/>
                <a:ea typeface="楷体" panose="02010609060101010101" pitchFamily="49" charset="-122"/>
                <a:cs typeface="Times New Roman" panose="02020603050405020304" pitchFamily="34" charset="-120"/>
              </a:rPr>
              <a:t>白银</a:t>
            </a:r>
            <a:endParaRPr lang="en-US" sz="200" b="1" dirty="0">
              <a:solidFill>
                <a:prstClr val="black"/>
              </a:solidFill>
              <a:latin typeface="楷体" panose="02010609060101010101" pitchFamily="49" charset="-122"/>
              <a:ea typeface="楷体" panose="02010609060101010101" pitchFamily="49" charset="-122"/>
            </a:endParaRPr>
          </a:p>
        </p:txBody>
      </p:sp>
      <p:sp>
        <p:nvSpPr>
          <p:cNvPr id="7" name="P_5_AN.8_1#bd7fff4ca.blank?vbadefaultcenterpage=1&amp;parentnodeid=52c4bff9f&amp;hasmatchpositionanswer=1">
            <a:extLst>
              <a:ext uri="{FF2B5EF4-FFF2-40B4-BE49-F238E27FC236}">
                <a16:creationId xmlns:a16="http://schemas.microsoft.com/office/drawing/2014/main" id="{5ACD700A-3CEE-4CD8-86B3-1894C7914621}"/>
              </a:ext>
            </a:extLst>
          </p:cNvPr>
          <p:cNvSpPr/>
          <p:nvPr/>
        </p:nvSpPr>
        <p:spPr>
          <a:xfrm>
            <a:off x="1911004" y="5569829"/>
            <a:ext cx="1067932" cy="498029"/>
          </a:xfrm>
          <a:prstGeom prst="rect">
            <a:avLst/>
          </a:prstGeom>
          <a:noFill/>
        </p:spPr>
        <p:txBody>
          <a:bodyPr wrap="none" lIns="0" tIns="0" rIns="0" bIns="0" rtlCol="0" anchor="t"/>
          <a:lstStyle/>
          <a:p>
            <a:pPr algn="ctr" defTabSz="916777" latinLnBrk="1">
              <a:lnSpc>
                <a:spcPct val="140000"/>
              </a:lnSpc>
            </a:pPr>
            <a:r>
              <a:rPr lang="en-US" sz="2800" b="1" dirty="0" err="1">
                <a:solidFill>
                  <a:srgbClr val="A00021"/>
                </a:solidFill>
                <a:latin typeface="楷体" panose="02010609060101010101" pitchFamily="49" charset="-122"/>
                <a:ea typeface="楷体" panose="02010609060101010101" pitchFamily="49" charset="-122"/>
                <a:cs typeface="Times New Roman" panose="02020603050405020304" pitchFamily="34" charset="-120"/>
              </a:rPr>
              <a:t>区域性</a:t>
            </a:r>
            <a:endParaRPr lang="en-US" sz="200"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wipe(left)">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wipe(left)">
                                      <p:cBhvr>
                                        <p:cTn id="22"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P spid="6" grpId="0" build="p" autoUpdateAnimBg="0"/>
      <p:bldP spid="7"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5_BD#bd7fff4ca?vbadefaultcenterpage=1&amp;parentnodeid=52c4bff9f"/>
          <p:cNvSpPr/>
          <p:nvPr/>
        </p:nvSpPr>
        <p:spPr>
          <a:xfrm>
            <a:off x="260955" y="192085"/>
            <a:ext cx="11559255" cy="5561520"/>
          </a:xfrm>
          <a:prstGeom prst="rect">
            <a:avLst/>
          </a:prstGeom>
          <a:noFill/>
        </p:spPr>
        <p:txBody>
          <a:bodyPr wrap="square" lIns="0" tIns="0" rIns="0" bIns="0" rtlCol="0" anchor="t"/>
          <a:lstStyle/>
          <a:p>
            <a:pPr defTabSz="916777" latinLnBrk="1">
              <a:lnSpc>
                <a:spcPct val="14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4.经济政策：</a:t>
            </a:r>
            <a:r>
              <a:rPr lang="en-US" sz="2607"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对内继续推行</a:t>
            </a:r>
            <a:r>
              <a:rPr lang="en-US" sz="2607"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r>
              <a:rPr lang="en-US" sz="2607"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政策,对外实行“海禁”和闭关锁国政策,使中国逐渐落后于世界工业文明的潮流。</a:t>
            </a:r>
            <a:endParaRPr lang="en-US" sz="2607" dirty="0">
              <a:solidFill>
                <a:prstClr val="black"/>
              </a:solidFill>
              <a:latin typeface="Calibri"/>
            </a:endParaRPr>
          </a:p>
          <a:p>
            <a:pPr defTabSz="916777" latinLnBrk="1">
              <a:lnSpc>
                <a:spcPct val="140000"/>
              </a:lnSpc>
            </a:pPr>
            <a:endParaRPr lang="en-US" sz="2607" dirty="0">
              <a:solidFill>
                <a:prstClr val="black"/>
              </a:solidFill>
              <a:latin typeface="Calibri"/>
            </a:endParaRPr>
          </a:p>
        </p:txBody>
      </p:sp>
      <p:sp>
        <p:nvSpPr>
          <p:cNvPr id="6" name="P_5_AN.9_1#bd7fff4ca.blank?vbadefaultcenterpage=1&amp;parentnodeid=52c4bff9f&amp;hasmatchpositionanswer=1">
            <a:extLst>
              <a:ext uri="{FF2B5EF4-FFF2-40B4-BE49-F238E27FC236}">
                <a16:creationId xmlns:a16="http://schemas.microsoft.com/office/drawing/2014/main" id="{8A567F99-495F-4614-A8AC-29008132813E}"/>
              </a:ext>
            </a:extLst>
          </p:cNvPr>
          <p:cNvSpPr/>
          <p:nvPr/>
        </p:nvSpPr>
        <p:spPr>
          <a:xfrm>
            <a:off x="4379114" y="192085"/>
            <a:ext cx="1398975" cy="432907"/>
          </a:xfrm>
          <a:prstGeom prst="rect">
            <a:avLst/>
          </a:prstGeom>
          <a:noFill/>
        </p:spPr>
        <p:txBody>
          <a:bodyPr wrap="none" lIns="0" tIns="0" rIns="0" bIns="0" rtlCol="0" anchor="t"/>
          <a:lstStyle/>
          <a:p>
            <a:pPr algn="ctr" defTabSz="916777" latinLnBrk="1"/>
            <a:r>
              <a:rPr lang="en-US" sz="2800" b="1" dirty="0" err="1">
                <a:solidFill>
                  <a:srgbClr val="A00021"/>
                </a:solidFill>
                <a:latin typeface="楷体" panose="02010609060101010101" pitchFamily="49" charset="-122"/>
                <a:ea typeface="楷体" panose="02010609060101010101" pitchFamily="49" charset="-122"/>
                <a:cs typeface="Times New Roman" panose="02020603050405020304" pitchFamily="34" charset="-120"/>
              </a:rPr>
              <a:t>重农抑商</a:t>
            </a:r>
            <a:endParaRPr lang="en-US" sz="200" b="1" dirty="0">
              <a:solidFill>
                <a:prstClr val="black"/>
              </a:solidFill>
              <a:latin typeface="楷体" panose="02010609060101010101" pitchFamily="49" charset="-122"/>
              <a:ea typeface="楷体" panose="02010609060101010101" pitchFamily="49" charset="-122"/>
            </a:endParaRPr>
          </a:p>
        </p:txBody>
      </p:sp>
      <p:sp>
        <p:nvSpPr>
          <p:cNvPr id="4" name="P_5_BD#bd7fff4ca?vbadefaultcenterpage=1&amp;parentnodeid=52c4bff9f">
            <a:extLst>
              <a:ext uri="{FF2B5EF4-FFF2-40B4-BE49-F238E27FC236}">
                <a16:creationId xmlns:a16="http://schemas.microsoft.com/office/drawing/2014/main" id="{0C545731-183E-4BD8-BE12-4E228B3B4272}"/>
              </a:ext>
            </a:extLst>
          </p:cNvPr>
          <p:cNvSpPr/>
          <p:nvPr/>
        </p:nvSpPr>
        <p:spPr>
          <a:xfrm>
            <a:off x="316372" y="1438992"/>
            <a:ext cx="11559255" cy="5226923"/>
          </a:xfrm>
          <a:prstGeom prst="rect">
            <a:avLst/>
          </a:prstGeom>
          <a:noFill/>
        </p:spPr>
        <p:txBody>
          <a:bodyPr wrap="square" lIns="0" tIns="0" rIns="0" bIns="0" rtlCol="0" anchor="t"/>
          <a:lstStyle/>
          <a:p>
            <a:pPr defTabSz="916777" latinLnBrk="1"/>
            <a:r>
              <a:rPr lang="en-US" sz="2400"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    </a:t>
            </a:r>
            <a:r>
              <a:rPr lang="en-US" sz="24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知识拓展</a:t>
            </a:r>
            <a:r>
              <a:rPr lang="zh-CN" altLang="en-US" sz="2400" b="1" dirty="0">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sz="24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明清实行“海禁”和闭关锁国政策的原因和后果</a:t>
            </a:r>
            <a:endParaRPr lang="en-US" sz="2400" b="1" dirty="0">
              <a:solidFill>
                <a:srgbClr val="FF0000"/>
              </a:solidFill>
              <a:latin typeface="黑体" panose="02010609060101010101" pitchFamily="49" charset="-122"/>
              <a:ea typeface="黑体" panose="02010609060101010101" pitchFamily="49" charset="-122"/>
            </a:endParaRPr>
          </a:p>
          <a:p>
            <a:pPr defTabSz="916777" latinLnBrk="1"/>
            <a:r>
              <a:rPr lang="en-US"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原因</a:t>
            </a:r>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400" b="1" dirty="0">
              <a:solidFill>
                <a:prstClr val="black"/>
              </a:solidFill>
              <a:latin typeface="Calibri"/>
            </a:endParaRPr>
          </a:p>
          <a:p>
            <a:pPr defTabSz="916777" latinLnBrk="1"/>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（1）明初实行“海禁”,主要是因为统治者担心流亡海外的敌对势力勾结倭寇,危及明朝的统治。</a:t>
            </a:r>
            <a:endParaRPr lang="en-US" sz="2000" b="1" dirty="0">
              <a:solidFill>
                <a:prstClr val="black"/>
              </a:solidFill>
              <a:latin typeface="楷体" panose="02010609060101010101" pitchFamily="49" charset="-122"/>
              <a:ea typeface="楷体" panose="02010609060101010101" pitchFamily="49" charset="-122"/>
            </a:endParaRPr>
          </a:p>
          <a:p>
            <a:pPr defTabSz="916777" latinLnBrk="1"/>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清初实行“海禁”主要是为了对付东南沿海人民的抗清斗争,特别是要割断东南沿海人民同台湾郑氏政权的联系。后来实行闭关锁国政策的主要原因是担心沿海人民同外国人交往会危及自己的统治,也受到统治者盲目自大观念的影响。</a:t>
            </a:r>
          </a:p>
          <a:p>
            <a:pPr defTabSz="916777" latinLnBrk="1"/>
            <a:r>
              <a:rPr lang="en-US" altLang="zh-CN"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（3）从根本上看,闭关锁国政策的实行是由自然经济的封闭性决定的。</a:t>
            </a:r>
          </a:p>
          <a:p>
            <a:pPr defTabSz="916777" latinLnBrk="1"/>
            <a:r>
              <a:rPr lang="en-US" altLang="zh-CN"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后果</a:t>
            </a:r>
            <a:r>
              <a:rPr lang="zh-CN" alt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altLang="zh-CN" sz="2400" b="1" dirty="0">
              <a:solidFill>
                <a:prstClr val="black"/>
              </a:solidFill>
              <a:latin typeface="Calibri"/>
            </a:endParaRPr>
          </a:p>
          <a:p>
            <a:pPr defTabSz="916777" latinLnBrk="1"/>
            <a:r>
              <a:rPr lang="en-US" altLang="zh-CN"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（1）给中国航海业和对外贸易带来沉重打击。</a:t>
            </a:r>
            <a:endParaRPr lang="en-US" altLang="zh-CN" sz="20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（2）使中国脱离世界发展大势,失去了利用国际贸易的优势地位开辟海外市场、刺激资本扩张、推进工业化的契机。</a:t>
            </a:r>
            <a:endParaRPr lang="en-US" altLang="zh-CN" sz="20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（3）阻碍了中西方之间的经济文化交流。</a:t>
            </a:r>
            <a:endParaRPr lang="en-US" altLang="zh-CN" sz="20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概念解释</a:t>
            </a:r>
            <a:r>
              <a:rPr lang="zh-CN" altLang="en-US" sz="2400" b="1" dirty="0">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altLang="zh-CN" sz="24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朝贡贸易</a:t>
            </a:r>
            <a:endParaRPr lang="en-US" altLang="zh-CN" sz="2400" b="1" dirty="0">
              <a:solidFill>
                <a:srgbClr val="FF0000"/>
              </a:solidFill>
              <a:latin typeface="黑体" panose="02010609060101010101" pitchFamily="49" charset="-122"/>
              <a:ea typeface="黑体" panose="02010609060101010101" pitchFamily="49" charset="-122"/>
            </a:endParaRPr>
          </a:p>
          <a:p>
            <a:pPr defTabSz="916777" latinLnBrk="1"/>
            <a:r>
              <a:rPr lang="en-US" altLang="zh-CN"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朝贡贸易就是中国政府与海外诸国官方的朝贡和赏赐关系。其由官府控制,私人和民间组织禁止参与,在中国古代对外贸易中占重要地位。其目的不在于获取最大的经济效益,而是要宣扬国威,加强与海外各国的联系,满足统治者对异域珍宝特产的需求。</a:t>
            </a:r>
            <a:endParaRPr lang="en-US" sz="2400" b="1" dirty="0">
              <a:solidFill>
                <a:prstClr val="black"/>
              </a:solidFill>
              <a:latin typeface="Calibri"/>
            </a:endParaRPr>
          </a:p>
          <a:p>
            <a:pPr defTabSz="916777" latinLnBrk="1"/>
            <a:endParaRPr lang="en-US" sz="24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0be0d971d?vbadefaultcenterpage=1&amp;parentnodeid=255957a36"/>
          <p:cNvSpPr/>
          <p:nvPr/>
        </p:nvSpPr>
        <p:spPr>
          <a:xfrm>
            <a:off x="324776" y="103589"/>
            <a:ext cx="11550852" cy="609119"/>
          </a:xfrm>
          <a:prstGeom prst="rect">
            <a:avLst/>
          </a:prstGeom>
          <a:noFill/>
        </p:spPr>
        <p:txBody>
          <a:bodyPr wrap="square" lIns="0" tIns="0" rIns="0" bIns="0" rtlCol="0" anchor="ctr"/>
          <a:lstStyle/>
          <a:p>
            <a:pPr defTabSz="916777" latinLnBrk="1">
              <a:lnSpc>
                <a:spcPct val="150000"/>
              </a:lnSpc>
            </a:pPr>
            <a:r>
              <a:rPr lang="en-US" sz="3008"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三、思想文化上:承古萌新</a:t>
            </a:r>
            <a:endParaRPr lang="en-US" sz="3008" b="1" dirty="0">
              <a:solidFill>
                <a:prstClr val="black"/>
              </a:solidFill>
              <a:latin typeface="Calibri"/>
            </a:endParaRPr>
          </a:p>
        </p:txBody>
      </p:sp>
      <p:sp>
        <p:nvSpPr>
          <p:cNvPr id="3" name="P_5_BD#3dfe8df12?vbadefaultcenterpage=1&amp;parentnodeid=0be0d971d"/>
          <p:cNvSpPr/>
          <p:nvPr/>
        </p:nvSpPr>
        <p:spPr>
          <a:xfrm>
            <a:off x="324776" y="781783"/>
            <a:ext cx="11559255" cy="1746671"/>
          </a:xfrm>
          <a:prstGeom prst="rect">
            <a:avLst/>
          </a:prstGeom>
          <a:noFill/>
        </p:spPr>
        <p:txBody>
          <a:bodyPr wrap="square" lIns="0" tIns="0" rIns="0" bIns="0" rtlCol="0" anchor="t"/>
          <a:lstStyle/>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1.思想</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（1）王阳明心学:认为“良知”就是“本心”和“理”,主张克服私欲,“致良知”。</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（2）李贽的“离经叛道”:主张破除对孔子思想的迷信,认为人皆有私,主张个性自由。</a:t>
            </a:r>
          </a:p>
          <a:p>
            <a:pPr defTabSz="916777" latinLnBrk="1"/>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（3）明清之际的进步思想家还有黄宗羲、顾炎武、王夫之。</a:t>
            </a:r>
            <a:endParaRPr lang="en-US" sz="2400" b="1" dirty="0">
              <a:solidFill>
                <a:prstClr val="black"/>
              </a:solidFill>
              <a:latin typeface="Calibri"/>
            </a:endParaRPr>
          </a:p>
        </p:txBody>
      </p:sp>
      <p:graphicFrame>
        <p:nvGraphicFramePr>
          <p:cNvPr id="5" name="P_5_BD#3dfe8df12?vbadefaultcenterpage=1&amp;parentnodeid=0be0d971d"/>
          <p:cNvGraphicFramePr>
            <a:graphicFrameLocks noGrp="1"/>
          </p:cNvGraphicFramePr>
          <p:nvPr>
            <p:extLst>
              <p:ext uri="{D42A27DB-BD31-4B8C-83A1-F6EECF244321}">
                <p14:modId xmlns:p14="http://schemas.microsoft.com/office/powerpoint/2010/main" val="3150197358"/>
              </p:ext>
            </p:extLst>
          </p:nvPr>
        </p:nvGraphicFramePr>
        <p:xfrm>
          <a:off x="244958" y="2209354"/>
          <a:ext cx="11639073" cy="1448382"/>
        </p:xfrm>
        <a:graphic>
          <a:graphicData uri="http://schemas.openxmlformats.org/drawingml/2006/table">
            <a:tbl>
              <a:tblPr/>
              <a:tblGrid>
                <a:gridCol w="880689">
                  <a:extLst>
                    <a:ext uri="{9D8B030D-6E8A-4147-A177-3AD203B41FA5}">
                      <a16:colId xmlns:a16="http://schemas.microsoft.com/office/drawing/2014/main" val="20000"/>
                    </a:ext>
                  </a:extLst>
                </a:gridCol>
                <a:gridCol w="10758384">
                  <a:extLst>
                    <a:ext uri="{9D8B030D-6E8A-4147-A177-3AD203B41FA5}">
                      <a16:colId xmlns:a16="http://schemas.microsoft.com/office/drawing/2014/main" val="20001"/>
                    </a:ext>
                  </a:extLst>
                </a:gridCol>
              </a:tblGrid>
              <a:tr h="577658">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黄宗羲</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反对君主专制,提出“天下为主,君为客”的思想;提出限制君权的各种理论和设想;主张“工商皆本”</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20994">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顾炎武</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反对君主专制，主张经世致用，“天下兴亡,匹夫有责”</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20994">
                <a:tc>
                  <a:txBody>
                    <a:bodyPr/>
                    <a:lstStyle/>
                    <a:p>
                      <a:pPr algn="ctr">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王夫之</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主张“气者,理之依也”“静即含动”,具有朴素的辩证法思想</a:t>
                      </a:r>
                      <a:endParaRPr lang="en-US" sz="1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7" name="P_5_BD#3dfe8df12?vbadefaultcenterpage=1&amp;parentnodeid=0be0d971d"/>
          <p:cNvSpPr/>
          <p:nvPr/>
        </p:nvSpPr>
        <p:spPr>
          <a:xfrm>
            <a:off x="316373" y="4023445"/>
            <a:ext cx="11559255" cy="527823"/>
          </a:xfrm>
          <a:prstGeom prst="rect">
            <a:avLst/>
          </a:prstGeom>
          <a:noFill/>
        </p:spPr>
        <p:txBody>
          <a:bodyPr wrap="square" lIns="0" tIns="0" rIns="0" bIns="0" rtlCol="0" anchor="t"/>
          <a:lstStyle/>
          <a:p>
            <a:pPr defTabSz="916777" latinLnBrk="1">
              <a:lnSpc>
                <a:spcPct val="150000"/>
              </a:lnSpc>
            </a:pPr>
            <a:r>
              <a:rPr lang="en-US" sz="2607"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         </a:t>
            </a:r>
            <a:endParaRPr lang="en-US" sz="2607" dirty="0">
              <a:solidFill>
                <a:prstClr val="black"/>
              </a:solidFill>
              <a:latin typeface="Calibri"/>
            </a:endParaRPr>
          </a:p>
        </p:txBody>
      </p:sp>
      <p:sp>
        <p:nvSpPr>
          <p:cNvPr id="6" name="P_5_BD#3dfe8df12?vbadefaultcenterpage=1&amp;parentnodeid=0be0d971d">
            <a:extLst>
              <a:ext uri="{FF2B5EF4-FFF2-40B4-BE49-F238E27FC236}">
                <a16:creationId xmlns:a16="http://schemas.microsoft.com/office/drawing/2014/main" id="{2FE09ED4-2FA6-4DC3-82BA-5D5372CFE4B2}"/>
              </a:ext>
            </a:extLst>
          </p:cNvPr>
          <p:cNvSpPr/>
          <p:nvPr/>
        </p:nvSpPr>
        <p:spPr>
          <a:xfrm>
            <a:off x="244958" y="3648790"/>
            <a:ext cx="11559255" cy="3243843"/>
          </a:xfrm>
          <a:prstGeom prst="rect">
            <a:avLst/>
          </a:prstGeom>
          <a:noFill/>
        </p:spPr>
        <p:txBody>
          <a:bodyPr wrap="square" lIns="0" tIns="0" rIns="0" bIns="0" rtlCol="0" anchor="t"/>
          <a:lstStyle/>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2.科学技术</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（1）医学:《本草纲目》系统地总结了中国16世纪以前的中医药学成就,创立了当时世界上最先进的分类法。</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（2）农学:《</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》系统地总结了历代经验,达到传统农业科技的顶峰,徐光启被誉为“中国近代科学先驱”。</a:t>
            </a:r>
            <a:endParaRPr lang="en-US" sz="2400" b="1" dirty="0">
              <a:solidFill>
                <a:prstClr val="black"/>
              </a:solidFill>
              <a:latin typeface="Calibri"/>
            </a:endParaRPr>
          </a:p>
          <a:p>
            <a:pPr defTabSz="916777"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历史概念</a:t>
            </a:r>
            <a:r>
              <a:rPr lang="en-US" sz="2400" b="1" dirty="0" err="1">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sz="24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西学东渐</a:t>
            </a:r>
            <a:endParaRPr lang="en-US" sz="2400" b="1" dirty="0">
              <a:solidFill>
                <a:srgbClr val="FF0000"/>
              </a:solidFill>
              <a:latin typeface="黑体" panose="02010609060101010101" pitchFamily="49" charset="-122"/>
              <a:ea typeface="黑体" panose="02010609060101010101" pitchFamily="49" charset="-122"/>
            </a:endParaRPr>
          </a:p>
          <a:p>
            <a:pPr defTabSz="916777"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伴随新航路的开辟，东西方联系加强。16世纪欧洲进行宗教改革，天主教势力被削弱，于是西方传教士东来传播天主教。他们在传教的同时，客观上也传播了西方近代科技，为中国传统科技注入了生机和活力。同时传教士也向欧洲传播了中国传统文化，促进了中西方文化交流。</a:t>
            </a:r>
            <a:endParaRPr lang="en-US" sz="2000" b="1" dirty="0">
              <a:solidFill>
                <a:prstClr val="black"/>
              </a:solidFill>
              <a:latin typeface="楷体" panose="02010609060101010101" pitchFamily="49" charset="-122"/>
              <a:ea typeface="楷体" panose="02010609060101010101" pitchFamily="49" charset="-122"/>
            </a:endParaRPr>
          </a:p>
          <a:p>
            <a:pPr defTabSz="916777" latinLnBrk="1"/>
            <a:endParaRPr lang="en-US" sz="2400" b="1" dirty="0">
              <a:solidFill>
                <a:prstClr val="black"/>
              </a:solidFill>
              <a:latin typeface="Calibri"/>
            </a:endParaRPr>
          </a:p>
        </p:txBody>
      </p:sp>
      <p:sp>
        <p:nvSpPr>
          <p:cNvPr id="8" name="P_5_AN.10_1#3dfe8df12.blank?vbadefaultcenterpage=1&amp;parentnodeid=0be0d971d&amp;hasmatchpositionanswer=1">
            <a:extLst>
              <a:ext uri="{FF2B5EF4-FFF2-40B4-BE49-F238E27FC236}">
                <a16:creationId xmlns:a16="http://schemas.microsoft.com/office/drawing/2014/main" id="{8FE052A9-D371-4048-9E24-63BDA858F11A}"/>
              </a:ext>
            </a:extLst>
          </p:cNvPr>
          <p:cNvSpPr/>
          <p:nvPr/>
        </p:nvSpPr>
        <p:spPr>
          <a:xfrm>
            <a:off x="2198341" y="4600549"/>
            <a:ext cx="1398975" cy="498029"/>
          </a:xfrm>
          <a:prstGeom prst="rect">
            <a:avLst/>
          </a:prstGeom>
          <a:noFill/>
        </p:spPr>
        <p:txBody>
          <a:bodyPr wrap="none" lIns="0" tIns="0" rIns="0" bIns="0" rtlCol="0" anchor="t"/>
          <a:lstStyle/>
          <a:p>
            <a:pPr algn="ctr" defTabSz="916777" latinLnBrk="1"/>
            <a:r>
              <a:rPr lang="en-US" sz="2800" b="1" dirty="0" err="1">
                <a:solidFill>
                  <a:srgbClr val="A00021"/>
                </a:solidFill>
                <a:latin typeface="楷体" panose="02010609060101010101" pitchFamily="49" charset="-122"/>
                <a:ea typeface="楷体" panose="02010609060101010101" pitchFamily="49" charset="-122"/>
                <a:cs typeface="Times New Roman" panose="02020603050405020304" pitchFamily="34" charset="-120"/>
              </a:rPr>
              <a:t>农政全书</a:t>
            </a:r>
            <a:endParaRPr lang="en-US" sz="200"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5_BD#3dfe8df12?vbadefaultcenterpage=1&amp;parentnodeid=0be0d971d"/>
          <p:cNvSpPr/>
          <p:nvPr/>
        </p:nvSpPr>
        <p:spPr>
          <a:xfrm>
            <a:off x="193964" y="226720"/>
            <a:ext cx="11755581" cy="2544190"/>
          </a:xfrm>
          <a:prstGeom prst="rect">
            <a:avLst/>
          </a:prstGeom>
          <a:noFill/>
        </p:spPr>
        <p:txBody>
          <a:bodyPr wrap="square" lIns="0" tIns="0" rIns="0" bIns="0" rtlCol="0" anchor="t"/>
          <a:lstStyle/>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3.文学艺术</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（1）明清小说:明清时期,小说创作进入繁荣时期,著名的长篇小说有《三国演义》《水浒传》《西游记》《红楼梦》。</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（2）绘画:明清时期,文人画代表作有明代徐渭的《牡丹蕉石图》和清代郑板桥的《墨兰图》。</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（3）“国粹”京剧:明中叶到清中期,昆曲鼎盛,被誉为“百戏之祖”。清乾隆年间,四大徽班进京献艺;道光年间,形成“徽汉合流”局面,后经过不断融合吸收,京剧形成,被誉为“国粹”。</a:t>
            </a:r>
            <a:endParaRPr lang="en-US" sz="2400" b="1" dirty="0">
              <a:solidFill>
                <a:prstClr val="black"/>
              </a:solidFill>
              <a:latin typeface="Calibri"/>
            </a:endParaRPr>
          </a:p>
          <a:p>
            <a:pPr defTabSz="916777"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400" b="1" dirty="0">
              <a:solidFill>
                <a:prstClr val="black"/>
              </a:solidFill>
              <a:latin typeface="Calibri"/>
            </a:endParaRPr>
          </a:p>
        </p:txBody>
      </p:sp>
      <p:sp>
        <p:nvSpPr>
          <p:cNvPr id="3" name="P_5_BD#3dfe8df12?vbadefaultcenterpage=1&amp;parentnodeid=0be0d971d">
            <a:extLst>
              <a:ext uri="{FF2B5EF4-FFF2-40B4-BE49-F238E27FC236}">
                <a16:creationId xmlns:a16="http://schemas.microsoft.com/office/drawing/2014/main" id="{D0BE011A-8E79-44DA-A1C2-EB54B50F4B2B}"/>
              </a:ext>
            </a:extLst>
          </p:cNvPr>
          <p:cNvSpPr/>
          <p:nvPr/>
        </p:nvSpPr>
        <p:spPr>
          <a:xfrm>
            <a:off x="316372" y="2770910"/>
            <a:ext cx="11559255" cy="2022763"/>
          </a:xfrm>
          <a:prstGeom prst="rect">
            <a:avLst/>
          </a:prstGeom>
          <a:noFill/>
        </p:spPr>
        <p:txBody>
          <a:bodyPr wrap="square" lIns="0" tIns="0" rIns="0" bIns="0" rtlCol="0" anchor="t"/>
          <a:lstStyle/>
          <a:p>
            <a:pPr defTabSz="916777" latinLnBrk="1"/>
            <a:r>
              <a:rPr lang="en-US" sz="2400" b="1" dirty="0">
                <a:solidFill>
                  <a:srgbClr val="FF0000"/>
                </a:solidFill>
                <a:latin typeface="宋体" panose="02010600030101010101" pitchFamily="2" charset="-122"/>
                <a:ea typeface="宋体" panose="02010600030101010101" pitchFamily="2" charset="-122"/>
                <a:cs typeface="Times New Roman" panose="02020603050405020304" pitchFamily="34" charset="-120"/>
              </a:rPr>
              <a:t>    </a:t>
            </a:r>
            <a:r>
              <a:rPr lang="en-US" altLang="zh-CN" sz="24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知识拓展</a:t>
            </a:r>
            <a:r>
              <a:rPr lang="en-US" altLang="zh-CN" sz="2400" b="1" dirty="0" err="1">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altLang="zh-CN" sz="24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明清小说形成的社会环境</a:t>
            </a:r>
            <a:endParaRPr lang="en-US" altLang="zh-CN" sz="2400" b="1" dirty="0">
              <a:solidFill>
                <a:srgbClr val="FF0000"/>
              </a:solidFill>
              <a:latin typeface="黑体" panose="02010609060101010101" pitchFamily="49" charset="-122"/>
              <a:ea typeface="黑体" panose="02010609060101010101" pitchFamily="49" charset="-122"/>
            </a:endParaRPr>
          </a:p>
          <a:p>
            <a:pPr defTabSz="916777" latinLnBrk="1"/>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（1）政治上,封建君主专制进一步强化,达到了顶峰。</a:t>
            </a:r>
            <a:endParaRPr lang="en-US" sz="2000" b="1" dirty="0">
              <a:solidFill>
                <a:prstClr val="black"/>
              </a:solidFill>
              <a:latin typeface="楷体" panose="02010609060101010101" pitchFamily="49" charset="-122"/>
              <a:ea typeface="楷体" panose="02010609060101010101" pitchFamily="49" charset="-122"/>
            </a:endParaRPr>
          </a:p>
          <a:p>
            <a:pPr defTabSz="916777" latinLnBrk="1"/>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（2）思想领域,宋明理学占统治地位,禁锢了人们的思想。</a:t>
            </a:r>
            <a:endParaRPr lang="en-US" sz="2000" b="1" dirty="0">
              <a:solidFill>
                <a:prstClr val="black"/>
              </a:solidFill>
              <a:latin typeface="楷体" panose="02010609060101010101" pitchFamily="49" charset="-122"/>
              <a:ea typeface="楷体" panose="02010609060101010101" pitchFamily="49" charset="-122"/>
            </a:endParaRPr>
          </a:p>
          <a:p>
            <a:pPr defTabSz="916777" latinLnBrk="1"/>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（3）经济领域,封建经济高度繁荣,出现了资本主义萌芽,封建制度开始走向衰落。</a:t>
            </a:r>
            <a:endParaRPr lang="en-US" sz="2000" b="1" dirty="0">
              <a:solidFill>
                <a:prstClr val="black"/>
              </a:solidFill>
              <a:latin typeface="楷体" panose="02010609060101010101" pitchFamily="49" charset="-122"/>
              <a:ea typeface="楷体" panose="02010609060101010101" pitchFamily="49" charset="-122"/>
            </a:endParaRPr>
          </a:p>
          <a:p>
            <a:pPr defTabSz="916777" latinLnBrk="1"/>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（4）社会上弥漫着拜金逐利的风气,传统的轻商观念开始淡化,这在文学作品中有所体现。</a:t>
            </a:r>
            <a:endParaRPr lang="en-US" sz="2000" b="1" dirty="0">
              <a:solidFill>
                <a:prstClr val="black"/>
              </a:solidFill>
              <a:latin typeface="楷体" panose="02010609060101010101" pitchFamily="49" charset="-122"/>
              <a:ea typeface="楷体" panose="02010609060101010101" pitchFamily="49" charset="-122"/>
            </a:endParaRPr>
          </a:p>
          <a:p>
            <a:pPr defTabSz="916777" latinLnBrk="1"/>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（5）明清社会矛盾加深,一些文人写出的一批批判现实的力作,体现了对封建制度的批判和叛逆特色。</a:t>
            </a:r>
            <a:endParaRPr lang="en-US" sz="2000" b="1" dirty="0">
              <a:solidFill>
                <a:prstClr val="black"/>
              </a:solidFill>
              <a:latin typeface="楷体" panose="02010609060101010101" pitchFamily="49" charset="-122"/>
              <a:ea typeface="楷体" panose="02010609060101010101" pitchFamily="49" charset="-122"/>
            </a:endParaRPr>
          </a:p>
        </p:txBody>
      </p:sp>
      <p:sp>
        <p:nvSpPr>
          <p:cNvPr id="4" name="P_5_BD#3dfe8df12?vbadefaultcenterpage=1&amp;parentnodeid=0be0d971d">
            <a:extLst>
              <a:ext uri="{FF2B5EF4-FFF2-40B4-BE49-F238E27FC236}">
                <a16:creationId xmlns:a16="http://schemas.microsoft.com/office/drawing/2014/main" id="{796D2764-02A2-4F97-86E6-5305C2DCFFDB}"/>
              </a:ext>
            </a:extLst>
          </p:cNvPr>
          <p:cNvSpPr/>
          <p:nvPr/>
        </p:nvSpPr>
        <p:spPr>
          <a:xfrm>
            <a:off x="292126" y="4875861"/>
            <a:ext cx="11559255" cy="2911332"/>
          </a:xfrm>
          <a:prstGeom prst="rect">
            <a:avLst/>
          </a:prstGeom>
          <a:noFill/>
        </p:spPr>
        <p:txBody>
          <a:bodyPr wrap="square" lIns="0" tIns="0" rIns="0" bIns="0" rtlCol="0" anchor="t"/>
          <a:lstStyle/>
          <a:p>
            <a:pPr defTabSz="916777"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通史关联</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明清时期封建社会走向衰落。清朝君主专制发展到顶峰,在政治上表现为军机处的设立;在经济上表现为推行重农抑商和闭关锁国政策;在文化上表现为八股取士、大兴“文字狱”、强化理学的统治地位。这些压制了新经济因素的成长,阻碍了资本主义萌芽的发展,促使这一时期的思想文化上出现了反映社会需要的反对君主专制、提倡“工商皆本”的早期启蒙思想。</a:t>
            </a:r>
            <a:endParaRPr lang="en-US" sz="2400"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f1b090335.fixed?vbadefaultcenterpage=1&amp;parentnodeid=5dfe9ad41"/>
          <p:cNvSpPr/>
          <p:nvPr/>
        </p:nvSpPr>
        <p:spPr>
          <a:xfrm>
            <a:off x="0" y="0"/>
            <a:ext cx="12128394" cy="834228"/>
          </a:xfrm>
          <a:prstGeom prst="rect">
            <a:avLst/>
          </a:prstGeom>
          <a:noFill/>
        </p:spPr>
        <p:txBody>
          <a:bodyPr wrap="none" lIns="0" tIns="0" rIns="0" bIns="0" rtlCol="0" anchor="ctr"/>
          <a:lstStyle/>
          <a:p>
            <a:pPr algn="ctr" defTabSz="916777" latinLnBrk="1">
              <a:lnSpc>
                <a:spcPct val="150000"/>
              </a:lnSpc>
            </a:pP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考点一</a:t>
            </a:r>
            <a:r>
              <a:rPr lang="en-US" sz="381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明清君主专制的强化</a:t>
            </a:r>
            <a:endParaRPr lang="en-US" sz="3810" dirty="0">
              <a:solidFill>
                <a:prstClr val="black"/>
              </a:solidFill>
              <a:latin typeface="Calibri"/>
            </a:endParaRPr>
          </a:p>
        </p:txBody>
      </p:sp>
      <p:pic>
        <p:nvPicPr>
          <p:cNvPr id="5" name="C_5#0758518a6.inline_image?vbadefaultcenterpage=1&amp;parentnodeid=f1b090335" descr="preencoded.png">
            <a:extLst>
              <a:ext uri="{FF2B5EF4-FFF2-40B4-BE49-F238E27FC236}">
                <a16:creationId xmlns:a16="http://schemas.microsoft.com/office/drawing/2014/main" id="{F0B0FA0D-7E6C-4CD3-B59C-F789C42C067D}"/>
              </a:ext>
            </a:extLst>
          </p:cNvPr>
          <p:cNvPicPr>
            <a:picLocks noChangeAspect="1"/>
          </p:cNvPicPr>
          <p:nvPr/>
        </p:nvPicPr>
        <p:blipFill>
          <a:blip r:embed="rId3"/>
          <a:stretch>
            <a:fillRect/>
          </a:stretch>
        </p:blipFill>
        <p:spPr>
          <a:xfrm>
            <a:off x="316372" y="1045077"/>
            <a:ext cx="2117656" cy="504204"/>
          </a:xfrm>
          <a:prstGeom prst="rect">
            <a:avLst/>
          </a:prstGeom>
        </p:spPr>
      </p:pic>
      <p:sp>
        <p:nvSpPr>
          <p:cNvPr id="6" name="QC_6#113e8618f?vbadefaultcenterpage=1&amp;parentnodeid=0758518a6">
            <a:extLst>
              <a:ext uri="{FF2B5EF4-FFF2-40B4-BE49-F238E27FC236}">
                <a16:creationId xmlns:a16="http://schemas.microsoft.com/office/drawing/2014/main" id="{36D5AED9-B2ED-41E0-9AC9-D58EF36EBEBB}"/>
              </a:ext>
            </a:extLst>
          </p:cNvPr>
          <p:cNvSpPr/>
          <p:nvPr/>
        </p:nvSpPr>
        <p:spPr>
          <a:xfrm>
            <a:off x="316373" y="1684914"/>
            <a:ext cx="11559255" cy="2533943"/>
          </a:xfrm>
          <a:prstGeom prst="rect">
            <a:avLst/>
          </a:prstGeom>
          <a:noFill/>
        </p:spPr>
        <p:txBody>
          <a:bodyPr wrap="square" lIns="0" tIns="0" rIns="0" bIns="0" rtlCol="0" anchor="t"/>
          <a:lstStyle/>
          <a:p>
            <a:pPr defTabSz="916777" latinLnBrk="1">
              <a:lnSpc>
                <a:spcPct val="13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典例1</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[2021全国甲卷，27，4分]</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明代，在浙江桐乡县，地方官员若出身进士，当地的秀才就“不胜谄事”，若出身举人,便随意提出要求,“苟不如意，便加词色犯之”。</a:t>
            </a:r>
            <a:r>
              <a:rPr lang="en-US" sz="2607"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这一现象反映出(</a:t>
            </a:r>
            <a:r>
              <a:rPr lang="en-US" sz="2607"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3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A.官员士绅之间关系紧张</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B.士人舆论左右地方政事</a:t>
            </a:r>
            <a:endParaRPr lang="en-US" sz="2607" b="1" dirty="0">
              <a:solidFill>
                <a:prstClr val="black"/>
              </a:solidFill>
              <a:latin typeface="Calibri"/>
            </a:endParaRPr>
          </a:p>
          <a:p>
            <a:pPr defTabSz="916777" latinLnBrk="1">
              <a:lnSpc>
                <a:spcPct val="13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C.出身等级决定行政能力</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D.科考功名影响官员威望</a:t>
            </a:r>
            <a:endParaRPr lang="en-US" sz="2607" b="1" dirty="0">
              <a:solidFill>
                <a:prstClr val="black"/>
              </a:solidFill>
              <a:latin typeface="Calibri"/>
            </a:endParaRPr>
          </a:p>
        </p:txBody>
      </p:sp>
      <p:sp>
        <p:nvSpPr>
          <p:cNvPr id="7" name="QC_6_AN.1_1#113e8618f.bracket?vbadefaultcenterpage=1&amp;parentnodeid=0758518a6&amp;hasmatchpositionanswer=1">
            <a:extLst>
              <a:ext uri="{FF2B5EF4-FFF2-40B4-BE49-F238E27FC236}">
                <a16:creationId xmlns:a16="http://schemas.microsoft.com/office/drawing/2014/main" id="{2AE5517B-08AC-4EB9-B9A4-0FD0A2F623AF}"/>
              </a:ext>
            </a:extLst>
          </p:cNvPr>
          <p:cNvSpPr/>
          <p:nvPr/>
        </p:nvSpPr>
        <p:spPr>
          <a:xfrm>
            <a:off x="4157786" y="2715603"/>
            <a:ext cx="313536" cy="472564"/>
          </a:xfrm>
          <a:prstGeom prst="rect">
            <a:avLst/>
          </a:prstGeom>
          <a:noFill/>
        </p:spPr>
        <p:txBody>
          <a:bodyPr wrap="none" lIns="0" tIns="0" rIns="0" bIns="0" rtlCol="0" anchor="t"/>
          <a:lstStyle/>
          <a:p>
            <a:pPr algn="ctr" defTabSz="916777" latinLnBrk="1">
              <a:lnSpc>
                <a:spcPct val="13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D</a:t>
            </a:r>
            <a:endParaRPr lang="en-US" sz="100" b="1" dirty="0">
              <a:solidFill>
                <a:prstClr val="black"/>
              </a:solidFill>
              <a:latin typeface="Calibri"/>
            </a:endParaRPr>
          </a:p>
        </p:txBody>
      </p:sp>
      <p:graphicFrame>
        <p:nvGraphicFramePr>
          <p:cNvPr id="8" name="P_6_BD#ce1ae9cbc?vbadefaultcenterpage=1&amp;parentnodeid=0758518a6">
            <a:extLst>
              <a:ext uri="{FF2B5EF4-FFF2-40B4-BE49-F238E27FC236}">
                <a16:creationId xmlns:a16="http://schemas.microsoft.com/office/drawing/2014/main" id="{4A9B85B7-597F-44E4-A862-275C21314F8D}"/>
              </a:ext>
            </a:extLst>
          </p:cNvPr>
          <p:cNvGraphicFramePr>
            <a:graphicFrameLocks noGrp="1"/>
          </p:cNvGraphicFramePr>
          <p:nvPr>
            <p:extLst>
              <p:ext uri="{D42A27DB-BD31-4B8C-83A1-F6EECF244321}">
                <p14:modId xmlns:p14="http://schemas.microsoft.com/office/powerpoint/2010/main" val="963070382"/>
              </p:ext>
            </p:extLst>
          </p:nvPr>
        </p:nvGraphicFramePr>
        <p:xfrm>
          <a:off x="316373" y="4354488"/>
          <a:ext cx="11468215" cy="2042280"/>
        </p:xfrm>
        <a:graphic>
          <a:graphicData uri="http://schemas.openxmlformats.org/drawingml/2006/table">
            <a:tbl>
              <a:tblPr/>
              <a:tblGrid>
                <a:gridCol w="1161699">
                  <a:extLst>
                    <a:ext uri="{9D8B030D-6E8A-4147-A177-3AD203B41FA5}">
                      <a16:colId xmlns:a16="http://schemas.microsoft.com/office/drawing/2014/main" val="20000"/>
                    </a:ext>
                  </a:extLst>
                </a:gridCol>
                <a:gridCol w="10306516">
                  <a:extLst>
                    <a:ext uri="{9D8B030D-6E8A-4147-A177-3AD203B41FA5}">
                      <a16:colId xmlns:a16="http://schemas.microsoft.com/office/drawing/2014/main" val="20001"/>
                    </a:ext>
                  </a:extLst>
                </a:gridCol>
              </a:tblGrid>
              <a:tr h="359309">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明代的科举考试</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59309">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本题的关键是官员的出身是进士还是举人的不同影响力</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661831">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材料信息是，明代桐乡秀才对出身进士的地方官员“不胜谄事”，对出身举人的地方官员则随意提出要求。这实质上反映出进士的功名比举人的功名更具威望</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61831">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易错分析</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材料体现不出官员、士绅之间关系紧张，故A错误；材料没有体现士人舆论左右地方政事的信息，故B错误；出身等级不可能决定行政能力，故C说法错误</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2_1#fea5db412?vbadefaultcenterpage=1&amp;parentnodeid=0758518a6"/>
          <p:cNvSpPr/>
          <p:nvPr/>
        </p:nvSpPr>
        <p:spPr>
          <a:xfrm>
            <a:off x="316373" y="781579"/>
            <a:ext cx="11559255" cy="2315455"/>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变式1.明朝政府在科举中普遍采取“优养”措施，生员、举人参加乡试、会试，岁贡生员入京，皆给予盘缠补助。这体现出(</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A.民众贫富差距的消弭</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B.官员文化素质的提高</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C.科举考试程序的优化</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D.政权社会基础的扩大</a:t>
            </a:r>
            <a:endParaRPr lang="en-US" sz="2800" b="1" dirty="0">
              <a:solidFill>
                <a:prstClr val="black"/>
              </a:solidFill>
              <a:latin typeface="Calibri"/>
            </a:endParaRPr>
          </a:p>
        </p:txBody>
      </p:sp>
      <p:sp>
        <p:nvSpPr>
          <p:cNvPr id="3" name="QC_6_AN.3_1#fea5db412.bracket?vbadefaultcenterpage=1&amp;parentnodeid=0758518a6&amp;hasmatchpositionanswer=1"/>
          <p:cNvSpPr/>
          <p:nvPr/>
        </p:nvSpPr>
        <p:spPr>
          <a:xfrm>
            <a:off x="8167262" y="1426079"/>
            <a:ext cx="296029" cy="532152"/>
          </a:xfrm>
          <a:prstGeom prst="rect">
            <a:avLst/>
          </a:prstGeom>
          <a:noFill/>
        </p:spPr>
        <p:txBody>
          <a:bodyPr wrap="none" lIns="0" tIns="0" rIns="0" bIns="0" rtlCol="0" anchor="t"/>
          <a:lstStyle/>
          <a:p>
            <a:pPr algn="ctr" defTabSz="916777" latinLnBrk="1">
              <a:lnSpc>
                <a:spcPct val="150000"/>
              </a:lnSpc>
            </a:pPr>
            <a:r>
              <a:rPr lang="en-US" sz="3200"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300" dirty="0">
              <a:solidFill>
                <a:prstClr val="black"/>
              </a:solidFill>
              <a:latin typeface="Calibri"/>
            </a:endParaRPr>
          </a:p>
        </p:txBody>
      </p:sp>
      <p:sp>
        <p:nvSpPr>
          <p:cNvPr id="4" name="QC_6_AS.4_1#fea5db412?vbadefaultcenterpage=1&amp;parentnodeid=0758518a6"/>
          <p:cNvSpPr/>
          <p:nvPr/>
        </p:nvSpPr>
        <p:spPr>
          <a:xfrm>
            <a:off x="316373" y="3760966"/>
            <a:ext cx="11559255" cy="1719578"/>
          </a:xfrm>
          <a:prstGeom prst="rect">
            <a:avLst/>
          </a:prstGeom>
          <a:noFill/>
        </p:spPr>
        <p:txBody>
          <a:bodyPr wrap="square" lIns="0" tIns="0" rIns="0" bIns="0" rtlCol="0" anchor="t"/>
          <a:lstStyle/>
          <a:p>
            <a:pPr defTabSz="916777" latinLnBrk="1">
              <a:lnSpc>
                <a:spcPct val="150000"/>
              </a:lnSpc>
            </a:pPr>
            <a:r>
              <a:rPr lang="en-US" sz="2607" b="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根据“生员、举人参加乡试、会试，岁贡生员入京，皆给予盘缠补助”可以看出，明朝进一步优化考生应考的流程，不让考生因盘缠问题而耽误考试，C正确。</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a403bccbb?vbadefaultcenterpage=1&amp;parentnodeid=0758518a6"/>
          <p:cNvSpPr/>
          <p:nvPr/>
        </p:nvSpPr>
        <p:spPr>
          <a:xfrm>
            <a:off x="441064" y="566657"/>
            <a:ext cx="11559255" cy="2722638"/>
          </a:xfrm>
          <a:prstGeom prst="rect">
            <a:avLst/>
          </a:prstGeom>
          <a:noFill/>
        </p:spPr>
        <p:txBody>
          <a:bodyPr wrap="square" lIns="0" tIns="0" rIns="0" bIns="0" rtlCol="0" anchor="t"/>
          <a:lstStyle/>
          <a:p>
            <a:pPr defTabSz="916777" latinLnBrk="1">
              <a:lnSpc>
                <a:spcPct val="14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典例2</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（2020课标Ⅲ，27，4分）明万历年间，神宗下令工部铸钱供内府用，内阁首辅张居正“以利不胜费止之”。神宗向户部索求十万金，张居正面谏力争，“得停发太仓银十万两”。这反映出当时(</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4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A.内阁权势强大</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B.皇权受到严重制约</a:t>
            </a:r>
            <a:endParaRPr lang="en-US" sz="2800" b="1" dirty="0">
              <a:solidFill>
                <a:prstClr val="black"/>
              </a:solidFill>
              <a:latin typeface="Calibri"/>
            </a:endParaRPr>
          </a:p>
          <a:p>
            <a:pPr defTabSz="916777" latinLnBrk="1">
              <a:lnSpc>
                <a:spcPct val="14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C.社会经济凋敝</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D.君权相权关系紧张</a:t>
            </a:r>
            <a:endParaRPr lang="en-US" sz="2800" b="1" dirty="0">
              <a:solidFill>
                <a:prstClr val="black"/>
              </a:solidFill>
              <a:latin typeface="Calibri"/>
            </a:endParaRPr>
          </a:p>
        </p:txBody>
      </p:sp>
      <p:sp>
        <p:nvSpPr>
          <p:cNvPr id="3" name="QC_6_AN.5_1#a403bccbb.bracket?vbadefaultcenterpage=1&amp;parentnodeid=0758518a6&amp;hasmatchpositionanswer=1"/>
          <p:cNvSpPr/>
          <p:nvPr/>
        </p:nvSpPr>
        <p:spPr>
          <a:xfrm>
            <a:off x="8636395" y="1795751"/>
            <a:ext cx="313536" cy="502358"/>
          </a:xfrm>
          <a:prstGeom prst="rect">
            <a:avLst/>
          </a:prstGeom>
          <a:noFill/>
        </p:spPr>
        <p:txBody>
          <a:bodyPr wrap="none" lIns="0" tIns="0" rIns="0" bIns="0" rtlCol="0" anchor="t"/>
          <a:lstStyle/>
          <a:p>
            <a:pPr algn="ctr" defTabSz="916777" latinLnBrk="1">
              <a:lnSpc>
                <a:spcPct val="14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100" dirty="0">
              <a:solidFill>
                <a:prstClr val="black"/>
              </a:solidFill>
              <a:latin typeface="Calibri"/>
            </a:endParaRPr>
          </a:p>
        </p:txBody>
      </p:sp>
      <p:graphicFrame>
        <p:nvGraphicFramePr>
          <p:cNvPr id="5" name="P_6_BD#41c17310b?vbadefaultcenterpage=1&amp;parentnodeid=0758518a6"/>
          <p:cNvGraphicFramePr>
            <a:graphicFrameLocks noGrp="1"/>
          </p:cNvGraphicFramePr>
          <p:nvPr/>
        </p:nvGraphicFramePr>
        <p:xfrm>
          <a:off x="316373" y="3781529"/>
          <a:ext cx="11468553" cy="2509814"/>
        </p:xfrm>
        <a:graphic>
          <a:graphicData uri="http://schemas.openxmlformats.org/drawingml/2006/table">
            <a:tbl>
              <a:tblPr/>
              <a:tblGrid>
                <a:gridCol w="1070528">
                  <a:extLst>
                    <a:ext uri="{9D8B030D-6E8A-4147-A177-3AD203B41FA5}">
                      <a16:colId xmlns:a16="http://schemas.microsoft.com/office/drawing/2014/main" val="20000"/>
                    </a:ext>
                  </a:extLst>
                </a:gridCol>
                <a:gridCol w="10398025">
                  <a:extLst>
                    <a:ext uri="{9D8B030D-6E8A-4147-A177-3AD203B41FA5}">
                      <a16:colId xmlns:a16="http://schemas.microsoft.com/office/drawing/2014/main" val="20001"/>
                    </a:ext>
                  </a:extLst>
                </a:gridCol>
              </a:tblGrid>
              <a:tr h="379935">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明朝的内阁制度——内阁制度的发展演变以及和皇权的关系</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79935">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本题的关键信息是张居正“以利不胜费止之”，“得停发太仓银十万两”</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039984">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审读材料信息得出，神宗下令工部铸钱供内府用、向户部索求十万金的诉求在内阁首辅张居正的干预下未能满足，再结合明代皇权和内阁之间关系的相关知识，可以说明万历年间内阁权势较强，一定程度上限制了皇权的任意妄为</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09960">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本题通过明代万历时期的君权和内阁关系的材料情境的设置，引导学生在特定的材料信息情境背景之下对材料进行分析和理解，考查学生历史解释和史料实证的学科素养</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6_1#c6cb7a7f0?vbadefaultcenterpage=1&amp;parentnodeid=0758518a6"/>
          <p:cNvSpPr/>
          <p:nvPr/>
        </p:nvSpPr>
        <p:spPr>
          <a:xfrm>
            <a:off x="316373" y="386046"/>
            <a:ext cx="11559255" cy="2315455"/>
          </a:xfrm>
          <a:prstGeom prst="rect">
            <a:avLst/>
          </a:prstGeom>
          <a:noFill/>
        </p:spPr>
        <p:txBody>
          <a:bodyPr wrap="square" lIns="0" tIns="0" rIns="0" bIns="0" rtlCol="0" anchor="t"/>
          <a:lstStyle/>
          <a:p>
            <a:pPr defTabSz="916777" latinLnBrk="1"/>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变式2.明成祖时期设立内阁，票拟成为内阁辅助皇帝决策的手段。明神宗下令工部铸钱供内府用，内阁首辅张居正“以利不胜费止之”。这反映出当时(</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A.内阁逐渐拥有决策权</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B.皇权受到一定制约</a:t>
            </a:r>
            <a:endParaRPr lang="en-US" sz="2800" b="1" dirty="0">
              <a:solidFill>
                <a:prstClr val="black"/>
              </a:solidFill>
              <a:latin typeface="Calibri"/>
            </a:endParaRPr>
          </a:p>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C.皇帝的权力日趋衰落</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D.君权相权关系紧张</a:t>
            </a:r>
            <a:endParaRPr lang="en-US" sz="2800" b="1" dirty="0">
              <a:solidFill>
                <a:prstClr val="black"/>
              </a:solidFill>
              <a:latin typeface="Calibri"/>
            </a:endParaRPr>
          </a:p>
        </p:txBody>
      </p:sp>
      <p:sp>
        <p:nvSpPr>
          <p:cNvPr id="3" name="QC_6_AN.7_1#c6cb7a7f0.bracket?vbadefaultcenterpage=1&amp;parentnodeid=0758518a6&amp;hasmatchpositionanswer=1"/>
          <p:cNvSpPr/>
          <p:nvPr/>
        </p:nvSpPr>
        <p:spPr>
          <a:xfrm>
            <a:off x="1121855" y="1113541"/>
            <a:ext cx="296029" cy="532152"/>
          </a:xfrm>
          <a:prstGeom prst="rect">
            <a:avLst/>
          </a:prstGeom>
          <a:noFill/>
        </p:spPr>
        <p:txBody>
          <a:bodyPr wrap="none" lIns="0" tIns="0" rIns="0" bIns="0" rtlCol="0" anchor="t"/>
          <a:lstStyle/>
          <a:p>
            <a:pPr algn="ctr" defTabSz="916777" latinLnBrk="1">
              <a:lnSpc>
                <a:spcPct val="150000"/>
              </a:lnSpc>
            </a:pPr>
            <a:r>
              <a:rPr lang="en-US" sz="3200"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300" dirty="0">
              <a:solidFill>
                <a:prstClr val="black"/>
              </a:solidFill>
              <a:latin typeface="Calibri"/>
            </a:endParaRPr>
          </a:p>
        </p:txBody>
      </p:sp>
      <p:sp>
        <p:nvSpPr>
          <p:cNvPr id="5" name="P_6_BD#03a32715d?vbadefaultcenterpage=1&amp;parentnodeid=0758518a6">
            <a:extLst>
              <a:ext uri="{FF2B5EF4-FFF2-40B4-BE49-F238E27FC236}">
                <a16:creationId xmlns:a16="http://schemas.microsoft.com/office/drawing/2014/main" id="{F197FDD3-99C4-459A-B190-7E95B330DF2C}"/>
              </a:ext>
            </a:extLst>
          </p:cNvPr>
          <p:cNvSpPr/>
          <p:nvPr/>
        </p:nvSpPr>
        <p:spPr>
          <a:xfrm>
            <a:off x="150119" y="3165088"/>
            <a:ext cx="11559255" cy="527823"/>
          </a:xfrm>
          <a:prstGeom prst="rect">
            <a:avLst/>
          </a:prstGeom>
          <a:noFill/>
        </p:spPr>
        <p:txBody>
          <a:bodyPr wrap="square" lIns="0" tIns="0" rIns="0" bIns="0" rtlCol="0" anchor="t"/>
          <a:lstStyle/>
          <a:p>
            <a:pPr defTabSz="916777" latinLnBrk="1"/>
            <a:r>
              <a:rPr lang="en-US" sz="2800" b="1" dirty="0">
                <a:solidFill>
                  <a:srgbClr val="FF0000"/>
                </a:solidFill>
                <a:latin typeface="黑体" panose="02010609060101010101" pitchFamily="49" charset="-122"/>
                <a:ea typeface="黑体" panose="02010609060101010101" pitchFamily="49" charset="-122"/>
                <a:cs typeface="宋体" panose="02010600030101010101" pitchFamily="34" charset="-120"/>
              </a:rPr>
              <a:t>    </a:t>
            </a:r>
            <a:r>
              <a:rPr lang="en-US" sz="28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疑难突破</a:t>
            </a:r>
            <a:r>
              <a:rPr lang="zh-CN" altLang="en-US" sz="2800" b="1" dirty="0">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sz="28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宰相与内阁首辅、军机大臣的比较</a:t>
            </a:r>
            <a:endParaRPr lang="en-US" sz="2800" b="1" dirty="0">
              <a:solidFill>
                <a:srgbClr val="FF0000"/>
              </a:solidFill>
              <a:latin typeface="黑体" panose="02010609060101010101" pitchFamily="49" charset="-122"/>
              <a:ea typeface="黑体" panose="02010609060101010101" pitchFamily="49" charset="-122"/>
            </a:endParaRPr>
          </a:p>
        </p:txBody>
      </p:sp>
      <p:graphicFrame>
        <p:nvGraphicFramePr>
          <p:cNvPr id="6" name="P_6_BD#03a32715d?vbadefaultcenterpage=1&amp;parentnodeid=0758518a6">
            <a:extLst>
              <a:ext uri="{FF2B5EF4-FFF2-40B4-BE49-F238E27FC236}">
                <a16:creationId xmlns:a16="http://schemas.microsoft.com/office/drawing/2014/main" id="{5713A723-9197-40FD-A6E3-04872E15B97C}"/>
              </a:ext>
            </a:extLst>
          </p:cNvPr>
          <p:cNvGraphicFramePr>
            <a:graphicFrameLocks noGrp="1"/>
          </p:cNvGraphicFramePr>
          <p:nvPr>
            <p:extLst>
              <p:ext uri="{D42A27DB-BD31-4B8C-83A1-F6EECF244321}">
                <p14:modId xmlns:p14="http://schemas.microsoft.com/office/powerpoint/2010/main" val="1020330339"/>
              </p:ext>
            </p:extLst>
          </p:nvPr>
        </p:nvGraphicFramePr>
        <p:xfrm>
          <a:off x="475700" y="3748162"/>
          <a:ext cx="11058210" cy="2981212"/>
        </p:xfrm>
        <a:graphic>
          <a:graphicData uri="http://schemas.openxmlformats.org/drawingml/2006/table">
            <a:tbl>
              <a:tblPr/>
              <a:tblGrid>
                <a:gridCol w="958372">
                  <a:extLst>
                    <a:ext uri="{9D8B030D-6E8A-4147-A177-3AD203B41FA5}">
                      <a16:colId xmlns:a16="http://schemas.microsoft.com/office/drawing/2014/main" val="20000"/>
                    </a:ext>
                  </a:extLst>
                </a:gridCol>
                <a:gridCol w="2493732">
                  <a:extLst>
                    <a:ext uri="{9D8B030D-6E8A-4147-A177-3AD203B41FA5}">
                      <a16:colId xmlns:a16="http://schemas.microsoft.com/office/drawing/2014/main" val="20001"/>
                    </a:ext>
                  </a:extLst>
                </a:gridCol>
                <a:gridCol w="7606106">
                  <a:extLst>
                    <a:ext uri="{9D8B030D-6E8A-4147-A177-3AD203B41FA5}">
                      <a16:colId xmlns:a16="http://schemas.microsoft.com/office/drawing/2014/main" val="20002"/>
                    </a:ext>
                  </a:extLst>
                </a:gridCol>
              </a:tblGrid>
              <a:tr h="405214">
                <a:tc>
                  <a:txBody>
                    <a:bodyPr/>
                    <a:lstStyle/>
                    <a:p>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宰相</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内阁首辅、军机大臣</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84824">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地位</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法定，制度赋权</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明代内阁仅仅是内侍机构;清朝军机大臣均由钦定，只能秉承皇帝旨意办事</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5214">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职权</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参与决策</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无决策权</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84824">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作用</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对皇权有一定的制约</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不能制约皇权,反而强化皇权</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3891fc372.inline_image?vbadefaultcenterpage=1&amp;parentnodeid=f1b090335" descr="preencoded.png"/>
          <p:cNvPicPr>
            <a:picLocks noChangeAspect="1"/>
          </p:cNvPicPr>
          <p:nvPr/>
        </p:nvPicPr>
        <p:blipFill>
          <a:blip r:embed="rId3"/>
          <a:stretch>
            <a:fillRect/>
          </a:stretch>
        </p:blipFill>
        <p:spPr>
          <a:xfrm>
            <a:off x="316372" y="172241"/>
            <a:ext cx="2190995" cy="550041"/>
          </a:xfrm>
          <a:prstGeom prst="rect">
            <a:avLst/>
          </a:prstGeom>
        </p:spPr>
      </p:pic>
      <p:sp>
        <p:nvSpPr>
          <p:cNvPr id="3" name="C_6_BD#66ed2d0bb?vbadefaultcenterpage=1&amp;parentnodeid=3891fc372"/>
          <p:cNvSpPr/>
          <p:nvPr/>
        </p:nvSpPr>
        <p:spPr>
          <a:xfrm>
            <a:off x="316372" y="820926"/>
            <a:ext cx="11550852" cy="504268"/>
          </a:xfrm>
          <a:prstGeom prst="rect">
            <a:avLst/>
          </a:prstGeom>
          <a:noFill/>
        </p:spPr>
        <p:txBody>
          <a:bodyPr wrap="square" lIns="0" tIns="0" rIns="0" bIns="0" rtlCol="0" anchor="ctr"/>
          <a:lstStyle/>
          <a:p>
            <a:pPr defTabSz="916777" latinLnBrk="1">
              <a:lnSpc>
                <a:spcPct val="130000"/>
              </a:lnSpc>
            </a:pP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一、明清君主专制强化的特点和影响</a:t>
            </a:r>
            <a:endParaRPr lang="en-US" sz="2807" b="1" dirty="0">
              <a:solidFill>
                <a:srgbClr val="FF0000"/>
              </a:solidFill>
              <a:latin typeface="Calibri"/>
            </a:endParaRPr>
          </a:p>
        </p:txBody>
      </p:sp>
      <p:sp>
        <p:nvSpPr>
          <p:cNvPr id="4" name="P_7_BD#b186088c7?vbadefaultcenterpage=1&amp;parentnodeid=66ed2d0bb"/>
          <p:cNvSpPr/>
          <p:nvPr/>
        </p:nvSpPr>
        <p:spPr>
          <a:xfrm>
            <a:off x="316372" y="1325193"/>
            <a:ext cx="11559255" cy="5484315"/>
          </a:xfrm>
          <a:prstGeom prst="rect">
            <a:avLst/>
          </a:prstGeom>
          <a:noFill/>
        </p:spPr>
        <p:txBody>
          <a:bodyPr wrap="square" lIns="0" tIns="0" rIns="0" bIns="0" rtlCol="0" anchor="t"/>
          <a:lstStyle/>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1.特点</a:t>
            </a:r>
            <a:endParaRPr lang="en-US" sz="2400" b="1" dirty="0">
              <a:solidFill>
                <a:prstClr val="black"/>
              </a:solidFill>
              <a:latin typeface="Calibri"/>
            </a:endParaRPr>
          </a:p>
          <a:p>
            <a:pPr defTabSz="916777" latinLnBrk="1"/>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（1）既有继承又有发展。如监察制度、选官制度、行省制度等体现了继承性的特点;而内阁、军机处的设置则是一种新发展。</a:t>
            </a:r>
            <a:endParaRPr lang="en-US" sz="2400" b="1" dirty="0">
              <a:solidFill>
                <a:prstClr val="black"/>
              </a:solidFill>
              <a:latin typeface="楷体" panose="02010609060101010101" pitchFamily="49" charset="-122"/>
              <a:ea typeface="楷体" panose="02010609060101010101" pitchFamily="49" charset="-122"/>
            </a:endParaRPr>
          </a:p>
          <a:p>
            <a:pPr defTabSz="916777" latinLnBrk="1"/>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（2）君主专制空前强化。主要体现在宰相的废除与内阁的设立、《</a:t>
            </a:r>
            <a:r>
              <a:rPr lang="en-US" sz="24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大明律</a:t>
            </a:r>
            <a:r>
              <a:rPr lang="en-US" altLang="zh-CN" sz="24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en-US" sz="24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的制定、特务统治的加强、八股取士的推行、军机处的设置和“文字狱”的严酷等方面</a:t>
            </a: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sz="2400" b="1" dirty="0">
              <a:solidFill>
                <a:prstClr val="black"/>
              </a:solidFill>
              <a:latin typeface="楷体" panose="02010609060101010101" pitchFamily="49" charset="-122"/>
              <a:ea typeface="楷体" panose="02010609060101010101" pitchFamily="49" charset="-122"/>
            </a:endParaRPr>
          </a:p>
          <a:p>
            <a:pPr defTabSz="916777" latinLnBrk="1"/>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（3）体现了时代特征。君主专制逐渐达到顶峰,并且走向反动,反映了我国封建专制制度渐趋衰落的时代特征。</a:t>
            </a:r>
          </a:p>
          <a:p>
            <a:pPr defTabSz="916777" latinLnBrk="1"/>
            <a:r>
              <a:rPr lang="en-US" altLang="zh-CN" sz="2400"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 </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2.影响</a:t>
            </a:r>
            <a:endParaRPr lang="en-US" altLang="zh-CN" sz="2400" b="1" dirty="0">
              <a:solidFill>
                <a:prstClr val="black"/>
              </a:solidFill>
              <a:latin typeface="Calibri"/>
            </a:endParaRPr>
          </a:p>
          <a:p>
            <a:pPr defTabSz="916777" latinLnBrk="1"/>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（1）积极影响:①</a:t>
            </a:r>
            <a:r>
              <a:rPr lang="en-US" altLang="zh-CN" sz="24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有利于统一多民族国家的巩固和发展,有利于维护国家的统一和领土完整</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。②</a:t>
            </a:r>
            <a:r>
              <a:rPr lang="en-US" altLang="zh-CN" sz="24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能有效地组织人力、物力和财力进行大规模的经济建设,有利于社会经济的发展</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。③</a:t>
            </a:r>
            <a:r>
              <a:rPr lang="en-US" altLang="zh-CN" sz="24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有利于各地区经济、文化的交流与发展</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altLang="zh-CN" sz="24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（2）消极影响:①</a:t>
            </a:r>
            <a:r>
              <a:rPr lang="en-US" altLang="zh-CN" sz="24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经济上,君主专制束缚了社会生产力的发展,阻碍了商品经济和资本主义萌芽的发展</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。②</a:t>
            </a:r>
            <a:r>
              <a:rPr lang="en-US" altLang="zh-CN" sz="24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政治上,专制统治的空前强化剥夺了人民的政治权利和言论自由,民主思想受到压制和打击</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。③</a:t>
            </a:r>
            <a:r>
              <a:rPr lang="en-US" altLang="zh-CN" sz="24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思想文化上,专制统治使知识分子脱离实际,阻碍了科学技术的发展和文化的进步</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sz="2400" b="1" dirty="0">
              <a:solidFill>
                <a:prstClr val="black"/>
              </a:solidFill>
              <a:latin typeface="楷体" panose="02010609060101010101" pitchFamily="49" charset="-122"/>
              <a:ea typeface="楷体" panose="02010609060101010101" pitchFamily="49" charset="-122"/>
            </a:endParaRPr>
          </a:p>
          <a:p>
            <a:pPr defTabSz="916777" latinLnBrk="1"/>
            <a:endParaRPr lang="en-US" sz="2400" b="1" dirty="0">
              <a:solidFill>
                <a:prstClr val="black"/>
              </a:solidFill>
              <a:latin typeface="Calibri"/>
            </a:endParaRPr>
          </a:p>
        </p:txBody>
      </p:sp>
    </p:spTree>
  </p:cSld>
  <p:clrMapOvr>
    <a:masterClrMapping/>
  </p:clrMapOvr>
  <p:transition>
    <p:split dir="in"/>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2fb7da4e1?vbadefaultcenterpage=1&amp;parentnodeid=3891fc372"/>
          <p:cNvSpPr/>
          <p:nvPr/>
        </p:nvSpPr>
        <p:spPr>
          <a:xfrm>
            <a:off x="316372" y="262917"/>
            <a:ext cx="11550852" cy="568439"/>
          </a:xfrm>
          <a:prstGeom prst="rect">
            <a:avLst/>
          </a:prstGeom>
          <a:noFill/>
        </p:spPr>
        <p:txBody>
          <a:bodyPr wrap="square" lIns="0" tIns="0" rIns="0" bIns="0" rtlCol="0" anchor="ctr"/>
          <a:lstStyle/>
          <a:p>
            <a:pPr defTabSz="916777" latinLnBrk="1">
              <a:lnSpc>
                <a:spcPct val="150000"/>
              </a:lnSpc>
            </a:pPr>
            <a:r>
              <a:rPr lang="en-US" sz="3200"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二、古代中国中枢权力体制的异化</a:t>
            </a:r>
            <a:endParaRPr lang="en-US" sz="3200" b="1" dirty="0">
              <a:solidFill>
                <a:srgbClr val="FF0000"/>
              </a:solidFill>
              <a:latin typeface="Calibri"/>
            </a:endParaRPr>
          </a:p>
        </p:txBody>
      </p:sp>
      <p:sp>
        <p:nvSpPr>
          <p:cNvPr id="3" name="P_7_BD#e7b17c31d?vbadefaultcenterpage=1&amp;parentnodeid=2fb7da4e1"/>
          <p:cNvSpPr/>
          <p:nvPr/>
        </p:nvSpPr>
        <p:spPr>
          <a:xfrm>
            <a:off x="316372" y="1101436"/>
            <a:ext cx="11559255" cy="4946073"/>
          </a:xfrm>
          <a:prstGeom prst="rect">
            <a:avLst/>
          </a:prstGeom>
          <a:noFill/>
        </p:spPr>
        <p:txBody>
          <a:bodyPr wrap="square" lIns="0" tIns="0" rIns="0" bIns="0" rtlCol="0" anchor="t"/>
          <a:lstStyle/>
          <a:p>
            <a:pPr defTabSz="916777" latinLnBrk="1"/>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1.外戚干政:外戚指君主的母族、妻族，外戚干政即君主的母亲或后妃的娘家人干预朝政。</a:t>
            </a:r>
            <a:endParaRPr lang="en-US" sz="2800" b="1" dirty="0">
              <a:solidFill>
                <a:prstClr val="black"/>
              </a:solidFill>
              <a:latin typeface="楷体" panose="02010609060101010101" pitchFamily="49" charset="-122"/>
              <a:ea typeface="楷体" panose="02010609060101010101" pitchFamily="49" charset="-122"/>
            </a:endParaRPr>
          </a:p>
          <a:p>
            <a:pPr defTabSz="916777" latinLnBrk="1"/>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2.宦官专权:宦官专权是专制主义中央集权制的伴生物,对中国古代政治产生了重要影响。</a:t>
            </a:r>
            <a:endParaRPr lang="en-US" sz="2800" b="1" dirty="0">
              <a:solidFill>
                <a:prstClr val="black"/>
              </a:solidFill>
              <a:latin typeface="楷体" panose="02010609060101010101" pitchFamily="49" charset="-122"/>
              <a:ea typeface="楷体" panose="02010609060101010101" pitchFamily="49" charset="-122"/>
            </a:endParaRPr>
          </a:p>
          <a:p>
            <a:pPr defTabSz="916777" latinLnBrk="1"/>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3.权臣专政:权臣,指有权势之臣,他们的权力往往超过其他的大臣,甚至凌驾于帝王之上。</a:t>
            </a:r>
          </a:p>
          <a:p>
            <a:pPr defTabSz="916777" latinLnBrk="1"/>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思考:无论是外戚还是宦官以及权臣,其权力均依托于专制皇权,是专制皇权的延伸和变异,是专制主义中央集权制的伴生物，均在不同程度上影响了中国历史的发展。其中宦官专权是皇权旁落、皇权与相权、皇帝与朝臣、中央与地方矛盾斗争的结果,其实质是封建皇权的变形和延伸。宦官又多是统治阶级中最腐朽、最反动的代表,其专权则极易导致统治阶级内部矛盾激化,政治更加黑暗,最终致使王朝覆亡。</a:t>
            </a:r>
            <a:endParaRPr lang="en-US" sz="2800" b="1" dirty="0">
              <a:solidFill>
                <a:prstClr val="black"/>
              </a:solidFill>
              <a:latin typeface="楷体" panose="02010609060101010101" pitchFamily="49" charset="-122"/>
              <a:ea typeface="楷体" panose="02010609060101010101" pitchFamily="49" charset="-122"/>
            </a:endParaRPr>
          </a:p>
          <a:p>
            <a:pPr defTabSz="916777" latinLnBrk="1"/>
            <a:endParaRPr lang="en-US" sz="2800"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8910d6f18.inline_image?vbadefaultcenterpage=1&amp;parentnodeid=f1b090335" descr="preencoded.png"/>
          <p:cNvPicPr>
            <a:picLocks noChangeAspect="1"/>
          </p:cNvPicPr>
          <p:nvPr/>
        </p:nvPicPr>
        <p:blipFill>
          <a:blip r:embed="rId3"/>
          <a:stretch>
            <a:fillRect/>
          </a:stretch>
        </p:blipFill>
        <p:spPr>
          <a:xfrm>
            <a:off x="316373" y="504749"/>
            <a:ext cx="2071819" cy="513371"/>
          </a:xfrm>
          <a:prstGeom prst="rect">
            <a:avLst/>
          </a:prstGeom>
        </p:spPr>
      </p:pic>
      <p:sp>
        <p:nvSpPr>
          <p:cNvPr id="3" name="QC_6#baaf8039a?vbadefaultcenterpage=1&amp;parentnodeid=8910d6f18"/>
          <p:cNvSpPr/>
          <p:nvPr/>
        </p:nvSpPr>
        <p:spPr>
          <a:xfrm>
            <a:off x="316118" y="1153084"/>
            <a:ext cx="11364322" cy="3507145"/>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1.[2021全国高三月考]</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明太祖多次批评元朝“主荒臣专，威福下移”“委任权臣，上下蒙蔽”，最终导致元朝灭亡，故明初虽设中书省，但宰相多不满员，僚属大为削减。洪武十一年，明太祖命诸司奏事不必“关白”中书省。明太祖的这些做法(</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A.为废除丞相制度创造了条件</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B.目的是加强中央集权</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C.意在总结元朝灭亡的教训</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D.表明丞相削弱了皇权</a:t>
            </a:r>
            <a:endParaRPr lang="en-US" sz="2800" b="1" dirty="0">
              <a:solidFill>
                <a:prstClr val="black"/>
              </a:solidFill>
              <a:latin typeface="Calibri"/>
            </a:endParaRPr>
          </a:p>
        </p:txBody>
      </p:sp>
      <p:sp>
        <p:nvSpPr>
          <p:cNvPr id="4" name="QC_6_AN.9_1#baaf8039a.bracket?vbadefaultcenterpage=1&amp;parentnodeid=8910d6f18&amp;hasmatchpositionanswer=1"/>
          <p:cNvSpPr/>
          <p:nvPr/>
        </p:nvSpPr>
        <p:spPr>
          <a:xfrm>
            <a:off x="4226147" y="3066194"/>
            <a:ext cx="568503" cy="532215"/>
          </a:xfrm>
          <a:prstGeom prst="rect">
            <a:avLst/>
          </a:prstGeom>
          <a:noFill/>
        </p:spPr>
        <p:txBody>
          <a:bodyPr wrap="none" lIns="0" tIns="0" rIns="0" bIns="0" rtlCol="0" anchor="t"/>
          <a:lstStyle/>
          <a:p>
            <a:pPr algn="ctr" defTabSz="916777" latinLnBrk="1">
              <a:lnSpc>
                <a:spcPct val="150000"/>
              </a:lnSpc>
            </a:pPr>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2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e250f898d?vbadefaultcenterpage=1&amp;parentnodeid=8910d6f18"/>
          <p:cNvSpPr/>
          <p:nvPr/>
        </p:nvSpPr>
        <p:spPr>
          <a:xfrm>
            <a:off x="454664" y="608721"/>
            <a:ext cx="11440080" cy="4103023"/>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2.[2021湖北黄石高三模拟]</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明朝中后期，在实行内阁票拟制度后，皇帝为了限制内阁权力，让司礼监太监掌握朱批的权力，以牵制内阁。后司礼监权力日益膨胀，形成了宦官专权的现象。权宦魏忠贤就是天启年间的司礼监秉笔太监，他遍植私党于朝廷，又欲尽诛异己者，东林党人惨遭浩劫。据此可以推知，明朝中后期(</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A.皇权渐趋衰弱</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B.中枢决策制度发生异化</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C.中央集权加强</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D.宰相逐渐退出权力中心</a:t>
            </a:r>
            <a:endParaRPr lang="en-US" sz="2800" b="1" dirty="0">
              <a:solidFill>
                <a:prstClr val="black"/>
              </a:solidFill>
              <a:latin typeface="Calibri"/>
            </a:endParaRPr>
          </a:p>
        </p:txBody>
      </p:sp>
      <p:sp>
        <p:nvSpPr>
          <p:cNvPr id="3" name="QC_6_AN.11_1#e250f898d.bracket?vbadefaultcenterpage=1&amp;parentnodeid=8910d6f18&amp;hasmatchpositionanswer=1"/>
          <p:cNvSpPr/>
          <p:nvPr/>
        </p:nvSpPr>
        <p:spPr>
          <a:xfrm>
            <a:off x="5187643" y="3258124"/>
            <a:ext cx="296029" cy="532152"/>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61064aecf?vbadefaultcenterpage=1&amp;parentnodeid=8910d6f18"/>
          <p:cNvSpPr/>
          <p:nvPr/>
        </p:nvSpPr>
        <p:spPr>
          <a:xfrm>
            <a:off x="364864" y="802560"/>
            <a:ext cx="11559255" cy="3507209"/>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3.[2021河南安阳高三一模]</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清史学家赵翼认为，“军机处，本内阁之分局”，乾隆即位初以“西北二路既已无事，而苗疆之事亦少”为由裁撤军机处。两年后又重新恢复军机处的设置，并谕称：“且朕日理万机，亦间有特召交出之事，仍须就近承办。”这一变化说明，军机处(</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A.分割并牵制了内阁权力</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B.职能由办理军务向处理朝政转化</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C.有利于强化皇权</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D.已上升为国家行政中枢</a:t>
            </a:r>
            <a:endParaRPr lang="en-US" sz="2800" b="1" dirty="0">
              <a:solidFill>
                <a:prstClr val="black"/>
              </a:solidFill>
              <a:latin typeface="Calibri"/>
            </a:endParaRPr>
          </a:p>
        </p:txBody>
      </p:sp>
      <p:sp>
        <p:nvSpPr>
          <p:cNvPr id="3" name="QC_6_AN.13_1#61064aecf.bracket?vbadefaultcenterpage=1&amp;parentnodeid=8910d6f18&amp;hasmatchpositionanswer=1"/>
          <p:cNvSpPr/>
          <p:nvPr/>
        </p:nvSpPr>
        <p:spPr>
          <a:xfrm>
            <a:off x="8819780" y="2784154"/>
            <a:ext cx="296029" cy="532152"/>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243e3c6ae.fixed?vbadefaultcenterpage=1&amp;parentnodeid=5dfe9ad41"/>
          <p:cNvSpPr/>
          <p:nvPr/>
        </p:nvSpPr>
        <p:spPr>
          <a:xfrm>
            <a:off x="63606" y="0"/>
            <a:ext cx="12128394" cy="834228"/>
          </a:xfrm>
          <a:prstGeom prst="rect">
            <a:avLst/>
          </a:prstGeom>
          <a:noFill/>
        </p:spPr>
        <p:txBody>
          <a:bodyPr wrap="none" lIns="0" tIns="0" rIns="0" bIns="0" rtlCol="0" anchor="ctr"/>
          <a:lstStyle/>
          <a:p>
            <a:pPr algn="ctr" defTabSz="916777" latinLnBrk="1">
              <a:lnSpc>
                <a:spcPct val="150000"/>
              </a:lnSpc>
            </a:pPr>
            <a:r>
              <a:rPr lang="en-US" sz="381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考点二</a:t>
            </a:r>
            <a:r>
              <a:rPr lang="en-US" sz="381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381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明清农耕经济的发展与迟滞</a:t>
            </a:r>
            <a:endParaRPr lang="en-US" sz="3810" b="1" dirty="0">
              <a:solidFill>
                <a:prstClr val="black"/>
              </a:solidFill>
              <a:latin typeface="Calibri"/>
            </a:endParaRPr>
          </a:p>
        </p:txBody>
      </p:sp>
      <p:pic>
        <p:nvPicPr>
          <p:cNvPr id="5" name="C_5#dd89b972d.inline_image?vbadefaultcenterpage=1&amp;parentnodeid=243e3c6ae" descr="preencoded.png">
            <a:extLst>
              <a:ext uri="{FF2B5EF4-FFF2-40B4-BE49-F238E27FC236}">
                <a16:creationId xmlns:a16="http://schemas.microsoft.com/office/drawing/2014/main" id="{69AEBCFE-0C3B-4F07-85BE-1572EC4ED543}"/>
              </a:ext>
            </a:extLst>
          </p:cNvPr>
          <p:cNvPicPr>
            <a:picLocks noChangeAspect="1"/>
          </p:cNvPicPr>
          <p:nvPr/>
        </p:nvPicPr>
        <p:blipFill>
          <a:blip r:embed="rId3"/>
          <a:stretch>
            <a:fillRect/>
          </a:stretch>
        </p:blipFill>
        <p:spPr>
          <a:xfrm>
            <a:off x="344330" y="1228042"/>
            <a:ext cx="2117656" cy="504204"/>
          </a:xfrm>
          <a:prstGeom prst="rect">
            <a:avLst/>
          </a:prstGeom>
        </p:spPr>
      </p:pic>
      <p:sp>
        <p:nvSpPr>
          <p:cNvPr id="6" name="QC_6#cad8b1cab?vbadefaultcenterpage=1&amp;parentnodeid=dd89b972d">
            <a:extLst>
              <a:ext uri="{FF2B5EF4-FFF2-40B4-BE49-F238E27FC236}">
                <a16:creationId xmlns:a16="http://schemas.microsoft.com/office/drawing/2014/main" id="{85B0AC1A-219D-4970-8C38-EEF505C026C6}"/>
              </a:ext>
            </a:extLst>
          </p:cNvPr>
          <p:cNvSpPr/>
          <p:nvPr/>
        </p:nvSpPr>
        <p:spPr>
          <a:xfrm>
            <a:off x="316828" y="1863645"/>
            <a:ext cx="11559255" cy="2533943"/>
          </a:xfrm>
          <a:prstGeom prst="rect">
            <a:avLst/>
          </a:prstGeom>
          <a:noFill/>
        </p:spPr>
        <p:txBody>
          <a:bodyPr wrap="square" lIns="0" tIns="0" rIns="0" bIns="0" rtlCol="0" anchor="t"/>
          <a:lstStyle/>
          <a:p>
            <a:pPr defTabSz="916777" latinLnBrk="1"/>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典例1</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（2020课标Ⅱ，27，4分）明代官营手工业实行工匠制度，生产官府所需物资。明中叶后，官府往往直接向匠户征收银两而不征用其生产的产品，此现象持续增多。这反映了(</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A.白银已取代其他货币</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B.雇佣劳动成为主要用工方式</a:t>
            </a:r>
            <a:endParaRPr lang="en-US" sz="2800" b="1" dirty="0">
              <a:solidFill>
                <a:prstClr val="black"/>
              </a:solidFill>
              <a:latin typeface="Calibri"/>
            </a:endParaRPr>
          </a:p>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C.民营手工业发展受挫</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D.官营手工业的地位遭到削弱</a:t>
            </a:r>
            <a:endParaRPr lang="en-US" sz="2800" b="1" dirty="0">
              <a:solidFill>
                <a:prstClr val="black"/>
              </a:solidFill>
              <a:latin typeface="Calibri"/>
            </a:endParaRPr>
          </a:p>
        </p:txBody>
      </p:sp>
      <p:sp>
        <p:nvSpPr>
          <p:cNvPr id="7" name="QC_6_AN.1_1#cad8b1cab.bracket?vbadefaultcenterpage=1&amp;parentnodeid=dd89b972d&amp;hasmatchpositionanswer=1">
            <a:extLst>
              <a:ext uri="{FF2B5EF4-FFF2-40B4-BE49-F238E27FC236}">
                <a16:creationId xmlns:a16="http://schemas.microsoft.com/office/drawing/2014/main" id="{699AB3F7-0DF9-4A33-8542-3E770CFF1773}"/>
              </a:ext>
            </a:extLst>
          </p:cNvPr>
          <p:cNvSpPr/>
          <p:nvPr/>
        </p:nvSpPr>
        <p:spPr>
          <a:xfrm>
            <a:off x="5724018" y="2658052"/>
            <a:ext cx="313536" cy="472564"/>
          </a:xfrm>
          <a:prstGeom prst="rect">
            <a:avLst/>
          </a:prstGeom>
          <a:noFill/>
        </p:spPr>
        <p:txBody>
          <a:bodyPr wrap="none" lIns="0" tIns="0" rIns="0" bIns="0" rtlCol="0" anchor="t"/>
          <a:lstStyle/>
          <a:p>
            <a:pPr algn="ctr" defTabSz="916777" latinLnBrk="1">
              <a:lnSpc>
                <a:spcPct val="130000"/>
              </a:lnSpc>
            </a:pPr>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D</a:t>
            </a:r>
            <a:endParaRPr lang="en-US" sz="200" b="1" dirty="0">
              <a:solidFill>
                <a:prstClr val="black"/>
              </a:solidFill>
              <a:latin typeface="Calibri"/>
            </a:endParaRPr>
          </a:p>
        </p:txBody>
      </p:sp>
      <p:graphicFrame>
        <p:nvGraphicFramePr>
          <p:cNvPr id="8" name="P_6_BD#69173bcca?vbadefaultcenterpage=1&amp;parentnodeid=dd89b972d">
            <a:extLst>
              <a:ext uri="{FF2B5EF4-FFF2-40B4-BE49-F238E27FC236}">
                <a16:creationId xmlns:a16="http://schemas.microsoft.com/office/drawing/2014/main" id="{91A90E21-0F8F-45E0-9A8A-19D6C3C6BEAE}"/>
              </a:ext>
            </a:extLst>
          </p:cNvPr>
          <p:cNvGraphicFramePr>
            <a:graphicFrameLocks noGrp="1"/>
          </p:cNvGraphicFramePr>
          <p:nvPr>
            <p:extLst>
              <p:ext uri="{D42A27DB-BD31-4B8C-83A1-F6EECF244321}">
                <p14:modId xmlns:p14="http://schemas.microsoft.com/office/powerpoint/2010/main" val="3683481773"/>
              </p:ext>
            </p:extLst>
          </p:nvPr>
        </p:nvGraphicFramePr>
        <p:xfrm>
          <a:off x="303277" y="4454491"/>
          <a:ext cx="11468555" cy="2344803"/>
        </p:xfrm>
        <a:graphic>
          <a:graphicData uri="http://schemas.openxmlformats.org/drawingml/2006/table">
            <a:tbl>
              <a:tblPr/>
              <a:tblGrid>
                <a:gridCol w="1072365">
                  <a:extLst>
                    <a:ext uri="{9D8B030D-6E8A-4147-A177-3AD203B41FA5}">
                      <a16:colId xmlns:a16="http://schemas.microsoft.com/office/drawing/2014/main" val="20000"/>
                    </a:ext>
                  </a:extLst>
                </a:gridCol>
                <a:gridCol w="10396190">
                  <a:extLst>
                    <a:ext uri="{9D8B030D-6E8A-4147-A177-3AD203B41FA5}">
                      <a16:colId xmlns:a16="http://schemas.microsoft.com/office/drawing/2014/main" val="20001"/>
                    </a:ext>
                  </a:extLst>
                </a:gridCol>
              </a:tblGrid>
              <a:tr h="359309">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明代手工业的发展，以及明代的工匠制度</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59309">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本题的关键信息是“官府往往直接向匠户征收银两而不征用其生产的产品”</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64354">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通过材料信息可知，明代官府所需物资由最初让官营手工业的工匠生产</a:t>
                      </a:r>
                      <a:r>
                        <a:rPr lang="en-US" sz="18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，到明朝中后期直接向匠户征银</a:t>
                      </a:r>
                      <a:r>
                        <a:rPr kumimoji="0" lang="en-US" altLang="zh-CN" sz="18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lang="en-US" sz="18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也就是到市场购买</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，这种现象持续增多。在此基础上结合明代官营手工业和私营手工业的发展变化，推断正确答案</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61831">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通过材料前后的对比变化，特别是直接向匠户征收银两而不征用其生产的产品的变动，分析中国古代手工业发展的历程，考查学生史料实证的素养</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2_1#efc5ba044?vbadefaultcenterpage=1&amp;parentnodeid=dd89b972d"/>
          <p:cNvSpPr/>
          <p:nvPr/>
        </p:nvSpPr>
        <p:spPr>
          <a:xfrm>
            <a:off x="315736" y="413326"/>
            <a:ext cx="11724013" cy="3015674"/>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变式.明代官营手工业实行工匠制度，生产官府所需物资。明中叶后，官府往往直接向匠户征收银两而不征用其生产的产品，此现象持续增多。这折射出(</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A.货币地租成为主要形式</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B.商品交换日益普及</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C.人身依附关系逐渐强化</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D.民营手工业获得发展</a:t>
            </a:r>
            <a:endParaRPr lang="en-US" sz="2800" b="1" dirty="0">
              <a:solidFill>
                <a:prstClr val="black"/>
              </a:solidFill>
              <a:latin typeface="Calibri"/>
            </a:endParaRPr>
          </a:p>
        </p:txBody>
      </p:sp>
      <p:sp>
        <p:nvSpPr>
          <p:cNvPr id="3" name="QC_6_AN.3_1#efc5ba044.bracket?vbadefaultcenterpage=1&amp;parentnodeid=dd89b972d&amp;hasmatchpositionanswer=1"/>
          <p:cNvSpPr/>
          <p:nvPr/>
        </p:nvSpPr>
        <p:spPr>
          <a:xfrm>
            <a:off x="1425338" y="1721869"/>
            <a:ext cx="313536" cy="532152"/>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D</a:t>
            </a:r>
            <a:endParaRPr lang="en-US" sz="100" dirty="0">
              <a:solidFill>
                <a:prstClr val="black"/>
              </a:solidFill>
              <a:latin typeface="Calibri"/>
            </a:endParaRPr>
          </a:p>
        </p:txBody>
      </p:sp>
      <p:sp>
        <p:nvSpPr>
          <p:cNvPr id="4" name="QC_6_AS.4_1#efc5ba044?vbadefaultcenterpage=1&amp;parentnodeid=dd89b972d"/>
          <p:cNvSpPr/>
          <p:nvPr/>
        </p:nvSpPr>
        <p:spPr>
          <a:xfrm>
            <a:off x="315736" y="4129219"/>
            <a:ext cx="11559255" cy="2315455"/>
          </a:xfrm>
          <a:prstGeom prst="rect">
            <a:avLst/>
          </a:prstGeom>
          <a:noFill/>
        </p:spPr>
        <p:txBody>
          <a:bodyPr wrap="square" lIns="0" tIns="0" rIns="0" bIns="0" rtlCol="0" anchor="t"/>
          <a:lstStyle/>
          <a:p>
            <a:pP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由材料“官府往往直接向匠户征收银两”可知随着商品经济的发展，工匠可以纳银代役，一定程度上削弱了工匠对国家的人身依附关系，“不征用其生产的产品”有利于民营手工业的发展，故选D项，排除C项；材料并未提及货币地租成为主要形式，排除A项；材料并非强调商品交换的普及，排除B项。</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6_BD#989a2e726?vbadefaultcenterpage=1&amp;parentnodeid=dd89b972d"/>
          <p:cNvSpPr/>
          <p:nvPr/>
        </p:nvSpPr>
        <p:spPr>
          <a:xfrm>
            <a:off x="397177" y="718085"/>
            <a:ext cx="11397646" cy="5294841"/>
          </a:xfrm>
          <a:prstGeom prst="rect">
            <a:avLst/>
          </a:prstGeom>
          <a:noFill/>
        </p:spPr>
        <p:txBody>
          <a:bodyPr wrap="square" lIns="0" tIns="0" rIns="0" bIns="0" rtlCol="0" anchor="t"/>
          <a:lstStyle/>
          <a:p>
            <a:pPr defTabSz="916777" latinLnBrk="1">
              <a:lnSpc>
                <a:spcPct val="150000"/>
              </a:lnSpc>
            </a:pPr>
            <a:r>
              <a:rPr lang="en-US" sz="3200" b="1" dirty="0">
                <a:solidFill>
                  <a:srgbClr val="FF0000"/>
                </a:solidFill>
                <a:latin typeface="黑体" panose="02010609060101010101" pitchFamily="49" charset="-122"/>
                <a:ea typeface="黑体" panose="02010609060101010101" pitchFamily="49" charset="-122"/>
                <a:cs typeface="宋体" panose="02010600030101010101" pitchFamily="34" charset="-120"/>
              </a:rPr>
              <a:t>    </a:t>
            </a:r>
            <a:r>
              <a:rPr lang="en-US"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知识拓展</a:t>
            </a:r>
            <a:r>
              <a:rPr lang="en-US" sz="3200" b="1" dirty="0">
                <a:solidFill>
                  <a:srgbClr val="FF0000"/>
                </a:solidFill>
                <a:latin typeface="黑体" panose="02010609060101010101" pitchFamily="49" charset="-122"/>
                <a:ea typeface="黑体" panose="02010609060101010101" pitchFamily="49" charset="-122"/>
                <a:cs typeface="宋体" panose="02010600030101010101" pitchFamily="34" charset="-120"/>
              </a:rPr>
              <a:t> </a:t>
            </a:r>
            <a:r>
              <a:rPr lang="en-US"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中国古代手工业发展的特征</a:t>
            </a:r>
            <a:endParaRPr lang="en-US" sz="3200" b="1" dirty="0">
              <a:solidFill>
                <a:srgbClr val="FF0000"/>
              </a:solidFill>
              <a:latin typeface="黑体" panose="02010609060101010101" pitchFamily="49" charset="-122"/>
              <a:ea typeface="黑体" panose="02010609060101010101" pitchFamily="49" charset="-122"/>
            </a:endParaRPr>
          </a:p>
          <a:p>
            <a:pPr defTabSz="916777" latinLnBrk="1"/>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（1）起源较早,历史悠久。官营手工业和私营手工业两种经营形态长期并存</a:t>
            </a:r>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sz="2800" b="1" dirty="0">
              <a:solidFill>
                <a:prstClr val="black"/>
              </a:solidFill>
              <a:latin typeface="楷体" panose="02010609060101010101" pitchFamily="49" charset="-122"/>
              <a:ea typeface="楷体" panose="02010609060101010101" pitchFamily="49" charset="-122"/>
            </a:endParaRPr>
          </a:p>
          <a:p>
            <a:pPr defTabSz="916777" latinLnBrk="1"/>
            <a:r>
              <a:rPr lang="en-US" sz="2800"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（2）生产部门逐渐增多，分工日益细密,产品种类齐全，技术水平不断进步</a:t>
            </a:r>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sz="2800" b="1" dirty="0">
              <a:solidFill>
                <a:prstClr val="black"/>
              </a:solidFill>
              <a:latin typeface="楷体" panose="02010609060101010101" pitchFamily="49" charset="-122"/>
              <a:ea typeface="楷体" panose="02010609060101010101" pitchFamily="49" charset="-122"/>
            </a:endParaRPr>
          </a:p>
          <a:p>
            <a:pPr defTabSz="916777" latinLnBrk="1"/>
            <a:r>
              <a:rPr lang="en-US" sz="2800"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（3）生产规模逐渐扩大,明朝中后期手工工场出现。</a:t>
            </a:r>
            <a:endParaRPr lang="en-US" sz="2800" b="1" dirty="0">
              <a:solidFill>
                <a:prstClr val="black"/>
              </a:solidFill>
              <a:latin typeface="楷体" panose="02010609060101010101" pitchFamily="49" charset="-122"/>
              <a:ea typeface="楷体" panose="02010609060101010101" pitchFamily="49" charset="-122"/>
            </a:endParaRPr>
          </a:p>
          <a:p>
            <a:pPr defTabSz="916777" latinLnBrk="1"/>
            <a:r>
              <a:rPr lang="en-US" sz="2800"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（4）手工作坊类型有官营作坊和私营作坊。官营作坊规模大,技术水平高，长期占统治地位,主要服务于统治者;私营作坊的产品主要供民间消费。</a:t>
            </a:r>
            <a:endParaRPr lang="en-US" sz="2800" b="1" dirty="0">
              <a:solidFill>
                <a:prstClr val="black"/>
              </a:solidFill>
              <a:latin typeface="楷体" panose="02010609060101010101" pitchFamily="49" charset="-122"/>
              <a:ea typeface="楷体" panose="02010609060101010101" pitchFamily="49" charset="-122"/>
            </a:endParaRPr>
          </a:p>
          <a:p>
            <a:pPr defTabSz="916777" latinLnBrk="1"/>
            <a:r>
              <a:rPr lang="en-US" sz="2800"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（5）手工业发展长期领先世界,产品不仅供国内消费，而且还远销亚、非、欧的许多国家和地区,广受欢迎和赞誉。</a:t>
            </a:r>
            <a:endParaRPr lang="en-US" sz="2800" b="1" dirty="0">
              <a:solidFill>
                <a:prstClr val="black"/>
              </a:solidFill>
              <a:latin typeface="楷体" panose="02010609060101010101" pitchFamily="49" charset="-122"/>
              <a:ea typeface="楷体" panose="02010609060101010101" pitchFamily="49" charset="-122"/>
            </a:endParaRPr>
          </a:p>
          <a:p>
            <a:pPr defTabSz="916777" latinLnBrk="1"/>
            <a:r>
              <a:rPr lang="en-US" sz="2800"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（6）手工业布局随着经济重心南移而发生相应变化。</a:t>
            </a:r>
            <a:endParaRPr lang="en-US" sz="2607"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f00942339?vbadefaultcenterpage=1&amp;parentnodeid=dd89b972d"/>
          <p:cNvSpPr/>
          <p:nvPr/>
        </p:nvSpPr>
        <p:spPr>
          <a:xfrm>
            <a:off x="316372" y="380062"/>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典例2</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（2019课标Ⅰ，27，4分）明中后期，大运河流经的东昌府是山东最重要的棉花产区，所产棉花多由江淮商人坐地收揽，沿运河运至江南，而后返销棉布。这一现象产生的主要因素是(</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A.交通方式的变革</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B.土地制度的调整</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C.货币制度的改变</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D.地区经济的差异</a:t>
            </a:r>
            <a:endParaRPr lang="en-US" sz="2800" b="1" dirty="0">
              <a:solidFill>
                <a:prstClr val="black"/>
              </a:solidFill>
              <a:latin typeface="Calibri"/>
            </a:endParaRPr>
          </a:p>
        </p:txBody>
      </p:sp>
      <p:sp>
        <p:nvSpPr>
          <p:cNvPr id="3" name="QC_6_AN.5_1#f00942339.bracket?vbadefaultcenterpage=1&amp;parentnodeid=dd89b972d&amp;hasmatchpositionanswer=1"/>
          <p:cNvSpPr/>
          <p:nvPr/>
        </p:nvSpPr>
        <p:spPr>
          <a:xfrm>
            <a:off x="7079741" y="1703435"/>
            <a:ext cx="313536" cy="532152"/>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D</a:t>
            </a:r>
            <a:endParaRPr lang="en-US" sz="100" dirty="0">
              <a:solidFill>
                <a:prstClr val="black"/>
              </a:solidFill>
              <a:latin typeface="Calibri"/>
            </a:endParaRPr>
          </a:p>
        </p:txBody>
      </p:sp>
      <p:graphicFrame>
        <p:nvGraphicFramePr>
          <p:cNvPr id="4" name="P_6_BD#fdde7d36f?vbadefaultcenterpage=1&amp;parentnodeid=dd89b972d">
            <a:extLst>
              <a:ext uri="{FF2B5EF4-FFF2-40B4-BE49-F238E27FC236}">
                <a16:creationId xmlns:a16="http://schemas.microsoft.com/office/drawing/2014/main" id="{BBB12AC4-D6B5-4D8B-B870-9E5E0E4CC14B}"/>
              </a:ext>
            </a:extLst>
          </p:cNvPr>
          <p:cNvGraphicFramePr>
            <a:graphicFrameLocks noGrp="1"/>
          </p:cNvGraphicFramePr>
          <p:nvPr>
            <p:extLst>
              <p:ext uri="{D42A27DB-BD31-4B8C-83A1-F6EECF244321}">
                <p14:modId xmlns:p14="http://schemas.microsoft.com/office/powerpoint/2010/main" val="732191167"/>
              </p:ext>
            </p:extLst>
          </p:nvPr>
        </p:nvGraphicFramePr>
        <p:xfrm>
          <a:off x="407072" y="3638388"/>
          <a:ext cx="11468555" cy="3032353"/>
        </p:xfrm>
        <a:graphic>
          <a:graphicData uri="http://schemas.openxmlformats.org/drawingml/2006/table">
            <a:tbl>
              <a:tblPr/>
              <a:tblGrid>
                <a:gridCol w="1072365">
                  <a:extLst>
                    <a:ext uri="{9D8B030D-6E8A-4147-A177-3AD203B41FA5}">
                      <a16:colId xmlns:a16="http://schemas.microsoft.com/office/drawing/2014/main" val="20000"/>
                    </a:ext>
                  </a:extLst>
                </a:gridCol>
                <a:gridCol w="10396190">
                  <a:extLst>
                    <a:ext uri="{9D8B030D-6E8A-4147-A177-3AD203B41FA5}">
                      <a16:colId xmlns:a16="http://schemas.microsoft.com/office/drawing/2014/main" val="20001"/>
                    </a:ext>
                  </a:extLst>
                </a:gridCol>
              </a:tblGrid>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明代农产品商品化、明代商业发展以及地区经济的发展</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5808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本题的关键信息是山东东昌府产棉花，江南商人收购运往江南，再返销棉布的现象，以及问题设问的限定词——主要因素</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115615">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根据材料信息可知，山东是棉花的主要种植地，江淮商人将山东棉花运回江南，再运来棉布，说明江南地区是棉花的再加工地区，其纺织手工业较为发达。由此可知，江南地区和山东地区的生产内容不同，地区分工不同，从而推断出答案</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5808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通过特定的材料信息的设置，引导学生分析明朝中后期地区经济的发展差异，从而考查学生的时空观念和对历史信息的解释能力</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54d31797e.inline_image?vbadefaultcenterpage=1&amp;parentnodeid=243e3c6ae" descr="preencoded.png"/>
          <p:cNvPicPr>
            <a:picLocks noChangeAspect="1"/>
          </p:cNvPicPr>
          <p:nvPr/>
        </p:nvPicPr>
        <p:blipFill>
          <a:blip r:embed="rId3"/>
          <a:stretch>
            <a:fillRect/>
          </a:stretch>
        </p:blipFill>
        <p:spPr>
          <a:xfrm>
            <a:off x="343874" y="290004"/>
            <a:ext cx="2190995" cy="550041"/>
          </a:xfrm>
          <a:prstGeom prst="rect">
            <a:avLst/>
          </a:prstGeom>
        </p:spPr>
      </p:pic>
      <p:sp>
        <p:nvSpPr>
          <p:cNvPr id="3" name="C_6_BD#3dbd32572?vbadefaultcenterpage=1&amp;parentnodeid=54d31797e"/>
          <p:cNvSpPr/>
          <p:nvPr/>
        </p:nvSpPr>
        <p:spPr>
          <a:xfrm>
            <a:off x="343874" y="1122008"/>
            <a:ext cx="11550852" cy="568439"/>
          </a:xfrm>
          <a:prstGeom prst="rect">
            <a:avLst/>
          </a:prstGeom>
          <a:noFill/>
        </p:spPr>
        <p:txBody>
          <a:bodyPr wrap="square" lIns="0" tIns="0" rIns="0" bIns="0" rtlCol="0" anchor="ctr"/>
          <a:lstStyle/>
          <a:p>
            <a:pPr defTabSz="916777" latinLnBrk="1">
              <a:lnSpc>
                <a:spcPct val="150000"/>
              </a:lnSpc>
            </a:pPr>
            <a:r>
              <a:rPr lang="en-US" sz="3200"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一、明清时期出现的经济新现象及原因</a:t>
            </a:r>
            <a:endParaRPr lang="en-US" sz="3200" b="1" dirty="0">
              <a:solidFill>
                <a:srgbClr val="FF0000"/>
              </a:solidFill>
              <a:latin typeface="Calibri"/>
            </a:endParaRPr>
          </a:p>
        </p:txBody>
      </p:sp>
      <p:graphicFrame>
        <p:nvGraphicFramePr>
          <p:cNvPr id="7" name="P_7_BD#205aee50c?vbadefaultcenterpage=1&amp;parentnodeid=3dbd32572"/>
          <p:cNvGraphicFramePr>
            <a:graphicFrameLocks noGrp="1"/>
          </p:cNvGraphicFramePr>
          <p:nvPr>
            <p:extLst>
              <p:ext uri="{D42A27DB-BD31-4B8C-83A1-F6EECF244321}">
                <p14:modId xmlns:p14="http://schemas.microsoft.com/office/powerpoint/2010/main" val="1936780154"/>
              </p:ext>
            </p:extLst>
          </p:nvPr>
        </p:nvGraphicFramePr>
        <p:xfrm>
          <a:off x="343874" y="2154801"/>
          <a:ext cx="11468215" cy="4176148"/>
        </p:xfrm>
        <a:graphic>
          <a:graphicData uri="http://schemas.openxmlformats.org/drawingml/2006/table">
            <a:tbl>
              <a:tblPr/>
              <a:tblGrid>
                <a:gridCol w="1361218">
                  <a:extLst>
                    <a:ext uri="{9D8B030D-6E8A-4147-A177-3AD203B41FA5}">
                      <a16:colId xmlns:a16="http://schemas.microsoft.com/office/drawing/2014/main" val="20000"/>
                    </a:ext>
                  </a:extLst>
                </a:gridCol>
                <a:gridCol w="10106997">
                  <a:extLst>
                    <a:ext uri="{9D8B030D-6E8A-4147-A177-3AD203B41FA5}">
                      <a16:colId xmlns:a16="http://schemas.microsoft.com/office/drawing/2014/main" val="20001"/>
                    </a:ext>
                  </a:extLst>
                </a:gridCol>
              </a:tblGrid>
              <a:tr h="2188194">
                <a:tc>
                  <a:txBody>
                    <a:bodyPr/>
                    <a:lstStyle/>
                    <a:p>
                      <a:pPr algn="ctr">
                        <a:lnSpc>
                          <a:spcPct val="10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经济新现象</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（1）地区性商业中心形成,城市地位更加突出,地域分工明显,农产品商品化程度提高</a:t>
                      </a:r>
                      <a:endParaRPr lang="en-US" sz="2400" b="1" dirty="0">
                        <a:latin typeface="楷体" panose="02010609060101010101" pitchFamily="49" charset="-122"/>
                        <a:ea typeface="楷体" panose="02010609060101010101" pitchFamily="49" charset="-122"/>
                      </a:endParaRPr>
                    </a:p>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（2）江南地区产生资本主义萌芽</a:t>
                      </a:r>
                      <a:endParaRPr lang="en-US" sz="2400" b="1" dirty="0">
                        <a:latin typeface="楷体" panose="02010609060101010101" pitchFamily="49" charset="-122"/>
                        <a:ea typeface="楷体" panose="02010609060101010101" pitchFamily="49" charset="-122"/>
                      </a:endParaRPr>
                    </a:p>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（3）大宗白银交易盛行;对外贸易中出超明显</a:t>
                      </a:r>
                      <a:endParaRPr lang="en-US" sz="2400" b="1" dirty="0">
                        <a:latin typeface="楷体" panose="02010609060101010101" pitchFamily="49" charset="-122"/>
                        <a:ea typeface="楷体" panose="02010609060101010101" pitchFamily="49" charset="-122"/>
                      </a:endParaRPr>
                    </a:p>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（4）各地（尤其是东南地区）商业发达,并涌现出地域性的商人群体</a:t>
                      </a:r>
                      <a:endParaRPr lang="en-US" sz="2400" b="1" dirty="0">
                        <a:latin typeface="楷体" panose="02010609060101010101" pitchFamily="49" charset="-122"/>
                        <a:ea typeface="楷体" panose="02010609060101010101" pitchFamily="49" charset="-122"/>
                      </a:endParaRPr>
                    </a:p>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（5）政府对经济的干预、对人身依附关系的控制逐渐减弱。人口迅猛增长,人口密集地区的人口逐渐向边地迁徙,向海外移民的规模逐渐扩大</a:t>
                      </a:r>
                      <a:endParaRPr lang="en-US" sz="2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115615">
                <a:tc>
                  <a:txBody>
                    <a:bodyPr/>
                    <a:lstStyle/>
                    <a:p>
                      <a:pPr algn="ctr">
                        <a:lnSpc>
                          <a:spcPct val="10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原因</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（1）商品经济的进一步发展</a:t>
                      </a:r>
                      <a:endParaRPr lang="en-US" sz="2400" b="1" dirty="0">
                        <a:latin typeface="楷体" panose="02010609060101010101" pitchFamily="49" charset="-122"/>
                        <a:ea typeface="楷体" panose="02010609060101010101" pitchFamily="49" charset="-122"/>
                      </a:endParaRPr>
                    </a:p>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（2）西欧用大量从美洲掠夺的白银换取中国的商品</a:t>
                      </a:r>
                      <a:endParaRPr lang="en-US" sz="2400" b="1" dirty="0">
                        <a:latin typeface="楷体" panose="02010609060101010101" pitchFamily="49" charset="-122"/>
                        <a:ea typeface="楷体" panose="02010609060101010101" pitchFamily="49" charset="-122"/>
                      </a:endParaRPr>
                    </a:p>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（3）“一条鞭法”和“摊丁入亩”的实行,一定程度上调节了政府与劳动者的关系</a:t>
                      </a:r>
                      <a:endParaRPr lang="en-US" sz="2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transition>
    <p:split dir="in"/>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c4fcb6f38?vbadefaultcenterpage=1&amp;parentnodeid=54d31797e"/>
          <p:cNvSpPr/>
          <p:nvPr/>
        </p:nvSpPr>
        <p:spPr>
          <a:xfrm>
            <a:off x="316372" y="207498"/>
            <a:ext cx="11550852" cy="568439"/>
          </a:xfrm>
          <a:prstGeom prst="rect">
            <a:avLst/>
          </a:prstGeom>
          <a:noFill/>
        </p:spPr>
        <p:txBody>
          <a:bodyPr wrap="square" lIns="0" tIns="0" rIns="0" bIns="0" rtlCol="0" anchor="ctr"/>
          <a:lstStyle/>
          <a:p>
            <a:pPr defTabSz="916777" latinLnBrk="1">
              <a:lnSpc>
                <a:spcPct val="150000"/>
              </a:lnSpc>
            </a:pP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二、经济转变：江南的早期工业化</a:t>
            </a:r>
            <a:endParaRPr lang="en-US" sz="2807" b="1" dirty="0">
              <a:solidFill>
                <a:srgbClr val="FF0000"/>
              </a:solidFill>
              <a:latin typeface="Calibri"/>
            </a:endParaRPr>
          </a:p>
        </p:txBody>
      </p:sp>
      <p:sp>
        <p:nvSpPr>
          <p:cNvPr id="3" name="P_7_BD#ac1681382?vbadefaultcenterpage=1&amp;parentnodeid=c4fcb6f38"/>
          <p:cNvSpPr/>
          <p:nvPr/>
        </p:nvSpPr>
        <p:spPr>
          <a:xfrm>
            <a:off x="316373" y="1002988"/>
            <a:ext cx="11559255" cy="4171141"/>
          </a:xfrm>
          <a:prstGeom prst="rect">
            <a:avLst/>
          </a:prstGeom>
          <a:noFill/>
        </p:spPr>
        <p:txBody>
          <a:bodyPr wrap="square" lIns="0" tIns="0" rIns="0" bIns="0" rtlCol="0" anchor="t"/>
          <a:lstStyle/>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1.概念：</a:t>
            </a:r>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江南早期工业化是近代工业化之前的一个重要阶段,其时间大约是1550—1850年间,其核心特征是以商品生产为目的,以手工工具为基础,不同程度地在手工作坊、手工工场或在家庭内与农业生产相结合。（出自余同元）</a:t>
            </a:r>
            <a:endParaRPr lang="en-US" sz="2200" b="1" dirty="0">
              <a:solidFill>
                <a:prstClr val="black"/>
              </a:solidFill>
              <a:latin typeface="楷体" panose="02010609060101010101" pitchFamily="49" charset="-122"/>
              <a:ea typeface="楷体" panose="02010609060101010101" pitchFamily="49" charset="-122"/>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2.形成因素</a:t>
            </a:r>
            <a:endParaRPr lang="en-US" sz="2400" b="1" dirty="0">
              <a:solidFill>
                <a:prstClr val="black"/>
              </a:solidFill>
              <a:latin typeface="Calibri"/>
            </a:endParaRPr>
          </a:p>
          <a:p>
            <a:pPr defTabSz="916777" latinLnBrk="1"/>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（1）经济重心在南方。</a:t>
            </a:r>
            <a:endParaRPr lang="en-US" sz="2200" b="1" dirty="0">
              <a:solidFill>
                <a:prstClr val="black"/>
              </a:solidFill>
              <a:latin typeface="楷体" panose="02010609060101010101" pitchFamily="49" charset="-122"/>
              <a:ea typeface="楷体" panose="02010609060101010101" pitchFamily="49" charset="-122"/>
            </a:endParaRPr>
          </a:p>
          <a:p>
            <a:pPr defTabSz="916777" latinLnBrk="1"/>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（2）人口南迁,带来劳动力和先进技术;资本主义萌芽出现。</a:t>
            </a:r>
            <a:endParaRPr lang="en-US" sz="2200" b="1" dirty="0">
              <a:solidFill>
                <a:prstClr val="black"/>
              </a:solidFill>
              <a:latin typeface="楷体" panose="02010609060101010101" pitchFamily="49" charset="-122"/>
              <a:ea typeface="楷体" panose="02010609060101010101" pitchFamily="49" charset="-122"/>
            </a:endParaRPr>
          </a:p>
          <a:p>
            <a:pPr defTabSz="916777" latinLnBrk="1"/>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（3）地理条件优越（气候、土壤）。</a:t>
            </a:r>
          </a:p>
          <a:p>
            <a:pPr defTabSz="916777" latinLnBrk="1"/>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sym typeface="+mn-ea"/>
              </a:rPr>
              <a:t>（4）市场刺激（国内、海外）,商品经济的不断发展。</a:t>
            </a:r>
          </a:p>
          <a:p>
            <a:pPr defTabSz="916777" latinLnBrk="1"/>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3.表现</a:t>
            </a:r>
            <a:endParaRPr lang="en-US" altLang="zh-CN" sz="2400" b="1" dirty="0">
              <a:solidFill>
                <a:prstClr val="black"/>
              </a:solidFill>
              <a:latin typeface="Calibri"/>
            </a:endParaRPr>
          </a:p>
          <a:p>
            <a:pPr defTabSz="916777" latinLnBrk="1"/>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（1）明朝中叶以来,江南市镇以及邻近乡村,逐渐把丝织业作为主业,作为家庭收入的主要来源。棉纺织业、蚕丝业、绸缎业发达,经营规模和金额数量大,从业人口多,产品质量高。</a:t>
            </a:r>
            <a:endParaRPr lang="en-US" altLang="zh-CN" sz="22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（2）市镇的发展导致农业经济结构发生变化（经济作物广泛种植,手工业发达）。</a:t>
            </a:r>
            <a:endParaRPr lang="en-US" altLang="zh-CN" sz="22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（3）农副产品商品化和专业化程度加强,加快了社会分工;农业从业者减少。</a:t>
            </a:r>
            <a:endParaRPr lang="en-US" altLang="zh-CN" sz="22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（4）棉纺织品和丝绸在欧洲风靡一时;在国际、国内出现品牌与品牌意识。</a:t>
            </a:r>
            <a:endParaRPr lang="en-US" altLang="zh-CN" sz="22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（5）市镇间形成贸易网络。</a:t>
            </a:r>
            <a:endParaRPr lang="en-US" altLang="zh-CN" sz="22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（6）社会上出现奢靡、攀比风气。</a:t>
            </a:r>
            <a:endParaRPr lang="en-US" altLang="zh-CN" sz="2200" b="1" dirty="0">
              <a:solidFill>
                <a:prstClr val="black"/>
              </a:solidFill>
              <a:latin typeface="楷体" panose="02010609060101010101" pitchFamily="49" charset="-122"/>
              <a:ea typeface="楷体" panose="02010609060101010101" pitchFamily="49" charset="-122"/>
            </a:endParaRPr>
          </a:p>
          <a:p>
            <a:pPr defTabSz="916777" latinLnBrk="1"/>
            <a:endParaRPr lang="en-US" sz="2400" b="1" dirty="0">
              <a:solidFill>
                <a:prstClr val="black"/>
              </a:solidFill>
              <a:latin typeface="Calibri"/>
            </a:endParaRPr>
          </a:p>
          <a:p>
            <a:pPr defTabSz="916777" latinLnBrk="1"/>
            <a:endParaRPr lang="en-US" sz="2400" b="1" dirty="0">
              <a:solidFill>
                <a:prstClr val="black"/>
              </a:solidFill>
              <a:latin typeface="Calibri"/>
            </a:endParaRPr>
          </a:p>
        </p:txBody>
      </p:sp>
    </p:spTree>
  </p:cSld>
  <p:clrMapOvr>
    <a:masterClrMapping/>
  </p:clrMapOvr>
  <p:transition>
    <p:split dir="in"/>
  </p:transition>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4ac174828.inline_image?vbadefaultcenterpage=1&amp;parentnodeid=243e3c6ae" descr="preencoded.png"/>
          <p:cNvPicPr>
            <a:picLocks noChangeAspect="1"/>
          </p:cNvPicPr>
          <p:nvPr/>
        </p:nvPicPr>
        <p:blipFill>
          <a:blip r:embed="rId3"/>
          <a:stretch>
            <a:fillRect/>
          </a:stretch>
        </p:blipFill>
        <p:spPr>
          <a:xfrm>
            <a:off x="343875" y="227659"/>
            <a:ext cx="2071819" cy="513371"/>
          </a:xfrm>
          <a:prstGeom prst="rect">
            <a:avLst/>
          </a:prstGeom>
        </p:spPr>
      </p:pic>
      <p:sp>
        <p:nvSpPr>
          <p:cNvPr id="3" name="QC_6#7e4b02ab1?vbadefaultcenterpage=1&amp;parentnodeid=4ac174828"/>
          <p:cNvSpPr/>
          <p:nvPr/>
        </p:nvSpPr>
        <p:spPr>
          <a:xfrm>
            <a:off x="316118" y="820578"/>
            <a:ext cx="11349680" cy="3507145"/>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1.[2021湖南永州高三月考]</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明朝时，闽南的一些地区因“稻利薄，蔗利厚，往往有改稻田种蔗者”。清朝松江府“务本种稻者，不过十分之二三，图利种棉者，则有十分之七八”。在江浙一带，尺寸之堤，树之以桑。这些状况说明明清时期(</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A.民众衣食结构的改变</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B.自耕农经济日益衰退</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C.重农抑商政策的松动</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D.农村经济结构的变动</a:t>
            </a:r>
            <a:endParaRPr lang="en-US" sz="2800" b="1" dirty="0">
              <a:solidFill>
                <a:prstClr val="black"/>
              </a:solidFill>
              <a:latin typeface="Calibri"/>
            </a:endParaRPr>
          </a:p>
        </p:txBody>
      </p:sp>
      <p:sp>
        <p:nvSpPr>
          <p:cNvPr id="4" name="QC_6_AN.6_1#7e4b02ab1.bracket?vbadefaultcenterpage=1&amp;parentnodeid=4ac174828&amp;hasmatchpositionanswer=1"/>
          <p:cNvSpPr/>
          <p:nvPr/>
        </p:nvSpPr>
        <p:spPr>
          <a:xfrm>
            <a:off x="3780036" y="2759821"/>
            <a:ext cx="613703" cy="546857"/>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D</a:t>
            </a:r>
            <a:endParaRPr lang="en-US" sz="100" dirty="0">
              <a:solidFill>
                <a:prstClr val="black"/>
              </a:solidFill>
              <a:latin typeface="Calibri"/>
            </a:endParaRPr>
          </a:p>
        </p:txBody>
      </p:sp>
      <p:sp>
        <p:nvSpPr>
          <p:cNvPr id="5" name="QC_6_AS.7_1#7e4b02ab1?vbadefaultcenterpage=1&amp;parentnodeid=4ac174828">
            <a:extLst>
              <a:ext uri="{FF2B5EF4-FFF2-40B4-BE49-F238E27FC236}">
                <a16:creationId xmlns:a16="http://schemas.microsoft.com/office/drawing/2014/main" id="{258B4977-D8B9-4EE1-B076-E323BF106B16}"/>
              </a:ext>
            </a:extLst>
          </p:cNvPr>
          <p:cNvSpPr/>
          <p:nvPr/>
        </p:nvSpPr>
        <p:spPr>
          <a:xfrm>
            <a:off x="316118" y="4730388"/>
            <a:ext cx="11559255" cy="2127612"/>
          </a:xfrm>
          <a:prstGeom prst="rect">
            <a:avLst/>
          </a:prstGeom>
          <a:noFill/>
        </p:spPr>
        <p:txBody>
          <a:bodyPr wrap="square" lIns="0" tIns="0" rIns="0" bIns="0" rtlCol="0" anchor="t"/>
          <a:lstStyle/>
          <a:p>
            <a:pPr defTabSz="916777" latinLnBrk="1"/>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材料反映了明清时期江南地区，传统农作物（稻）种植面积减少，经济作物（蔗、棉、桑）种植面积增加，结合所学知识可知，这说明当时农村经济结构发生变动，故D项正确；材料反映的是农村种植结构的变化，不是民众衣食结构的改变，故排除A项；材料中没有涉及自耕农经济发展情况，故排除B项；明清时期一直推行重农抑商政策，且材料中未涉及相关情况，故排除C项。</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wipe(left)">
                                      <p:cBhvr>
                                        <p:cTn id="10"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3d083ed1b?vbadefaultcenterpage=1&amp;parentnodeid=4ac174828"/>
          <p:cNvSpPr/>
          <p:nvPr/>
        </p:nvSpPr>
        <p:spPr>
          <a:xfrm>
            <a:off x="496482" y="393916"/>
            <a:ext cx="11559255" cy="2661011"/>
          </a:xfrm>
          <a:prstGeom prst="rect">
            <a:avLst/>
          </a:prstGeom>
          <a:noFill/>
        </p:spPr>
        <p:txBody>
          <a:bodyPr wrap="square" lIns="0" tIns="0" rIns="0" bIns="0" rtlCol="0" anchor="t"/>
          <a:lstStyle/>
          <a:p>
            <a:pPr defTabSz="916777" latinLnBrk="1"/>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2.[2021广东中山高三三模]</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据《苏州府志》记载，明万历年间,苏州城“工匠各有专能</a:t>
            </a:r>
            <a:r>
              <a:rPr lang="en-US" sz="2800"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无主者黎明立桥以待,锻工立花桥,沙工立广化寺桥,以车纺丝者曰车匠,立濂溪坊,什百为群,延颈而望</a:t>
            </a:r>
            <a:r>
              <a:rPr lang="en-US" sz="2800"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粥后散归”。</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这表明当地</a:t>
            </a:r>
            <a:endPar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A.手工业分工细致</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B.民营手工业占据主导</a:t>
            </a:r>
            <a:endParaRPr lang="en-US" sz="2800" b="1" dirty="0">
              <a:solidFill>
                <a:prstClr val="black"/>
              </a:solidFill>
              <a:latin typeface="Calibri"/>
            </a:endParaRPr>
          </a:p>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C.劳动力市场活跃</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D.自耕农经济遭到破坏</a:t>
            </a:r>
            <a:endParaRPr lang="en-US" sz="2800" b="1" dirty="0">
              <a:solidFill>
                <a:prstClr val="black"/>
              </a:solidFill>
              <a:latin typeface="Calibri"/>
            </a:endParaRPr>
          </a:p>
        </p:txBody>
      </p:sp>
      <p:sp>
        <p:nvSpPr>
          <p:cNvPr id="3" name="QC_6_AN.8_1#3d083ed1b.bracket?vbadefaultcenterpage=1&amp;parentnodeid=4ac174828&amp;hasmatchpositionanswer=1"/>
          <p:cNvSpPr/>
          <p:nvPr/>
        </p:nvSpPr>
        <p:spPr>
          <a:xfrm>
            <a:off x="982029" y="1583506"/>
            <a:ext cx="296029" cy="532152"/>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100" dirty="0">
              <a:solidFill>
                <a:prstClr val="black"/>
              </a:solidFill>
              <a:latin typeface="Calibri"/>
            </a:endParaRPr>
          </a:p>
        </p:txBody>
      </p:sp>
      <p:sp>
        <p:nvSpPr>
          <p:cNvPr id="4" name="QC_6_AS.9_1#3d083ed1b?vbadefaultcenterpage=1&amp;parentnodeid=4ac174828">
            <a:extLst>
              <a:ext uri="{FF2B5EF4-FFF2-40B4-BE49-F238E27FC236}">
                <a16:creationId xmlns:a16="http://schemas.microsoft.com/office/drawing/2014/main" id="{4ACE665F-72E3-4E7C-B53D-DCA01953C7CF}"/>
              </a:ext>
            </a:extLst>
          </p:cNvPr>
          <p:cNvSpPr/>
          <p:nvPr/>
        </p:nvSpPr>
        <p:spPr>
          <a:xfrm>
            <a:off x="316372" y="3137051"/>
            <a:ext cx="11559255" cy="3507209"/>
          </a:xfrm>
          <a:prstGeom prst="rect">
            <a:avLst/>
          </a:prstGeom>
          <a:noFill/>
        </p:spPr>
        <p:txBody>
          <a:bodyPr wrap="square" lIns="0" tIns="0" rIns="0" bIns="0" rtlCol="0" anchor="t"/>
          <a:lstStyle/>
          <a:p>
            <a:pPr defTabSz="916777" latinLnBrk="1">
              <a:lnSpc>
                <a:spcPct val="150000"/>
              </a:lnSpc>
            </a:pPr>
            <a:r>
              <a:rPr lang="en-US" sz="24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400"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材料指出明万历年间，“无主者黎明立桥以待，锻工立花桥，沙工立广化寺桥，以车纺丝者曰车匠，立濂溪坊，什百为群，延颈而望</a:t>
            </a:r>
            <a:r>
              <a:rPr lang="en-US" sz="2400" b="1" dirty="0">
                <a:solidFill>
                  <a:srgbClr val="A00021"/>
                </a:solidFill>
                <a:latin typeface="宋体" panose="02010600030101010101" pitchFamily="2" charset="-122"/>
                <a:ea typeface="宋体" panose="02010600030101010101" pitchFamily="2" charset="-122"/>
                <a:cs typeface="Times New Roman" panose="02020603050405020304" pitchFamily="34" charset="-120"/>
              </a:rPr>
              <a:t>……</a:t>
            </a:r>
            <a:r>
              <a:rPr lang="en-US" sz="24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粥后散归”，可见当时各行劳动者都在等待受雇时机，表明了劳动力市场活跃，故C正确；材料主旨是资本主义萌芽下雇佣关系的发展，不是当时手工业分工细致，故A错误；由材料无法得出民营手工业占据主导的结论，故B错误；自耕农经济在鸦片战争后遭到破坏，逐渐解体，与材料中的时间不符，故D错误。</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10_1#a2ad0a7f0?vbadefaultcenterpage=1&amp;parentnodeid=4ac174828"/>
          <p:cNvSpPr/>
          <p:nvPr/>
        </p:nvSpPr>
        <p:spPr>
          <a:xfrm>
            <a:off x="316373" y="434066"/>
            <a:ext cx="11559255" cy="1123700"/>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3.[2021湖北武汉高三二模]</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下表为清中期以前苏州地区重要经济指标统计表（部分），</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据此可推知，清代中期苏州地区</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p:txBody>
      </p:sp>
      <p:graphicFrame>
        <p:nvGraphicFramePr>
          <p:cNvPr id="11" name="QC_6_BD.10_2#a2ad0a7f0?vbadefaultcenterpage=1&amp;parentnodeid=4ac174828"/>
          <p:cNvGraphicFramePr>
            <a:graphicFrameLocks noGrp="1"/>
          </p:cNvGraphicFramePr>
          <p:nvPr>
            <p:extLst>
              <p:ext uri="{D42A27DB-BD31-4B8C-83A1-F6EECF244321}">
                <p14:modId xmlns:p14="http://schemas.microsoft.com/office/powerpoint/2010/main" val="1890361822"/>
              </p:ext>
            </p:extLst>
          </p:nvPr>
        </p:nvGraphicFramePr>
        <p:xfrm>
          <a:off x="316372" y="1685406"/>
          <a:ext cx="11523351" cy="1742708"/>
        </p:xfrm>
        <a:graphic>
          <a:graphicData uri="http://schemas.openxmlformats.org/drawingml/2006/table">
            <a:tbl>
              <a:tblPr/>
              <a:tblGrid>
                <a:gridCol w="2020578">
                  <a:extLst>
                    <a:ext uri="{9D8B030D-6E8A-4147-A177-3AD203B41FA5}">
                      <a16:colId xmlns:a16="http://schemas.microsoft.com/office/drawing/2014/main" val="20000"/>
                    </a:ext>
                  </a:extLst>
                </a:gridCol>
                <a:gridCol w="3167591">
                  <a:extLst>
                    <a:ext uri="{9D8B030D-6E8A-4147-A177-3AD203B41FA5}">
                      <a16:colId xmlns:a16="http://schemas.microsoft.com/office/drawing/2014/main" val="20001"/>
                    </a:ext>
                  </a:extLst>
                </a:gridCol>
                <a:gridCol w="3167591">
                  <a:extLst>
                    <a:ext uri="{9D8B030D-6E8A-4147-A177-3AD203B41FA5}">
                      <a16:colId xmlns:a16="http://schemas.microsoft.com/office/drawing/2014/main" val="20002"/>
                    </a:ext>
                  </a:extLst>
                </a:gridCol>
                <a:gridCol w="3167591">
                  <a:extLst>
                    <a:ext uri="{9D8B030D-6E8A-4147-A177-3AD203B41FA5}">
                      <a16:colId xmlns:a16="http://schemas.microsoft.com/office/drawing/2014/main" val="20003"/>
                    </a:ext>
                  </a:extLst>
                </a:gridCol>
              </a:tblGrid>
              <a:tr h="400562">
                <a:tc>
                  <a:txBody>
                    <a:bodyPr/>
                    <a:lstStyle/>
                    <a:p>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糙米价格（每石）</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棉布价格（每匹）</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踹匠工资（每匹）</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1665年</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约400文</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约30文</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11文</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056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1724年</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约1000文</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约30~35文</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约11文</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056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18世纪末</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约1500文</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约100~200文</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约14文</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4" name="QC_6_BD.10_3#a2ad0a7f0?vbadefaultcenterpage=1&amp;parentnodeid=4ac174828"/>
          <p:cNvSpPr/>
          <p:nvPr/>
        </p:nvSpPr>
        <p:spPr>
          <a:xfrm>
            <a:off x="316373" y="3417016"/>
            <a:ext cx="11559255" cy="2315455"/>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（注：踹匠是踹布手工业工人，强壮者每天可踹布5匹；苏州当时有踹匠</a:t>
            </a:r>
            <a:r>
              <a:rPr lang="en-US" sz="28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2万人</a:t>
            </a:r>
            <a:r>
              <a:rPr lang="en-US" altLang="zh-CN" sz="28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A.人口膨胀影响劳动力价格</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B.资本主义萌芽发展受阻</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C.传统手工业逐渐走向衰败</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D.通货膨胀破坏城市繁荣</a:t>
            </a:r>
            <a:endParaRPr lang="en-US" sz="2800" b="1" dirty="0">
              <a:solidFill>
                <a:prstClr val="black"/>
              </a:solidFill>
              <a:latin typeface="Calibri"/>
            </a:endParaRPr>
          </a:p>
        </p:txBody>
      </p:sp>
      <p:sp>
        <p:nvSpPr>
          <p:cNvPr id="5" name="QC_6_AN.11_1#a2ad0a7f0.bracket?vbadefaultcenterpage=1&amp;parentnodeid=4ac174828&amp;hasmatchpositionanswer=1"/>
          <p:cNvSpPr/>
          <p:nvPr/>
        </p:nvSpPr>
        <p:spPr>
          <a:xfrm>
            <a:off x="7830416" y="1089434"/>
            <a:ext cx="313536" cy="532152"/>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cc0420613.fixed?vbadefaultcenterpage=1&amp;parentnodeid=5dfe9ad41"/>
          <p:cNvSpPr/>
          <p:nvPr/>
        </p:nvSpPr>
        <p:spPr>
          <a:xfrm>
            <a:off x="31803" y="-67640"/>
            <a:ext cx="12128394" cy="834228"/>
          </a:xfrm>
          <a:prstGeom prst="rect">
            <a:avLst/>
          </a:prstGeom>
          <a:noFill/>
        </p:spPr>
        <p:txBody>
          <a:bodyPr wrap="none" lIns="0" tIns="0" rIns="0" bIns="0" rtlCol="0" anchor="ctr"/>
          <a:lstStyle/>
          <a:p>
            <a:pPr algn="ctr" defTabSz="916777" latinLnBrk="1">
              <a:lnSpc>
                <a:spcPct val="150000"/>
              </a:lnSpc>
            </a:pP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考点三</a:t>
            </a:r>
            <a:r>
              <a:rPr lang="en-US" sz="381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明清时期承古萌新的思想文化</a:t>
            </a:r>
            <a:endParaRPr lang="en-US" sz="3810" dirty="0">
              <a:solidFill>
                <a:prstClr val="black"/>
              </a:solidFill>
              <a:latin typeface="Calibri"/>
            </a:endParaRPr>
          </a:p>
        </p:txBody>
      </p:sp>
      <p:pic>
        <p:nvPicPr>
          <p:cNvPr id="5" name="C_5#83414309c.inline_image?vbadefaultcenterpage=1&amp;parentnodeid=cc0420613" descr="preencoded.png">
            <a:extLst>
              <a:ext uri="{FF2B5EF4-FFF2-40B4-BE49-F238E27FC236}">
                <a16:creationId xmlns:a16="http://schemas.microsoft.com/office/drawing/2014/main" id="{C5E00626-235A-467F-8831-7D602B0DC77C}"/>
              </a:ext>
            </a:extLst>
          </p:cNvPr>
          <p:cNvPicPr>
            <a:picLocks noChangeAspect="1"/>
          </p:cNvPicPr>
          <p:nvPr/>
        </p:nvPicPr>
        <p:blipFill>
          <a:blip r:embed="rId3"/>
          <a:stretch>
            <a:fillRect/>
          </a:stretch>
        </p:blipFill>
        <p:spPr>
          <a:xfrm>
            <a:off x="343874" y="1314335"/>
            <a:ext cx="2117656" cy="504204"/>
          </a:xfrm>
          <a:prstGeom prst="rect">
            <a:avLst/>
          </a:prstGeom>
        </p:spPr>
      </p:pic>
      <p:sp>
        <p:nvSpPr>
          <p:cNvPr id="6" name="QC_6#e3d8d4db7?vbadefaultcenterpage=1&amp;parentnodeid=83414309c">
            <a:extLst>
              <a:ext uri="{FF2B5EF4-FFF2-40B4-BE49-F238E27FC236}">
                <a16:creationId xmlns:a16="http://schemas.microsoft.com/office/drawing/2014/main" id="{9462DDAB-804C-41A3-B5F9-F789BEC64E96}"/>
              </a:ext>
            </a:extLst>
          </p:cNvPr>
          <p:cNvSpPr/>
          <p:nvPr/>
        </p:nvSpPr>
        <p:spPr>
          <a:xfrm>
            <a:off x="316373" y="1949938"/>
            <a:ext cx="11559255" cy="2722638"/>
          </a:xfrm>
          <a:prstGeom prst="rect">
            <a:avLst/>
          </a:prstGeom>
          <a:noFill/>
        </p:spPr>
        <p:txBody>
          <a:bodyPr wrap="square" lIns="0" tIns="0" rIns="0" bIns="0" rtlCol="0" anchor="t"/>
          <a:lstStyle/>
          <a:p>
            <a:pPr defTabSz="916777" latinLnBrk="1">
              <a:lnSpc>
                <a:spcPct val="14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典例1</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[2021全国乙卷，27，4分]</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明清时期，“善书”在民间广为流行，这类书籍多由士绅编撰，内容侧重倡导忠孝友悌、济急救危、受辱不怨，戒饬攻诘宗亲</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凌逼孤寡等，以奉劝世人“诸恶莫作，众善奉行”。“善书”的流行(</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4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A.确立了理学思想的主导地位</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B.强化了社会主流的价值观</a:t>
            </a:r>
            <a:endParaRPr lang="en-US" sz="2607" b="1" dirty="0">
              <a:solidFill>
                <a:prstClr val="black"/>
              </a:solidFill>
              <a:latin typeface="Calibri"/>
            </a:endParaRPr>
          </a:p>
          <a:p>
            <a:pPr defTabSz="916777" latinLnBrk="1">
              <a:lnSpc>
                <a:spcPct val="14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C.阻碍了官方意识形态的推广</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D.冲击了儒家经典的神圣性</a:t>
            </a:r>
            <a:endParaRPr lang="en-US" sz="2607" b="1" dirty="0">
              <a:solidFill>
                <a:prstClr val="black"/>
              </a:solidFill>
              <a:latin typeface="Calibri"/>
            </a:endParaRPr>
          </a:p>
        </p:txBody>
      </p:sp>
      <p:graphicFrame>
        <p:nvGraphicFramePr>
          <p:cNvPr id="7" name="P_6_BD#72a23a8b3?vbadefaultcenterpage=1&amp;parentnodeid=83414309c">
            <a:extLst>
              <a:ext uri="{FF2B5EF4-FFF2-40B4-BE49-F238E27FC236}">
                <a16:creationId xmlns:a16="http://schemas.microsoft.com/office/drawing/2014/main" id="{69307BFE-B722-4FC5-A0A8-E811BD437DAA}"/>
              </a:ext>
            </a:extLst>
          </p:cNvPr>
          <p:cNvGraphicFramePr>
            <a:graphicFrameLocks noGrp="1"/>
          </p:cNvGraphicFramePr>
          <p:nvPr>
            <p:extLst>
              <p:ext uri="{D42A27DB-BD31-4B8C-83A1-F6EECF244321}">
                <p14:modId xmlns:p14="http://schemas.microsoft.com/office/powerpoint/2010/main" val="876473327"/>
              </p:ext>
            </p:extLst>
          </p:nvPr>
        </p:nvGraphicFramePr>
        <p:xfrm>
          <a:off x="361723" y="4931043"/>
          <a:ext cx="11468553" cy="1849765"/>
        </p:xfrm>
        <a:graphic>
          <a:graphicData uri="http://schemas.openxmlformats.org/drawingml/2006/table">
            <a:tbl>
              <a:tblPr/>
              <a:tblGrid>
                <a:gridCol w="1207625">
                  <a:extLst>
                    <a:ext uri="{9D8B030D-6E8A-4147-A177-3AD203B41FA5}">
                      <a16:colId xmlns:a16="http://schemas.microsoft.com/office/drawing/2014/main" val="20000"/>
                    </a:ext>
                  </a:extLst>
                </a:gridCol>
                <a:gridCol w="10260928">
                  <a:extLst>
                    <a:ext uri="{9D8B030D-6E8A-4147-A177-3AD203B41FA5}">
                      <a16:colId xmlns:a16="http://schemas.microsoft.com/office/drawing/2014/main" val="20001"/>
                    </a:ext>
                  </a:extLst>
                </a:gridCol>
              </a:tblGrid>
              <a:tr h="379935">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明清时期的社会主流思想观念</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79935">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本题的关键信息是明清时期提倡忠孝友爱的“善书”在民间广为流行</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09960">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首先结合明清时期思想史的内容，思考当时的时代背景，再根据材料信息“善书”传播的忠孝等思想联系当时的社会主流价值观念，做出判断</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79935">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通过明清时期的社会主流思想观念，考查学生对历史资料解释和实证的能力</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2_1#7ccbe5538?vbadefaultcenterpage=1&amp;parentnodeid=83414309c"/>
          <p:cNvSpPr/>
          <p:nvPr/>
        </p:nvSpPr>
        <p:spPr>
          <a:xfrm>
            <a:off x="316373" y="664494"/>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1.明清时期，“善书”在民间广为流行,这类书籍多由士绅编撰，内容侧重倡导忠孝友悌、济急救危、受辱不怨，戒饬攻诘宗亲、凌逼孤寡等，以奉劝世人“诸恶莫作，众善奉行”。可见“善书”的流行主要得益于(</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A.政府的积极倡导</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B.理学成为主流思想</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C.商品经济的发展</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D.小说的广泛流行</a:t>
            </a:r>
            <a:endParaRPr lang="en-US" sz="2800" b="1" dirty="0">
              <a:solidFill>
                <a:prstClr val="black"/>
              </a:solidFill>
              <a:latin typeface="Calibri"/>
            </a:endParaRPr>
          </a:p>
        </p:txBody>
      </p:sp>
      <p:sp>
        <p:nvSpPr>
          <p:cNvPr id="3" name="QC_6_AN.3_1#7ccbe5538.bracket?vbadefaultcenterpage=1&amp;parentnodeid=83414309c&amp;hasmatchpositionanswer=1"/>
          <p:cNvSpPr/>
          <p:nvPr/>
        </p:nvSpPr>
        <p:spPr>
          <a:xfrm>
            <a:off x="10617776" y="1971847"/>
            <a:ext cx="296029" cy="532152"/>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100" dirty="0">
              <a:solidFill>
                <a:prstClr val="black"/>
              </a:solidFill>
              <a:latin typeface="Calibri"/>
            </a:endParaRPr>
          </a:p>
        </p:txBody>
      </p:sp>
      <p:sp>
        <p:nvSpPr>
          <p:cNvPr id="4" name="QC_6_AS.4_1#7ccbe5538?vbadefaultcenterpage=1&amp;parentnodeid=83414309c"/>
          <p:cNvSpPr/>
          <p:nvPr/>
        </p:nvSpPr>
        <p:spPr>
          <a:xfrm>
            <a:off x="316373" y="3878051"/>
            <a:ext cx="11559255" cy="2315455"/>
          </a:xfrm>
          <a:prstGeom prst="rect">
            <a:avLst/>
          </a:prstGeom>
          <a:noFill/>
        </p:spPr>
        <p:txBody>
          <a:bodyPr wrap="square" lIns="0" tIns="0" rIns="0" bIns="0" rtlCol="0" anchor="t"/>
          <a:lstStyle/>
          <a:p>
            <a:pP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结合“善书”的内容和目的可知，“善书”的流行与理学的发展有关，故B项正确；“政府”行为在材料中不能体现，A项排除；“善书”的流行与商品经济发展关系不大，C项排除；“善书”不属于小说，“善书”的流行与小说广泛流行关系不大，D项错误。</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50923065d?vbadefaultcenterpage=1&amp;parentnodeid=83414309c"/>
          <p:cNvSpPr/>
          <p:nvPr/>
        </p:nvSpPr>
        <p:spPr>
          <a:xfrm>
            <a:off x="330227" y="385575"/>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典例2</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（2020课标Ⅰ，27，4分）清代，纂修宗谱成为一种普遍的社会行为，每部宗谱均有族规、家训，其内容主要包括血缘伦理、持家立业、报效国家等。这表明，宗谱的纂修(</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A.反映了科举制度的导向作用</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B.体现了儒家思想观念</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C.维持了士族家庭的血统纯正</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D.确立了四民社会结构</a:t>
            </a:r>
            <a:endParaRPr lang="en-US" sz="2800" b="1" dirty="0">
              <a:solidFill>
                <a:prstClr val="black"/>
              </a:solidFill>
              <a:latin typeface="Calibri"/>
            </a:endParaRPr>
          </a:p>
        </p:txBody>
      </p:sp>
      <p:sp>
        <p:nvSpPr>
          <p:cNvPr id="3" name="QC_6_AN.5_1#50923065d.bracket?vbadefaultcenterpage=1&amp;parentnodeid=83414309c&amp;hasmatchpositionanswer=1"/>
          <p:cNvSpPr/>
          <p:nvPr/>
        </p:nvSpPr>
        <p:spPr>
          <a:xfrm>
            <a:off x="5263882" y="1563474"/>
            <a:ext cx="296029" cy="532152"/>
          </a:xfrm>
          <a:prstGeom prst="rect">
            <a:avLst/>
          </a:prstGeom>
          <a:noFill/>
        </p:spPr>
        <p:txBody>
          <a:bodyPr wrap="none" lIns="0" tIns="0" rIns="0" bIns="0" rtlCol="0" anchor="t"/>
          <a:lstStyle/>
          <a:p>
            <a:pPr algn="ctr" defTabSz="916777" latinLnBrk="1">
              <a:lnSpc>
                <a:spcPct val="150000"/>
              </a:lnSpc>
            </a:pPr>
            <a:r>
              <a:rPr lang="en-US" sz="36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400" b="1" dirty="0">
              <a:solidFill>
                <a:prstClr val="black"/>
              </a:solidFill>
              <a:latin typeface="Calibri"/>
            </a:endParaRPr>
          </a:p>
        </p:txBody>
      </p:sp>
      <p:graphicFrame>
        <p:nvGraphicFramePr>
          <p:cNvPr id="5" name="P_6_BD#21c2a1e54?vbadefaultcenterpage=1&amp;parentnodeid=83414309c"/>
          <p:cNvGraphicFramePr>
            <a:graphicFrameLocks noGrp="1"/>
          </p:cNvGraphicFramePr>
          <p:nvPr/>
        </p:nvGraphicFramePr>
        <p:xfrm>
          <a:off x="316373" y="3972515"/>
          <a:ext cx="11468217" cy="1959774"/>
        </p:xfrm>
        <a:graphic>
          <a:graphicData uri="http://schemas.openxmlformats.org/drawingml/2006/table">
            <a:tbl>
              <a:tblPr/>
              <a:tblGrid>
                <a:gridCol w="1353262">
                  <a:extLst>
                    <a:ext uri="{9D8B030D-6E8A-4147-A177-3AD203B41FA5}">
                      <a16:colId xmlns:a16="http://schemas.microsoft.com/office/drawing/2014/main" val="20000"/>
                    </a:ext>
                  </a:extLst>
                </a:gridCol>
                <a:gridCol w="10114955">
                  <a:extLst>
                    <a:ext uri="{9D8B030D-6E8A-4147-A177-3AD203B41FA5}">
                      <a16:colId xmlns:a16="http://schemas.microsoft.com/office/drawing/2014/main" val="20001"/>
                    </a:ext>
                  </a:extLst>
                </a:gridCol>
              </a:tblGrid>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明清时期的社会宗法思想观念</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本题的关键信息是“其内容主要包括血缘伦理、持家立业、报效国家等”</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808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通过材料中宗谱的内容“血缘伦理、持家立业、报效国家等”可以得出其深受传统儒学，尤其是理学的影响</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通过清代纂修宗谱的内容考查考生的时空观念和“透过现象认识本质”的唯物史观</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6_1#a0e267d7d?vbadefaultcenterpage=1&amp;parentnodeid=83414309c"/>
          <p:cNvSpPr/>
          <p:nvPr/>
        </p:nvSpPr>
        <p:spPr>
          <a:xfrm>
            <a:off x="316372" y="503289"/>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变式2.中国历代纂修宗谱成为一种普遍的社会行为，其内容主要讲述先辈典型人物事业功绩或高尚的人格品德，违法乱纪及不肖者不被收录。这说明宗谱纂修的主要影响是</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A.增强宗族社会的凝聚力</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B.消解了传统宗法观念</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C.维持了家庭血统纯正</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D.固化了社会阶级结构</a:t>
            </a:r>
            <a:endParaRPr lang="en-US" sz="2800" b="1" dirty="0">
              <a:solidFill>
                <a:prstClr val="black"/>
              </a:solidFill>
              <a:latin typeface="Calibri"/>
            </a:endParaRPr>
          </a:p>
        </p:txBody>
      </p:sp>
      <p:sp>
        <p:nvSpPr>
          <p:cNvPr id="3" name="QC_6_AN.7_1#a0e267d7d.bracket?vbadefaultcenterpage=1&amp;parentnodeid=83414309c&amp;hasmatchpositionanswer=1"/>
          <p:cNvSpPr/>
          <p:nvPr/>
        </p:nvSpPr>
        <p:spPr>
          <a:xfrm>
            <a:off x="4693706" y="1813327"/>
            <a:ext cx="313536" cy="532152"/>
          </a:xfrm>
          <a:prstGeom prst="rect">
            <a:avLst/>
          </a:prstGeom>
          <a:noFill/>
        </p:spPr>
        <p:txBody>
          <a:bodyPr wrap="none" lIns="0" tIns="0" rIns="0" bIns="0" rtlCol="0" anchor="t"/>
          <a:lstStyle/>
          <a:p>
            <a:pPr algn="ctr" defTabSz="916777" latinLnBrk="1">
              <a:lnSpc>
                <a:spcPct val="150000"/>
              </a:lnSpc>
            </a:pPr>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200" b="1" dirty="0">
              <a:solidFill>
                <a:prstClr val="black"/>
              </a:solidFill>
              <a:latin typeface="Calibri"/>
            </a:endParaRPr>
          </a:p>
        </p:txBody>
      </p:sp>
      <p:sp>
        <p:nvSpPr>
          <p:cNvPr id="4" name="QC_6_AS.8_1#a0e267d7d?vbadefaultcenterpage=1&amp;parentnodeid=83414309c"/>
          <p:cNvSpPr/>
          <p:nvPr/>
        </p:nvSpPr>
        <p:spPr>
          <a:xfrm>
            <a:off x="316373" y="3878051"/>
            <a:ext cx="11559255" cy="2315455"/>
          </a:xfrm>
          <a:prstGeom prst="rect">
            <a:avLst/>
          </a:prstGeom>
          <a:noFill/>
        </p:spPr>
        <p:txBody>
          <a:bodyPr wrap="square" lIns="0" tIns="0" rIns="0" bIns="0" rtlCol="0" anchor="t"/>
          <a:lstStyle/>
          <a:p>
            <a:pPr defTabSz="916777" latinLnBrk="1">
              <a:lnSpc>
                <a:spcPct val="150000"/>
              </a:lnSpc>
            </a:pPr>
            <a:r>
              <a:rPr lang="en-US" sz="2607" b="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宗谱内容强调先辈的功绩或品德，这有助于宗族凝聚力的加强和社会良好风气的树立，故选A；传统宗法观念不可能被完全“消解”，“消解</a:t>
            </a:r>
            <a:r>
              <a:rPr lang="en-US"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”用词不合适</a:t>
            </a:r>
            <a:r>
              <a:rPr lang="en-US" altLang="zh-CN"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排除</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B；仅依靠宗谱纂修不一定能维持血统的纯正，排除C；在社会发展中阶级结构受多种因素的影响，族谱的编纂无法固化社会阶级结构，排除D。</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956a01c9e.inline_image?vbadefaultcenterpage=1&amp;parentnodeid=cc0420613" descr="preencoded.png"/>
          <p:cNvPicPr>
            <a:picLocks noChangeAspect="1"/>
          </p:cNvPicPr>
          <p:nvPr/>
        </p:nvPicPr>
        <p:blipFill>
          <a:blip r:embed="rId3"/>
          <a:stretch>
            <a:fillRect/>
          </a:stretch>
        </p:blipFill>
        <p:spPr>
          <a:xfrm>
            <a:off x="343874" y="262296"/>
            <a:ext cx="2190995" cy="550041"/>
          </a:xfrm>
          <a:prstGeom prst="rect">
            <a:avLst/>
          </a:prstGeom>
        </p:spPr>
      </p:pic>
      <p:sp>
        <p:nvSpPr>
          <p:cNvPr id="3" name="C_6_BD#14be2a709?vbadefaultcenterpage=1&amp;parentnodeid=956a01c9e"/>
          <p:cNvSpPr/>
          <p:nvPr/>
        </p:nvSpPr>
        <p:spPr>
          <a:xfrm>
            <a:off x="316372" y="948828"/>
            <a:ext cx="11550852" cy="568439"/>
          </a:xfrm>
          <a:prstGeom prst="rect">
            <a:avLst/>
          </a:prstGeom>
          <a:noFill/>
        </p:spPr>
        <p:txBody>
          <a:bodyPr wrap="square" lIns="0" tIns="0" rIns="0" bIns="0" rtlCol="0" anchor="ctr"/>
          <a:lstStyle/>
          <a:p>
            <a:pPr defTabSz="916777" latinLnBrk="1">
              <a:lnSpc>
                <a:spcPct val="150000"/>
              </a:lnSpc>
            </a:pPr>
            <a:r>
              <a:rPr lang="en-US" sz="3200"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一、明清之际的思想活跃局面以及未实现社会转型的原因</a:t>
            </a:r>
            <a:endParaRPr lang="en-US" sz="3200" b="1" dirty="0">
              <a:solidFill>
                <a:srgbClr val="FF0000"/>
              </a:solidFill>
              <a:latin typeface="Calibri"/>
            </a:endParaRPr>
          </a:p>
        </p:txBody>
      </p:sp>
      <p:sp>
        <p:nvSpPr>
          <p:cNvPr id="4" name="P_7_BD#ef0b1b4b7?vbadefaultcenterpage=1&amp;parentnodeid=14be2a709"/>
          <p:cNvSpPr/>
          <p:nvPr/>
        </p:nvSpPr>
        <p:spPr>
          <a:xfrm>
            <a:off x="498764" y="1709682"/>
            <a:ext cx="11376864" cy="4871227"/>
          </a:xfrm>
          <a:prstGeom prst="rect">
            <a:avLst/>
          </a:prstGeom>
          <a:noFill/>
        </p:spPr>
        <p:txBody>
          <a:bodyPr wrap="square" lIns="0" tIns="0" rIns="0" bIns="0" rtlCol="0" anchor="t"/>
          <a:lstStyle/>
          <a:p>
            <a:pPr defTabSz="916777" latinLnBrk="1"/>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1.明清之际的思想活跃局面</a:t>
            </a:r>
            <a:endParaRPr lang="en-US" sz="2800" b="1" dirty="0">
              <a:solidFill>
                <a:prstClr val="black"/>
              </a:solidFill>
              <a:latin typeface="Calibri"/>
            </a:endParaRPr>
          </a:p>
          <a:p>
            <a:pPr defTabSz="916777" latinLnBrk="1"/>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（1）实质:对传统儒学的批判与继承。</a:t>
            </a:r>
            <a:endParaRPr lang="en-US" sz="2800" b="1" dirty="0">
              <a:solidFill>
                <a:prstClr val="black"/>
              </a:solidFill>
              <a:latin typeface="楷体" panose="02010609060101010101" pitchFamily="49" charset="-122"/>
              <a:ea typeface="楷体" panose="02010609060101010101" pitchFamily="49" charset="-122"/>
            </a:endParaRPr>
          </a:p>
          <a:p>
            <a:pPr defTabSz="916777" latinLnBrk="1"/>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（2）背景:君主专制空前强化;商品经济发展和资本主义萌芽产生;程朱理学的禁锢和文化专制。</a:t>
            </a:r>
            <a:endParaRPr lang="en-US" sz="2800" b="1" dirty="0">
              <a:solidFill>
                <a:prstClr val="black"/>
              </a:solidFill>
              <a:latin typeface="楷体" panose="02010609060101010101" pitchFamily="49" charset="-122"/>
              <a:ea typeface="楷体" panose="02010609060101010101" pitchFamily="49" charset="-122"/>
            </a:endParaRPr>
          </a:p>
          <a:p>
            <a:pPr defTabSz="916777" latinLnBrk="1"/>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（3）特点:反传统、反教条、反君主专制,带有一定的民主色彩。</a:t>
            </a:r>
            <a:endParaRPr lang="en-US" sz="2800" b="1" dirty="0">
              <a:solidFill>
                <a:prstClr val="black"/>
              </a:solidFill>
              <a:latin typeface="楷体" panose="02010609060101010101" pitchFamily="49" charset="-122"/>
              <a:ea typeface="楷体" panose="02010609060101010101" pitchFamily="49" charset="-122"/>
            </a:endParaRPr>
          </a:p>
          <a:p>
            <a:pPr defTabSz="916777" latinLnBrk="1"/>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（4）内容:反君主专制的早期启蒙思想;“工商皆本”;经世致用。</a:t>
            </a:r>
          </a:p>
          <a:p>
            <a:pPr defTabSz="916777" latinLnBrk="1"/>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2.未实现社会转型的原因</a:t>
            </a:r>
            <a:endParaRPr lang="en-US" altLang="zh-CN" sz="2800" b="1" dirty="0">
              <a:solidFill>
                <a:prstClr val="black"/>
              </a:solidFill>
              <a:latin typeface="Calibri"/>
            </a:endParaRPr>
          </a:p>
          <a:p>
            <a:pPr defTabSz="916777" latinLnBrk="1"/>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（1）经济:资本主义萌芽发展缓慢,早期民主思想的发展缺乏物质基础。</a:t>
            </a:r>
            <a:endParaRPr lang="en-US" altLang="zh-CN" sz="28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（2）政治:封建专制制度的压制。</a:t>
            </a:r>
            <a:endParaRPr lang="en-US" altLang="zh-CN" sz="28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（3）思想文化:纲常礼教、文化专制的束缚。</a:t>
            </a:r>
            <a:endParaRPr lang="en-US" sz="2800"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cd9ce569e?vbadefaultcenterpage=1&amp;parentnodeid=956a01c9e"/>
          <p:cNvSpPr/>
          <p:nvPr/>
        </p:nvSpPr>
        <p:spPr>
          <a:xfrm>
            <a:off x="316372" y="318334"/>
            <a:ext cx="11550852" cy="504268"/>
          </a:xfrm>
          <a:prstGeom prst="rect">
            <a:avLst/>
          </a:prstGeom>
          <a:noFill/>
        </p:spPr>
        <p:txBody>
          <a:bodyPr wrap="square" lIns="0" tIns="0" rIns="0" bIns="0" rtlCol="0" anchor="ctr"/>
          <a:lstStyle/>
          <a:p>
            <a:pPr defTabSz="916777" latinLnBrk="1">
              <a:lnSpc>
                <a:spcPct val="130000"/>
              </a:lnSpc>
            </a:pPr>
            <a:r>
              <a:rPr lang="en-US" sz="3200"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二、明清时期商品经济发展对思想文化的影响</a:t>
            </a:r>
            <a:endParaRPr lang="en-US" sz="3200" b="1" dirty="0">
              <a:solidFill>
                <a:srgbClr val="FF0000"/>
              </a:solidFill>
              <a:latin typeface="Calibri"/>
            </a:endParaRPr>
          </a:p>
        </p:txBody>
      </p:sp>
      <p:sp>
        <p:nvSpPr>
          <p:cNvPr id="3" name="P_7_BD#3dec42cfa?vbadefaultcenterpage=1&amp;parentnodeid=cd9ce569e"/>
          <p:cNvSpPr/>
          <p:nvPr/>
        </p:nvSpPr>
        <p:spPr>
          <a:xfrm>
            <a:off x="316373" y="883399"/>
            <a:ext cx="11559255" cy="5116078"/>
          </a:xfrm>
          <a:prstGeom prst="rect">
            <a:avLst/>
          </a:prstGeom>
          <a:noFill/>
        </p:spPr>
        <p:txBody>
          <a:bodyPr wrap="square" lIns="0" tIns="0" rIns="0" bIns="0" rtlCol="0" anchor="t"/>
          <a:lstStyle/>
          <a:p>
            <a:pPr defTabSz="916777" latinLnBrk="1">
              <a:lnSpc>
                <a:spcPct val="130000"/>
              </a:lnSpc>
            </a:pP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1.对主流思想的冲击:</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明末工商业地位日渐突出,“重农抑商”的传统思想受到挑战,进步思想家提出“工商皆本”的主张,反映了发展商品经济的要求,符合历史发展的趋势。</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30000"/>
              </a:lnSpc>
            </a:pP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2.对书法的影响:</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由于商品经济的发展,明代书法呈现平民化、世俗化、个性化的趋势。</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30000"/>
              </a:lnSpc>
            </a:pP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3.对绘画的影响:</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明清时期,城市商品经济繁荣，资本主义萌芽兴起和发展，传统社会秩序松动，价值观念发生变化。因此,这一时期出现了众多风格独特、不拘成法的画家和画派。</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30000"/>
              </a:lnSpc>
            </a:pP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4.对文学的影响:</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明清时期,一大批新兴工商业市镇兴起,这为通俗文学的发展提供了良好的社会环境;市民队伍的壮大使小说的读者队伍扩大。</a:t>
            </a:r>
            <a:endParaRPr lang="en-US" sz="2607"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0659b4d6a?vbadefaultcenterpage=1&amp;parentnodeid=956a01c9e"/>
          <p:cNvSpPr/>
          <p:nvPr/>
        </p:nvSpPr>
        <p:spPr>
          <a:xfrm>
            <a:off x="316372" y="304480"/>
            <a:ext cx="11550852" cy="568439"/>
          </a:xfrm>
          <a:prstGeom prst="rect">
            <a:avLst/>
          </a:prstGeom>
          <a:noFill/>
        </p:spPr>
        <p:txBody>
          <a:bodyPr wrap="square" lIns="0" tIns="0" rIns="0" bIns="0" rtlCol="0" anchor="ctr"/>
          <a:lstStyle/>
          <a:p>
            <a:pPr defTabSz="916777" latinLnBrk="1"/>
            <a:r>
              <a:rPr lang="en-US" sz="3200"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三、明清时期社会环境对中国古代科技发展的影响</a:t>
            </a:r>
            <a:endParaRPr lang="en-US" sz="3200" b="1" dirty="0">
              <a:solidFill>
                <a:srgbClr val="FF0000"/>
              </a:solidFill>
              <a:latin typeface="Calibri"/>
            </a:endParaRPr>
          </a:p>
        </p:txBody>
      </p:sp>
      <p:sp>
        <p:nvSpPr>
          <p:cNvPr id="3" name="P_7_BD#9dc00791f?vbadefaultcenterpage=1&amp;parentnodeid=0659b4d6a"/>
          <p:cNvSpPr/>
          <p:nvPr/>
        </p:nvSpPr>
        <p:spPr>
          <a:xfrm>
            <a:off x="316373" y="933716"/>
            <a:ext cx="11559255" cy="4698964"/>
          </a:xfrm>
          <a:prstGeom prst="rect">
            <a:avLst/>
          </a:prstGeom>
          <a:noFill/>
        </p:spPr>
        <p:txBody>
          <a:bodyPr wrap="square" lIns="0" tIns="0" rIns="0" bIns="0" rtlCol="0" anchor="t"/>
          <a:lstStyle/>
          <a:p>
            <a:pPr defTabSz="916777" latinLnBrk="1"/>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1.政治上:中国封建社会强调“大一统”,君主专制不断发展并强化,阻碍科技发展创新。</a:t>
            </a:r>
            <a:endParaRPr lang="en-US" sz="2800" b="1" dirty="0">
              <a:solidFill>
                <a:prstClr val="black"/>
              </a:solidFill>
              <a:latin typeface="Calibri"/>
            </a:endParaRPr>
          </a:p>
          <a:p>
            <a:pPr defTabSz="916777" latinLnBrk="1"/>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2.经济上:自给自足的自然经济始终占统治地位,与农业有关的生产实践经验总结较多。</a:t>
            </a:r>
            <a:endParaRPr lang="en-US" sz="2800" b="1" dirty="0">
              <a:solidFill>
                <a:prstClr val="black"/>
              </a:solidFill>
              <a:latin typeface="Calibri"/>
            </a:endParaRPr>
          </a:p>
          <a:p>
            <a:pPr defTabSz="916777" latinLnBrk="1"/>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3.思想上:儒家思想长期占统治地位,特别是北宋以后,宋明理学禁锢了人们的思想。</a:t>
            </a:r>
            <a:endParaRPr lang="en-US" sz="2800" b="1" dirty="0">
              <a:solidFill>
                <a:prstClr val="black"/>
              </a:solidFill>
              <a:latin typeface="Calibri"/>
            </a:endParaRPr>
          </a:p>
          <a:p>
            <a:pPr defTabSz="916777" latinLnBrk="1"/>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4.政策上:几乎所有的封建统治者都实行文化专制政策,影响了中国传统科技的理论性总结。</a:t>
            </a:r>
            <a:endParaRPr lang="en-US" sz="2800" b="1" dirty="0">
              <a:solidFill>
                <a:prstClr val="black"/>
              </a:solidFill>
              <a:latin typeface="Calibri"/>
            </a:endParaRPr>
          </a:p>
        </p:txBody>
      </p:sp>
      <p:sp>
        <p:nvSpPr>
          <p:cNvPr id="4" name="C_6_BD#02c517e60?vbadefaultcenterpage=1&amp;parentnodeid=956a01c9e">
            <a:extLst>
              <a:ext uri="{FF2B5EF4-FFF2-40B4-BE49-F238E27FC236}">
                <a16:creationId xmlns:a16="http://schemas.microsoft.com/office/drawing/2014/main" id="{7584A134-6939-46D4-B3B4-0ED33A78C4B5}"/>
              </a:ext>
            </a:extLst>
          </p:cNvPr>
          <p:cNvSpPr/>
          <p:nvPr/>
        </p:nvSpPr>
        <p:spPr>
          <a:xfrm>
            <a:off x="316372" y="4467776"/>
            <a:ext cx="11550852" cy="568439"/>
          </a:xfrm>
          <a:prstGeom prst="rect">
            <a:avLst/>
          </a:prstGeom>
          <a:noFill/>
        </p:spPr>
        <p:txBody>
          <a:bodyPr wrap="square" lIns="0" tIns="0" rIns="0" bIns="0" rtlCol="0" anchor="ctr"/>
          <a:lstStyle/>
          <a:p>
            <a:pPr defTabSz="916777" latinLnBrk="1">
              <a:lnSpc>
                <a:spcPct val="150000"/>
              </a:lnSpc>
            </a:pPr>
            <a:r>
              <a:rPr lang="en-US" sz="3200"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四、古代文学艺术发展的趋势和原因</a:t>
            </a:r>
            <a:endParaRPr lang="en-US" sz="3200" b="1" dirty="0">
              <a:solidFill>
                <a:srgbClr val="FF0000"/>
              </a:solidFill>
              <a:latin typeface="Calibri"/>
            </a:endParaRPr>
          </a:p>
        </p:txBody>
      </p:sp>
      <p:sp>
        <p:nvSpPr>
          <p:cNvPr id="5" name="P_7_BD#dfe1ec850?vbadefaultcenterpage=1&amp;parentnodeid=02c517e60">
            <a:extLst>
              <a:ext uri="{FF2B5EF4-FFF2-40B4-BE49-F238E27FC236}">
                <a16:creationId xmlns:a16="http://schemas.microsoft.com/office/drawing/2014/main" id="{1A1A09B4-9D74-440A-A0A4-B76B4D0C90FE}"/>
              </a:ext>
            </a:extLst>
          </p:cNvPr>
          <p:cNvSpPr/>
          <p:nvPr/>
        </p:nvSpPr>
        <p:spPr>
          <a:xfrm>
            <a:off x="316373" y="5097013"/>
            <a:ext cx="11559255" cy="1123700"/>
          </a:xfrm>
          <a:prstGeom prst="rect">
            <a:avLst/>
          </a:prstGeom>
          <a:noFill/>
        </p:spPr>
        <p:txBody>
          <a:bodyPr wrap="square" lIns="0" tIns="0" rIns="0" bIns="0" rtlCol="0" anchor="t"/>
          <a:lstStyle/>
          <a:p>
            <a:pPr defTabSz="916777" latinLnBrk="1"/>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1.趋势:</a:t>
            </a: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日趋平民化、世俗化,反封建专制意识增强。</a:t>
            </a:r>
            <a:endParaRPr lang="en-US" sz="2800" b="1" dirty="0">
              <a:solidFill>
                <a:prstClr val="black"/>
              </a:solidFill>
              <a:latin typeface="楷体" panose="02010609060101010101" pitchFamily="49" charset="-122"/>
              <a:ea typeface="楷体" panose="02010609060101010101" pitchFamily="49" charset="-122"/>
            </a:endParaRPr>
          </a:p>
          <a:p>
            <a:pPr defTabSz="916777" latinLnBrk="1"/>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2.原因:</a:t>
            </a: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封建专制统治加强;商品经济发展。</a:t>
            </a:r>
            <a:endParaRPr lang="en-US" sz="2800"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57c97d16b.inline_image?vbadefaultcenterpage=1&amp;parentnodeid=cc0420613" descr="preencoded.png"/>
          <p:cNvPicPr>
            <a:picLocks noChangeAspect="1"/>
          </p:cNvPicPr>
          <p:nvPr/>
        </p:nvPicPr>
        <p:blipFill>
          <a:blip r:embed="rId3"/>
          <a:stretch>
            <a:fillRect/>
          </a:stretch>
        </p:blipFill>
        <p:spPr>
          <a:xfrm>
            <a:off x="343875" y="456258"/>
            <a:ext cx="2071819" cy="513371"/>
          </a:xfrm>
          <a:prstGeom prst="rect">
            <a:avLst/>
          </a:prstGeom>
        </p:spPr>
      </p:pic>
      <p:sp>
        <p:nvSpPr>
          <p:cNvPr id="3" name="QC_6#677663575?vbadefaultcenterpage=1&amp;parentnodeid=57c97d16b"/>
          <p:cNvSpPr/>
          <p:nvPr/>
        </p:nvSpPr>
        <p:spPr>
          <a:xfrm>
            <a:off x="316373" y="1104593"/>
            <a:ext cx="11559255" cy="2911332"/>
          </a:xfrm>
          <a:prstGeom prst="rect">
            <a:avLst/>
          </a:prstGeom>
          <a:noFill/>
        </p:spPr>
        <p:txBody>
          <a:bodyPr wrap="square" lIns="0" tIns="0" rIns="0" bIns="0" rtlCol="0" anchor="t"/>
          <a:lstStyle/>
          <a:p>
            <a:pPr defTabSz="916777" latinLnBrk="1"/>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1.[2021广东中山高三模拟]</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李贽指出“虽孔子亦庸众人也”，认为儒家经典并不是什么不能怀疑的“神品”。他还特别批判了宋代理学家朱熹，说其推行“语类”，强迫人们把孔子的说教当作教条，贻害后世。李贽这一认识</a:t>
            </a:r>
          </a:p>
          <a:p>
            <a:pPr defTabSz="916777" latinLnBrk="1"/>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A.强化了个体的社会责任感</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B.深受商品经济发展影响</a:t>
            </a:r>
            <a:endParaRPr lang="en-US" sz="2800" b="1" dirty="0">
              <a:solidFill>
                <a:prstClr val="black"/>
              </a:solidFill>
              <a:latin typeface="Calibri"/>
            </a:endParaRPr>
          </a:p>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C.摒弃了社会主流的价值观</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D.否定了传统的孔孟学说</a:t>
            </a:r>
            <a:endParaRPr lang="en-US" sz="2800" b="1" dirty="0">
              <a:solidFill>
                <a:prstClr val="black"/>
              </a:solidFill>
              <a:latin typeface="Calibri"/>
            </a:endParaRPr>
          </a:p>
        </p:txBody>
      </p:sp>
      <p:sp>
        <p:nvSpPr>
          <p:cNvPr id="4" name="QC_6_AN.9_1#677663575.bracket?vbadefaultcenterpage=1&amp;parentnodeid=57c97d16b&amp;hasmatchpositionanswer=1"/>
          <p:cNvSpPr/>
          <p:nvPr/>
        </p:nvSpPr>
        <p:spPr>
          <a:xfrm>
            <a:off x="599152" y="2294183"/>
            <a:ext cx="296029" cy="532152"/>
          </a:xfrm>
          <a:prstGeom prst="rect">
            <a:avLst/>
          </a:prstGeom>
          <a:noFill/>
        </p:spPr>
        <p:txBody>
          <a:bodyPr wrap="none" lIns="0" tIns="0" rIns="0" bIns="0" rtlCol="0" anchor="t"/>
          <a:lstStyle/>
          <a:p>
            <a:pPr algn="ctr" defTabSz="916777" latinLnBrk="1">
              <a:lnSpc>
                <a:spcPct val="150000"/>
              </a:lnSpc>
            </a:pPr>
            <a:r>
              <a:rPr lang="en-US" sz="2800"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200" dirty="0">
              <a:solidFill>
                <a:prstClr val="black"/>
              </a:solidFill>
              <a:latin typeface="Calibri"/>
            </a:endParaRPr>
          </a:p>
        </p:txBody>
      </p:sp>
      <p:sp>
        <p:nvSpPr>
          <p:cNvPr id="5" name="QC_6_AS.10_1#677663575?vbadefaultcenterpage=1&amp;parentnodeid=57c97d16b">
            <a:extLst>
              <a:ext uri="{FF2B5EF4-FFF2-40B4-BE49-F238E27FC236}">
                <a16:creationId xmlns:a16="http://schemas.microsoft.com/office/drawing/2014/main" id="{3BBB140B-4841-4E90-992E-BFE071D6A2D4}"/>
              </a:ext>
            </a:extLst>
          </p:cNvPr>
          <p:cNvSpPr/>
          <p:nvPr/>
        </p:nvSpPr>
        <p:spPr>
          <a:xfrm>
            <a:off x="316373" y="4093083"/>
            <a:ext cx="11559255" cy="2009844"/>
          </a:xfrm>
          <a:prstGeom prst="rect">
            <a:avLst/>
          </a:prstGeom>
          <a:noFill/>
        </p:spPr>
        <p:txBody>
          <a:bodyPr wrap="square" lIns="0" tIns="0" rIns="0" bIns="0" rtlCol="0" anchor="t"/>
          <a:lstStyle/>
          <a:p>
            <a:pPr defTabSz="916777" latinLnBrk="1"/>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李贽生活在明中后期，当时商品经济进一步发展，市民阶层迅速壮大，其影响也在逐渐加深，李贽的思想受到了商品经济发展的影响，B项正确；他的思想是对传统思想的“反叛”，没有强化个体的责任感，A项排除；李贽的思想仍属于儒家思想，C项错误；他反对盲目推崇圣人，反对将孔子奉为圣人，但并未否定传统的孔孟学说，D项错误。</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wipe(left)">
                                      <p:cBhvr>
                                        <p:cTn id="10"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8adef2088?vbadefaultcenterpage=1&amp;parentnodeid=57c97d16b"/>
          <p:cNvSpPr/>
          <p:nvPr/>
        </p:nvSpPr>
        <p:spPr>
          <a:xfrm>
            <a:off x="316373" y="541554"/>
            <a:ext cx="11559255" cy="3507209"/>
          </a:xfrm>
          <a:prstGeom prst="rect">
            <a:avLst/>
          </a:prstGeom>
          <a:noFill/>
        </p:spPr>
        <p:txBody>
          <a:bodyPr wrap="square" lIns="0" tIns="0" rIns="0" bIns="0" rtlCol="0" anchor="t"/>
          <a:lstStyle/>
          <a:p>
            <a:pPr defTabSz="916777" latinLnBrk="1"/>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2.[2021重庆高三模拟]</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顾炎武在《日知录》中说：“</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古人制币，以权百货之轻重</a:t>
            </a:r>
            <a:r>
              <a:rPr lang="en-US" altLang="zh-CN"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钱者，币之一也，将以导利而布之上下，非以为人主之私藏也</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自古以来</a:t>
            </a:r>
            <a:r>
              <a:rPr lang="en-US" altLang="zh-CN"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有民穷财尽而人主独拥多藏于上者乎？此无他，不知钱币之本为上下通共之财</a:t>
            </a:r>
            <a:r>
              <a:rPr lang="en-US" altLang="zh-CN"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而以为一家之物也</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这表明顾炎武</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A.宣扬君民平等</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B.主张扩大货币发行</a:t>
            </a:r>
            <a:endParaRPr lang="en-US" sz="2800" b="1" dirty="0">
              <a:solidFill>
                <a:prstClr val="black"/>
              </a:solidFill>
              <a:latin typeface="Calibri"/>
            </a:endParaRPr>
          </a:p>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C.提倡利国富民</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D.反对进行商品贸易</a:t>
            </a:r>
            <a:endParaRPr lang="en-US" sz="2800" b="1" dirty="0">
              <a:solidFill>
                <a:prstClr val="black"/>
              </a:solidFill>
              <a:latin typeface="Calibri"/>
            </a:endParaRPr>
          </a:p>
        </p:txBody>
      </p:sp>
      <p:sp>
        <p:nvSpPr>
          <p:cNvPr id="3" name="QC_6_AN.11_1#8adef2088.bracket?vbadefaultcenterpage=1&amp;parentnodeid=57c97d16b&amp;hasmatchpositionanswer=1"/>
          <p:cNvSpPr/>
          <p:nvPr/>
        </p:nvSpPr>
        <p:spPr>
          <a:xfrm>
            <a:off x="9703345" y="1836497"/>
            <a:ext cx="296029" cy="532152"/>
          </a:xfrm>
          <a:prstGeom prst="rect">
            <a:avLst/>
          </a:prstGeom>
          <a:noFill/>
        </p:spPr>
        <p:txBody>
          <a:bodyPr wrap="none" lIns="0" tIns="0" rIns="0" bIns="0" rtlCol="0" anchor="t"/>
          <a:lstStyle/>
          <a:p>
            <a:pPr algn="ctr" defTabSz="916777" latinLnBrk="1"/>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200" b="1" dirty="0">
              <a:solidFill>
                <a:prstClr val="black"/>
              </a:solidFill>
              <a:latin typeface="Calibri"/>
            </a:endParaRPr>
          </a:p>
        </p:txBody>
      </p:sp>
      <p:sp>
        <p:nvSpPr>
          <p:cNvPr id="4" name="QC_6_AS.12_1#8adef2088?vbadefaultcenterpage=1&amp;parentnodeid=57c97d16b">
            <a:extLst>
              <a:ext uri="{FF2B5EF4-FFF2-40B4-BE49-F238E27FC236}">
                <a16:creationId xmlns:a16="http://schemas.microsoft.com/office/drawing/2014/main" id="{48119A49-B63A-4276-9630-F64FE4067176}"/>
              </a:ext>
            </a:extLst>
          </p:cNvPr>
          <p:cNvSpPr/>
          <p:nvPr/>
        </p:nvSpPr>
        <p:spPr>
          <a:xfrm>
            <a:off x="316372" y="3663592"/>
            <a:ext cx="11559255" cy="2911332"/>
          </a:xfrm>
          <a:prstGeom prst="rect">
            <a:avLst/>
          </a:prstGeom>
          <a:noFill/>
        </p:spPr>
        <p:txBody>
          <a:bodyPr wrap="square" lIns="0" tIns="0" rIns="0" bIns="0" rtlCol="0" anchor="t"/>
          <a:lstStyle/>
          <a:p>
            <a:pPr defTabSz="916777" latinLnBrk="1"/>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由材料可知，顾炎武认为货币的发行应当促进经济的发展，货币不能成为君主的私有财产，只有让利于民才能国强，所以选C项。A项从材料中无法得出。顾炎武认为货币的发行、财富的流通，不能为君主所“私藏”，应当既利国又富民，材料不能反映顾炎武主张扩大货币发行，更不能说明其反对商品贸易，排除B、D两项。</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433b8a9ec?vbadefaultcenterpage=1&amp;parentnodeid=57c97d16b"/>
          <p:cNvSpPr/>
          <p:nvPr/>
        </p:nvSpPr>
        <p:spPr>
          <a:xfrm>
            <a:off x="316373" y="546315"/>
            <a:ext cx="11559255" cy="2911332"/>
          </a:xfrm>
          <a:prstGeom prst="rect">
            <a:avLst/>
          </a:prstGeom>
          <a:noFill/>
        </p:spPr>
        <p:txBody>
          <a:bodyPr wrap="square" lIns="0" tIns="0" rIns="0" bIns="0" rtlCol="0" anchor="t"/>
          <a:lstStyle/>
          <a:p>
            <a:pPr defTabSz="916777" latinLnBrk="1"/>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3.[2021山东日照高三二模]</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明清时期，在《东周列国志》等历史通俗演义小说中</a:t>
            </a:r>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孔子不再是大成至圣文宣王的圣人形象，而被塑造为一个既食人间烟火又顾及眼前利益，同时讲究灵活变通的人物形象。这一形象的变化</a:t>
            </a:r>
          </a:p>
          <a:p>
            <a:pPr defTabSz="916777" latinLnBrk="1"/>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A.试图还原一个真实的孔子</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B.意在颠覆正统的孔子形象</a:t>
            </a:r>
            <a:endParaRPr lang="en-US" sz="2800" b="1" dirty="0">
              <a:solidFill>
                <a:prstClr val="black"/>
              </a:solidFill>
              <a:latin typeface="Calibri"/>
            </a:endParaRPr>
          </a:p>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C.符合市井民众的审美情趣</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D.反映了主流价值观念嬗变</a:t>
            </a:r>
            <a:endParaRPr lang="en-US" sz="2800" b="1" dirty="0">
              <a:solidFill>
                <a:prstClr val="black"/>
              </a:solidFill>
              <a:latin typeface="Calibri"/>
            </a:endParaRPr>
          </a:p>
        </p:txBody>
      </p:sp>
      <p:sp>
        <p:nvSpPr>
          <p:cNvPr id="3" name="QC_6_AN.13_1#433b8a9ec.bracket?vbadefaultcenterpage=1&amp;parentnodeid=57c97d16b&amp;hasmatchpositionanswer=1"/>
          <p:cNvSpPr/>
          <p:nvPr/>
        </p:nvSpPr>
        <p:spPr>
          <a:xfrm>
            <a:off x="590758" y="1876615"/>
            <a:ext cx="296029" cy="532152"/>
          </a:xfrm>
          <a:prstGeom prst="rect">
            <a:avLst/>
          </a:prstGeom>
          <a:noFill/>
        </p:spPr>
        <p:txBody>
          <a:bodyPr wrap="none" lIns="0" tIns="0" rIns="0" bIns="0" rtlCol="0" anchor="t"/>
          <a:lstStyle/>
          <a:p>
            <a:pPr algn="ctr" defTabSz="916777" latinLnBrk="1"/>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200" b="1" dirty="0">
              <a:solidFill>
                <a:prstClr val="black"/>
              </a:solidFill>
              <a:latin typeface="Calibri"/>
            </a:endParaRPr>
          </a:p>
        </p:txBody>
      </p:sp>
      <p:sp>
        <p:nvSpPr>
          <p:cNvPr id="4" name="QC_6_AS.14_1#433b8a9ec?vbadefaultcenterpage=1&amp;parentnodeid=57c97d16b">
            <a:extLst>
              <a:ext uri="{FF2B5EF4-FFF2-40B4-BE49-F238E27FC236}">
                <a16:creationId xmlns:a16="http://schemas.microsoft.com/office/drawing/2014/main" id="{74536AC3-2FF2-4C40-8301-92D72622CDCF}"/>
              </a:ext>
            </a:extLst>
          </p:cNvPr>
          <p:cNvSpPr/>
          <p:nvPr/>
        </p:nvSpPr>
        <p:spPr>
          <a:xfrm>
            <a:off x="316373" y="3739726"/>
            <a:ext cx="11559255" cy="2515601"/>
          </a:xfrm>
          <a:prstGeom prst="rect">
            <a:avLst/>
          </a:prstGeom>
          <a:noFill/>
        </p:spPr>
        <p:txBody>
          <a:bodyPr wrap="square" lIns="0" tIns="0" rIns="0" bIns="0" rtlCol="0" anchor="t"/>
          <a:lstStyle/>
          <a:p>
            <a:pPr defTabSz="916777" latinLnBrk="1"/>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材料中的“既食人间烟火又顾及眼前利益，同时讲究灵活变通”是明清时期市井民众价值观的体现，说明这一时期孔子形象的变化符合市井民众的审美情趣，故答案为C项；明清时期历史通俗演义小说中的孔子形象不是真实的孔子形象，排除A项；小说中孔子形象出现变化的原因主要是迎合读者，不是为了颠覆其正统形象，排除B项；当时社会仍然尊崇孔子，说明主流价值观没有变化，排除D项。</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3598710fa.fixed?vbadefaultcenterpage=1&amp;parentnodeid=6a2c03126"/>
          <p:cNvSpPr/>
          <p:nvPr/>
        </p:nvSpPr>
        <p:spPr>
          <a:xfrm>
            <a:off x="0" y="0"/>
            <a:ext cx="12128394" cy="834228"/>
          </a:xfrm>
          <a:prstGeom prst="rect">
            <a:avLst/>
          </a:prstGeom>
          <a:noFill/>
        </p:spPr>
        <p:txBody>
          <a:bodyPr wrap="none" lIns="0" tIns="0" rIns="0" bIns="0" rtlCol="0" anchor="ctr"/>
          <a:lstStyle/>
          <a:p>
            <a:pPr algn="ctr" defTabSz="916777" latinLnBrk="1">
              <a:lnSpc>
                <a:spcPct val="150000"/>
              </a:lnSpc>
            </a:pP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热点4</a:t>
            </a:r>
            <a:r>
              <a:rPr lang="en-US" sz="381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中国古代法律与教化</a:t>
            </a:r>
            <a:endParaRPr lang="en-US" sz="3810" dirty="0">
              <a:solidFill>
                <a:prstClr val="black"/>
              </a:solidFill>
              <a:latin typeface="Calibri"/>
            </a:endParaRPr>
          </a:p>
        </p:txBody>
      </p:sp>
      <p:pic>
        <p:nvPicPr>
          <p:cNvPr id="5" name="C_5#f3c064195.inline_image?vbadefaultcenterpage=1&amp;parentnodeid=3598710fa" descr="preencoded.png">
            <a:extLst>
              <a:ext uri="{FF2B5EF4-FFF2-40B4-BE49-F238E27FC236}">
                <a16:creationId xmlns:a16="http://schemas.microsoft.com/office/drawing/2014/main" id="{4BD01AA7-D30B-4723-B297-EA131E5F1C0B}"/>
              </a:ext>
            </a:extLst>
          </p:cNvPr>
          <p:cNvPicPr>
            <a:picLocks noChangeAspect="1"/>
          </p:cNvPicPr>
          <p:nvPr/>
        </p:nvPicPr>
        <p:blipFill>
          <a:blip r:embed="rId3"/>
          <a:stretch>
            <a:fillRect/>
          </a:stretch>
        </p:blipFill>
        <p:spPr>
          <a:xfrm>
            <a:off x="343874" y="1232114"/>
            <a:ext cx="1915975" cy="430865"/>
          </a:xfrm>
          <a:prstGeom prst="rect">
            <a:avLst/>
          </a:prstGeom>
        </p:spPr>
      </p:pic>
      <p:graphicFrame>
        <p:nvGraphicFramePr>
          <p:cNvPr id="6" name="P_6_BD#1676ad352?vbadefaultcenterpage=1&amp;parentnodeid=f3c064195">
            <a:extLst>
              <a:ext uri="{FF2B5EF4-FFF2-40B4-BE49-F238E27FC236}">
                <a16:creationId xmlns:a16="http://schemas.microsoft.com/office/drawing/2014/main" id="{F501979D-A265-4238-A56C-2970CAD80607}"/>
              </a:ext>
            </a:extLst>
          </p:cNvPr>
          <p:cNvGraphicFramePr>
            <a:graphicFrameLocks noGrp="1"/>
          </p:cNvGraphicFramePr>
          <p:nvPr>
            <p:extLst>
              <p:ext uri="{D42A27DB-BD31-4B8C-83A1-F6EECF244321}">
                <p14:modId xmlns:p14="http://schemas.microsoft.com/office/powerpoint/2010/main" val="3582141322"/>
              </p:ext>
            </p:extLst>
          </p:nvPr>
        </p:nvGraphicFramePr>
        <p:xfrm>
          <a:off x="316373" y="1791322"/>
          <a:ext cx="11468555" cy="4433324"/>
        </p:xfrm>
        <a:graphic>
          <a:graphicData uri="http://schemas.openxmlformats.org/drawingml/2006/table">
            <a:tbl>
              <a:tblPr/>
              <a:tblGrid>
                <a:gridCol w="1072365">
                  <a:extLst>
                    <a:ext uri="{9D8B030D-6E8A-4147-A177-3AD203B41FA5}">
                      <a16:colId xmlns:a16="http://schemas.microsoft.com/office/drawing/2014/main" val="20000"/>
                    </a:ext>
                  </a:extLst>
                </a:gridCol>
                <a:gridCol w="10396190">
                  <a:extLst>
                    <a:ext uri="{9D8B030D-6E8A-4147-A177-3AD203B41FA5}">
                      <a16:colId xmlns:a16="http://schemas.microsoft.com/office/drawing/2014/main" val="20001"/>
                    </a:ext>
                  </a:extLst>
                </a:gridCol>
              </a:tblGrid>
              <a:tr h="1115615">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热点关联</a:t>
                      </a:r>
                      <a:endParaRPr lang="en-US" sz="2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本专题是高考考查的重点内容，重点考查与德治和法治相关的儒家和法家之争，中国古代德治和法治逐渐走向融合，并以家规、乡约的形式深刻影响了基层社会治理，要注意其与当代中国的精神文明建设之间的联系</a:t>
                      </a:r>
                      <a:r>
                        <a:rPr lang="zh-CN" alt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sz="2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58088">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知识关联</a:t>
                      </a:r>
                      <a:endParaRPr lang="en-US" sz="2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中国古代更加重视以德治国，法律呈现出儒家化的趋势，儒家伦理道德成为中国古代法律的重要内容，很多属于社会伦理道德范畴的家规、乡约具有一定的法律效力，礼法结合成为中华法系的重要特点</a:t>
                      </a:r>
                      <a:r>
                        <a:rPr lang="zh-CN" alt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sz="2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transition>
    <p:split dir="in"/>
  </p:transition>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2e04c793a.inline_image?vbadefaultcenterpage=1&amp;parentnodeid=3598710fa" descr="preencoded.png"/>
          <p:cNvPicPr>
            <a:picLocks noChangeAspect="1"/>
          </p:cNvPicPr>
          <p:nvPr/>
        </p:nvPicPr>
        <p:blipFill>
          <a:blip r:embed="rId3"/>
          <a:stretch>
            <a:fillRect/>
          </a:stretch>
        </p:blipFill>
        <p:spPr>
          <a:xfrm>
            <a:off x="343874" y="227659"/>
            <a:ext cx="1915975" cy="430865"/>
          </a:xfrm>
          <a:prstGeom prst="rect">
            <a:avLst/>
          </a:prstGeom>
        </p:spPr>
      </p:pic>
      <p:sp>
        <p:nvSpPr>
          <p:cNvPr id="3" name="C_6_BD#e3dc6d119?vbadefaultcenterpage=1&amp;parentnodeid=2e04c793a"/>
          <p:cNvSpPr/>
          <p:nvPr/>
        </p:nvSpPr>
        <p:spPr>
          <a:xfrm>
            <a:off x="2466108" y="190957"/>
            <a:ext cx="9782115" cy="504268"/>
          </a:xfrm>
          <a:prstGeom prst="rect">
            <a:avLst/>
          </a:prstGeom>
          <a:noFill/>
        </p:spPr>
        <p:txBody>
          <a:bodyPr wrap="square" lIns="0" tIns="0" rIns="0" bIns="0" rtlCol="0" anchor="ctr"/>
          <a:lstStyle/>
          <a:p>
            <a:pPr defTabSz="916777" latinLnBrk="1">
              <a:lnSpc>
                <a:spcPct val="130000"/>
              </a:lnSpc>
            </a:pP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一、中国古代德治与法治之争</a:t>
            </a:r>
            <a:endParaRPr lang="en-US" sz="2807" b="1" dirty="0">
              <a:solidFill>
                <a:srgbClr val="FF0000"/>
              </a:solidFill>
              <a:latin typeface="Calibri"/>
            </a:endParaRPr>
          </a:p>
        </p:txBody>
      </p:sp>
      <p:sp>
        <p:nvSpPr>
          <p:cNvPr id="4" name="P_7_BD#722fc2092?vbadefaultcenterpage=1&amp;parentnodeid=e3dc6d119"/>
          <p:cNvSpPr/>
          <p:nvPr/>
        </p:nvSpPr>
        <p:spPr>
          <a:xfrm>
            <a:off x="316372" y="832385"/>
            <a:ext cx="11730155" cy="5921706"/>
          </a:xfrm>
          <a:prstGeom prst="rect">
            <a:avLst/>
          </a:prstGeom>
          <a:noFill/>
        </p:spPr>
        <p:txBody>
          <a:bodyPr wrap="square" lIns="0" tIns="0" rIns="0" bIns="0" rtlCol="0" anchor="t"/>
          <a:lstStyle/>
          <a:p>
            <a:pPr defTabSz="916777" latinLnBrk="1"/>
            <a:r>
              <a:rPr lang="en-US" sz="2000" b="1" dirty="0">
                <a:solidFill>
                  <a:srgbClr val="FF0000"/>
                </a:solidFill>
                <a:latin typeface="Times New Roman" panose="02020603050405020304" pitchFamily="34" charset="0"/>
                <a:ea typeface="宋体" panose="02010600030101010101" pitchFamily="2" charset="-122"/>
                <a:cs typeface="Times New Roman" panose="02020603050405020304" pitchFamily="34" charset="-120"/>
              </a:rPr>
              <a:t>1.法治和德治的出现</a:t>
            </a:r>
            <a:endParaRPr lang="en-US" sz="2000" b="1" dirty="0">
              <a:solidFill>
                <a:srgbClr val="FF0000"/>
              </a:solidFill>
              <a:latin typeface="Calibri"/>
            </a:endParaRPr>
          </a:p>
          <a:p>
            <a:pPr defTabSz="916777" latinLnBrk="1"/>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（1）法治的出现：夏、商、周可能已经使用法律治理国家，据记载，夏朝就制定了《禹刑》。</a:t>
            </a:r>
            <a:endParaRPr lang="en-US" sz="2000" b="1" dirty="0">
              <a:solidFill>
                <a:prstClr val="black"/>
              </a:solidFill>
              <a:latin typeface="Calibri"/>
            </a:endParaRPr>
          </a:p>
          <a:p>
            <a:pPr defTabSz="916777" latinLnBrk="1"/>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（2）西周的礼制：西周制定了周礼，提出“敬天保民”的思想，初步形成了德治和法治并存的局面。</a:t>
            </a:r>
            <a:endParaRPr lang="en-US" sz="2000" b="1" dirty="0">
              <a:solidFill>
                <a:prstClr val="black"/>
              </a:solidFill>
              <a:latin typeface="Calibri"/>
            </a:endParaRPr>
          </a:p>
          <a:p>
            <a:pPr defTabSz="916777" latinLnBrk="1"/>
            <a:r>
              <a:rPr lang="en-US" sz="2000" b="1" dirty="0">
                <a:solidFill>
                  <a:srgbClr val="FF0000"/>
                </a:solidFill>
                <a:latin typeface="Times New Roman" panose="02020603050405020304" pitchFamily="34" charset="0"/>
                <a:ea typeface="宋体" panose="02010600030101010101" pitchFamily="2" charset="-122"/>
                <a:cs typeface="Times New Roman" panose="02020603050405020304" pitchFamily="34" charset="-120"/>
              </a:rPr>
              <a:t>2.德治与法治之争</a:t>
            </a:r>
            <a:endParaRPr lang="en-US" sz="2000" b="1" dirty="0">
              <a:solidFill>
                <a:srgbClr val="FF0000"/>
              </a:solidFill>
              <a:latin typeface="Calibri"/>
            </a:endParaRPr>
          </a:p>
          <a:p>
            <a:pPr defTabSz="916777" latinLnBrk="1"/>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（1）历史背景:春秋战国时期,列国纷争,礼崩乐坏,诸侯国君纷纷寻找治国新思想。儒家和法家分别提出了各自的治国之策。</a:t>
            </a:r>
          </a:p>
          <a:p>
            <a:pPr defTabSz="916777" latinLnBrk="1"/>
            <a:r>
              <a:rPr lang="en-US" altLang="zh-CN" sz="20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儒家：德治（代表人物：孔子、孟子；依据：性善论；主张</a:t>
            </a:r>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0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为政以德</a:t>
            </a:r>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0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仁政</a:t>
            </a:r>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altLang="zh-CN" sz="2000" b="1" dirty="0">
              <a:solidFill>
                <a:prstClr val="black"/>
              </a:solidFill>
              <a:latin typeface="Calibri"/>
            </a:endParaRPr>
          </a:p>
          <a:p>
            <a:pPr defTabSz="916777" latinLnBrk="1"/>
            <a:r>
              <a:rPr lang="en-US" altLang="zh-CN" sz="20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法家：法治（代表人物：商鞅、韩非；依据：性恶论；主张：法与刑；以法为教，以吏为师</a:t>
            </a:r>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altLang="zh-CN" sz="2000" b="1" dirty="0">
              <a:solidFill>
                <a:prstClr val="black"/>
              </a:solidFill>
              <a:latin typeface="Calibri"/>
            </a:endParaRPr>
          </a:p>
          <a:p>
            <a:pPr defTabSz="916777" latinLnBrk="1"/>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（2）法家盛行</a:t>
            </a:r>
            <a:endParaRPr lang="en-US" altLang="zh-CN" sz="2000" b="1" dirty="0">
              <a:solidFill>
                <a:prstClr val="black"/>
              </a:solidFill>
              <a:latin typeface="Calibri"/>
            </a:endParaRPr>
          </a:p>
          <a:p>
            <a:pPr defTabSz="916777" latinLnBrk="1"/>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①</a:t>
            </a:r>
            <a:r>
              <a:rPr lang="en-US" altLang="zh-CN" sz="20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主张:法家认为人性恶,主张法治,奖励耕战。韩非认为君主不要谈礼义,主张君主专制</a:t>
            </a:r>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altLang="zh-CN" sz="2000" b="1" dirty="0">
              <a:solidFill>
                <a:prstClr val="black"/>
              </a:solidFill>
              <a:latin typeface="Calibri"/>
            </a:endParaRPr>
          </a:p>
          <a:p>
            <a:pPr defTabSz="916777" latinLnBrk="1"/>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②地位:这些思想适应了诸侯国君富国强兵的现实要求，满足了各国君主专制的愿望，被诸侯国君采纳。秦国极力推崇法家治国之策而统一全国。</a:t>
            </a:r>
            <a:endParaRPr lang="en-US" altLang="zh-CN" sz="2000" b="1" dirty="0">
              <a:solidFill>
                <a:prstClr val="black"/>
              </a:solidFill>
              <a:latin typeface="Calibri"/>
            </a:endParaRPr>
          </a:p>
          <a:p>
            <a:pPr defTabSz="916777" latinLnBrk="1"/>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③</a:t>
            </a:r>
            <a:r>
              <a:rPr lang="en-US" altLang="zh-CN" sz="20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问题:单纯依靠法律治国，忽视社会教化，容易激化社会矛盾，秦朝的速亡就是例证</a:t>
            </a:r>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altLang="zh-CN" sz="2000" b="1" dirty="0">
              <a:solidFill>
                <a:prstClr val="black"/>
              </a:solidFill>
              <a:latin typeface="Calibri"/>
            </a:endParaRPr>
          </a:p>
          <a:p>
            <a:pPr defTabSz="916777" latinLnBrk="1"/>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（3）儒家独尊</a:t>
            </a:r>
            <a:endParaRPr lang="en-US" altLang="zh-CN" sz="2000" b="1" dirty="0">
              <a:solidFill>
                <a:prstClr val="black"/>
              </a:solidFill>
              <a:latin typeface="Calibri"/>
            </a:endParaRPr>
          </a:p>
          <a:p>
            <a:pPr defTabSz="916777" latinLnBrk="1"/>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①春秋战国时期的儒家:儒家主张通过道德礼义教化民众，重视民生与民意,并不适用于当时诸侯割据混战的局面,不被春秋战国时期各国君主重视。</a:t>
            </a:r>
            <a:endParaRPr lang="en-US" altLang="zh-CN" sz="2000" b="1" dirty="0">
              <a:solidFill>
                <a:prstClr val="black"/>
              </a:solidFill>
              <a:latin typeface="Calibri"/>
            </a:endParaRPr>
          </a:p>
          <a:p>
            <a:pPr defTabSz="916777" latinLnBrk="1"/>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②汉代儒学的独尊地位:董仲舒对儒学进行了改造,将儒家重视德治的思想与法家重视法治的思想融合,适应了大一统中央集权国家的统治需要,汉武帝“罢黜百家、独尊儒术”,儒家获得独尊地位。</a:t>
            </a:r>
            <a:endParaRPr lang="en-US" altLang="zh-CN" sz="2000" b="1" dirty="0">
              <a:solidFill>
                <a:prstClr val="black"/>
              </a:solidFill>
              <a:latin typeface="Calibri"/>
            </a:endParaRPr>
          </a:p>
          <a:p>
            <a:pPr defTabSz="916777" latinLnBrk="1"/>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③</a:t>
            </a:r>
            <a:r>
              <a:rPr lang="en-US" altLang="zh-CN" sz="20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评价:德治与法治之争以两种治国思想的融合结束,深刻影响了中国古代政治、法律、思想、文化的发展</a:t>
            </a:r>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000" b="1" dirty="0">
              <a:solidFill>
                <a:prstClr val="black"/>
              </a:solidFill>
              <a:latin typeface="Calibri"/>
            </a:endParaRPr>
          </a:p>
          <a:p>
            <a:pPr defTabSz="916777" latinLnBrk="1"/>
            <a:endParaRPr lang="en-US" sz="2000" b="1" dirty="0">
              <a:solidFill>
                <a:prstClr val="black"/>
              </a:solidFill>
              <a:latin typeface="Calibri"/>
            </a:endParaRPr>
          </a:p>
        </p:txBody>
      </p:sp>
    </p:spTree>
  </p:cSld>
  <p:clrMapOvr>
    <a:masterClrMapping/>
  </p:clrMapOvr>
  <p:transition>
    <p:split dir="in"/>
  </p:transition>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94696fb95?vbadefaultcenterpage=1&amp;parentnodeid=2e04c793a"/>
          <p:cNvSpPr/>
          <p:nvPr/>
        </p:nvSpPr>
        <p:spPr>
          <a:xfrm>
            <a:off x="316372" y="172863"/>
            <a:ext cx="11550852" cy="536354"/>
          </a:xfrm>
          <a:prstGeom prst="rect">
            <a:avLst/>
          </a:prstGeom>
          <a:noFill/>
        </p:spPr>
        <p:txBody>
          <a:bodyPr wrap="square" lIns="0" tIns="0" rIns="0" bIns="0" rtlCol="0" anchor="ctr"/>
          <a:lstStyle/>
          <a:p>
            <a:pPr defTabSz="916777" latinLnBrk="1">
              <a:lnSpc>
                <a:spcPct val="140000"/>
              </a:lnSpc>
            </a:pP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二、法律儒家化的发展阶段、特点及其历史价值</a:t>
            </a:r>
            <a:endParaRPr lang="en-US" sz="2807" b="1" dirty="0">
              <a:solidFill>
                <a:srgbClr val="FF0000"/>
              </a:solidFill>
              <a:latin typeface="Calibri"/>
            </a:endParaRPr>
          </a:p>
        </p:txBody>
      </p:sp>
      <p:sp>
        <p:nvSpPr>
          <p:cNvPr id="3" name="P_7_BD#c0b59aacc?vbadefaultcenterpage=1&amp;parentnodeid=94696fb95"/>
          <p:cNvSpPr/>
          <p:nvPr/>
        </p:nvSpPr>
        <p:spPr>
          <a:xfrm>
            <a:off x="316373" y="770013"/>
            <a:ext cx="11559255" cy="5005369"/>
          </a:xfrm>
          <a:prstGeom prst="rect">
            <a:avLst/>
          </a:prstGeom>
          <a:noFill/>
        </p:spPr>
        <p:txBody>
          <a:bodyPr wrap="square" lIns="0" tIns="0" rIns="0" bIns="0" rtlCol="0" anchor="t"/>
          <a:lstStyle/>
          <a:p>
            <a:pPr defTabSz="916777" latinLnBrk="1"/>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1.发展阶段</a:t>
            </a:r>
            <a:endParaRPr lang="en-US" sz="2607" b="1" dirty="0">
              <a:solidFill>
                <a:prstClr val="black"/>
              </a:solidFill>
              <a:latin typeface="Calibri"/>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（1）引经决狱。</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汉承秦制,且“汉家自有制度，本以霸王道杂之”，在维系原有法制体系的背景下，董仲舒提出“春秋决狱”，即直接援引《春秋》等儒家经典作为定罪量刑的依据。引经决狱的原则是“论心定罪”，“志善而违于法者免；志恶而合于法者诛”。引经决狱旨在纠正补救“只看结果，不问动机”的偏误，将行为人主观的善恶作为断案依据。这有利于政府借助司法审判活动重塑道德伦理精神，可谓法律儒家化之起始。</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（2）引经注律。</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两汉时期一些经学大师用儒家经义对汉律做出注解。儒生们依据儒家经典诠释法律条文,从而为法律儒家化奠定了思想理论基础。</a:t>
            </a:r>
          </a:p>
          <a:p>
            <a:pPr defTabSz="916777" latinLnBrk="1"/>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a:t>
            </a:r>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）依经立法。</a:t>
            </a:r>
            <a:r>
              <a:rPr lang="zh-CN" alt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魏晋南北朝至隋唐时期，各代立法注重引礼入法从而实现礼法结合</a:t>
            </a:r>
            <a:r>
              <a:rPr lang="en-US" altLang="zh-CN"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zh-CN" alt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完成法律的儒家化。</a:t>
            </a:r>
            <a:r>
              <a:rPr lang="en-US" altLang="zh-CN"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zh-CN" alt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唐律疏议</a:t>
            </a:r>
            <a:r>
              <a:rPr lang="en-US" altLang="zh-CN"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zh-CN" alt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作为中国现存最早、最完整的封建法典，是礼法结合的典范。唐律不仅体现了儒家贵贱有等、亲疏有分的思想，也反映了儒家反对重刑、强调宽仁慎刑的一贯主张。唐律“于礼以为出入”，儒家思想变成了唐律的灵魂，伦理道德规范披上了法律的外衣，从而使唐律成为推行纲常礼教、巩固宗法等级制度、谋求封建统治长治久安的工具。</a:t>
            </a:r>
          </a:p>
          <a:p>
            <a:pPr defTabSz="916777" latinLnBrk="1"/>
            <a:endParaRPr lang="en-US" sz="2607" b="1" dirty="0">
              <a:solidFill>
                <a:prstClr val="black"/>
              </a:solidFill>
              <a:latin typeface="Calibri"/>
            </a:endParaRPr>
          </a:p>
          <a:p>
            <a:pPr defTabSz="916777" latinLnBrk="1"/>
            <a:endParaRPr lang="en-US" sz="2607" b="1" dirty="0">
              <a:solidFill>
                <a:prstClr val="black"/>
              </a:solidFill>
              <a:latin typeface="Calibri"/>
            </a:endParaRPr>
          </a:p>
        </p:txBody>
      </p:sp>
    </p:spTree>
  </p:cSld>
  <p:clrMapOvr>
    <a:masterClrMapping/>
  </p:clrMapOvr>
  <p:transition>
    <p:split dir="in"/>
  </p:transition>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7_BD#c0b59aacc?vbadefaultcenterpage=1&amp;parentnodeid=94696fb95"/>
          <p:cNvSpPr/>
          <p:nvPr/>
        </p:nvSpPr>
        <p:spPr>
          <a:xfrm>
            <a:off x="588818" y="386049"/>
            <a:ext cx="11224463" cy="5561520"/>
          </a:xfrm>
          <a:prstGeom prst="rect">
            <a:avLst/>
          </a:prstGeom>
          <a:noFill/>
        </p:spPr>
        <p:txBody>
          <a:bodyPr wrap="square" lIns="0" tIns="0" rIns="0" bIns="0" rtlCol="0" anchor="t"/>
          <a:lstStyle/>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2.传统法文化特色</a:t>
            </a:r>
            <a:endParaRPr lang="en-US" sz="2607" b="1" dirty="0">
              <a:solidFill>
                <a:prstClr val="black"/>
              </a:solidFill>
              <a:latin typeface="Calibri"/>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（1）法律体系中体现以农为本的色彩。</a:t>
            </a:r>
            <a:endParaRPr lang="en-US" sz="2607" b="1" dirty="0">
              <a:solidFill>
                <a:prstClr val="black"/>
              </a:solidFill>
              <a:latin typeface="Calibri"/>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（2）重教化、慎刑罚的人文关怀。主要体现在德主刑辅,注重教化;宽仁慎刑,重惜民命；矜老恤幼，保护弱小三个大方面。</a:t>
            </a:r>
          </a:p>
          <a:p>
            <a:pPr defTabSz="916777" latinLnBrk="1"/>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a:t>
            </a:r>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）法律义务与伦常义务相交融。</a:t>
            </a:r>
          </a:p>
          <a:p>
            <a:pPr defTabSz="916777" latinLnBrk="1"/>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a:t>
            </a:r>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）引礼入法</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道德与法律相互支撑。</a:t>
            </a:r>
          </a:p>
          <a:p>
            <a:pPr defTabSz="916777" latinLnBrk="1"/>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a:t>
            </a:r>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）法、理、情三者的统一。</a:t>
            </a:r>
          </a:p>
          <a:p>
            <a:pPr defTabSz="916777" latinLnBrk="1"/>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a:t>
            </a:r>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）皇权至上的法制模式。</a:t>
            </a:r>
          </a:p>
          <a:p>
            <a:pPr defTabSz="916777" latinLnBrk="1"/>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a:t>
            </a:r>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）以中国传统的儒家思想为理论基础，摆脱了宗教神学的束缚。</a:t>
            </a:r>
          </a:p>
          <a:p>
            <a:pPr defTabSz="916777" latinLnBrk="1"/>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a:t>
            </a:r>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）官僚、贵族享有法定特权，“良贱”同罪异罚。</a:t>
            </a:r>
          </a:p>
          <a:p>
            <a:pPr defTabSz="916777" latinLnBrk="1"/>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a:t>
            </a:r>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）诸法合体</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民刑不分，以刑为主，行政机关兼理司法。</a:t>
            </a:r>
          </a:p>
          <a:p>
            <a:pPr defTabSz="916777" latinLnBrk="1"/>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a:t>
            </a:r>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）深受宗法观念影响。</a:t>
            </a:r>
          </a:p>
          <a:p>
            <a:pPr defTabSz="916777" latinLnBrk="1"/>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a:t>
            </a:r>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）重公权，轻私权。</a:t>
            </a:r>
          </a:p>
          <a:p>
            <a:pPr defTabSz="916777" latinLnBrk="1"/>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a:t>
            </a:r>
            <a:r>
              <a:rPr lang="zh-CN" alt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）起源早，影响广泛深远。</a:t>
            </a:r>
            <a:endPar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endParaRPr lang="en-US" sz="2607" b="1" dirty="0">
              <a:solidFill>
                <a:prstClr val="black"/>
              </a:solidFill>
              <a:latin typeface="Calibri"/>
            </a:endParaRPr>
          </a:p>
        </p:txBody>
      </p:sp>
    </p:spTree>
  </p:cSld>
  <p:clrMapOvr>
    <a:masterClrMapping/>
  </p:clrMapOvr>
  <p:transition>
    <p:split dir="in"/>
  </p:transition>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8dd462599.inline_image?vbadefaultcenterpage=1&amp;parentnodeid=3598710fa" descr="preencoded.png"/>
          <p:cNvPicPr>
            <a:picLocks noChangeAspect="1"/>
          </p:cNvPicPr>
          <p:nvPr/>
        </p:nvPicPr>
        <p:blipFill>
          <a:blip r:embed="rId3"/>
          <a:stretch>
            <a:fillRect/>
          </a:stretch>
        </p:blipFill>
        <p:spPr>
          <a:xfrm>
            <a:off x="343874" y="165314"/>
            <a:ext cx="1915975" cy="430865"/>
          </a:xfrm>
          <a:prstGeom prst="rect">
            <a:avLst/>
          </a:prstGeom>
        </p:spPr>
      </p:pic>
      <p:sp>
        <p:nvSpPr>
          <p:cNvPr id="3" name="C_6_BD#f8e590b74?vbadefaultcenterpage=1&amp;parentnodeid=8dd462599"/>
          <p:cNvSpPr/>
          <p:nvPr/>
        </p:nvSpPr>
        <p:spPr>
          <a:xfrm>
            <a:off x="2533099" y="27740"/>
            <a:ext cx="11550852" cy="568439"/>
          </a:xfrm>
          <a:prstGeom prst="rect">
            <a:avLst/>
          </a:prstGeom>
          <a:noFill/>
        </p:spPr>
        <p:txBody>
          <a:bodyPr wrap="square" lIns="0" tIns="0" rIns="0" bIns="0" rtlCol="0" anchor="ctr"/>
          <a:lstStyle/>
          <a:p>
            <a:pPr defTabSz="916777" latinLnBrk="1">
              <a:lnSpc>
                <a:spcPct val="150000"/>
              </a:lnSpc>
            </a:pPr>
            <a:r>
              <a:rPr lang="en-US" sz="2807"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猜想1</a:t>
            </a:r>
            <a:r>
              <a:rPr lang="en-US" sz="2807" dirty="0">
                <a:solidFill>
                  <a:srgbClr val="FF0000"/>
                </a:solidFill>
                <a:latin typeface="宋体" panose="02010600030101010101" pitchFamily="2" charset="-122"/>
                <a:ea typeface="宋体" panose="02010600030101010101" pitchFamily="2" charset="-122"/>
                <a:cs typeface="宋体" panose="02010600030101010101" pitchFamily="34" charset="-120"/>
              </a:rPr>
              <a:t> </a:t>
            </a:r>
            <a:r>
              <a:rPr lang="en-US" sz="2807"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中国古代礼和法的关系</a:t>
            </a:r>
            <a:endParaRPr lang="en-US" sz="2807" dirty="0">
              <a:solidFill>
                <a:srgbClr val="FF0000"/>
              </a:solidFill>
              <a:latin typeface="Calibri"/>
            </a:endParaRPr>
          </a:p>
        </p:txBody>
      </p:sp>
      <p:sp>
        <p:nvSpPr>
          <p:cNvPr id="4" name="QO_7_BD.1_1#0332beefe?vbadefaultcenterpage=1&amp;parentnodeid=f8e590b74"/>
          <p:cNvSpPr/>
          <p:nvPr/>
        </p:nvSpPr>
        <p:spPr>
          <a:xfrm>
            <a:off x="316372" y="758013"/>
            <a:ext cx="11696581" cy="4103087"/>
          </a:xfrm>
          <a:prstGeom prst="rect">
            <a:avLst/>
          </a:prstGeom>
          <a:noFill/>
        </p:spPr>
        <p:txBody>
          <a:bodyPr wrap="square" lIns="0" tIns="0" rIns="0" bIns="0" rtlCol="0" anchor="t"/>
          <a:lstStyle/>
          <a:p>
            <a:pPr defTabSz="916777" latinLnBrk="1"/>
            <a:r>
              <a:rPr lang="en-US" sz="22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1.（2021全国高三月考）阅读材料，回答问题。</a:t>
            </a:r>
            <a:endParaRPr lang="en-US" sz="2200" b="1" dirty="0">
              <a:solidFill>
                <a:prstClr val="black"/>
              </a:solidFill>
              <a:latin typeface="Calibri"/>
            </a:endParaRPr>
          </a:p>
          <a:p>
            <a:pPr defTabSz="916777" latinLnBrk="1"/>
            <a:r>
              <a:rPr lang="en-US" sz="22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a:t>
            </a:r>
            <a:r>
              <a:rPr lang="en-US" sz="22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礼起源于中国古代社会的宗教仪式，进入阶级社会后改造成体现等级秩序的行为规范。西周初，实行礼制，礼成为国家运转的大法。按照儒家思想</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刑事法律规范的规定必须以道德规范为基础，并按照伦理道德原则来评价立法</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司法和执法的优劣。自汉武帝采纳董仲舒“罢黜百家,独尊儒术”的建议，儒家学者以经义注释和施用法律之后，儒法会通合流加速，礼与法的关系形成“本”与“用”的关系。所谓“德礼为政教之本，刑罚为政教之用，犹昏晓阳秋相须而成者也</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 。</a:t>
            </a:r>
            <a:r>
              <a:rPr lang="en-US" altLang="zh-CN" sz="22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礼有治国、理家、律己的功能，礼刑结合、儒法会通，成为中国古代社会长治久安的关键</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altLang="zh-CN" sz="2200" b="1" dirty="0">
              <a:solidFill>
                <a:prstClr val="black"/>
              </a:solidFill>
              <a:latin typeface="楷体" panose="02010609060101010101" pitchFamily="49" charset="-122"/>
              <a:ea typeface="楷体" panose="02010609060101010101" pitchFamily="49" charset="-122"/>
            </a:endParaRPr>
          </a:p>
          <a:p>
            <a:pPr algn="r" defTabSz="916777" latinLnBrk="1"/>
            <a:r>
              <a:rPr lang="en-US" altLang="zh-CN" sz="22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2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摘编自冯玉军《中国传统法律文化的形成与特点</a:t>
            </a:r>
            <a:r>
              <a:rPr lang="en-US" altLang="zh-CN"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altLang="zh-CN" sz="2200" b="1" dirty="0">
              <a:solidFill>
                <a:prstClr val="black"/>
              </a:solidFill>
              <a:latin typeface="Calibri"/>
            </a:endParaRPr>
          </a:p>
          <a:p>
            <a:pPr defTabSz="916777" latinLnBrk="1"/>
            <a:r>
              <a:rPr lang="en-US" altLang="zh-CN" sz="22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2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根据材料并结合所学知识，概括先秦至汉代“礼”的功能的变化，并简析汉代礼法关系变化的时代背景</a:t>
            </a:r>
            <a:r>
              <a:rPr lang="en-US" altLang="zh-CN"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altLang="zh-CN" sz="2200" b="1" dirty="0">
              <a:solidFill>
                <a:prstClr val="black"/>
              </a:solidFill>
              <a:latin typeface="Calibri"/>
            </a:endParaRPr>
          </a:p>
        </p:txBody>
      </p:sp>
      <p:sp>
        <p:nvSpPr>
          <p:cNvPr id="5" name="QO_7_AN.2_1#0332beefe?vbadefaultcenterpage=1&amp;parentnodeid=f8e590b74">
            <a:extLst>
              <a:ext uri="{FF2B5EF4-FFF2-40B4-BE49-F238E27FC236}">
                <a16:creationId xmlns:a16="http://schemas.microsoft.com/office/drawing/2014/main" id="{2FF28B32-756F-4FC9-8918-9393772A0448}"/>
              </a:ext>
            </a:extLst>
          </p:cNvPr>
          <p:cNvSpPr/>
          <p:nvPr/>
        </p:nvSpPr>
        <p:spPr>
          <a:xfrm>
            <a:off x="335934" y="4500881"/>
            <a:ext cx="11627466" cy="2080028"/>
          </a:xfrm>
          <a:prstGeom prst="rect">
            <a:avLst/>
          </a:prstGeom>
          <a:noFill/>
        </p:spPr>
        <p:txBody>
          <a:bodyPr wrap="square" lIns="0" tIns="0" rIns="0" bIns="0" rtlCol="0" anchor="t"/>
          <a:lstStyle/>
          <a:p>
            <a:pPr defTabSz="916777" latinLnBrk="1"/>
            <a:r>
              <a:rPr 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变化：礼起源于我国古代宗教仪式，西周时期崇尚礼制以规范等级秩序</a:t>
            </a:r>
            <a:r>
              <a:rPr lang="en-US" altLang="zh-CN"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r>
              <a:rPr 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春秋战国时期，儒学兴起，孔子、孟子尊崇礼制、主张德治，按照伦理道德评价法律；秦朝崇尚法治，严刑峻法；汉武帝时期，以礼入法、礼法结合，德主刑辅。</a:t>
            </a:r>
            <a:endParaRPr lang="en-US" sz="100" b="1" dirty="0">
              <a:solidFill>
                <a:srgbClr val="FF0000"/>
              </a:solidFill>
              <a:latin typeface="黑体" panose="02010609060101010101" pitchFamily="49" charset="-122"/>
              <a:ea typeface="黑体" panose="02010609060101010101" pitchFamily="49" charset="-122"/>
            </a:endParaRPr>
          </a:p>
          <a:p>
            <a:pPr defTabSz="916777" latinLnBrk="1"/>
            <a:r>
              <a:rPr 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背景：汉朝统治政策由“无为”转向“有为”；汉武帝采纳董仲舒“罢黜百家，独尊儒术”的建议，儒家思想成为主流意识形态。</a:t>
            </a:r>
            <a:endParaRPr lang="en-US" sz="1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left)">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c5799a39f?vbadefaultcenterpage=1&amp;parentnodeid=8dd462599"/>
          <p:cNvSpPr/>
          <p:nvPr/>
        </p:nvSpPr>
        <p:spPr>
          <a:xfrm>
            <a:off x="316373" y="110517"/>
            <a:ext cx="11550852" cy="504268"/>
          </a:xfrm>
          <a:prstGeom prst="rect">
            <a:avLst/>
          </a:prstGeom>
          <a:noFill/>
        </p:spPr>
        <p:txBody>
          <a:bodyPr wrap="square" lIns="0" tIns="0" rIns="0" bIns="0" rtlCol="0" anchor="ctr"/>
          <a:lstStyle/>
          <a:p>
            <a:pPr defTabSz="916777" latinLnBrk="1">
              <a:lnSpc>
                <a:spcPct val="130000"/>
              </a:lnSpc>
            </a:pP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猜想2</a:t>
            </a:r>
            <a:r>
              <a:rPr lang="en-US" sz="2807" b="1" dirty="0">
                <a:solidFill>
                  <a:srgbClr val="FF0000"/>
                </a:solidFill>
                <a:latin typeface="宋体" panose="02010600030101010101" pitchFamily="2" charset="-122"/>
                <a:ea typeface="宋体" panose="02010600030101010101" pitchFamily="2" charset="-122"/>
                <a:cs typeface="宋体" panose="02010600030101010101" pitchFamily="34" charset="-120"/>
              </a:rPr>
              <a:t> </a:t>
            </a: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古代礼俗和基层治理</a:t>
            </a:r>
            <a:endParaRPr lang="en-US" sz="2807" b="1" dirty="0">
              <a:solidFill>
                <a:srgbClr val="FF0000"/>
              </a:solidFill>
              <a:latin typeface="Calibri"/>
            </a:endParaRPr>
          </a:p>
        </p:txBody>
      </p:sp>
      <p:sp>
        <p:nvSpPr>
          <p:cNvPr id="3" name="QO_7_BD.4_1#75574ef04?vbadefaultcenterpage=1&amp;parentnodeid=c5799a39f"/>
          <p:cNvSpPr/>
          <p:nvPr/>
        </p:nvSpPr>
        <p:spPr>
          <a:xfrm>
            <a:off x="307970" y="704839"/>
            <a:ext cx="11559255" cy="3742470"/>
          </a:xfrm>
          <a:prstGeom prst="rect">
            <a:avLst/>
          </a:prstGeom>
          <a:noFill/>
        </p:spPr>
        <p:txBody>
          <a:bodyPr wrap="square" lIns="0" tIns="0" rIns="0" bIns="0" rtlCol="0" anchor="t"/>
          <a:lstStyle/>
          <a:p>
            <a:pPr defTabSz="916777"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1.（2021山西大联考）阅读材料，完成下列要求。</a:t>
            </a:r>
            <a:endParaRPr lang="en-US" sz="2400" b="1" dirty="0">
              <a:solidFill>
                <a:prstClr val="black"/>
              </a:solidFill>
              <a:latin typeface="Calibri"/>
            </a:endParaRPr>
          </a:p>
          <a:p>
            <a:pPr defTabSz="916777"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明初，朱元璋改元朝的旧俗以化育新民，通过恢复唐制衣冠，从住、行、用等方面的生活资料入手来控制民众僭越违礼之举，规范称谓以杜绝越礼犯分的行为。通过户籍把基层民众藉于土地，使人与地结合，建构基层教化体系以落实礼俗教化，导民向善。他视学校为“国之首务”，通过育才化民，建构“权力的文化网络”，大兴儒学以普及教化。采用礼法结合、软硬兼施的社会控制策略，营造为善去恶的文化氛围，维护基层社会的良性运转。总之，朱元璋通过各种策略使得明初礼俗前所未有地下渗到民间社会中。</a:t>
            </a:r>
            <a:endParaRPr lang="en-US" sz="2400" b="1" dirty="0">
              <a:solidFill>
                <a:prstClr val="black"/>
              </a:solidFill>
              <a:latin typeface="楷体" panose="02010609060101010101" pitchFamily="49" charset="-122"/>
              <a:ea typeface="楷体" panose="02010609060101010101" pitchFamily="49" charset="-122"/>
            </a:endParaRPr>
          </a:p>
          <a:p>
            <a:pPr algn="r" defTabSz="916777"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——摘编自孔伟《规制与教化：明初礼俗的基层控制及其成效》</a:t>
            </a:r>
            <a:endParaRPr lang="en-US" sz="2400" b="1" dirty="0">
              <a:solidFill>
                <a:prstClr val="black"/>
              </a:solidFill>
              <a:latin typeface="Calibri"/>
            </a:endParaRPr>
          </a:p>
          <a:p>
            <a:pPr defTabSz="916777"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根据材料，概括明初统治者控制基层的举措。</a:t>
            </a:r>
            <a:endParaRPr lang="en-US" sz="2400" b="1" dirty="0">
              <a:solidFill>
                <a:prstClr val="black"/>
              </a:solidFill>
              <a:latin typeface="Calibri"/>
            </a:endParaRPr>
          </a:p>
        </p:txBody>
      </p:sp>
      <p:sp>
        <p:nvSpPr>
          <p:cNvPr id="4" name="QO_7_AN.5_1#75574ef04?vbadefaultcenterpage=1&amp;parentnodeid=c5799a39f">
            <a:extLst>
              <a:ext uri="{FF2B5EF4-FFF2-40B4-BE49-F238E27FC236}">
                <a16:creationId xmlns:a16="http://schemas.microsoft.com/office/drawing/2014/main" id="{80E647C0-08B6-445C-8D88-B4B1B06FCF90}"/>
              </a:ext>
            </a:extLst>
          </p:cNvPr>
          <p:cNvSpPr/>
          <p:nvPr/>
        </p:nvSpPr>
        <p:spPr>
          <a:xfrm>
            <a:off x="399500" y="4652072"/>
            <a:ext cx="11559255" cy="1501089"/>
          </a:xfrm>
          <a:prstGeom prst="rect">
            <a:avLst/>
          </a:prstGeom>
          <a:noFill/>
        </p:spPr>
        <p:txBody>
          <a:bodyPr wrap="square" lIns="0" tIns="0" rIns="0" bIns="0" rtlCol="0" anchor="t"/>
          <a:lstStyle/>
          <a:p>
            <a:pPr defTabSz="916777" latinLnBrk="1">
              <a:lnSpc>
                <a:spcPct val="130000"/>
              </a:lnSpc>
            </a:pPr>
            <a:r>
              <a:rPr lang="en-US" sz="2800"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[答案]</a:t>
            </a:r>
            <a:r>
              <a:rPr lang="en-US" sz="2800" dirty="0">
                <a:solidFill>
                  <a:srgbClr val="FF0000"/>
                </a:solidFill>
                <a:latin typeface="黑体" panose="02010609060101010101" pitchFamily="49" charset="-122"/>
                <a:ea typeface="黑体" panose="02010609060101010101" pitchFamily="49" charset="-122"/>
                <a:cs typeface="宋体" panose="02010600030101010101" pitchFamily="34" charset="-120"/>
              </a:rPr>
              <a:t> </a:t>
            </a:r>
            <a:r>
              <a:rPr lang="en-US" sz="2800"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举措：改变元朝旧俗，规范称谓以杜绝越礼犯分的行为；建构基层教化体系，教民礼俗，导民向善；广建学校，大兴儒学，育才化民；通过礼法结合的社会控制策略，营造为善去恶的文化氛围。</a:t>
            </a:r>
            <a:endParaRPr lang="en-US" sz="200"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3_BD#23355e69c.fixed?vbadefaultcenterpage=1&amp;parentnodeid=797e526ee"/>
          <p:cNvSpPr/>
          <p:nvPr/>
        </p:nvSpPr>
        <p:spPr>
          <a:xfrm>
            <a:off x="-113287" y="26006"/>
            <a:ext cx="12128394" cy="834228"/>
          </a:xfrm>
          <a:prstGeom prst="rect">
            <a:avLst/>
          </a:prstGeom>
          <a:noFill/>
        </p:spPr>
        <p:txBody>
          <a:bodyPr wrap="none" lIns="0" tIns="0" rIns="0" bIns="0" rtlCol="0" anchor="ctr"/>
          <a:lstStyle/>
          <a:p>
            <a:pPr algn="ctr" defTabSz="916777" latinLnBrk="1">
              <a:lnSpc>
                <a:spcPct val="150000"/>
              </a:lnSpc>
            </a:pPr>
            <a:r>
              <a:rPr lang="en-US" sz="381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冲刺提分作业</a:t>
            </a:r>
            <a:endParaRPr lang="en-US" sz="3810" b="1" dirty="0">
              <a:solidFill>
                <a:prstClr val="black"/>
              </a:solidFill>
              <a:latin typeface="Calibri"/>
            </a:endParaRPr>
          </a:p>
        </p:txBody>
      </p:sp>
      <p:sp>
        <p:nvSpPr>
          <p:cNvPr id="6" name="QC_5#ca3718ee5?vbadefaultcenterpage=1&amp;parentnodeid=ba9623ed3">
            <a:extLst>
              <a:ext uri="{FF2B5EF4-FFF2-40B4-BE49-F238E27FC236}">
                <a16:creationId xmlns:a16="http://schemas.microsoft.com/office/drawing/2014/main" id="{BBD65E16-2ADD-40D7-A4E4-87578D2B079C}"/>
              </a:ext>
            </a:extLst>
          </p:cNvPr>
          <p:cNvSpPr/>
          <p:nvPr/>
        </p:nvSpPr>
        <p:spPr>
          <a:xfrm>
            <a:off x="316373" y="1625348"/>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1.[2021福建泉州高三一模]</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明太祖针对奏章太多，批阅不可能都很细致的情况</a:t>
            </a:r>
            <a:r>
              <a:rPr lang="en-US" altLang="zh-CN"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谕给事中说：朕</a:t>
            </a:r>
            <a:r>
              <a:rPr lang="en-US" sz="2800"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日总万机，岂能一一周遍，苟政事有失宜</a:t>
            </a:r>
            <a:r>
              <a:rPr lang="en-US" sz="2800"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将为天下之害。卿等能各悉心封驳，则庶事自无不当。由此可见明初</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A.统治者重视加强对官员的监察</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B.给事中有权审核纠正政令过失</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C.给事中有权决定国家大政方针</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D.中央监察系统渐趋于细密完善</a:t>
            </a:r>
            <a:endParaRPr lang="en-US" sz="2800" b="1" dirty="0">
              <a:solidFill>
                <a:prstClr val="black"/>
              </a:solidFill>
              <a:latin typeface="Calibri"/>
            </a:endParaRPr>
          </a:p>
        </p:txBody>
      </p:sp>
      <p:sp>
        <p:nvSpPr>
          <p:cNvPr id="7" name="QC_5_AS.2_1#ca3718ee5?vbadefaultcenterpage=1&amp;parentnodeid=ba9623ed3">
            <a:extLst>
              <a:ext uri="{FF2B5EF4-FFF2-40B4-BE49-F238E27FC236}">
                <a16:creationId xmlns:a16="http://schemas.microsoft.com/office/drawing/2014/main" id="{D67684CC-DEE6-4867-A4CF-746EF55D3AB2}"/>
              </a:ext>
            </a:extLst>
          </p:cNvPr>
          <p:cNvSpPr/>
          <p:nvPr/>
        </p:nvSpPr>
        <p:spPr>
          <a:xfrm>
            <a:off x="235527" y="5237418"/>
            <a:ext cx="11720946" cy="1123700"/>
          </a:xfrm>
          <a:prstGeom prst="rect">
            <a:avLst/>
          </a:prstGeom>
          <a:noFill/>
        </p:spPr>
        <p:txBody>
          <a:bodyPr wrap="square" lIns="0" tIns="0" rIns="0" bIns="0" rtlCol="0" anchor="t"/>
          <a:lstStyle/>
          <a:p>
            <a:pPr defTabSz="916777" latinLnBrk="1"/>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800"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材料表明给事中有权审核纠正政令过失,故答案为B项。A项在材料中未体现，排除；C项“决定”说法错误，排除；D项在材料中未体现，排除。</a:t>
            </a:r>
            <a:endParaRPr lang="en-US" sz="200" b="1" dirty="0">
              <a:solidFill>
                <a:prstClr val="black"/>
              </a:solidFill>
              <a:latin typeface="Calibri"/>
            </a:endParaRPr>
          </a:p>
        </p:txBody>
      </p:sp>
      <p:sp>
        <p:nvSpPr>
          <p:cNvPr id="8" name="C_4_BD#ba9623ed3?vbadefaultcenterpage=1&amp;parentnodeid=23355e69c">
            <a:extLst>
              <a:ext uri="{FF2B5EF4-FFF2-40B4-BE49-F238E27FC236}">
                <a16:creationId xmlns:a16="http://schemas.microsoft.com/office/drawing/2014/main" id="{BC0FA9B2-00DF-4122-94F4-5FF6CEEFE5F0}"/>
              </a:ext>
            </a:extLst>
          </p:cNvPr>
          <p:cNvSpPr/>
          <p:nvPr/>
        </p:nvSpPr>
        <p:spPr>
          <a:xfrm>
            <a:off x="316372" y="898664"/>
            <a:ext cx="11550852" cy="609119"/>
          </a:xfrm>
          <a:prstGeom prst="rect">
            <a:avLst/>
          </a:prstGeom>
          <a:noFill/>
        </p:spPr>
        <p:txBody>
          <a:bodyPr wrap="square" lIns="0" tIns="0" rIns="0" bIns="0" rtlCol="0" anchor="ctr"/>
          <a:lstStyle/>
          <a:p>
            <a:pPr defTabSz="916777" latinLnBrk="1">
              <a:lnSpc>
                <a:spcPct val="150000"/>
              </a:lnSpc>
            </a:pPr>
            <a:r>
              <a:rPr lang="en-US" sz="320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一、选择题（每小题3分，共36分）</a:t>
            </a:r>
            <a:endParaRPr lang="en-US" sz="32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b4d9293a1?vbadefaultcenterpage=1&amp;parentnodeid=ba9623ed3"/>
          <p:cNvSpPr/>
          <p:nvPr/>
        </p:nvSpPr>
        <p:spPr>
          <a:xfrm>
            <a:off x="316373" y="386923"/>
            <a:ext cx="11559255" cy="3507209"/>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2.[2021广东肇庆高三二模]</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洪武九年（1376年），朱元璋下令裁撤行中书省，全国除南京直辖区外，分为十三个承宣布政使司，掌管民政、财政；设提刑按察使司，掌管司法；设都指挥使司，掌管军政。三司不相统属，分别隶属朝廷</a:t>
            </a:r>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这反映出明初(</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A.废除了行省制度</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B.削弱了六部权限</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C.中央集权的加强</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D.地方权力的扩大</a:t>
            </a:r>
            <a:endParaRPr lang="en-US" sz="2800" b="1" dirty="0">
              <a:solidFill>
                <a:prstClr val="black"/>
              </a:solidFill>
              <a:latin typeface="Calibri"/>
            </a:endParaRPr>
          </a:p>
        </p:txBody>
      </p:sp>
      <p:sp>
        <p:nvSpPr>
          <p:cNvPr id="3" name="QC_5_AN.3_1#b4d9293a1.bracket?vbadefaultcenterpage=1&amp;parentnodeid=ba9623ed3&amp;hasmatchpositionanswer=1"/>
          <p:cNvSpPr/>
          <p:nvPr/>
        </p:nvSpPr>
        <p:spPr>
          <a:xfrm>
            <a:off x="5240571" y="2361590"/>
            <a:ext cx="296029" cy="532152"/>
          </a:xfrm>
          <a:prstGeom prst="rect">
            <a:avLst/>
          </a:prstGeom>
          <a:noFill/>
        </p:spPr>
        <p:txBody>
          <a:bodyPr wrap="none" lIns="0" tIns="0" rIns="0" bIns="0" rtlCol="0" anchor="t"/>
          <a:lstStyle/>
          <a:p>
            <a:pPr algn="ctr" defTabSz="916777" latinLnBrk="1">
              <a:lnSpc>
                <a:spcPct val="150000"/>
              </a:lnSpc>
            </a:pPr>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200" b="1" dirty="0">
              <a:solidFill>
                <a:prstClr val="black"/>
              </a:solidFill>
              <a:latin typeface="Calibri"/>
            </a:endParaRPr>
          </a:p>
        </p:txBody>
      </p:sp>
      <p:sp>
        <p:nvSpPr>
          <p:cNvPr id="4" name="QC_5_AS.4_1#b4d9293a1?vbadefaultcenterpage=1&amp;parentnodeid=ba9623ed3">
            <a:extLst>
              <a:ext uri="{FF2B5EF4-FFF2-40B4-BE49-F238E27FC236}">
                <a16:creationId xmlns:a16="http://schemas.microsoft.com/office/drawing/2014/main" id="{A8311543-B063-488E-A174-24EDB194BF2A}"/>
              </a:ext>
            </a:extLst>
          </p:cNvPr>
          <p:cNvSpPr/>
          <p:nvPr/>
        </p:nvSpPr>
        <p:spPr>
          <a:xfrm>
            <a:off x="316373" y="4460229"/>
            <a:ext cx="11559255" cy="2141462"/>
          </a:xfrm>
          <a:prstGeom prst="rect">
            <a:avLst/>
          </a:prstGeom>
          <a:noFill/>
        </p:spPr>
        <p:txBody>
          <a:bodyPr wrap="square" lIns="0" tIns="0" rIns="0" bIns="0" rtlCol="0" anchor="t"/>
          <a:lstStyle/>
          <a:p>
            <a:pPr defTabSz="916777" latinLnBrk="1"/>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材料反映了朱元璋在地方废除行中书省，权分三司，结合所学可知，这一举措将地方的行政、军事和司法权力都集中到了中央，加强了中央集权，故选C；朱元璋将行中书省权力一分为三，对其进行了改革，不是简单的废除，故排除A；材料没有涉及六部权限，故排除B；材料反映的是中央加强对地方的控制，地方权力被削弱，故排除D。</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57cd0544a?vbadefaultcenterpage=1&amp;parentnodeid=ba9623ed3"/>
          <p:cNvSpPr/>
          <p:nvPr/>
        </p:nvSpPr>
        <p:spPr>
          <a:xfrm>
            <a:off x="316372" y="366216"/>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3.[2021广东江门高三模拟]</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清嘉庆五年，皇帝派御史坐镇军机处进行值班监视</a:t>
            </a:r>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如果发现军机大臣舞弊弄奸，御史即可据实参奏；如果值班御史不认真，或旷班或早散，亦准军机大臣参奏。这一举措旨在(</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A.扩大御史的监督权力</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B.强化中央对地方的管制</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C.维护君主的绝对权威</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D.提高军机处的行政效率</a:t>
            </a:r>
            <a:endParaRPr lang="en-US" sz="2800" b="1" dirty="0">
              <a:solidFill>
                <a:prstClr val="black"/>
              </a:solidFill>
              <a:latin typeface="Calibri"/>
            </a:endParaRPr>
          </a:p>
        </p:txBody>
      </p:sp>
      <p:sp>
        <p:nvSpPr>
          <p:cNvPr id="3" name="QC_5_AN.5_1#57cd0544a.bracket?vbadefaultcenterpage=1&amp;parentnodeid=ba9623ed3&amp;hasmatchpositionanswer=1"/>
          <p:cNvSpPr/>
          <p:nvPr/>
        </p:nvSpPr>
        <p:spPr>
          <a:xfrm>
            <a:off x="9487246" y="1695092"/>
            <a:ext cx="296029" cy="532152"/>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100" dirty="0">
              <a:solidFill>
                <a:prstClr val="black"/>
              </a:solidFill>
              <a:latin typeface="Calibri"/>
            </a:endParaRPr>
          </a:p>
        </p:txBody>
      </p:sp>
      <p:sp>
        <p:nvSpPr>
          <p:cNvPr id="4" name="QC_5_AS.6_1#57cd0544a?vbadefaultcenterpage=1&amp;parentnodeid=ba9623ed3"/>
          <p:cNvSpPr/>
          <p:nvPr/>
        </p:nvSpPr>
        <p:spPr>
          <a:xfrm>
            <a:off x="316373" y="3905288"/>
            <a:ext cx="11559255" cy="2315455"/>
          </a:xfrm>
          <a:prstGeom prst="rect">
            <a:avLst/>
          </a:prstGeom>
          <a:noFill/>
        </p:spPr>
        <p:txBody>
          <a:bodyPr wrap="square" lIns="0" tIns="0" rIns="0" bIns="0" rtlCol="0" anchor="t"/>
          <a:lstStyle/>
          <a:p>
            <a:pPr defTabSz="916777" latinLnBrk="1">
              <a:lnSpc>
                <a:spcPct val="150000"/>
              </a:lnSpc>
            </a:pPr>
            <a:r>
              <a:rPr lang="en-US" sz="2607" b="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根据题干内容可知，让御史和军机大臣相互监督，目的是集权于皇帝，故C项正确；材料中的举措旨在加强皇权并非扩大御史的监督权力，故</a:t>
            </a:r>
            <a:r>
              <a:rPr lang="en-US"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A项错误</a:t>
            </a:r>
            <a:r>
              <a:rPr lang="en-US" altLang="zh-CN"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军机处是中央机构</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，非地方机构，故B项错误；材料中的举措与提高军机处行政效率无关，故排除D项。</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95dbf417d?vbadefaultcenterpage=1&amp;parentnodeid=ba9623ed3"/>
          <p:cNvSpPr/>
          <p:nvPr/>
        </p:nvSpPr>
        <p:spPr>
          <a:xfrm>
            <a:off x="316373" y="386923"/>
            <a:ext cx="11559255" cy="3507209"/>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4.[2021福建泉州高三二模]</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康熙帝曾打算采取招抚方针解决台湾问题，甚至允许郑成功的继承者郑经“藩封，世守台湾”。郑经坚持以“比朝鲜，不削发”作为投诚条件，康熙帝则认为“朝鲜系从来所有之外国，郑经乃中国之人”，断然拒绝。材料体现了清代(</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A.“夷夏之防”阻碍国家统一</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B.政府外交理念的逐步近代化</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C.统治者明确的国家意识</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D.朝贡体系随改朝易代而瓦解</a:t>
            </a:r>
            <a:endParaRPr lang="en-US" sz="2800" b="1" dirty="0">
              <a:solidFill>
                <a:prstClr val="black"/>
              </a:solidFill>
              <a:latin typeface="Calibri"/>
            </a:endParaRPr>
          </a:p>
        </p:txBody>
      </p:sp>
      <p:sp>
        <p:nvSpPr>
          <p:cNvPr id="3" name="QC_5_AN.7_1#95dbf417d.bracket?vbadefaultcenterpage=1&amp;parentnodeid=ba9623ed3&amp;hasmatchpositionanswer=1"/>
          <p:cNvSpPr/>
          <p:nvPr/>
        </p:nvSpPr>
        <p:spPr>
          <a:xfrm>
            <a:off x="6096000" y="2354663"/>
            <a:ext cx="296029" cy="532152"/>
          </a:xfrm>
          <a:prstGeom prst="rect">
            <a:avLst/>
          </a:prstGeom>
          <a:noFill/>
        </p:spPr>
        <p:txBody>
          <a:bodyPr wrap="none" lIns="0" tIns="0" rIns="0" bIns="0" rtlCol="0" anchor="t"/>
          <a:lstStyle/>
          <a:p>
            <a:pPr algn="ct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100" b="1" dirty="0">
              <a:solidFill>
                <a:prstClr val="black"/>
              </a:solidFill>
              <a:latin typeface="Calibri"/>
            </a:endParaRPr>
          </a:p>
        </p:txBody>
      </p:sp>
      <p:sp>
        <p:nvSpPr>
          <p:cNvPr id="4" name="QC_5_AS.8_1#95dbf417d?vbadefaultcenterpage=1&amp;parentnodeid=ba9623ed3">
            <a:extLst>
              <a:ext uri="{FF2B5EF4-FFF2-40B4-BE49-F238E27FC236}">
                <a16:creationId xmlns:a16="http://schemas.microsoft.com/office/drawing/2014/main" id="{A3281B26-1F05-4FC2-BFBE-3BE0528D22A7}"/>
              </a:ext>
            </a:extLst>
          </p:cNvPr>
          <p:cNvSpPr/>
          <p:nvPr/>
        </p:nvSpPr>
        <p:spPr>
          <a:xfrm>
            <a:off x="316373" y="4404810"/>
            <a:ext cx="11559255" cy="2911332"/>
          </a:xfrm>
          <a:prstGeom prst="rect">
            <a:avLst/>
          </a:prstGeom>
          <a:noFill/>
        </p:spPr>
        <p:txBody>
          <a:bodyPr wrap="square" lIns="0" tIns="0" rIns="0" bIns="0" rtlCol="0" anchor="t"/>
          <a:lstStyle/>
          <a:p>
            <a:pPr defTabSz="916777" latinLnBrk="1"/>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根据材料“康熙帝则认为‘朝鲜系从来所有之外国，郑经乃中国之人’，断然拒绝”可得出，康熙帝认为台湾自古就是中国领土，不能同朝鲜相较，说明康熙帝有明确的国家意识，故C项正确；材料与“夷夏之防”无关，故A项错误；台湾问题属于中国内政问题，与外交理念无关，故B项错误；朝贡体系并未因明清易代而瓦解，D项错误。</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9099f3995?vbadefaultcenterpage=1&amp;parentnodeid=ba9623ed3"/>
          <p:cNvSpPr/>
          <p:nvPr/>
        </p:nvSpPr>
        <p:spPr>
          <a:xfrm>
            <a:off x="316373" y="385574"/>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5.[2021河北秦皇岛高三月考]</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明清时期，我国澳门在东西方交往中扮演重要角色</a:t>
            </a:r>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据研究，当时以澳门为中心或中转的国际航线有我国澳门到里斯本、我国澳门到长崎、我国澳门到纽约等七条。这主要反映出(</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A.澳门正融入全球贸易新格局</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B.新航路开辟推动了商路的转移</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C.澳门是当时东南亚贸易中心</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D.三角贸易在亚洲的拓展与延伸</a:t>
            </a:r>
            <a:endParaRPr lang="en-US" sz="2800" b="1" dirty="0">
              <a:solidFill>
                <a:prstClr val="black"/>
              </a:solidFill>
              <a:latin typeface="Calibri"/>
            </a:endParaRPr>
          </a:p>
        </p:txBody>
      </p:sp>
      <p:sp>
        <p:nvSpPr>
          <p:cNvPr id="3" name="QC_5_AN.9_1#9099f3995.bracket?vbadefaultcenterpage=1&amp;parentnodeid=ba9623ed3&amp;hasmatchpositionanswer=1"/>
          <p:cNvSpPr/>
          <p:nvPr/>
        </p:nvSpPr>
        <p:spPr>
          <a:xfrm>
            <a:off x="10221193" y="1674310"/>
            <a:ext cx="313536" cy="532152"/>
          </a:xfrm>
          <a:prstGeom prst="rect">
            <a:avLst/>
          </a:prstGeom>
          <a:noFill/>
        </p:spPr>
        <p:txBody>
          <a:bodyPr wrap="none" lIns="0" tIns="0" rIns="0" bIns="0" rtlCol="0" anchor="t"/>
          <a:lstStyle/>
          <a:p>
            <a:pPr algn="ctr" defTabSz="916777" latinLnBrk="1">
              <a:lnSpc>
                <a:spcPct val="150000"/>
              </a:lnSpc>
            </a:pPr>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200" b="1" dirty="0">
              <a:solidFill>
                <a:prstClr val="black"/>
              </a:solidFill>
              <a:latin typeface="Calibri"/>
            </a:endParaRPr>
          </a:p>
        </p:txBody>
      </p:sp>
      <p:sp>
        <p:nvSpPr>
          <p:cNvPr id="4" name="QC_5_AS.10_1#9099f3995?vbadefaultcenterpage=1&amp;parentnodeid=ba9623ed3"/>
          <p:cNvSpPr/>
          <p:nvPr/>
        </p:nvSpPr>
        <p:spPr>
          <a:xfrm>
            <a:off x="316373" y="3905288"/>
            <a:ext cx="11559255" cy="2315455"/>
          </a:xfrm>
          <a:prstGeom prst="rect">
            <a:avLst/>
          </a:prstGeom>
          <a:noFill/>
        </p:spPr>
        <p:txBody>
          <a:bodyPr wrap="square" lIns="0" tIns="0" rIns="0" bIns="0" rtlCol="0" anchor="t"/>
          <a:lstStyle/>
          <a:p>
            <a:pP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根据“当时以澳门为中心或中转的国际航线有我国澳门到里斯本、我国澳门到长崎、我国澳门到纽约等七条”可得出澳门的位置重要，正融入全球贸易新格局，A正确；B与澳门没有直接关系，排除B；“澳门是东南亚贸易中心”的结论从材料中不能得出，排除C；材料没有体现“三角贸易”，排除D。</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5163c2fcd?vbadefaultcenterpage=1&amp;parentnodeid=ba9623ed3"/>
          <p:cNvSpPr/>
          <p:nvPr/>
        </p:nvSpPr>
        <p:spPr>
          <a:xfrm>
            <a:off x="316373" y="442342"/>
            <a:ext cx="11559255" cy="3507209"/>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6.[2021吉林高三模拟]</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玉米作为旱田作物，1531年传入广西，到康熙三十九年</a:t>
            </a:r>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玉米种植已遍及辽宁、山西等省；据《建始县志》记载，“居民倍增，稻谷不给</a:t>
            </a:r>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则于山上种苞谷、洋芋或蕨蒿之类，深林幽谷，开辟无遗”。据此分析，玉米的传入和种植(</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A.促进了区域经济分工</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B.提高了农产品的商品化程度</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C.提高了土地的利用率</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D.标志着农耕文明达到了新高度</a:t>
            </a:r>
            <a:endParaRPr lang="en-US" sz="2800" b="1" dirty="0">
              <a:solidFill>
                <a:prstClr val="black"/>
              </a:solidFill>
              <a:latin typeface="Calibri"/>
            </a:endParaRPr>
          </a:p>
        </p:txBody>
      </p:sp>
      <p:sp>
        <p:nvSpPr>
          <p:cNvPr id="3" name="QC_5_AN.11_1#5163c2fcd.bracket?vbadefaultcenterpage=1&amp;parentnodeid=ba9623ed3&amp;hasmatchpositionanswer=1"/>
          <p:cNvSpPr/>
          <p:nvPr/>
        </p:nvSpPr>
        <p:spPr>
          <a:xfrm>
            <a:off x="5799971" y="2375445"/>
            <a:ext cx="296029" cy="532152"/>
          </a:xfrm>
          <a:prstGeom prst="rect">
            <a:avLst/>
          </a:prstGeom>
          <a:noFill/>
        </p:spPr>
        <p:txBody>
          <a:bodyPr wrap="none" lIns="0" tIns="0" rIns="0" bIns="0" rtlCol="0" anchor="t"/>
          <a:lstStyle/>
          <a:p>
            <a:pPr algn="ctr" defTabSz="916777" latinLnBrk="1">
              <a:lnSpc>
                <a:spcPct val="150000"/>
              </a:lnSpc>
            </a:pPr>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200" b="1" dirty="0">
              <a:solidFill>
                <a:prstClr val="black"/>
              </a:solidFill>
              <a:latin typeface="Calibri"/>
            </a:endParaRPr>
          </a:p>
        </p:txBody>
      </p:sp>
      <p:sp>
        <p:nvSpPr>
          <p:cNvPr id="4" name="QC_5_AS.12_1#5163c2fcd?vbadefaultcenterpage=1&amp;parentnodeid=ba9623ed3">
            <a:extLst>
              <a:ext uri="{FF2B5EF4-FFF2-40B4-BE49-F238E27FC236}">
                <a16:creationId xmlns:a16="http://schemas.microsoft.com/office/drawing/2014/main" id="{D578F1FE-44A0-4F6A-B8FC-0E78C413773B}"/>
              </a:ext>
            </a:extLst>
          </p:cNvPr>
          <p:cNvSpPr/>
          <p:nvPr/>
        </p:nvSpPr>
        <p:spPr>
          <a:xfrm>
            <a:off x="316373" y="4515649"/>
            <a:ext cx="11559255" cy="2911332"/>
          </a:xfrm>
          <a:prstGeom prst="rect">
            <a:avLst/>
          </a:prstGeom>
          <a:noFill/>
        </p:spPr>
        <p:txBody>
          <a:bodyPr wrap="square" lIns="0" tIns="0" rIns="0" bIns="0" rtlCol="0" anchor="t"/>
          <a:lstStyle/>
          <a:p>
            <a:pPr defTabSz="916777" latinLnBrk="1"/>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根据材料并结合所学知识可知，明清时期，玉米的种植逐渐遍及辽宁、山西等省的深林幽谷，说明玉米的传入和种植提高了土地的利用率，C项正确；材料并未体现玉米传入对区域经济分工的影响，A项错误；玉米种植面积的逐步扩大不能说明农产品的商品化程度得到了提高，B项错误；只从玉米种植和耕地的增多不能说明农耕文明达到了新高度，D项错误。</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9594aba7a?vbadefaultcenterpage=1&amp;parentnodeid=ba9623ed3"/>
          <p:cNvSpPr/>
          <p:nvPr/>
        </p:nvSpPr>
        <p:spPr>
          <a:xfrm>
            <a:off x="316373" y="337083"/>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7.[2021黑龙江哈尔滨高三二模]</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明朝初年，朱元璋废除关于佃户身份低于地主的法律，在法律上确认了佃户在社会上的“凡人”地位，严禁地主无偿使用佃户，否则予以处罚。这些措施(</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A.导致社会矛盾日益激化</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B.废除了租佃式的经营关系</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C.有利于新的生产关系产生</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D.加重了地主对佃户的剥削</a:t>
            </a:r>
            <a:endParaRPr lang="en-US" sz="2800" b="1" dirty="0">
              <a:solidFill>
                <a:prstClr val="black"/>
              </a:solidFill>
              <a:latin typeface="Calibri"/>
            </a:endParaRPr>
          </a:p>
        </p:txBody>
      </p:sp>
      <p:sp>
        <p:nvSpPr>
          <p:cNvPr id="3" name="QC_5_AN.13_1#9594aba7a.bracket?vbadefaultcenterpage=1&amp;parentnodeid=ba9623ed3&amp;hasmatchpositionanswer=1"/>
          <p:cNvSpPr/>
          <p:nvPr/>
        </p:nvSpPr>
        <p:spPr>
          <a:xfrm>
            <a:off x="6356925" y="1660456"/>
            <a:ext cx="296029" cy="532152"/>
          </a:xfrm>
          <a:prstGeom prst="rect">
            <a:avLst/>
          </a:prstGeom>
          <a:noFill/>
        </p:spPr>
        <p:txBody>
          <a:bodyPr wrap="none" lIns="0" tIns="0" rIns="0" bIns="0" rtlCol="0" anchor="t"/>
          <a:lstStyle/>
          <a:p>
            <a:pPr algn="ct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100" b="1" dirty="0">
              <a:solidFill>
                <a:prstClr val="black"/>
              </a:solidFill>
              <a:latin typeface="Calibri"/>
            </a:endParaRPr>
          </a:p>
        </p:txBody>
      </p:sp>
      <p:sp>
        <p:nvSpPr>
          <p:cNvPr id="4" name="QC_5_AS.14_1#9594aba7a?vbadefaultcenterpage=1&amp;parentnodeid=ba9623ed3"/>
          <p:cNvSpPr/>
          <p:nvPr/>
        </p:nvSpPr>
        <p:spPr>
          <a:xfrm>
            <a:off x="316373" y="3856797"/>
            <a:ext cx="11559255" cy="2315455"/>
          </a:xfrm>
          <a:prstGeom prst="rect">
            <a:avLst/>
          </a:prstGeom>
          <a:noFill/>
        </p:spPr>
        <p:txBody>
          <a:bodyPr wrap="square" lIns="0" tIns="0" rIns="0" bIns="0" rtlCol="0" anchor="t"/>
          <a:lstStyle/>
          <a:p>
            <a:pP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明初在法律上提高了佃户的身份，这有助于减少佃户对地主的人身依附</a:t>
            </a:r>
            <a:r>
              <a:rPr lang="en-US" altLang="zh-CN"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助推新的生产关系的产生，C正确；佃户数量众多，其地位的提升有助于缓和社会矛盾，排除A；B表述错误，提高佃户地位不等于废除租佃制，排除B；材料中这些措施减轻了地主对佃户的剥削，D排除。</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_BD.15_1#c4fcebb5e?vbadefaultcenterpage=1&amp;parentnodeid=ba9623ed3"/>
          <p:cNvSpPr/>
          <p:nvPr/>
        </p:nvSpPr>
        <p:spPr>
          <a:xfrm>
            <a:off x="316373" y="163903"/>
            <a:ext cx="11559255" cy="1123700"/>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8.[2021湖南邵阳高三模拟]</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下表为1750—1790年外国来我国广东商船数量及关税收入统计表。该表反映出当时(</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p:txBody>
      </p:sp>
      <p:graphicFrame>
        <p:nvGraphicFramePr>
          <p:cNvPr id="10" name="QC_5_BD.15_2#c4fcebb5e?vbadefaultcenterpage=1&amp;parentnodeid=ba9623ed3"/>
          <p:cNvGraphicFramePr>
            <a:graphicFrameLocks noGrp="1"/>
          </p:cNvGraphicFramePr>
          <p:nvPr>
            <p:extLst>
              <p:ext uri="{D42A27DB-BD31-4B8C-83A1-F6EECF244321}">
                <p14:modId xmlns:p14="http://schemas.microsoft.com/office/powerpoint/2010/main" val="56428414"/>
              </p:ext>
            </p:extLst>
          </p:nvPr>
        </p:nvGraphicFramePr>
        <p:xfrm>
          <a:off x="316372" y="1415244"/>
          <a:ext cx="11541685" cy="2191593"/>
        </p:xfrm>
        <a:graphic>
          <a:graphicData uri="http://schemas.openxmlformats.org/drawingml/2006/table">
            <a:tbl>
              <a:tblPr/>
              <a:tblGrid>
                <a:gridCol w="6507925">
                  <a:extLst>
                    <a:ext uri="{9D8B030D-6E8A-4147-A177-3AD203B41FA5}">
                      <a16:colId xmlns:a16="http://schemas.microsoft.com/office/drawing/2014/main" val="20000"/>
                    </a:ext>
                  </a:extLst>
                </a:gridCol>
                <a:gridCol w="2215669">
                  <a:extLst>
                    <a:ext uri="{9D8B030D-6E8A-4147-A177-3AD203B41FA5}">
                      <a16:colId xmlns:a16="http://schemas.microsoft.com/office/drawing/2014/main" val="20001"/>
                    </a:ext>
                  </a:extLst>
                </a:gridCol>
                <a:gridCol w="2818091">
                  <a:extLst>
                    <a:ext uri="{9D8B030D-6E8A-4147-A177-3AD203B41FA5}">
                      <a16:colId xmlns:a16="http://schemas.microsoft.com/office/drawing/2014/main" val="20002"/>
                    </a:ext>
                  </a:extLst>
                </a:gridCol>
              </a:tblGrid>
              <a:tr h="40056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时间</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商船（艘）</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关税（海关两）</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3555">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乾隆十五年至二十五年（1750—1760年）</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201</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725</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312</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3555">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乾隆二十六年至三十五年（1761—1770年）</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220</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988</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405</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3555">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乾隆三十六年至四十五年（1771—1780年）</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300</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629</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767</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03555">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乾隆四十六年至五十五年（1781—1790年）</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538</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271</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536</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4" name="QC_5_BD.15_3#c4fcebb5e.choices?vbadefaultcenterpage=1&amp;parentnodeid=ba9623ed3"/>
          <p:cNvSpPr/>
          <p:nvPr/>
        </p:nvSpPr>
        <p:spPr>
          <a:xfrm>
            <a:off x="316373" y="3567023"/>
            <a:ext cx="11559255" cy="1123700"/>
          </a:xfrm>
          <a:prstGeom prst="rect">
            <a:avLst/>
          </a:prstGeom>
          <a:noFill/>
        </p:spPr>
        <p:txBody>
          <a:bodyPr wrap="square" lIns="0" tIns="0" rIns="0" bIns="0" rtlCol="0" anchor="t"/>
          <a:lstStyle/>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A.闭关锁国政策日渐松弛</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B.清政府的官方贸易兴盛</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C.广东对外贸易条件优越</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D.外商对华市场需求增强</a:t>
            </a:r>
            <a:endParaRPr lang="en-US" sz="2607" b="1" dirty="0">
              <a:solidFill>
                <a:prstClr val="black"/>
              </a:solidFill>
              <a:latin typeface="Calibri"/>
            </a:endParaRPr>
          </a:p>
        </p:txBody>
      </p:sp>
      <p:sp>
        <p:nvSpPr>
          <p:cNvPr id="5" name="QC_5_AN.16_1#c4fcebb5e.bracket?vbadefaultcenterpage=1&amp;parentnodeid=ba9623ed3&amp;hasmatchpositionanswer=1"/>
          <p:cNvSpPr/>
          <p:nvPr/>
        </p:nvSpPr>
        <p:spPr>
          <a:xfrm>
            <a:off x="5272994" y="755451"/>
            <a:ext cx="313536" cy="532152"/>
          </a:xfrm>
          <a:prstGeom prst="rect">
            <a:avLst/>
          </a:prstGeom>
          <a:noFill/>
        </p:spPr>
        <p:txBody>
          <a:bodyPr wrap="none" lIns="0" tIns="0" rIns="0" bIns="0" rtlCol="0" anchor="t"/>
          <a:lstStyle/>
          <a:p>
            <a:pPr algn="ctr" defTabSz="916777" latinLnBrk="1">
              <a:lnSpc>
                <a:spcPct val="150000"/>
              </a:lnSpc>
            </a:pPr>
            <a:r>
              <a:rPr lang="en-US"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D</a:t>
            </a:r>
            <a:endParaRPr lang="en-US" sz="100" dirty="0">
              <a:solidFill>
                <a:prstClr val="black"/>
              </a:solidFill>
              <a:latin typeface="Calibri"/>
            </a:endParaRPr>
          </a:p>
        </p:txBody>
      </p:sp>
      <p:sp>
        <p:nvSpPr>
          <p:cNvPr id="6" name="QC_5_AS.17_1#c4fcebb5e?vbadefaultcenterpage=1&amp;parentnodeid=ba9623ed3">
            <a:extLst>
              <a:ext uri="{FF2B5EF4-FFF2-40B4-BE49-F238E27FC236}">
                <a16:creationId xmlns:a16="http://schemas.microsoft.com/office/drawing/2014/main" id="{81754D2A-EFE9-43B4-B3CE-4DCAE6D1253A}"/>
              </a:ext>
            </a:extLst>
          </p:cNvPr>
          <p:cNvSpPr/>
          <p:nvPr/>
        </p:nvSpPr>
        <p:spPr>
          <a:xfrm>
            <a:off x="316373" y="4752109"/>
            <a:ext cx="11559255" cy="3326103"/>
          </a:xfrm>
          <a:prstGeom prst="rect">
            <a:avLst/>
          </a:prstGeom>
          <a:noFill/>
        </p:spPr>
        <p:txBody>
          <a:bodyPr wrap="square" lIns="0" tIns="0" rIns="0" bIns="0" rtlCol="0" anchor="t"/>
          <a:lstStyle/>
          <a:p>
            <a:pPr defTabSz="916777" latinLnBrk="1"/>
            <a:r>
              <a:rPr lang="en-US" sz="22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200"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200"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根据表格数据可知，整体来看，1750—1790年外国来我国广东的商船数量和清政府的关税收入明显增加，这说明外国商人需要中国市场，外商对华市场需求增强，D项正确；根据所学知识可知，乾隆时期并未开放海禁，A项错误</a:t>
            </a:r>
            <a:r>
              <a:rPr lang="en-US" altLang="zh-CN" sz="2200"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200"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数据反映的是商船数量的增加、关税收入的增加，但不代表清政府官方贸易兴盛，因为官方政策是闭关锁国政策，B项错误；广东作为沿海地区，在对外贸易方面具有优越条件，但材料内容没有强调广东对外贸易的条件优越，C项错误。</a:t>
            </a:r>
            <a:endParaRPr lang="en-US" sz="22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wipe(left)">
                                      <p:cBhvr>
                                        <p:cTn id="1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b05083a84?vbadefaultcenterpage=1&amp;parentnodeid=ba9623ed3"/>
          <p:cNvSpPr/>
          <p:nvPr/>
        </p:nvSpPr>
        <p:spPr>
          <a:xfrm>
            <a:off x="316373" y="400975"/>
            <a:ext cx="11559255" cy="2722638"/>
          </a:xfrm>
          <a:prstGeom prst="rect">
            <a:avLst/>
          </a:prstGeom>
          <a:noFill/>
        </p:spPr>
        <p:txBody>
          <a:bodyPr wrap="square" lIns="0" tIns="0" rIns="0" bIns="0" rtlCol="0" anchor="t"/>
          <a:lstStyle/>
          <a:p>
            <a:pPr defTabSz="916777" latinLnBrk="1">
              <a:lnSpc>
                <a:spcPct val="14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9.[2020山西太原五中4月模拟]</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明代是中国数学史上的特殊时期。民间出现大量数学书籍，各种公式和法则被编成歌诀，朗朗上口，珠算逐渐普及。这反映出</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4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A.经济发展对科技的影响突出</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B.科学理论研究氛围浓厚</a:t>
            </a:r>
            <a:endParaRPr lang="en-US" sz="2800" b="1" dirty="0">
              <a:solidFill>
                <a:prstClr val="black"/>
              </a:solidFill>
              <a:latin typeface="Calibri"/>
            </a:endParaRPr>
          </a:p>
          <a:p>
            <a:pPr defTabSz="916777" latinLnBrk="1">
              <a:lnSpc>
                <a:spcPct val="14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C.士人价值取向呈现重大变化</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D.“工商皆本”成为社会共识</a:t>
            </a:r>
            <a:endParaRPr lang="en-US" sz="2800" b="1" dirty="0">
              <a:solidFill>
                <a:prstClr val="black"/>
              </a:solidFill>
              <a:latin typeface="Calibri"/>
            </a:endParaRPr>
          </a:p>
        </p:txBody>
      </p:sp>
      <p:sp>
        <p:nvSpPr>
          <p:cNvPr id="3" name="QC_5_AN.18_1#b05083a84.bracket?vbadefaultcenterpage=1&amp;parentnodeid=ba9623ed3&amp;hasmatchpositionanswer=1"/>
          <p:cNvSpPr/>
          <p:nvPr/>
        </p:nvSpPr>
        <p:spPr>
          <a:xfrm>
            <a:off x="2431090" y="1636424"/>
            <a:ext cx="313536" cy="502358"/>
          </a:xfrm>
          <a:prstGeom prst="rect">
            <a:avLst/>
          </a:prstGeom>
          <a:noFill/>
        </p:spPr>
        <p:txBody>
          <a:bodyPr wrap="none" lIns="0" tIns="0" rIns="0" bIns="0" rtlCol="0" anchor="t"/>
          <a:lstStyle/>
          <a:p>
            <a:pPr algn="ctr" defTabSz="916777" latinLnBrk="1">
              <a:lnSpc>
                <a:spcPct val="14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100" dirty="0">
              <a:solidFill>
                <a:prstClr val="black"/>
              </a:solidFill>
              <a:latin typeface="Calibri"/>
            </a:endParaRPr>
          </a:p>
        </p:txBody>
      </p:sp>
      <p:sp>
        <p:nvSpPr>
          <p:cNvPr id="4" name="QC_5_AS.19_1#b05083a84?vbadefaultcenterpage=1&amp;parentnodeid=ba9623ed3"/>
          <p:cNvSpPr/>
          <p:nvPr/>
        </p:nvSpPr>
        <p:spPr>
          <a:xfrm>
            <a:off x="316373" y="3706662"/>
            <a:ext cx="11559255" cy="2722638"/>
          </a:xfrm>
          <a:prstGeom prst="rect">
            <a:avLst/>
          </a:prstGeom>
          <a:noFill/>
        </p:spPr>
        <p:txBody>
          <a:bodyPr wrap="square" lIns="0" tIns="0" rIns="0" bIns="0" rtlCol="0" anchor="t"/>
          <a:lstStyle/>
          <a:p>
            <a:pPr defTabSz="916777" latinLnBrk="1">
              <a:lnSpc>
                <a:spcPct val="140000"/>
              </a:lnSpc>
            </a:pPr>
            <a:r>
              <a:rPr lang="en-US" sz="2607" b="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从材料信息可知，明朝时期，数学，特别是应用数学在民间传播</a:t>
            </a:r>
            <a:r>
              <a:rPr lang="en-US"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、使用</a:t>
            </a:r>
            <a:r>
              <a:rPr lang="en-US" altLang="zh-CN"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这是受当时商品经济发展的影响</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说明经济发展对科技的影响突出，故选A项。使用公式、珠算属于数学应用而非科学理论研究，故B项错误；材料信息无法说明士人价值取向的变化，故C项错误；明代，“重农抑商”思想仍占主导地位，“工商皆本”只是黄宗羲等少数进步人士的观点，故D项错误。</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c303682d9?vbadefaultcenterpage=1&amp;parentnodeid=ba9623ed3"/>
          <p:cNvSpPr/>
          <p:nvPr/>
        </p:nvSpPr>
        <p:spPr>
          <a:xfrm>
            <a:off x="316118" y="179295"/>
            <a:ext cx="11424164" cy="3507145"/>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10.[2021江苏苏州高三月考]</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黄宗羲说：“天子之子不皆贤，尚赖宰相传贤足相补救</a:t>
            </a:r>
            <a:r>
              <a:rPr lang="en-US" sz="2800"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宰相既罢，天子之子一不贤，更无与为贤者矣</a:t>
            </a:r>
            <a:r>
              <a:rPr lang="en-US" sz="2800"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天子之所是未必是，天子之所非未必非，天子亦遂不敢自为非是，而公其是非于学校。”</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据此可知，黄宗羲</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A.提出废除宰相之弊的补救之策</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B.反对君主世袭统治</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C.宣扬近代民权思想</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D.批判宰相专权乱政</a:t>
            </a:r>
            <a:endParaRPr lang="en-US" sz="2800" b="1" dirty="0">
              <a:solidFill>
                <a:prstClr val="black"/>
              </a:solidFill>
              <a:latin typeface="Calibri"/>
            </a:endParaRPr>
          </a:p>
        </p:txBody>
      </p:sp>
      <p:sp>
        <p:nvSpPr>
          <p:cNvPr id="3" name="QC_5_AN.20_1#c303682d9.bracket?vbadefaultcenterpage=1&amp;parentnodeid=ba9623ed3&amp;hasmatchpositionanswer=1"/>
          <p:cNvSpPr/>
          <p:nvPr/>
        </p:nvSpPr>
        <p:spPr>
          <a:xfrm>
            <a:off x="5072910" y="2098353"/>
            <a:ext cx="313536" cy="532152"/>
          </a:xfrm>
          <a:prstGeom prst="rect">
            <a:avLst/>
          </a:prstGeom>
          <a:noFill/>
        </p:spPr>
        <p:txBody>
          <a:bodyPr wrap="none" lIns="0" tIns="0" rIns="0" bIns="0" rtlCol="0" anchor="t"/>
          <a:lstStyle/>
          <a:p>
            <a:pPr algn="ctr" defTabSz="916777" latinLnBrk="1">
              <a:lnSpc>
                <a:spcPct val="150000"/>
              </a:lnSpc>
            </a:pPr>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200" b="1" dirty="0">
              <a:solidFill>
                <a:prstClr val="black"/>
              </a:solidFill>
              <a:latin typeface="Calibri"/>
            </a:endParaRPr>
          </a:p>
        </p:txBody>
      </p:sp>
      <p:sp>
        <p:nvSpPr>
          <p:cNvPr id="4" name="QC_5_AS.21_1#c303682d9?vbadefaultcenterpage=1&amp;parentnodeid=ba9623ed3">
            <a:extLst>
              <a:ext uri="{FF2B5EF4-FFF2-40B4-BE49-F238E27FC236}">
                <a16:creationId xmlns:a16="http://schemas.microsoft.com/office/drawing/2014/main" id="{9F7331D9-209F-4F75-8559-D994D8E084C2}"/>
              </a:ext>
            </a:extLst>
          </p:cNvPr>
          <p:cNvSpPr/>
          <p:nvPr/>
        </p:nvSpPr>
        <p:spPr>
          <a:xfrm>
            <a:off x="316373" y="4113735"/>
            <a:ext cx="11559255" cy="4103087"/>
          </a:xfrm>
          <a:prstGeom prst="rect">
            <a:avLst/>
          </a:prstGeom>
          <a:noFill/>
        </p:spPr>
        <p:txBody>
          <a:bodyPr wrap="square" lIns="0" tIns="0" rIns="0" bIns="0" rtlCol="0" anchor="t"/>
          <a:lstStyle/>
          <a:p>
            <a:pPr defTabSz="916777" latinLnBrk="1"/>
            <a:r>
              <a:rPr lang="en-US" sz="24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400"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400"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根据材料“天子之子不皆贤，尚赖宰相传贤足相补救</a:t>
            </a:r>
            <a:r>
              <a:rPr lang="en-US" sz="2400" dirty="0">
                <a:solidFill>
                  <a:srgbClr val="A00021"/>
                </a:solidFill>
                <a:latin typeface="宋体" panose="02010600030101010101" pitchFamily="2" charset="-122"/>
                <a:ea typeface="宋体" panose="02010600030101010101" pitchFamily="2" charset="-122"/>
                <a:cs typeface="Times New Roman" panose="02020603050405020304" pitchFamily="34" charset="-120"/>
              </a:rPr>
              <a:t>……</a:t>
            </a:r>
            <a:r>
              <a:rPr lang="en-US" sz="2400"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宰相既罢，天子之子一不贤，更无与为贤者矣</a:t>
            </a:r>
            <a:r>
              <a:rPr lang="en-US" sz="2400" dirty="0">
                <a:solidFill>
                  <a:srgbClr val="A00021"/>
                </a:solidFill>
                <a:latin typeface="宋体" panose="02010600030101010101" pitchFamily="2" charset="-122"/>
                <a:ea typeface="宋体" panose="02010600030101010101" pitchFamily="2" charset="-122"/>
                <a:cs typeface="Times New Roman" panose="02020603050405020304" pitchFamily="34" charset="-120"/>
              </a:rPr>
              <a:t>……</a:t>
            </a:r>
            <a:r>
              <a:rPr lang="en-US" sz="2400"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而公其是非于学校”可知，黄宗羲提出以学校作为议政场所以弥补天子之不足，并作为决定是非的最高机构，即提出废除宰相之弊的补救之策，A项正确；材料内容主要强调了将学校作为议政场所以弥补天子之不足，没有强调反对君主世袭统治的信息，B项错误；材料内容一定程度上体现了民主色彩，但没有宣扬近代民权思想，C项错误；黄宗羲认为宰相可以约束君主，没有批判宰相专权乱政，D项错误。</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483dd7e27?vbadefaultcenterpage=1&amp;parentnodeid=ba9623ed3"/>
          <p:cNvSpPr/>
          <p:nvPr/>
        </p:nvSpPr>
        <p:spPr>
          <a:xfrm>
            <a:off x="316372" y="400843"/>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11.[2021福建福州高三一模]</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顾炎武在其著作中列举了大量事例，分析“君”这一称谓在《尚书》《左传》《礼记》《</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汉书》等古籍经典中属于普遍称谓，后世也常用于朋友和夫妇之间。顾炎武意在</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A.论证儒学的一脉相承</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B.强调学术的经世致用</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C.消解称谓的等级意义</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D.追求社会的民主平等</a:t>
            </a:r>
            <a:endParaRPr lang="en-US" sz="2800" b="1" dirty="0">
              <a:solidFill>
                <a:prstClr val="black"/>
              </a:solidFill>
              <a:latin typeface="Calibri"/>
            </a:endParaRPr>
          </a:p>
        </p:txBody>
      </p:sp>
      <p:sp>
        <p:nvSpPr>
          <p:cNvPr id="3" name="QC_5_AN.22_1#483dd7e27.bracket?vbadefaultcenterpage=1&amp;parentnodeid=ba9623ed3&amp;hasmatchpositionanswer=1"/>
          <p:cNvSpPr/>
          <p:nvPr/>
        </p:nvSpPr>
        <p:spPr>
          <a:xfrm>
            <a:off x="8133899" y="1703434"/>
            <a:ext cx="296029" cy="532152"/>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100" dirty="0">
              <a:solidFill>
                <a:prstClr val="black"/>
              </a:solidFill>
              <a:latin typeface="Calibri"/>
            </a:endParaRPr>
          </a:p>
        </p:txBody>
      </p:sp>
      <p:sp>
        <p:nvSpPr>
          <p:cNvPr id="4" name="QC_5_AS.23_1#483dd7e27?vbadefaultcenterpage=1&amp;parentnodeid=ba9623ed3">
            <a:extLst>
              <a:ext uri="{FF2B5EF4-FFF2-40B4-BE49-F238E27FC236}">
                <a16:creationId xmlns:a16="http://schemas.microsoft.com/office/drawing/2014/main" id="{6B05C02A-9A77-4B54-8858-EA2041BAC137}"/>
              </a:ext>
            </a:extLst>
          </p:cNvPr>
          <p:cNvSpPr/>
          <p:nvPr/>
        </p:nvSpPr>
        <p:spPr>
          <a:xfrm>
            <a:off x="316371" y="3912250"/>
            <a:ext cx="11559255" cy="3507209"/>
          </a:xfrm>
          <a:prstGeom prst="rect">
            <a:avLst/>
          </a:prstGeom>
          <a:noFill/>
        </p:spPr>
        <p:txBody>
          <a:bodyPr wrap="square" lIns="0" tIns="0" rIns="0" bIns="0" rtlCol="0" anchor="t"/>
          <a:lstStyle/>
          <a:p>
            <a:pPr defTabSz="916777" latinLnBrk="1"/>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从材料中的“分析‘君’这一称谓在《尚书》《左传》《礼记》《汉书》等古籍经典中属于普遍称谓，后世也常用于朋友和夫妇之间”来看，顾炎武意在强调“君”本身没有特殊含义，不是特定人或群体如皇帝的专有称呼，以此消解称谓的等级意义，故答案为C项；材料中顾炎武并未论证儒学的一脉相承，排除A项</a:t>
            </a:r>
            <a:r>
              <a:rPr lang="en-US" altLang="zh-CN"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材料没有涉及顾炎武强调经世致用，排除B项；民主平等是近代史上资产阶级的追求，材料信息没有涉及，排除D项。</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679e2b67b?vbadefaultcenterpage=1&amp;parentnodeid=ba9623ed3"/>
          <p:cNvSpPr/>
          <p:nvPr/>
        </p:nvSpPr>
        <p:spPr>
          <a:xfrm>
            <a:off x="316373" y="337084"/>
            <a:ext cx="11559255" cy="2722638"/>
          </a:xfrm>
          <a:prstGeom prst="rect">
            <a:avLst/>
          </a:prstGeom>
          <a:noFill/>
        </p:spPr>
        <p:txBody>
          <a:bodyPr wrap="square" lIns="0" tIns="0" rIns="0" bIns="0" rtlCol="0" anchor="t"/>
          <a:lstStyle/>
          <a:p>
            <a:pPr defTabSz="916777" latinLnBrk="1">
              <a:lnSpc>
                <a:spcPct val="14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12.[2021湖南常德高三专题练习]</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与朱熹、王阳明的“格物致知”不同的是,泰州学派代表人物王艮认为:格物致知无非就是说个人与国家的关系,个人身体是根本,家国天下是枝节，并大谈“百姓日用就是道”。这一思想(</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4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A.顺应普通民众要求</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B.凸显“家国一体”观念</a:t>
            </a:r>
            <a:endParaRPr lang="en-US" sz="2800" b="1" dirty="0">
              <a:solidFill>
                <a:prstClr val="black"/>
              </a:solidFill>
              <a:latin typeface="Calibri"/>
            </a:endParaRPr>
          </a:p>
          <a:p>
            <a:pPr defTabSz="916777" latinLnBrk="1">
              <a:lnSpc>
                <a:spcPct val="14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C.孕育近代启蒙思想</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D.动摇了儒家的统治地位</a:t>
            </a:r>
            <a:endParaRPr lang="en-US" sz="2800" b="1" dirty="0">
              <a:solidFill>
                <a:prstClr val="black"/>
              </a:solidFill>
              <a:latin typeface="Calibri"/>
            </a:endParaRPr>
          </a:p>
        </p:txBody>
      </p:sp>
      <p:sp>
        <p:nvSpPr>
          <p:cNvPr id="3" name="QC_5_AN.24_1#679e2b67b.bracket?vbadefaultcenterpage=1&amp;parentnodeid=ba9623ed3&amp;hasmatchpositionanswer=1"/>
          <p:cNvSpPr/>
          <p:nvPr/>
        </p:nvSpPr>
        <p:spPr>
          <a:xfrm>
            <a:off x="11025190" y="1553297"/>
            <a:ext cx="313536" cy="502358"/>
          </a:xfrm>
          <a:prstGeom prst="rect">
            <a:avLst/>
          </a:prstGeom>
          <a:noFill/>
        </p:spPr>
        <p:txBody>
          <a:bodyPr wrap="none" lIns="0" tIns="0" rIns="0" bIns="0" rtlCol="0" anchor="t"/>
          <a:lstStyle/>
          <a:p>
            <a:pPr algn="ctr" defTabSz="916777" latinLnBrk="1">
              <a:lnSpc>
                <a:spcPct val="14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100" dirty="0">
              <a:solidFill>
                <a:prstClr val="black"/>
              </a:solidFill>
              <a:latin typeface="Calibri"/>
            </a:endParaRPr>
          </a:p>
        </p:txBody>
      </p:sp>
      <p:sp>
        <p:nvSpPr>
          <p:cNvPr id="4" name="QC_5_AS.25_1#679e2b67b?vbadefaultcenterpage=1&amp;parentnodeid=ba9623ed3"/>
          <p:cNvSpPr/>
          <p:nvPr/>
        </p:nvSpPr>
        <p:spPr>
          <a:xfrm>
            <a:off x="316373" y="3706662"/>
            <a:ext cx="11559255" cy="2722638"/>
          </a:xfrm>
          <a:prstGeom prst="rect">
            <a:avLst/>
          </a:prstGeom>
          <a:noFill/>
        </p:spPr>
        <p:txBody>
          <a:bodyPr wrap="square" lIns="0" tIns="0" rIns="0" bIns="0" rtlCol="0" anchor="t"/>
          <a:lstStyle/>
          <a:p>
            <a:pPr defTabSz="916777" latinLnBrk="1">
              <a:lnSpc>
                <a:spcPct val="140000"/>
              </a:lnSpc>
            </a:pPr>
            <a:r>
              <a:rPr lang="en-US" sz="2607" b="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王艮大谈“百姓日用就是道”，认为个人身体是根本</a:t>
            </a:r>
            <a:r>
              <a:rPr lang="en-US"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，而家国天下是枝节</a:t>
            </a:r>
            <a:r>
              <a:rPr lang="en-US" altLang="zh-CN"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这一思想顺应了明朝商品经济发展的潮流</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体现了市民阶层的利益要求，顺应了普通民众的要求，故选择A；“家国一体”观念是指把家国紧密结合在一起，它是家国同构的同义词，排除B；泰州学派尊崇儒家思想，与近代民主启蒙思想有本质区别，排除C；在明朝，儒学仍然处于正统地位，排除D。</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621235745?vbadefaultcenterpage=1&amp;parentnodeid=23355e69c"/>
          <p:cNvSpPr/>
          <p:nvPr/>
        </p:nvSpPr>
        <p:spPr>
          <a:xfrm>
            <a:off x="316372" y="200571"/>
            <a:ext cx="11550852" cy="540364"/>
          </a:xfrm>
          <a:prstGeom prst="rect">
            <a:avLst/>
          </a:prstGeom>
          <a:noFill/>
        </p:spPr>
        <p:txBody>
          <a:bodyPr wrap="square" lIns="0" tIns="0" rIns="0" bIns="0" rtlCol="0" anchor="ctr"/>
          <a:lstStyle/>
          <a:p>
            <a:pPr defTabSz="916777" latinLnBrk="1"/>
            <a:r>
              <a:rPr lang="en-US" sz="3008"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二、非选择题（共24分）</a:t>
            </a:r>
            <a:endParaRPr lang="en-US" sz="3008" dirty="0">
              <a:solidFill>
                <a:prstClr val="black"/>
              </a:solidFill>
              <a:latin typeface="Calibri"/>
            </a:endParaRPr>
          </a:p>
        </p:txBody>
      </p:sp>
      <p:sp>
        <p:nvSpPr>
          <p:cNvPr id="3" name="QO_5_BD.26_1#4e615df8c?vbadefaultcenterpage=1&amp;parentnodeid=621235745"/>
          <p:cNvSpPr/>
          <p:nvPr/>
        </p:nvSpPr>
        <p:spPr>
          <a:xfrm>
            <a:off x="316373" y="804550"/>
            <a:ext cx="11559255" cy="4009905"/>
          </a:xfrm>
          <a:prstGeom prst="rect">
            <a:avLst/>
          </a:prstGeom>
          <a:noFill/>
        </p:spPr>
        <p:txBody>
          <a:bodyPr wrap="square" lIns="0" tIns="0" rIns="0" bIns="0" rtlCol="0" anchor="t"/>
          <a:lstStyle/>
          <a:p>
            <a:pPr defTabSz="916777" latinLnBrk="1"/>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13.[2021湖北武汉三模]</a:t>
            </a:r>
            <a:r>
              <a:rPr lang="en-US" sz="22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阅读材料，完成下列要求。</a:t>
            </a:r>
            <a:endParaRPr lang="en-US" sz="2200" b="1" dirty="0">
              <a:solidFill>
                <a:prstClr val="black"/>
              </a:solidFill>
              <a:latin typeface="Calibri"/>
            </a:endParaRPr>
          </a:p>
          <a:p>
            <a:pPr defTabSz="916777" latinLnBrk="1"/>
            <a:r>
              <a:rPr lang="en-US" sz="22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a:t>
            </a:r>
            <a:r>
              <a:rPr lang="en-US" sz="22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元朝的行省辖区广阔，地方军政财权无所不统。1376年，明太祖下令改行中书省为承宣布政使司，负责本地区的行政、民政及赋役征收。与此同时</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设立提刑按察使司和都指挥使司，分别管理司法、军事。三司不相统属，各自直属朝廷，有力地加强了朝廷对地方的控制能力，布政使司之下的地方行政机构，也由元朝的路、府（州）、县三级简化为府（或直隶州）、县（州）二级</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明太祖同时实行分封诸王的宗藩制度。1371年，明太祖设定辽都卫指挥使司，管理东北地区；派兵收复蒙古地区后，设置羁縻卫所；在西藏建立了乌斯藏行都指挥使司等机构，作为相当于省的行政区直辖于中央。</a:t>
            </a:r>
            <a:endParaRPr lang="en-US" sz="2200" b="1" dirty="0">
              <a:solidFill>
                <a:prstClr val="black"/>
              </a:solidFill>
              <a:latin typeface="楷体" panose="02010609060101010101" pitchFamily="49" charset="-122"/>
              <a:ea typeface="楷体" panose="02010609060101010101" pitchFamily="49" charset="-122"/>
            </a:endParaRPr>
          </a:p>
          <a:p>
            <a:pPr algn="r" defTabSz="916777" latinLnBrk="1"/>
            <a:r>
              <a:rPr lang="en-US" sz="22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2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摘编自白寿彝总主编《中国通史</a:t>
            </a: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p>
          <a:p>
            <a:pPr defTabSz="916777" latinLnBrk="1"/>
            <a:r>
              <a:rPr lang="en-US" altLang="zh-CN"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altLang="zh-CN" sz="22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2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根据材料并结合所学知识，概括明朝初期地方行政制度改革的举措</a:t>
            </a:r>
            <a:r>
              <a:rPr lang="en-US" altLang="zh-CN"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。（4分）</a:t>
            </a:r>
          </a:p>
          <a:p>
            <a:pPr defTabSz="916777" latinLnBrk="1"/>
            <a:r>
              <a:rPr lang="zh-CN" alt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a:t>
            </a:r>
            <a:r>
              <a:rPr lang="zh-CN" alt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 根据材料并结合所学知识，简要评价明朝初期地方行政制度改革。（</a:t>
            </a:r>
            <a:r>
              <a:rPr lang="en-US" altLang="zh-CN"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a:t>
            </a:r>
            <a:r>
              <a:rPr lang="zh-CN" alt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分）</a:t>
            </a:r>
          </a:p>
          <a:p>
            <a:pPr defTabSz="916777" latinLnBrk="1"/>
            <a:endParaRPr lang="en-US" altLang="zh-CN" sz="2200" b="1" dirty="0">
              <a:solidFill>
                <a:prstClr val="black"/>
              </a:solidFill>
              <a:latin typeface="Calibri"/>
            </a:endParaRPr>
          </a:p>
        </p:txBody>
      </p:sp>
      <p:sp>
        <p:nvSpPr>
          <p:cNvPr id="4" name="QO_6_AN.27_1#b390acea0?vbadefaultcenterpage=1&amp;parentnodeid=4e615df8c">
            <a:extLst>
              <a:ext uri="{FF2B5EF4-FFF2-40B4-BE49-F238E27FC236}">
                <a16:creationId xmlns:a16="http://schemas.microsoft.com/office/drawing/2014/main" id="{FCBA6CE0-00EB-43A4-B40E-0162745C6854}"/>
              </a:ext>
            </a:extLst>
          </p:cNvPr>
          <p:cNvSpPr/>
          <p:nvPr/>
        </p:nvSpPr>
        <p:spPr>
          <a:xfrm>
            <a:off x="427209" y="4636407"/>
            <a:ext cx="11559255" cy="1054181"/>
          </a:xfrm>
          <a:prstGeom prst="rect">
            <a:avLst/>
          </a:prstGeom>
          <a:noFill/>
        </p:spPr>
        <p:txBody>
          <a:bodyPr wrap="square" lIns="0" tIns="0" rIns="0" bIns="0" rtlCol="0" anchor="t"/>
          <a:lstStyle/>
          <a:p>
            <a:pPr defTabSz="916777" latinLnBrk="1"/>
            <a:r>
              <a:rPr lang="zh-CN" altLang="en-US" sz="2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r>
              <a:rPr lang="en-US" altLang="zh-CN" sz="2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1</a:t>
            </a:r>
            <a:r>
              <a:rPr lang="zh-CN" altLang="en-US" sz="2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r>
              <a:rPr lang="en-US" sz="28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举措：废行省，设三司；简化行政区划层级；分封藩王；加强对边疆地区的管理</a:t>
            </a:r>
            <a:r>
              <a:rPr lang="en-US" sz="2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p>
          <a:p>
            <a:pPr defTabSz="916777" latinLnBrk="1"/>
            <a:r>
              <a:rPr lang="zh-CN" altLang="en-US" sz="2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r>
              <a:rPr lang="en-US" altLang="zh-CN" sz="2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2</a:t>
            </a:r>
            <a:r>
              <a:rPr lang="zh-CN" altLang="en-US" sz="2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）评价：加强了中央集权；推动了统一多民族国家的发展；埋下了地方割据的隐患；为后世边疆治理提供了经验。</a:t>
            </a:r>
            <a:endParaRPr lang="en-US" sz="2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endParaRPr>
          </a:p>
          <a:p>
            <a:pPr defTabSz="916777" latinLnBrk="1"/>
            <a:endParaRPr lang="en-US" sz="2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left)">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O_5_BD.31_1#b5c2f978c?vbadefaultcenterpage=1&amp;parentnodeid=621235745"/>
          <p:cNvSpPr/>
          <p:nvPr/>
        </p:nvSpPr>
        <p:spPr>
          <a:xfrm>
            <a:off x="316373" y="94630"/>
            <a:ext cx="11559255" cy="2722638"/>
          </a:xfrm>
          <a:prstGeom prst="rect">
            <a:avLst/>
          </a:prstGeom>
          <a:noFill/>
        </p:spPr>
        <p:txBody>
          <a:bodyPr wrap="square" lIns="0" tIns="0" rIns="0" bIns="0" rtlCol="0" anchor="t"/>
          <a:lstStyle/>
          <a:p>
            <a:pPr defTabSz="916777" latinLnBrk="1"/>
            <a:r>
              <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14.[2021山东济南大学城实验高级中学高三月考]</a:t>
            </a:r>
            <a:r>
              <a:rPr lang="en-US"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阅读材料，回答问题。</a:t>
            </a:r>
            <a:endParaRPr lang="en-US" b="1" dirty="0">
              <a:solidFill>
                <a:prstClr val="black"/>
              </a:solidFill>
              <a:latin typeface="Calibri"/>
            </a:endParaRPr>
          </a:p>
          <a:p>
            <a:pPr defTabSz="916777" latinLnBrk="1"/>
            <a:r>
              <a:rPr lang="en-US"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a:t>
            </a:r>
            <a:r>
              <a:rPr lang="en-US"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实学”概念的某些思想内容虽早已有之，但把这些内容升华为“实学”概念，则始于北宋程颐。尔后，宋、元、明、清时期的许多实学家都沿用这一概念，从不同的角度来阐述中国的实学思想，从而构成了长达800年的中国实学思潮。</a:t>
            </a:r>
          </a:p>
          <a:p>
            <a:pPr defTabSz="916777" latinLnBrk="1"/>
            <a:endParaRPr lang="en-US" b="1" dirty="0">
              <a:solidFill>
                <a:srgbClr val="000000"/>
              </a:solidFill>
              <a:latin typeface="楷体" panose="02010609060101010101" pitchFamily="49" charset="-122"/>
              <a:ea typeface="楷体" panose="02010609060101010101" pitchFamily="49" charset="-122"/>
              <a:cs typeface="Times New Roman" panose="02020603050405020304" pitchFamily="34" charset="-120"/>
            </a:endParaRPr>
          </a:p>
          <a:p>
            <a:pPr defTabSz="916777" latinLnBrk="1"/>
            <a:endPar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endPar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endPar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endPar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endPar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endPar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endPar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endPar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endPar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r>
              <a:rPr lang="zh-CN" alt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根据材料并结合所学知识，谈谈你对“实学”发展历程的认识。（要求：史实准确，逻辑清晰，表述流畅）（</a:t>
            </a:r>
            <a:r>
              <a:rPr lang="en-US" altLang="zh-CN"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a:t>
            </a:r>
            <a:r>
              <a:rPr lang="zh-CN" alt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分）</a:t>
            </a:r>
          </a:p>
          <a:p>
            <a:pPr defTabSz="916777" latinLnBrk="1"/>
            <a:endPar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endPar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endPar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endParaRPr lang="en-US" b="1" dirty="0">
              <a:solidFill>
                <a:prstClr val="black"/>
              </a:solidFill>
              <a:latin typeface="Calibri"/>
            </a:endParaRPr>
          </a:p>
        </p:txBody>
      </p:sp>
      <p:graphicFrame>
        <p:nvGraphicFramePr>
          <p:cNvPr id="17" name="QO_5_BD.31_2#b5c2f978c?vbadefaultcenterpage=1&amp;parentnodeid=621235745"/>
          <p:cNvGraphicFramePr>
            <a:graphicFrameLocks noGrp="1"/>
          </p:cNvGraphicFramePr>
          <p:nvPr>
            <p:extLst>
              <p:ext uri="{D42A27DB-BD31-4B8C-83A1-F6EECF244321}">
                <p14:modId xmlns:p14="http://schemas.microsoft.com/office/powerpoint/2010/main" val="1263413932"/>
              </p:ext>
            </p:extLst>
          </p:nvPr>
        </p:nvGraphicFramePr>
        <p:xfrm>
          <a:off x="316370" y="1161821"/>
          <a:ext cx="11559255" cy="2801132"/>
        </p:xfrm>
        <a:graphic>
          <a:graphicData uri="http://schemas.openxmlformats.org/drawingml/2006/table">
            <a:tbl>
              <a:tblPr/>
              <a:tblGrid>
                <a:gridCol w="1169273">
                  <a:extLst>
                    <a:ext uri="{9D8B030D-6E8A-4147-A177-3AD203B41FA5}">
                      <a16:colId xmlns:a16="http://schemas.microsoft.com/office/drawing/2014/main" val="20000"/>
                    </a:ext>
                  </a:extLst>
                </a:gridCol>
                <a:gridCol w="1438993">
                  <a:extLst>
                    <a:ext uri="{9D8B030D-6E8A-4147-A177-3AD203B41FA5}">
                      <a16:colId xmlns:a16="http://schemas.microsoft.com/office/drawing/2014/main" val="20001"/>
                    </a:ext>
                  </a:extLst>
                </a:gridCol>
                <a:gridCol w="8950989">
                  <a:extLst>
                    <a:ext uri="{9D8B030D-6E8A-4147-A177-3AD203B41FA5}">
                      <a16:colId xmlns:a16="http://schemas.microsoft.com/office/drawing/2014/main" val="20002"/>
                    </a:ext>
                  </a:extLst>
                </a:gridCol>
              </a:tblGrid>
              <a:tr h="350161">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阶段</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时间</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概况</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630148">
                <a:tc>
                  <a:txBody>
                    <a:bodyPr/>
                    <a:lstStyle/>
                    <a:p>
                      <a:pPr algn="ctr">
                        <a:lnSpc>
                          <a:spcPct val="100000"/>
                        </a:lnSpc>
                      </a:pPr>
                      <a:r>
                        <a:rPr lang="en-US" sz="18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产生与</a:t>
                      </a:r>
                      <a:endPar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endParaRPr>
                    </a:p>
                    <a:p>
                      <a:pPr algn="ctr">
                        <a:lnSpc>
                          <a:spcPct val="100000"/>
                        </a:lnSpc>
                      </a:pPr>
                      <a:r>
                        <a:rPr lang="en-US" sz="18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发展</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从北宋至</a:t>
                      </a:r>
                      <a:r>
                        <a:rPr lang="en-US" sz="1800"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sz="18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明中叶</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这一历史时期的实学还不完备，还不能够真正把“实体”与“达用”两者结合起来，未形成完整系统的实学思想体系</a:t>
                      </a:r>
                      <a:r>
                        <a:rPr lang="zh-CN" alt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10135">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发展</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从明中叶到清乾嘉时期</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比宋元时期具有更加丰富的思想内容，主要代表人物有黄宗羲、顾炎武、王夫之、唐甄等；随着“西学东渐”的进行，在科学领域开创了重实践、重验证、重实测的时代新风</a:t>
                      </a:r>
                      <a:r>
                        <a:rPr lang="zh-CN" alt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910135">
                <a:tc>
                  <a:txBody>
                    <a:bodyPr/>
                    <a:lstStyle/>
                    <a:p>
                      <a:pPr algn="ctr">
                        <a:lnSpc>
                          <a:spcPct val="100000"/>
                        </a:lnSpc>
                      </a:pPr>
                      <a:r>
                        <a:rPr lang="en-US" sz="18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高涨并</a:t>
                      </a:r>
                      <a:endPar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endParaRPr>
                    </a:p>
                    <a:p>
                      <a:pPr algn="ctr">
                        <a:lnSpc>
                          <a:spcPct val="100000"/>
                        </a:lnSpc>
                      </a:pPr>
                      <a:r>
                        <a:rPr lang="en-US" sz="18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转型</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从清代道咸到同光年间</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这一历史时期的实学思想，主要围绕“救亡图存”这一时代主题而展开。晚清实学的最大特点，是既继承了中国古典实学的成分，又大量地吸收了西学，企图以西学之实补中学之虚</a:t>
                      </a:r>
                      <a:r>
                        <a:rPr lang="zh-CN" alt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4" name="QO_5_AN.32_1#b5c2f978c?vbadefaultcenterpage=1&amp;parentnodeid=621235745">
            <a:extLst>
              <a:ext uri="{FF2B5EF4-FFF2-40B4-BE49-F238E27FC236}">
                <a16:creationId xmlns:a16="http://schemas.microsoft.com/office/drawing/2014/main" id="{E9D8F738-9FF4-4F4B-B35A-FC48D93FD39C}"/>
              </a:ext>
            </a:extLst>
          </p:cNvPr>
          <p:cNvSpPr/>
          <p:nvPr/>
        </p:nvSpPr>
        <p:spPr>
          <a:xfrm>
            <a:off x="316369" y="4253152"/>
            <a:ext cx="11559255" cy="1877485"/>
          </a:xfrm>
          <a:prstGeom prst="rect">
            <a:avLst/>
          </a:prstGeom>
          <a:noFill/>
        </p:spPr>
        <p:txBody>
          <a:bodyPr wrap="square" lIns="0" tIns="0" rIns="0" bIns="0" rtlCol="0" anchor="t"/>
          <a:lstStyle/>
          <a:p>
            <a:pPr defTabSz="916777" latinLnBrk="1"/>
            <a:r>
              <a:rPr lang="zh-CN" altLang="en-US"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①</a:t>
            </a:r>
            <a:r>
              <a:rPr lang="en-US" sz="20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北宋时期，面对儒学自身僵化、儒学的正统地位受到挑战的情况，北宋程颐提出了“实学”的概念</a:t>
            </a:r>
            <a:r>
              <a:rPr lang="en-US"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endParaRPr lang="en-US" sz="2000" b="1" dirty="0">
              <a:solidFill>
                <a:srgbClr val="FF0000"/>
              </a:solidFill>
              <a:latin typeface="黑体" panose="02010609060101010101" pitchFamily="49" charset="-122"/>
              <a:ea typeface="黑体" panose="02010609060101010101" pitchFamily="49" charset="-122"/>
            </a:endParaRPr>
          </a:p>
          <a:p>
            <a:pPr defTabSz="916777" latinLnBrk="1"/>
            <a:r>
              <a:rPr lang="zh-CN" altLang="en-US" sz="2000" b="1" dirty="0">
                <a:solidFill>
                  <a:srgbClr val="FF0000"/>
                </a:solidFill>
                <a:latin typeface="黑体" panose="02010609060101010101" pitchFamily="49" charset="-122"/>
                <a:ea typeface="黑体" panose="02010609060101010101" pitchFamily="49" charset="-122"/>
                <a:cs typeface="宋体" panose="02010600030101010101" pitchFamily="34" charset="-120"/>
              </a:rPr>
              <a:t>②</a:t>
            </a:r>
            <a:r>
              <a:rPr lang="en-US"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明清时期，在商品经济发展，程朱理学日益僵化，“西学东渐”的背景下，这一时期的实学家们主张反对君主专制、提倡经世致用和工商皆本，在科学领域开创了重实践、重验证、重实测的时代新风，但影响有限。</a:t>
            </a:r>
          </a:p>
          <a:p>
            <a:pPr defTabSz="916777" latinLnBrk="1"/>
            <a:r>
              <a:rPr lang="zh-CN" altLang="en-US"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③晚清以来，随着内忧外患的不断加深，新的经济成分的出现以及向西方学习的不断深入，这一时期的实学主要是围绕“救亡图存”展开，将中学和西学相结合，先后提出了“开眼看世界”“中体西用”“维新变法”等主张。这一时期的实学发展推动了向西方学习的深入，有利于中国的近代化进程。</a:t>
            </a:r>
          </a:p>
          <a:p>
            <a:pPr defTabSz="916777" latinLnBrk="1"/>
            <a:r>
              <a:rPr lang="zh-CN" altLang="en-US"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    总之，“实学”的内涵和特点不断与时俱进，推动了社会的进步。</a:t>
            </a:r>
          </a:p>
          <a:p>
            <a:pPr defTabSz="916777" latinLnBrk="1"/>
            <a:endParaRPr lang="en-US" sz="2000" b="1" dirty="0">
              <a:solidFill>
                <a:srgbClr val="FF0000"/>
              </a:solidFill>
              <a:latin typeface="黑体" panose="02010609060101010101" pitchFamily="49" charset="-122"/>
              <a:ea typeface="黑体" panose="02010609060101010101" pitchFamily="49" charset="-122"/>
            </a:endParaRPr>
          </a:p>
          <a:p>
            <a:pPr defTabSz="916777" latinLnBrk="1"/>
            <a:endParaRPr lang="en-US" sz="20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left)">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left)">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wipe(left)">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theme/theme1.xml><?xml version="1.0" encoding="utf-8"?>
<a:theme xmlns:a="http://schemas.openxmlformats.org/drawingml/2006/main" name="启明合心">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TotalTime>
  <Words>5275</Words>
  <Application>Microsoft Office PowerPoint</Application>
  <PresentationFormat>宽屏</PresentationFormat>
  <Paragraphs>549</Paragraphs>
  <Slides>56</Slides>
  <Notes>46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56</vt:i4>
      </vt:variant>
    </vt:vector>
  </HeadingPairs>
  <TitlesOfParts>
    <vt:vector size="66" baseType="lpstr">
      <vt:lpstr>等线</vt:lpstr>
      <vt:lpstr>方正大标宋_GBK</vt:lpstr>
      <vt:lpstr>方正黑体_GBK</vt:lpstr>
      <vt:lpstr>黑体</vt:lpstr>
      <vt:lpstr>楷体</vt:lpstr>
      <vt:lpstr>宋体</vt:lpstr>
      <vt:lpstr>Arial</vt:lpstr>
      <vt:lpstr>Calibri</vt:lpstr>
      <vt:lpstr>Times New Roman</vt:lpstr>
      <vt:lpstr>启明合心</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崇芳</dc:creator>
  <cp:lastModifiedBy>崇芳</cp:lastModifiedBy>
  <cp:revision>9</cp:revision>
  <dcterms:created xsi:type="dcterms:W3CDTF">2022-01-23T10:01:15Z</dcterms:created>
  <dcterms:modified xsi:type="dcterms:W3CDTF">2022-02-12T03:54:14Z</dcterms:modified>
</cp:coreProperties>
</file>