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83" r:id="rId8"/>
    <p:sldId id="282" r:id="rId9"/>
    <p:sldId id="284" r:id="rId10"/>
    <p:sldId id="285" r:id="rId11"/>
    <p:sldId id="270" r:id="rId12"/>
    <p:sldId id="268" r:id="rId13"/>
    <p:sldId id="263" r:id="rId14"/>
    <p:sldId id="264" r:id="rId15"/>
    <p:sldId id="302" r:id="rId16"/>
    <p:sldId id="262" r:id="rId17"/>
    <p:sldId id="269" r:id="rId18"/>
    <p:sldId id="271" r:id="rId19"/>
    <p:sldId id="265" r:id="rId20"/>
    <p:sldId id="272" r:id="rId21"/>
    <p:sldId id="273" r:id="rId22"/>
    <p:sldId id="266" r:id="rId23"/>
    <p:sldId id="267" r:id="rId24"/>
    <p:sldId id="313" r:id="rId25"/>
    <p:sldId id="314" r:id="rId26"/>
    <p:sldId id="315" r:id="rId2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3"/>
          <p:cNvSpPr>
            <a:spLocks noGrp="1"/>
          </p:cNvSpPr>
          <p:nvPr>
            <p:ph type="subTitle"/>
          </p:nvPr>
        </p:nvSpPr>
        <p:spPr>
          <a:xfrm>
            <a:off x="7583170" y="4919980"/>
            <a:ext cx="3048000" cy="990600"/>
          </a:xfrm>
          <a:solidFill>
            <a:schemeClr val="accent1"/>
          </a:solidFill>
        </p:spPr>
        <p:txBody>
          <a:bodyPr wrap="square" lIns="91440" tIns="45720" rIns="91440" bIns="45720" anchor="t"/>
          <a:lstStyle>
            <a:lvl1pPr marL="0" lvl="0" indent="0" algn="ctr">
              <a:defRPr kern="1200"/>
            </a:lvl1pPr>
            <a:lvl2pPr marL="457200" lvl="1" indent="-457200" algn="ctr">
              <a:defRPr kern="1200"/>
            </a:lvl2pPr>
            <a:lvl3pPr marL="914400" lvl="2" indent="-914400" algn="ctr">
              <a:defRPr kern="1200"/>
            </a:lvl3pPr>
            <a:lvl4pPr marL="1371600" lvl="3" indent="-1371600" algn="ctr">
              <a:defRPr kern="1200"/>
            </a:lvl4pPr>
            <a:lvl5pPr marL="1828800" lvl="4" indent="-1828800" algn="ctr">
              <a:defRPr kern="1200"/>
            </a:lvl5pPr>
          </a:lstStyle>
          <a:p>
            <a:pPr marL="0" lvl="0" indent="0" algn="ctr" eaLnBrk="1" hangingPunct="1">
              <a:buNone/>
            </a:pPr>
            <a:r>
              <a:rPr lang="zh-CN" altLang="en-US" sz="5400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梁实秋</a:t>
            </a:r>
            <a:endParaRPr lang="zh-CN" altLang="en-US" sz="5400" dirty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051" name="WordArt 5"/>
          <p:cNvSpPr>
            <a:spLocks noTextEdit="1"/>
          </p:cNvSpPr>
          <p:nvPr/>
        </p:nvSpPr>
        <p:spPr>
          <a:xfrm>
            <a:off x="7536180" y="265430"/>
            <a:ext cx="3096260" cy="3416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504"/>
              </a:avLst>
            </a:prstTxWarp>
            <a:normAutofit/>
          </a:bodyPr>
          <a:p>
            <a:pPr algn="ctr"/>
            <a:r>
              <a:rPr lang="zh-CN" altLang="en-US" sz="3600" b="1" i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" charset="0"/>
                <a:ea typeface="楷体" charset="0"/>
              </a:rPr>
              <a:t>鸟</a:t>
            </a:r>
            <a:endParaRPr lang="zh-CN" altLang="en-US" sz="3600" b="1" i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" charset="0"/>
              <a:ea typeface="楷体" charset="0"/>
            </a:endParaRPr>
          </a:p>
        </p:txBody>
      </p:sp>
      <p:sp>
        <p:nvSpPr>
          <p:cNvPr id="3076" name="Text Box 6"/>
          <p:cNvSpPr txBox="1"/>
          <p:nvPr/>
        </p:nvSpPr>
        <p:spPr>
          <a:xfrm>
            <a:off x="4440238" y="5734050"/>
            <a:ext cx="6048375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zh-CN" altLang="zh-CN" sz="4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717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112395" y="172085"/>
            <a:ext cx="11971020" cy="44011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隶书" pitchFamily="49" charset="-122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周末周记：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</a:rPr>
              <a:t>自由创作。可写读后感、生活或学习中的喜怒哀乐、平日所见所思所感。</a:t>
            </a:r>
            <a:r>
              <a:rPr lang="zh-CN" altLang="en-US" sz="4000" b="1" u="sng">
                <a:latin typeface="Arial" panose="020B0604020202020204" pitchFamily="34" charset="0"/>
                <a:ea typeface="隶书" pitchFamily="49" charset="-122"/>
              </a:rPr>
              <a:t>写在积累本上。</a:t>
            </a:r>
            <a:endParaRPr lang="zh-CN" altLang="en-US" sz="4000" b="1" u="sng">
              <a:latin typeface="Arial" panose="020B0604020202020204" pitchFamily="34" charset="0"/>
              <a:ea typeface="隶书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隶书" pitchFamily="49" charset="-122"/>
              </a:rPr>
              <a:t>2.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</a:rPr>
              <a:t>《西游记》第九、十回问题设计：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</a:rPr>
              <a:t>①第九回题为</a:t>
            </a: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</a:rPr>
              <a:t>“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</a:rPr>
              <a:t>袁守城妙算无私曲 老龙王拙计犯天条</a:t>
            </a: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</a:rPr>
              <a:t>”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</a:rPr>
              <a:t>。那么，渔翁张稍、樵子李定所追求的生活志趣是什么？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你从哪里看出来？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</a:rPr>
              <a:t>二人在文中的作用是？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139065" y="104140"/>
            <a:ext cx="11840845" cy="59251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②第十回，魏征梦斩泾河龙王一事，在文中起了什么作用？引出了哪些相关事件？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③李世民进入地府后，看见李渊、建成、元吉。父子兄弟相逢，本令人欢喜之事，那建成、元吉为何揪打世民索命？</a:t>
            </a: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④你如何理解作品中所宣扬的</a:t>
            </a: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六道轮回</a:t>
            </a: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”“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因果报应</a:t>
            </a: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？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65347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今日作业：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ea typeface="隶书" pitchFamily="49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4000" b="1">
                <a:ea typeface="隶书" pitchFamily="49" charset="-122"/>
                <a:cs typeface="宋体" panose="02010600030101010101" pitchFamily="2" charset="-122"/>
                <a:sym typeface="+mn-ea"/>
              </a:rPr>
              <a:t>做《阅读感悟》第</a:t>
            </a:r>
            <a:r>
              <a:rPr lang="en-US" altLang="zh-CN" sz="4000" b="1">
                <a:ea typeface="隶书" pitchFamily="49" charset="-122"/>
                <a:cs typeface="宋体" panose="02010600030101010101" pitchFamily="2" charset="-122"/>
                <a:sym typeface="+mn-ea"/>
              </a:rPr>
              <a:t>67</a:t>
            </a:r>
            <a:r>
              <a:rPr lang="zh-CN" altLang="en-US" sz="4000" b="1">
                <a:ea typeface="隶书" pitchFamily="49" charset="-122"/>
                <a:cs typeface="宋体" panose="02010600030101010101" pitchFamily="2" charset="-122"/>
                <a:sym typeface="+mn-ea"/>
              </a:rPr>
              <a:t>页</a:t>
            </a:r>
            <a:r>
              <a:rPr lang="zh-CN" altLang="en-US" sz="4000" b="1" u="sng">
                <a:solidFill>
                  <a:srgbClr val="FF0000"/>
                </a:solidFill>
                <a:ea typeface="隶书" pitchFamily="49" charset="-122"/>
                <a:cs typeface="宋体" panose="02010600030101010101" pitchFamily="2" charset="-122"/>
                <a:sym typeface="+mn-ea"/>
              </a:rPr>
              <a:t>基础识记、整体感悟。</a:t>
            </a:r>
            <a:endParaRPr lang="zh-CN" altLang="en-US" sz="4000" b="1" u="sng">
              <a:solidFill>
                <a:srgbClr val="FF0000"/>
              </a:solidFill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阅读《西游记》</a:t>
            </a:r>
            <a:r>
              <a:rPr lang="zh-CN" altLang="en-US" sz="4000" b="1" u="sng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第十一、二回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，思考问题：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①第</a:t>
            </a: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11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回中，唐王李世民还魂回到阳间后，兑现了哪三个承诺？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②第八回到第十二回，小说主要介绍了哪位人物？这与小说的中心事件有何关系？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ea typeface="隶书" pitchFamily="49" charset="-122"/>
                <a:cs typeface="宋体" panose="02010600030101010101" pitchFamily="2" charset="-122"/>
                <a:sym typeface="+mn-ea"/>
              </a:rPr>
              <a:t>③金蝉子是谁？</a:t>
            </a:r>
            <a:endParaRPr lang="zh-CN" altLang="en-US" sz="4000" b="1" u="sng">
              <a:solidFill>
                <a:srgbClr val="FF0000"/>
              </a:solidFill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7315200" cy="1143000"/>
          </a:xfrm>
          <a:ln w="63500" cap="rnd">
            <a:solidFill>
              <a:srgbClr val="000080"/>
            </a:solidFill>
            <a:miter/>
          </a:ln>
        </p:spPr>
        <p:txBody>
          <a:bodyPr wrap="square" lIns="91440" tIns="45720" rIns="91440" bIns="45720" anchor="ctr"/>
          <a:p>
            <a:pPr lvl="0" algn="l" eaLnBrk="1" hangingPunct="1"/>
            <a:r>
              <a:rPr lang="zh-CN" altLang="zh-CN" b="1" dirty="0">
                <a:solidFill>
                  <a:srgbClr val="0000CC"/>
                </a:solidFill>
              </a:rPr>
              <a:t>【</a:t>
            </a:r>
            <a:r>
              <a:rPr lang="zh-CN" altLang="en-US" b="1" dirty="0">
                <a:solidFill>
                  <a:srgbClr val="0000CC"/>
                </a:solidFill>
              </a:rPr>
              <a:t>查一查</a:t>
            </a:r>
            <a:r>
              <a:rPr lang="zh-CN" altLang="zh-CN" b="1" dirty="0">
                <a:solidFill>
                  <a:srgbClr val="0000CC"/>
                </a:solidFill>
              </a:rPr>
              <a:t>】</a:t>
            </a:r>
            <a:r>
              <a:rPr lang="zh-CN" altLang="en-US" b="1" dirty="0">
                <a:solidFill>
                  <a:srgbClr val="0000CC"/>
                </a:solidFill>
              </a:rPr>
              <a:t>读准生字、生词</a:t>
            </a:r>
            <a:endParaRPr lang="zh-CN" altLang="zh-CN" b="1" dirty="0">
              <a:solidFill>
                <a:srgbClr val="0000CC"/>
              </a:solidFill>
            </a:endParaRPr>
          </a:p>
        </p:txBody>
      </p:sp>
      <p:grpSp>
        <p:nvGrpSpPr>
          <p:cNvPr id="2" name="组合 31"/>
          <p:cNvGrpSpPr/>
          <p:nvPr/>
        </p:nvGrpSpPr>
        <p:grpSpPr>
          <a:xfrm>
            <a:off x="302260" y="1827530"/>
            <a:ext cx="11155045" cy="4479927"/>
            <a:chOff x="685800" y="1828800"/>
            <a:chExt cx="8305800" cy="4480703"/>
          </a:xfrm>
        </p:grpSpPr>
        <p:sp>
          <p:nvSpPr>
            <p:cNvPr id="5123" name="TextBox 5"/>
            <p:cNvSpPr txBox="1"/>
            <p:nvPr/>
          </p:nvSpPr>
          <p:spPr>
            <a:xfrm>
              <a:off x="685800" y="1836003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en-US" altLang="zh-CN" sz="4800" b="1" dirty="0">
                  <a:latin typeface="楷体" pitchFamily="49" charset="-122"/>
                  <a:ea typeface="楷体" pitchFamily="49" charset="-122"/>
                </a:rPr>
                <a:t>1.</a:t>
              </a:r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羽</a:t>
              </a:r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翮</a:t>
              </a:r>
              <a:endParaRPr lang="zh-CN" altLang="en-US" sz="4800" b="1" dirty="0"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24" name="TextBox 6"/>
            <p:cNvSpPr txBox="1"/>
            <p:nvPr/>
          </p:nvSpPr>
          <p:spPr>
            <a:xfrm>
              <a:off x="2438400" y="1828800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瞵</a:t>
              </a:r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视</a:t>
              </a:r>
              <a:endParaRPr lang="zh-CN" altLang="en-US" sz="4800" b="1" dirty="0"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25" name="TextBox 7"/>
            <p:cNvSpPr txBox="1"/>
            <p:nvPr/>
          </p:nvSpPr>
          <p:spPr>
            <a:xfrm>
              <a:off x="4038600" y="1828800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长</a:t>
              </a:r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喙</a:t>
              </a:r>
              <a:endParaRPr lang="zh-CN" altLang="en-US" sz="4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26" name="TextBox 8"/>
            <p:cNvSpPr txBox="1"/>
            <p:nvPr/>
          </p:nvSpPr>
          <p:spPr>
            <a:xfrm>
              <a:off x="5943600" y="1828800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干</a:t>
              </a:r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瘪</a:t>
              </a:r>
              <a:endParaRPr lang="zh-CN" altLang="en-US" sz="4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27" name="TextBox 9"/>
            <p:cNvSpPr txBox="1"/>
            <p:nvPr/>
          </p:nvSpPr>
          <p:spPr>
            <a:xfrm>
              <a:off x="762000" y="3817203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en-US" altLang="zh-CN" sz="4800" b="1" dirty="0">
                  <a:latin typeface="楷体" pitchFamily="49" charset="-122"/>
                  <a:ea typeface="楷体" pitchFamily="49" charset="-122"/>
                </a:rPr>
                <a:t>2.</a:t>
              </a:r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丰</a:t>
              </a:r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腴</a:t>
              </a:r>
              <a:endParaRPr lang="zh-CN" altLang="en-US" sz="4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28" name="TextBox 10"/>
            <p:cNvSpPr txBox="1"/>
            <p:nvPr/>
          </p:nvSpPr>
          <p:spPr>
            <a:xfrm>
              <a:off x="2514600" y="3817203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感</a:t>
              </a:r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喟</a:t>
              </a:r>
              <a:endParaRPr lang="zh-CN" altLang="en-US" sz="4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29" name="TextBox 11"/>
            <p:cNvSpPr txBox="1"/>
            <p:nvPr/>
          </p:nvSpPr>
          <p:spPr>
            <a:xfrm>
              <a:off x="4114800" y="3817203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伫</a:t>
              </a:r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立</a:t>
              </a:r>
              <a:endParaRPr lang="zh-CN" altLang="en-US" sz="4800" b="1" dirty="0"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30" name="TextBox 12"/>
            <p:cNvSpPr txBox="1"/>
            <p:nvPr/>
          </p:nvSpPr>
          <p:spPr>
            <a:xfrm>
              <a:off x="5867400" y="3817203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蓦</a:t>
              </a:r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然</a:t>
              </a:r>
              <a:endParaRPr lang="zh-CN" altLang="en-US" sz="4800" b="1" dirty="0"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31" name="TextBox 13"/>
            <p:cNvSpPr txBox="1"/>
            <p:nvPr/>
          </p:nvSpPr>
          <p:spPr>
            <a:xfrm>
              <a:off x="7467600" y="1828800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斑</a:t>
              </a:r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斓</a:t>
              </a:r>
              <a:endParaRPr lang="zh-CN" altLang="en-US" sz="4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32" name="TextBox 14"/>
            <p:cNvSpPr txBox="1"/>
            <p:nvPr/>
          </p:nvSpPr>
          <p:spPr>
            <a:xfrm>
              <a:off x="7467600" y="3817203"/>
              <a:ext cx="1524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褴褛</a:t>
              </a:r>
              <a:endParaRPr lang="zh-CN" altLang="en-US" sz="4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33" name="TextBox 15"/>
            <p:cNvSpPr txBox="1"/>
            <p:nvPr/>
          </p:nvSpPr>
          <p:spPr>
            <a:xfrm>
              <a:off x="762000" y="5486400"/>
              <a:ext cx="2667000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en-US" altLang="zh-CN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3.</a:t>
              </a:r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秾纤</a:t>
              </a:r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合度</a:t>
              </a:r>
              <a:endParaRPr lang="zh-CN" altLang="en-US" sz="4800" b="1" dirty="0"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5134" name="TextBox 16"/>
            <p:cNvSpPr txBox="1"/>
            <p:nvPr/>
          </p:nvSpPr>
          <p:spPr>
            <a:xfrm>
              <a:off x="4191191" y="5410185"/>
              <a:ext cx="4684099" cy="8231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lvl="0" indent="0"/>
              <a:r>
                <a:rPr lang="zh-CN" altLang="en-US" sz="4800" b="1" dirty="0">
                  <a:latin typeface="楷体" pitchFamily="49" charset="-122"/>
                  <a:ea typeface="楷体" pitchFamily="49" charset="-122"/>
                </a:rPr>
                <a:t>孤苦</a:t>
              </a:r>
              <a:r>
                <a:rPr lang="zh-CN" altLang="en-US" sz="48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伶仃   呱呱</a:t>
              </a:r>
              <a:r>
                <a:rPr lang="zh-CN" altLang="en-US" sz="4800" b="1" dirty="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rPr>
                <a:t>噪啼</a:t>
              </a:r>
              <a:endParaRPr lang="zh-CN" altLang="en-US" sz="48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601788" y="1295083"/>
            <a:ext cx="74676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hé</a:t>
            </a:r>
            <a:endParaRPr lang="zh-CN" altLang="en-US" sz="4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14930" y="1295400"/>
            <a:ext cx="10287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l</a:t>
            </a:r>
            <a:r>
              <a:rPr lang="zh-CN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í</a:t>
            </a:r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endParaRPr lang="zh-CN" altLang="en-US" sz="4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13998" y="1295400"/>
            <a:ext cx="10287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zh-CN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uì</a:t>
            </a:r>
            <a:endParaRPr lang="zh-CN" altLang="en-US" sz="4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78763" y="1371600"/>
            <a:ext cx="10287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ě</a:t>
            </a:r>
            <a:endParaRPr lang="zh-CN" altLang="en-US" sz="4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919970" y="1295400"/>
            <a:ext cx="10287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lán</a:t>
            </a:r>
            <a:endParaRPr lang="zh-CN" altLang="en-US" sz="4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02105" y="3053398"/>
            <a:ext cx="74676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yú</a:t>
            </a:r>
            <a:endParaRPr lang="en-US" altLang="zh-CN" sz="4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83268" y="3244850"/>
            <a:ext cx="10287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kuì</a:t>
            </a:r>
            <a:endParaRPr lang="zh-CN" altLang="en-US" sz="4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907280" y="3244850"/>
            <a:ext cx="10287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zhù</a:t>
            </a:r>
            <a:endParaRPr lang="zh-CN" altLang="en-US" sz="4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324725" y="3244850"/>
            <a:ext cx="74676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mò</a:t>
            </a:r>
            <a:endParaRPr lang="en-US" altLang="zh-CN" sz="4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132570" y="3244850"/>
            <a:ext cx="159258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lánlǚ</a:t>
            </a:r>
            <a:endParaRPr lang="en-US" altLang="zh-CN" sz="4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935663" y="4783455"/>
            <a:ext cx="2220595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1" dirty="0">
                <a:latin typeface="Dotum" panose="020B0600000101010101" pitchFamily="34" charset="-127"/>
                <a:ea typeface="Dotum" panose="020B0600000101010101" pitchFamily="34" charset="-127"/>
              </a:rPr>
              <a:t>líng dīng</a:t>
            </a:r>
            <a:endParaRPr lang="en-US" altLang="zh-CN" sz="4000" b="1" dirty="0"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912495" y="4881880"/>
            <a:ext cx="2731135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nón</a:t>
            </a:r>
            <a:r>
              <a:rPr kumimoji="0" lang="zh-CN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楷体" pitchFamily="49" charset="-122"/>
                <a:cs typeface="David" pitchFamily="34" charset="-79"/>
              </a:rPr>
              <a:t>g</a:t>
            </a:r>
            <a:r>
              <a: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xiān 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ldLvl="0" animBg="1"/>
      <p:bldP spid="18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47059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今日作业：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阅读《西游记》</a:t>
            </a:r>
            <a:r>
              <a:rPr lang="zh-CN" altLang="en-US" sz="4000" b="1" u="sng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第十一、二回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，思考问题：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①第</a:t>
            </a:r>
            <a:r>
              <a:rPr lang="en-US" altLang="zh-CN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11</a:t>
            </a: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回中，唐王李世民还魂回到阳间后，兑现了哪三个承诺？</a:t>
            </a:r>
            <a:endParaRPr lang="zh-CN" altLang="en-US" sz="4000" b="1"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隶书" pitchFamily="49" charset="-122"/>
                <a:cs typeface="宋体" panose="02010600030101010101" pitchFamily="2" charset="-122"/>
                <a:sym typeface="+mn-ea"/>
              </a:rPr>
              <a:t>②第八回到第十二回，小说主要介绍了哪位人物？这与小说的中心事件有何关系？</a:t>
            </a:r>
            <a:endParaRPr lang="zh-CN" altLang="en-US" sz="4000" b="1" u="sng">
              <a:solidFill>
                <a:srgbClr val="FF0000"/>
              </a:solidFill>
              <a:latin typeface="Arial" panose="020B0604020202020204" pitchFamily="34" charset="0"/>
              <a:ea typeface="隶书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7406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今日作业：    </a:t>
            </a: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做《阅读感悟》第</a:t>
            </a: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68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页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问题探究。</a:t>
            </a:r>
            <a:endParaRPr lang="zh-CN" altLang="en-US" sz="4000" b="1" u="sng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阅读《西游记》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第十三回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，思考问题：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①大有唐王降敕封，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钦差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玄奘问禅宗。坚心磨琢寻龙袕，着意修持上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鹫峰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。边界远游多少国，云山前度万千重。自今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别驾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投西去，秉教迦持悟大空。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②数村木落芦花碎，几树枫杨红叶坠。路途烟雨故人稀，黄菊丽，山骨细，水寒荷破人憔悴。白蘋红蓼霜天雪，落霞孤鹜长空坠。依稀黯淡野云飞，玄鸟去，宾鸿至，嘹嘹呖呖声宵碎。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endParaRPr lang="zh-CN" altLang="en-US" sz="4000" b="1" u="sng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4663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③一行三人，连马四口，迎着清霜，看着明月，行有数十里远近，见一山岭，只得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拨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草寻路，说不尽崎岖难走，又恐怕错了路径。正疑思之间，忽然失足，三人连马都跌落坑坎之中。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④又无奈那马腰软蹄弯，即便跪下，伏倒在地，打又打不起，牵又牵不动。苦得个法师衬身无地，真个有万分凄楚，已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自分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必死，莫可奈何。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4053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万壑风尘冷，千崖气象奇。一径野花香袭体，数竿幽竹绿依依。草门楼，篱笆院，堪描堪画；石板桥，白土壁，真乐真稀。秋容萧索，爽气孤高。道旁黄叶落，岭上白云飘。疏林内山禽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聒聒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，庄门外细犬嘹嘹。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陷虎穴金星解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厄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 双叉岭伯钦留僧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97283"/>
          <p:cNvSpPr/>
          <p:nvPr/>
        </p:nvSpPr>
        <p:spPr>
          <a:xfrm>
            <a:off x="199390" y="137795"/>
            <a:ext cx="11826240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你能说出关于</a:t>
            </a:r>
            <a:r>
              <a:rPr lang="en-US" altLang="zh-CN" sz="44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鸟</a:t>
            </a:r>
            <a:r>
              <a:rPr lang="en-US" altLang="zh-CN" sz="44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44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的哪些诗句呢？试试看。</a:t>
            </a:r>
            <a:endParaRPr lang="zh-CN" altLang="en-US" sz="4400" b="1" u="sng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97283"/>
          <p:cNvSpPr/>
          <p:nvPr/>
        </p:nvSpPr>
        <p:spPr>
          <a:xfrm>
            <a:off x="199390" y="137795"/>
            <a:ext cx="11826240" cy="5943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抓住题目，整体感知：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思考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>
              <a:lnSpc>
                <a:spcPct val="60000"/>
              </a:lnSpc>
            </a:pPr>
            <a:r>
              <a:rPr lang="zh-CN" altLang="en-US" sz="4000" b="1" dirty="0">
                <a:solidFill>
                  <a:schemeClr val="bg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在</a:t>
            </a:r>
            <a:endParaRPr lang="zh-CN" altLang="en-US" sz="4000" b="1" dirty="0">
              <a:solidFill>
                <a:schemeClr val="bg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是什么？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本文以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鸟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为题，讲述了一个什么故事？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（内容）</a:t>
            </a:r>
            <a:endParaRPr lang="zh-CN" altLang="en-US" sz="4000" b="1" u="sng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chemeClr val="bg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在</a:t>
            </a:r>
            <a:endParaRPr lang="zh-CN" altLang="en-US" sz="4000" b="1" dirty="0">
              <a:solidFill>
                <a:schemeClr val="bg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2.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为什么？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作者为什么要讲述这么一个故事？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（情感 主旨）</a:t>
            </a:r>
            <a:r>
              <a:rPr lang="zh-CN" altLang="en-US" sz="4000" b="1" dirty="0">
                <a:solidFill>
                  <a:schemeClr val="bg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在</a:t>
            </a:r>
            <a:endParaRPr lang="zh-CN" altLang="en-US" sz="4000" b="1" dirty="0">
              <a:solidFill>
                <a:schemeClr val="bg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endParaRPr lang="en-US" altLang="zh-CN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3.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怎么样？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作者是怎样讲述这个故事的？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（写作技巧）</a:t>
            </a:r>
            <a:endParaRPr lang="zh-CN" altLang="en-US" sz="4000" b="1" u="sng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WordArt 3"/>
          <p:cNvSpPr/>
          <p:nvPr/>
        </p:nvSpPr>
        <p:spPr>
          <a:xfrm>
            <a:off x="3200400" y="1447800"/>
            <a:ext cx="4419600" cy="16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楷体" charset="0"/>
                <a:ea typeface="楷体" charset="0"/>
              </a:rPr>
              <a:t>长文短读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楷体" charset="0"/>
              <a:ea typeface="楷体" charset="0"/>
            </a:endParaRPr>
          </a:p>
        </p:txBody>
      </p:sp>
      <p:sp>
        <p:nvSpPr>
          <p:cNvPr id="5123" name="WordArt 4" descr="纸袋"/>
          <p:cNvSpPr/>
          <p:nvPr/>
        </p:nvSpPr>
        <p:spPr>
          <a:xfrm>
            <a:off x="3810000" y="3733800"/>
            <a:ext cx="52578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round/>
                  <a:headEnd type="none" w="med" len="med"/>
                  <a:tailEnd type="none" w="med" len="med"/>
                </a:ln>
                <a:blipFill rotWithShape="0">
                  <a:blip r:embed="rId1"/>
                </a:blipFill>
                <a:effectLst>
                  <a:outerShdw dist="563971" dir="14049737" sx="125000" sy="125000" algn="tl" rotWithShape="0">
                    <a:srgbClr val="C7DFD3">
                      <a:alpha val="79999"/>
                    </a:srgbClr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理清文章的线索</a:t>
            </a:r>
            <a:endParaRPr lang="zh-CN" altLang="en-US" sz="3600" b="1">
              <a:ln w="9525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  <a:blipFill rotWithShape="0">
                <a:blip r:embed="rId1"/>
              </a:blipFill>
              <a:effectLst>
                <a:outerShdw dist="563971" dir="14049737" sx="125000" sy="125000" algn="tl" rotWithShape="0">
                  <a:srgbClr val="C7DFD3">
                    <a:alpha val="79999"/>
                  </a:srgbClr>
                </a:outerShdw>
              </a:effectLst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5124" name="TextBox 4"/>
          <p:cNvSpPr txBox="1"/>
          <p:nvPr/>
        </p:nvSpPr>
        <p:spPr>
          <a:xfrm>
            <a:off x="2209800" y="228600"/>
            <a:ext cx="6357620" cy="10363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【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学一学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】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散文阅读技巧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  <a:p>
            <a:pPr lvl="0" indent="0"/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1401445" y="-317"/>
            <a:ext cx="7543800" cy="838200"/>
          </a:xfrm>
        </p:spPr>
        <p:txBody>
          <a:bodyPr wrap="square" lIns="91440" tIns="45720" rIns="91440" bIns="45720" anchor="ctr"/>
          <a:p>
            <a:pPr algn="l" eaLnBrk="1" hangingPunct="1"/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</a:rPr>
              <a:t>感情基调：我</a:t>
            </a:r>
            <a:r>
              <a:rPr lang="zh-CN" altLang="en-US" sz="4000" b="1" i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爱 </a:t>
            </a:r>
            <a:r>
              <a:rPr lang="zh-CN" altLang="en-US" sz="4000" b="1" dirty="0">
                <a:solidFill>
                  <a:schemeClr val="accent2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鸟</a:t>
            </a:r>
            <a:endParaRPr lang="zh-CN" altLang="en-US" sz="4000" b="1" dirty="0">
              <a:solidFill>
                <a:schemeClr val="accent2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7171" name="Rectangle 3"/>
          <p:cNvSpPr>
            <a:spLocks noGrp="1"/>
          </p:cNvSpPr>
          <p:nvPr>
            <p:ph idx="1"/>
          </p:nvPr>
        </p:nvSpPr>
        <p:spPr>
          <a:xfrm>
            <a:off x="1291590" y="647065"/>
            <a:ext cx="10676255" cy="5181600"/>
          </a:xfrm>
        </p:spPr>
        <p:txBody>
          <a:bodyPr wrap="square" lIns="91440" tIns="45720" rIns="91440" bIns="45720" anchor="t">
            <a:noAutofit/>
          </a:bodyPr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见到</a:t>
            </a:r>
            <a:r>
              <a:rPr lang="zh-CN" altLang="en-US" sz="3600" b="1" u="sng" dirty="0"/>
              <a:t>             </a:t>
            </a:r>
            <a:r>
              <a:rPr lang="zh-CN" altLang="en-US" sz="3600" b="1" dirty="0"/>
              <a:t>，那</a:t>
            </a:r>
            <a:r>
              <a:rPr lang="zh-CN" altLang="en-US" sz="3600" b="1" u="sng" dirty="0"/>
              <a:t>                                    </a:t>
            </a:r>
            <a:r>
              <a:rPr lang="zh-CN" altLang="en-US" sz="3600" b="1" dirty="0"/>
              <a:t>的样子，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                                                                  我感到</a:t>
            </a:r>
            <a:r>
              <a:rPr lang="zh-CN" altLang="en-US" sz="3600" b="1" u="sng" dirty="0"/>
              <a:t>                    </a:t>
            </a:r>
            <a:r>
              <a:rPr lang="zh-CN" altLang="en-US" sz="3600" b="1" dirty="0"/>
              <a:t>；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听到</a:t>
            </a:r>
            <a:r>
              <a:rPr lang="zh-CN" altLang="en-US" sz="3600" b="1" u="sng" dirty="0"/>
              <a:t>             </a:t>
            </a:r>
            <a:r>
              <a:rPr lang="zh-CN" altLang="en-US" sz="3600" b="1" dirty="0"/>
              <a:t>，那</a:t>
            </a:r>
            <a:r>
              <a:rPr lang="zh-CN" altLang="en-US" sz="3600" b="1" u="sng" dirty="0"/>
              <a:t>                                 </a:t>
            </a:r>
            <a:r>
              <a:rPr lang="zh-CN" altLang="en-US" sz="3600" b="1" dirty="0"/>
              <a:t>的鸣叫， 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                                                                   我感到</a:t>
            </a:r>
            <a:r>
              <a:rPr lang="zh-CN" altLang="en-US" sz="3600" b="1" u="sng" dirty="0"/>
              <a:t>                   </a:t>
            </a:r>
            <a:r>
              <a:rPr lang="zh-CN" altLang="en-US" sz="3600" b="1" dirty="0"/>
              <a:t>；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看到</a:t>
            </a:r>
            <a:r>
              <a:rPr lang="zh-CN" altLang="en-US" sz="3600" b="1" u="sng" dirty="0"/>
              <a:t>             </a:t>
            </a:r>
            <a:r>
              <a:rPr lang="zh-CN" altLang="en-US" sz="3600" b="1" dirty="0"/>
              <a:t>，那</a:t>
            </a:r>
            <a:r>
              <a:rPr lang="zh-CN" altLang="en-US" sz="3600" b="1" u="sng" dirty="0"/>
              <a:t>                                 </a:t>
            </a:r>
            <a:r>
              <a:rPr lang="zh-CN" altLang="en-US" sz="3600" b="1" dirty="0"/>
              <a:t>的模样，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                                                                    我感到</a:t>
            </a:r>
            <a:r>
              <a:rPr lang="zh-CN" altLang="en-US" sz="3600" b="1" u="sng" dirty="0"/>
              <a:t>                 </a:t>
            </a:r>
            <a:r>
              <a:rPr lang="zh-CN" altLang="en-US" sz="3600" b="1" dirty="0"/>
              <a:t>；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知道</a:t>
            </a:r>
            <a:r>
              <a:rPr lang="zh-CN" altLang="en-US" sz="3600" b="1" u="sng" dirty="0"/>
              <a:t>             </a:t>
            </a:r>
            <a:r>
              <a:rPr lang="zh-CN" altLang="en-US" sz="3600" b="1" dirty="0"/>
              <a:t>，那</a:t>
            </a:r>
            <a:r>
              <a:rPr lang="zh-CN" altLang="en-US" sz="3600" b="1" u="sng" dirty="0"/>
              <a:t>                                 </a:t>
            </a:r>
            <a:r>
              <a:rPr lang="zh-CN" altLang="en-US" sz="3600" b="1" dirty="0"/>
              <a:t>的劣行， 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                                                                    我感到</a:t>
            </a:r>
            <a:r>
              <a:rPr lang="zh-CN" altLang="en-US" sz="3600" b="1" u="sng" dirty="0"/>
              <a:t>                  </a:t>
            </a:r>
            <a:r>
              <a:rPr lang="zh-CN" altLang="en-US" sz="3600" b="1" dirty="0"/>
              <a:t>；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发现</a:t>
            </a:r>
            <a:r>
              <a:rPr lang="zh-CN" altLang="en-US" sz="3600" b="1" u="sng" dirty="0"/>
              <a:t>             </a:t>
            </a:r>
            <a:r>
              <a:rPr lang="zh-CN" altLang="en-US" sz="3600" b="1" dirty="0"/>
              <a:t>，那</a:t>
            </a:r>
            <a:r>
              <a:rPr lang="zh-CN" altLang="en-US" sz="3600" b="1" u="sng" dirty="0"/>
              <a:t>                                 </a:t>
            </a:r>
            <a:r>
              <a:rPr lang="zh-CN" altLang="en-US" sz="3600" b="1" dirty="0"/>
              <a:t>的境遇，</a:t>
            </a:r>
            <a:endParaRPr lang="zh-CN" altLang="en-US" sz="3600" b="1" dirty="0"/>
          </a:p>
          <a:p>
            <a:pPr eaLnBrk="1" hangingPunct="1">
              <a:spcBef>
                <a:spcPct val="10000"/>
              </a:spcBef>
              <a:buNone/>
            </a:pPr>
            <a:r>
              <a:rPr lang="zh-CN" altLang="en-US" sz="3600" b="1" dirty="0"/>
              <a:t>                                                                     我感到</a:t>
            </a:r>
            <a:r>
              <a:rPr lang="zh-CN" altLang="en-US" sz="3600" b="1" u="sng" dirty="0"/>
              <a:t>                 </a:t>
            </a:r>
            <a:r>
              <a:rPr lang="zh-CN" altLang="en-US" sz="3600" b="1" dirty="0"/>
              <a:t>。</a:t>
            </a:r>
            <a:endParaRPr lang="zh-CN" altLang="en-US" sz="3600" b="1" dirty="0"/>
          </a:p>
        </p:txBody>
      </p:sp>
      <p:sp>
        <p:nvSpPr>
          <p:cNvPr id="14340" name="Text Box 4"/>
          <p:cNvSpPr txBox="1"/>
          <p:nvPr/>
        </p:nvSpPr>
        <p:spPr>
          <a:xfrm>
            <a:off x="263843" y="165735"/>
            <a:ext cx="792480" cy="6143625"/>
          </a:xfrm>
          <a:prstGeom prst="rect">
            <a:avLst/>
          </a:prstGeom>
          <a:noFill/>
          <a:ln w="66675" cap="flat" cmpd="thinThick">
            <a:solidFill>
              <a:srgbClr val="0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0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【</a:t>
            </a:r>
            <a:r>
              <a:rPr lang="zh-CN" altLang="en-US" sz="40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找一找</a:t>
            </a:r>
            <a:r>
              <a:rPr lang="en-US" altLang="zh-CN" sz="40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】</a:t>
            </a:r>
            <a:r>
              <a:rPr lang="zh-CN" altLang="en-US" sz="40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初步整体感知</a:t>
            </a:r>
            <a:endParaRPr lang="zh-CN" altLang="en-US" sz="4000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3" name="Text Box 5"/>
          <p:cNvSpPr txBox="1"/>
          <p:nvPr/>
        </p:nvSpPr>
        <p:spPr>
          <a:xfrm>
            <a:off x="5715000" y="5943600"/>
            <a:ext cx="1295400" cy="365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6" name="Text Box 6">
            <a:hlinkClick r:id="" action="ppaction://noaction"/>
          </p:cNvPr>
          <p:cNvSpPr txBox="1"/>
          <p:nvPr/>
        </p:nvSpPr>
        <p:spPr>
          <a:xfrm>
            <a:off x="2331085" y="608648"/>
            <a:ext cx="12954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hlinkClick r:id="" action="ppaction://noaction"/>
              </a:rPr>
              <a:t>笼中鸟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hlinkClick r:id="" action="ppaction://noaction"/>
            </a:endParaRPr>
          </a:p>
        </p:txBody>
      </p:sp>
      <p:sp>
        <p:nvSpPr>
          <p:cNvPr id="10247" name="Text Box 7"/>
          <p:cNvSpPr txBox="1"/>
          <p:nvPr/>
        </p:nvSpPr>
        <p:spPr>
          <a:xfrm>
            <a:off x="2331085" y="1630680"/>
            <a:ext cx="12954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鸟声音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8" name="Text Box 8"/>
          <p:cNvSpPr txBox="1"/>
          <p:nvPr/>
        </p:nvSpPr>
        <p:spPr>
          <a:xfrm>
            <a:off x="2331085" y="2606040"/>
            <a:ext cx="12954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鸟形体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9" name="Text Box 9"/>
          <p:cNvSpPr txBox="1"/>
          <p:nvPr/>
        </p:nvSpPr>
        <p:spPr>
          <a:xfrm>
            <a:off x="2331085" y="3825240"/>
            <a:ext cx="12954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杜鹃鸟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Text Box 10"/>
          <p:cNvSpPr txBox="1"/>
          <p:nvPr/>
        </p:nvSpPr>
        <p:spPr>
          <a:xfrm>
            <a:off x="2331085" y="5029200"/>
            <a:ext cx="12954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风中鸟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1" name="Text Box 11"/>
          <p:cNvSpPr txBox="1"/>
          <p:nvPr/>
        </p:nvSpPr>
        <p:spPr>
          <a:xfrm>
            <a:off x="4763770" y="608965"/>
            <a:ext cx="35052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羽翮不整，蜷伏不动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2" name="Text Box 12"/>
          <p:cNvSpPr txBox="1"/>
          <p:nvPr/>
        </p:nvSpPr>
        <p:spPr>
          <a:xfrm>
            <a:off x="4610100" y="1616710"/>
            <a:ext cx="35052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清脆嘹亮，圆润和谐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3" name="Text Box 13"/>
          <p:cNvSpPr txBox="1"/>
          <p:nvPr/>
        </p:nvSpPr>
        <p:spPr>
          <a:xfrm>
            <a:off x="4610100" y="2667000"/>
            <a:ext cx="35052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俊俏优美，玲珑饱满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4" name="Text Box 14"/>
          <p:cNvSpPr txBox="1"/>
          <p:nvPr/>
        </p:nvSpPr>
        <p:spPr>
          <a:xfrm>
            <a:off x="4610100" y="3825240"/>
            <a:ext cx="35052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豪横无情，鸠占鹊巢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5" name="Text Box 15"/>
          <p:cNvSpPr txBox="1"/>
          <p:nvPr/>
        </p:nvSpPr>
        <p:spPr>
          <a:xfrm>
            <a:off x="4610100" y="4884420"/>
            <a:ext cx="3505200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战栗抖擞，孤苦伶仃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6" name="Text Box 16"/>
          <p:cNvSpPr txBox="1"/>
          <p:nvPr/>
        </p:nvSpPr>
        <p:spPr>
          <a:xfrm>
            <a:off x="10201910" y="976630"/>
            <a:ext cx="11430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苦闷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7" name="Text Box 17"/>
          <p:cNvSpPr txBox="1"/>
          <p:nvPr/>
        </p:nvSpPr>
        <p:spPr>
          <a:xfrm>
            <a:off x="10201910" y="2148840"/>
            <a:ext cx="11430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喜悦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8" name="Text Box 18"/>
          <p:cNvSpPr txBox="1"/>
          <p:nvPr/>
        </p:nvSpPr>
        <p:spPr>
          <a:xfrm>
            <a:off x="10201910" y="3185160"/>
            <a:ext cx="11430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快乐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9" name="Text Box 19"/>
          <p:cNvSpPr txBox="1"/>
          <p:nvPr/>
        </p:nvSpPr>
        <p:spPr>
          <a:xfrm>
            <a:off x="10201910" y="4343400"/>
            <a:ext cx="11430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坦然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0" name="Text Box 20"/>
          <p:cNvSpPr txBox="1"/>
          <p:nvPr/>
        </p:nvSpPr>
        <p:spPr>
          <a:xfrm>
            <a:off x="10201910" y="5425440"/>
            <a:ext cx="11430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悲苦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1" name="Text Box 21"/>
          <p:cNvSpPr txBox="1"/>
          <p:nvPr/>
        </p:nvSpPr>
        <p:spPr>
          <a:xfrm>
            <a:off x="1934845" y="5593080"/>
            <a:ext cx="6477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我爱鸟，为什么爱到不忍直视，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因为我对鸟爱得深沉</a:t>
            </a:r>
            <a:r>
              <a:rPr lang="zh-CN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endParaRPr lang="zh-CN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026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>
                                            <p:txEl>
                                              <p:charRg st="2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61">
                                            <p:txEl>
                                              <p:charRg st="2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261">
                                            <p:txEl>
                                              <p:charRg st="2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 animBg="1"/>
      <p:bldP spid="10246" grpId="0"/>
      <p:bldP spid="10247" grpId="0"/>
      <p:bldP spid="10248" grpId="0"/>
      <p:bldP spid="10249" grpId="0"/>
      <p:bldP spid="10250" grpId="0"/>
      <p:bldP spid="10251" grpId="0"/>
      <p:bldP spid="10252" grpId="0"/>
      <p:bldP spid="10253" grpId="0"/>
      <p:bldP spid="10254" grpId="0"/>
      <p:bldP spid="10255" grpId="0"/>
      <p:bldP spid="10256" grpId="0"/>
      <p:bldP spid="10257" grpId="0"/>
      <p:bldP spid="10258" grpId="0"/>
      <p:bldP spid="1026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5882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思考：周记，</a:t>
            </a:r>
            <a:r>
              <a:rPr lang="zh-CN" altLang="en-US" sz="4000" b="1" u="sng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写什么？为何写？如何写？ </a:t>
            </a:r>
            <a:endParaRPr lang="zh-CN" altLang="en-US" sz="4000" b="1" u="sng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有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标题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，不少于</a:t>
            </a: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700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字，用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积累本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写！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多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观察、思考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身边人、事。写发生在本周中最值得写、最有意义的事情。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3.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目的一：培养自己的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表达习惯、表达风格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4.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目的二：积累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写作素材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66735" y="5503545"/>
            <a:ext cx="3845560" cy="11887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7200" b="1">
                <a:solidFill>
                  <a:srgbClr val="0000CC"/>
                </a:solidFill>
                <a:latin typeface="华文行楷" panose="02010800040101010101" charset="-122"/>
                <a:ea typeface="华文行楷" panose="02010800040101010101" charset="-122"/>
              </a:rPr>
              <a:t>自我管理</a:t>
            </a:r>
            <a:endParaRPr lang="zh-CN" altLang="en-US" sz="7200" b="1">
              <a:solidFill>
                <a:srgbClr val="0000CC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97283"/>
          <p:cNvSpPr/>
          <p:nvPr/>
        </p:nvSpPr>
        <p:spPr>
          <a:xfrm>
            <a:off x="199390" y="137795"/>
            <a:ext cx="11826240" cy="6187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齐读第五段，思考：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第五段中，作者说：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我爱鸟的声音、鸟的形体，这爱好是很单纯的，我对鸟并不存任何幻想。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如何理解这句话？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本段末句：</a:t>
            </a:r>
            <a:r>
              <a:rPr lang="en-US" altLang="zh-CN" sz="40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我想，济慈的《夜莺》、雪莱的《云雀》，还不都是诗人自我的幻想，与鸟何干？</a:t>
            </a:r>
            <a:r>
              <a:rPr lang="en-US" altLang="zh-CN" sz="40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endParaRPr lang="en-US" altLang="zh-CN" sz="4000" b="1" u="sng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你认为作者对济慈他们经典作品中关于鸟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的描写与讴歌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，是持批判态度，还是欣赏态度呢？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97283"/>
          <p:cNvSpPr/>
          <p:nvPr/>
        </p:nvSpPr>
        <p:spPr>
          <a:xfrm>
            <a:off x="199390" y="137795"/>
            <a:ext cx="11826240" cy="5638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齐读第五段，思考：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第五段中，作者说：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我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爱鸟的声音、鸟的形体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，这爱好是很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单纯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的，我对鸟并不存任何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幻想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如何理解这句话？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幻想：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指历代诗文在鸟儿身上长期形容、渲染而成的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象征意蕴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单纯：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指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而作者爱的只是鸟的声音、形体等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自然形态与客观存在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，并不受那些文化意蕴影响，这种爱不因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鸟儿本身美丑好坏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之分而有别。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97283"/>
          <p:cNvSpPr/>
          <p:nvPr/>
        </p:nvSpPr>
        <p:spPr>
          <a:xfrm>
            <a:off x="199390" y="137795"/>
            <a:ext cx="11826240" cy="58216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齐读第六段，思考：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第六段中，作者说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鸟有时也给人悲苦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。这与作者看到笼中鸟时的感情有何不同？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笼中鸟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——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丰衣足食，却无自由，引起的是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失去自由的苦闷之情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枝头鸟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——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求生于严酷的环境中，引起的是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生命受外力摧折的痛苦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。作者推己及物，情感发端于鸟，而终于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对人生的了解与同情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Rectangle 2"/>
          <p:cNvSpPr>
            <a:spLocks noGrp="1"/>
          </p:cNvSpPr>
          <p:nvPr>
            <p:ph idx="1"/>
          </p:nvPr>
        </p:nvSpPr>
        <p:spPr>
          <a:xfrm>
            <a:off x="2564130" y="3684905"/>
            <a:ext cx="8150225" cy="1760855"/>
          </a:xfrm>
        </p:spPr>
        <p:txBody>
          <a:bodyPr wrap="square" lIns="91440" tIns="45720" rIns="91440" bIns="45720" anchor="t"/>
          <a:p>
            <a:pPr eaLnBrk="1" hangingPunct="1"/>
            <a:r>
              <a:rPr lang="zh-CN" altLang="en-US" sz="4400" b="1" dirty="0">
                <a:solidFill>
                  <a:srgbClr val="0000CC"/>
                </a:solidFill>
                <a:ea typeface="黑体" panose="02010600030101010101" pitchFamily="49" charset="-122"/>
              </a:rPr>
              <a:t>对囚笼般的现实的不满</a:t>
            </a:r>
            <a:endParaRPr lang="zh-CN" altLang="en-US" sz="4400" b="1" dirty="0">
              <a:solidFill>
                <a:srgbClr val="0000CC"/>
              </a:solidFill>
              <a:ea typeface="黑体" panose="02010600030101010101" pitchFamily="49" charset="-122"/>
            </a:endParaRPr>
          </a:p>
          <a:p>
            <a:pPr eaLnBrk="1" hangingPunct="1"/>
            <a:r>
              <a:rPr lang="zh-CN" altLang="en-US" sz="4400" b="1" dirty="0">
                <a:solidFill>
                  <a:srgbClr val="0000CC"/>
                </a:solidFill>
                <a:ea typeface="黑体" panose="02010600030101010101" pitchFamily="49" charset="-122"/>
              </a:rPr>
              <a:t>对自由平等生活的向往</a:t>
            </a:r>
            <a:endParaRPr lang="zh-CN" altLang="en-US" sz="4400" b="1" dirty="0">
              <a:solidFill>
                <a:srgbClr val="0000CC"/>
              </a:solidFill>
              <a:ea typeface="黑体" panose="02010600030101010101" pitchFamily="49" charset="-122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214313" y="534670"/>
            <a:ext cx="792480" cy="5327650"/>
          </a:xfrm>
          <a:prstGeom prst="rect">
            <a:avLst/>
          </a:prstGeom>
          <a:noFill/>
          <a:ln w="66675" cap="flat" cmpd="thinThick">
            <a:solidFill>
              <a:srgbClr val="0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议一议，探究文章主旨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11268" name="Rectangle 4"/>
          <p:cNvSpPr/>
          <p:nvPr/>
        </p:nvSpPr>
        <p:spPr>
          <a:xfrm>
            <a:off x="1376680" y="290195"/>
            <a:ext cx="10547350" cy="237680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zh-CN" sz="3200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     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   </a:t>
            </a:r>
            <a:r>
              <a:rPr lang="zh-CN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鸟</a:t>
            </a:r>
            <a:r>
              <a:rPr lang="zh-CN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收录在梁实秋著名散文作品集</a:t>
            </a:r>
            <a:r>
              <a:rPr lang="zh-CN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雅舍小品</a:t>
            </a:r>
            <a:r>
              <a:rPr lang="zh-CN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的第一集中，</a:t>
            </a:r>
            <a:r>
              <a:rPr lang="zh-CN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《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雅舍小品</a:t>
            </a:r>
            <a:r>
              <a:rPr lang="zh-CN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》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是梁实秋</a:t>
            </a:r>
            <a:r>
              <a:rPr lang="zh-CN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1939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年在四川北碚雅舍所写的小品文的结集。 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2564130" y="2667000"/>
            <a:ext cx="8081010" cy="701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作者借鸟想要抒发一种什么情感？</a:t>
            </a:r>
            <a:r>
              <a:rPr lang="zh-CN" altLang="en-US" sz="4000" b="1" i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4000" b="1" i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1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1266">
                                            <p:txEl>
                                              <p:charRg st="11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97283"/>
          <p:cNvSpPr/>
          <p:nvPr/>
        </p:nvSpPr>
        <p:spPr>
          <a:xfrm>
            <a:off x="88265" y="598170"/>
            <a:ext cx="11826240" cy="6187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鸟到了这种地步，我想它的苦闷，大概是仅次于粘在胶纸上的苍蝇；它的快乐，大概是仅优于在标本室里住着吧？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                      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——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梁实秋《鸟》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她不是笼子里的鸟。笼子里的鸟，开了笼，还会飞出来。她是秀在屏风上的鸟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悒郁的紫色缎子屏风上，织金云朵里的一只白鸟。年深月久了，羽毛暗了，霉了，给虫蛀了，死也还死在屏风上。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冯碧落</a:t>
            </a:r>
            <a:endParaRPr lang="zh-CN" altLang="en-US" sz="2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                 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——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张爱玲《茉莉香片》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8265" y="71120"/>
            <a:ext cx="8898255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latin typeface="华文行楷" panose="02010800040101010101" charset="-122"/>
                <a:ea typeface="华文行楷" panose="02010800040101010101" charset="-122"/>
              </a:rPr>
              <a:t>【拓展延伸】  思考：自由</a:t>
            </a:r>
            <a:endParaRPr lang="zh-CN" altLang="en-US" sz="5400" b="1"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97283"/>
          <p:cNvSpPr/>
          <p:nvPr/>
        </p:nvSpPr>
        <p:spPr>
          <a:xfrm>
            <a:off x="120015" y="26035"/>
            <a:ext cx="11826240" cy="6797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庄子钓于濮水，楚王使二大夫往先焉，曰：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愿以境内累矣！</a:t>
            </a:r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庄子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持竿不顾。</a:t>
            </a:r>
            <a:endParaRPr lang="zh-CN" altLang="en-US" sz="4000" b="1" u="sng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宁可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曳尾于涂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，不愿</a:t>
            </a:r>
            <a:r>
              <a:rPr lang="zh-CN" altLang="en-US" sz="4000" b="1" u="sng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留骨而贵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！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en-US" altLang="zh-CN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                            ——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庄子</a:t>
            </a:r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endParaRPr lang="zh-CN" altLang="en-US" sz="40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不自由，毋宁死！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若为自由故，二者皆可抛。</a:t>
            </a:r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——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裴多菲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endParaRPr lang="zh-CN" altLang="en-US" sz="48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zh-CN" altLang="en-US" sz="4800" b="1" u="sng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自由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啊，多少罪恶假汝之名以行！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/>
            <a:r>
              <a:rPr lang="en-US" altLang="zh-CN" sz="4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                ——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罗兰夫人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Text Box 3"/>
          <p:cNvSpPr txBox="1"/>
          <p:nvPr/>
        </p:nvSpPr>
        <p:spPr>
          <a:xfrm>
            <a:off x="213678" y="534035"/>
            <a:ext cx="792480" cy="5327650"/>
          </a:xfrm>
          <a:prstGeom prst="rect">
            <a:avLst/>
          </a:prstGeom>
          <a:noFill/>
          <a:ln w="66675" cap="flat" cmpd="thinThick">
            <a:solidFill>
              <a:srgbClr val="0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评一评，品味语言美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11268" name="Rectangle 4"/>
          <p:cNvSpPr/>
          <p:nvPr/>
        </p:nvSpPr>
        <p:spPr>
          <a:xfrm>
            <a:off x="1313180" y="170180"/>
            <a:ext cx="10631170" cy="237617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>
              <a:lnSpc>
                <a:spcPct val="90000"/>
              </a:lnSpc>
            </a:pPr>
            <a:r>
              <a:rPr lang="zh-CN" altLang="zh-CN" sz="3200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     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 </a:t>
            </a:r>
            <a:r>
              <a:rPr lang="en-US" altLang="zh-CN" sz="4000" b="1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  </a:t>
            </a:r>
            <a:r>
              <a:rPr lang="en-US" altLang="zh-CN" sz="4400" b="1" i="1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“</a:t>
            </a:r>
            <a:r>
              <a:rPr lang="zh-CN" altLang="en-US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我爱鸟</a:t>
            </a:r>
            <a:r>
              <a:rPr lang="en-US" altLang="zh-CN" sz="4400" b="1" i="1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”</a:t>
            </a:r>
            <a:r>
              <a:rPr lang="zh-CN" altLang="en-US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。文章一开始就表</a:t>
            </a:r>
            <a:r>
              <a:rPr lang="en-US" altLang="zh-CN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情</a:t>
            </a:r>
            <a:r>
              <a:rPr lang="en-US" altLang="zh-CN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，直截了当。请用</a:t>
            </a:r>
            <a:r>
              <a:rPr lang="en-US" altLang="zh-CN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分钟时间，在</a:t>
            </a:r>
            <a:r>
              <a:rPr lang="en-US" altLang="zh-CN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44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段找出能体现作者爱鸟之情的语句，并写下你的批注。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endParaRPr lang="zh-CN" altLang="en-US" sz="3200" b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2051050" y="2722245"/>
            <a:ext cx="9003665" cy="27736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合作分工：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1 3 5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号，用词生动形象 描写角度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2 4 6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号，赏析修辞 句式特点 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1268" grpId="0"/>
      <p:bldP spid="1126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Text Box 3"/>
          <p:cNvSpPr txBox="1"/>
          <p:nvPr/>
        </p:nvSpPr>
        <p:spPr>
          <a:xfrm>
            <a:off x="247333" y="333375"/>
            <a:ext cx="792480" cy="5327650"/>
          </a:xfrm>
          <a:prstGeom prst="rect">
            <a:avLst/>
          </a:prstGeom>
          <a:noFill/>
          <a:ln w="66675" cap="flat" cmpd="thinThick">
            <a:solidFill>
              <a:srgbClr val="0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评一评，品味语言美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11268" name="Rectangle 4"/>
          <p:cNvSpPr/>
          <p:nvPr/>
        </p:nvSpPr>
        <p:spPr>
          <a:xfrm>
            <a:off x="1312545" y="103505"/>
            <a:ext cx="10631170" cy="209042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>
              <a:lnSpc>
                <a:spcPct val="90000"/>
              </a:lnSpc>
            </a:pPr>
            <a:r>
              <a:rPr lang="zh-CN" altLang="zh-CN" sz="3200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     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 </a:t>
            </a:r>
            <a:r>
              <a:rPr lang="en-US" altLang="zh-CN" sz="4000" b="1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  </a:t>
            </a:r>
            <a:r>
              <a:rPr lang="en-US" altLang="zh-CN" sz="4000" b="1" i="1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“</a:t>
            </a:r>
            <a:r>
              <a:rPr lang="zh-CN" altLang="en-US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我爱鸟</a:t>
            </a:r>
            <a:r>
              <a:rPr lang="en-US" altLang="zh-CN" sz="4000" b="1" i="1" dirty="0">
                <a:solidFill>
                  <a:srgbClr val="000000"/>
                </a:solidFill>
                <a:latin typeface="Arial" panose="020B0604020202020204" pitchFamily="34" charset="0"/>
                <a:ea typeface="KTJ+ZLOFjk-2"/>
              </a:rPr>
              <a:t>”</a:t>
            </a:r>
            <a:r>
              <a:rPr lang="zh-CN" altLang="en-US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。文章一开始就表</a:t>
            </a:r>
            <a:r>
              <a:rPr lang="en-US" altLang="zh-CN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情</a:t>
            </a:r>
            <a:r>
              <a:rPr lang="en-US" altLang="zh-CN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，直截了当。请用</a:t>
            </a:r>
            <a:r>
              <a:rPr lang="en-US" altLang="zh-CN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分钟时间，在</a:t>
            </a:r>
            <a:r>
              <a:rPr lang="en-US" altLang="zh-CN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4000" b="1" i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段找出能体现作者爱鸟之情的语句，并写下你的批注。</a:t>
            </a:r>
            <a:r>
              <a:rPr lang="zh-CN" altLang="en-US" sz="3200" b="1" i="1" dirty="0">
                <a:solidFill>
                  <a:srgbClr val="0000C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endParaRPr lang="zh-CN" altLang="en-US" sz="3200" b="1" i="1" dirty="0">
              <a:solidFill>
                <a:srgbClr val="0000C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1312545" y="2193925"/>
            <a:ext cx="10513695" cy="3383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发言句式：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我分析第</a:t>
            </a:r>
            <a:r>
              <a:rPr lang="en-US" altLang="zh-CN" sz="4000" b="1" u="sng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4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段第</a:t>
            </a:r>
            <a:r>
              <a:rPr lang="en-US" altLang="zh-CN" sz="4000" b="1" u="sng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6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句，这段的</a:t>
            </a:r>
            <a:r>
              <a:rPr lang="zh-CN" altLang="en-US" sz="4400" b="1" u="sng" dirty="0">
                <a:latin typeface="黑体" panose="02010600030101010101" pitchFamily="49" charset="-122"/>
                <a:ea typeface="黑体" panose="02010600030101010101" pitchFamily="49" charset="-122"/>
              </a:rPr>
              <a:t>描写和用词生动形象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（方向）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，用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伫立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”“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拳着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”“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缩着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这些动词，刻画了</a:t>
            </a:r>
            <a:r>
              <a:rPr lang="zh-CN" altLang="en-US" sz="4400" b="1" u="sng" dirty="0">
                <a:latin typeface="黑体" panose="02010600030101010101" pitchFamily="49" charset="-122"/>
                <a:ea typeface="黑体" panose="02010600030101010101" pitchFamily="49" charset="-122"/>
              </a:rPr>
              <a:t>白鹭的形态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</a:rPr>
              <a:t>，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真实形象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；又用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白、青、黛青、釉绿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等几种颜色作点染，</a:t>
            </a:r>
            <a:r>
              <a:rPr lang="zh-CN" altLang="en-US" sz="4400" b="1" dirty="0">
                <a:latin typeface="黑体" panose="02010600030101010101" pitchFamily="49" charset="-122"/>
                <a:ea typeface="黑体" panose="02010600030101010101" pitchFamily="49" charset="-122"/>
              </a:rPr>
              <a:t>渲染了意境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，显示</a:t>
            </a:r>
            <a:r>
              <a:rPr lang="zh-CN" altLang="en-US" sz="4400" b="1" dirty="0">
                <a:latin typeface="黑体" panose="02010600030101010101" pitchFamily="49" charset="-122"/>
                <a:ea typeface="黑体" panose="02010600030101010101" pitchFamily="49" charset="-122"/>
              </a:rPr>
              <a:t>爱鸟之情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</a:t>
            </a:r>
            <a:endParaRPr lang="zh-CN" altLang="en-US" sz="40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1268" grpId="0"/>
      <p:bldP spid="112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5638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《西游记》阅读分享：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①大有唐王降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敕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封，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钦差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玄奘问禅宗。坚心磨琢寻龙袕，着意修持上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鹫峰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。边界远游多少国，云山前度万千重。自今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别驾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投西去，秉教迦持悟大空。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②数村木落</a:t>
            </a:r>
            <a:r>
              <a:rPr lang="zh-CN" altLang="en-US" sz="4000" b="1" u="sng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芦花碎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，几树枫杨</a:t>
            </a:r>
            <a:r>
              <a:rPr lang="zh-CN" altLang="en-US" sz="4000" b="1" u="sng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红叶坠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。路途烟雨故人稀，黄菊丽，山骨细，</a:t>
            </a:r>
            <a:r>
              <a:rPr lang="zh-CN" altLang="en-US" sz="4000" b="1" u="sng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水寒荷破人憔悴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。白蘋红蓼霜天雪，落霞孤鹜长空坠。依稀黯淡野云飞，玄鸟去，宾鸿至，嘹嘹呖呖声宵碎。（速背 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何类景</a:t>
            </a:r>
            <a:endParaRPr lang="zh-CN" altLang="en-US" sz="4000" b="1" u="sng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5577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③一行三人，连马四口，迎着清霜，看着明月，行有数十里远近，见一山岭，只得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拨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草寻路，说不尽崎岖难走，又恐怕错了路径。正疑思之间，忽然失足，三人连马都跌落坑坎之中。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④又无奈那马腰软蹄弯，即便跪下，伏倒在地，打又打不起，牵又牵不动。苦得个法师衬身无地，真个有万分凄楚，已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自分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必死，莫可奈何。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钦差：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皇帝亲自派遣。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220980" y="161290"/>
            <a:ext cx="11791315" cy="4114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u="sng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万壑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风尘冷，</a:t>
            </a:r>
            <a:r>
              <a:rPr lang="zh-CN" altLang="en-US" sz="4000" b="1" u="sng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千崖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气象奇。</a:t>
            </a:r>
            <a:r>
              <a:rPr lang="zh-CN" altLang="en-US" sz="4000" b="1" u="sng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一径野花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香袭体，</a:t>
            </a:r>
            <a:r>
              <a:rPr lang="zh-CN" altLang="en-US" sz="4000" b="1" u="sng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数竿幽竹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绿依依。草门楼，篱笆院，堪描堪画；石板桥，白土壁，真乐真稀。秋容萧索，爽气孤高。道旁黄叶落，岭上白云飘。疏林内山禽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聒聒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，庄门外细犬嘹嘹。（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速背！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）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陷虎穴金星解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厄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  <a:cs typeface="宋体" panose="02010600030101010101" pitchFamily="2" charset="-122"/>
                <a:sym typeface="+mn-ea"/>
              </a:rPr>
              <a:t> 双叉岭伯钦留僧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3732</Words>
  <Application>WPS 演示</Application>
  <PresentationFormat>宽屏</PresentationFormat>
  <Paragraphs>233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Arial</vt:lpstr>
      <vt:lpstr>宋体</vt:lpstr>
      <vt:lpstr>Wingdings</vt:lpstr>
      <vt:lpstr>楷体</vt:lpstr>
      <vt:lpstr>楷体</vt:lpstr>
      <vt:lpstr>隶书</vt:lpstr>
      <vt:lpstr>Dotum</vt:lpstr>
      <vt:lpstr>David</vt:lpstr>
      <vt:lpstr>黑体</vt:lpstr>
      <vt:lpstr>华文行楷</vt:lpstr>
      <vt:lpstr>KTJ+ZLOFjk-2</vt:lpstr>
      <vt:lpstr>楷体_GB2312</vt:lpstr>
      <vt:lpstr>微软雅黑</vt:lpstr>
      <vt:lpstr>Calibri Light</vt:lpstr>
      <vt:lpstr>Calibri</vt:lpstr>
      <vt:lpstr>Courier New</vt:lpstr>
      <vt:lpstr>Office 主题</vt:lpstr>
      <vt:lpstr>PowerPoint 演示文稿</vt:lpstr>
      <vt:lpstr>PowerPoint 演示文稿</vt:lpstr>
      <vt:lpstr>PowerPoint 演示文稿</vt:lpstr>
      <vt:lpstr>PowerPoint 演示文稿</vt:lpstr>
      <vt:lpstr>【查一查】读准生字、生词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感情基调：我爱 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48</cp:revision>
  <dcterms:created xsi:type="dcterms:W3CDTF">2016-12-20T15:16:00Z</dcterms:created>
  <dcterms:modified xsi:type="dcterms:W3CDTF">2016-12-23T12:30:49Z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