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wmf" ContentType="image/x-wmf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341" r:id="rId4"/>
    <p:sldId id="342" r:id="rId5"/>
    <p:sldId id="348" r:id="rId6"/>
    <p:sldId id="349" r:id="rId7"/>
    <p:sldId id="350" r:id="rId8"/>
    <p:sldId id="351" r:id="rId9"/>
    <p:sldId id="352" r:id="rId10"/>
    <p:sldId id="353" r:id="rId11"/>
    <p:sldId id="354" r:id="rId12"/>
    <p:sldId id="355" r:id="rId13"/>
    <p:sldId id="356" r:id="rId14"/>
    <p:sldId id="357" r:id="rId15"/>
    <p:sldId id="358" r:id="rId16"/>
    <p:sldId id="361" r:id="rId17"/>
    <p:sldId id="359" r:id="rId18"/>
    <p:sldId id="360" r:id="rId19"/>
    <p:sldId id="362" r:id="rId20"/>
    <p:sldId id="363" r:id="rId21"/>
    <p:sldId id="365" r:id="rId22"/>
    <p:sldId id="364" r:id="rId23"/>
    <p:sldId id="366" r:id="rId24"/>
    <p:sldId id="367" r:id="rId25"/>
    <p:sldId id="368" r:id="rId26"/>
    <p:sldId id="369" r:id="rId27"/>
    <p:sldId id="370" r:id="rId2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0" d="100"/>
          <a:sy n="70" d="100"/>
        </p:scale>
        <p:origin x="49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" Target="slides/slide1.xml"/><Relationship Id="rId29" Type="http://schemas.openxmlformats.org/officeDocument/2006/relationships/presProps" Target="presProps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5" Type="http://schemas.openxmlformats.org/officeDocument/2006/relationships/image" Target="../media/image7.wmf"/><Relationship Id="rId4" Type="http://schemas.openxmlformats.org/officeDocument/2006/relationships/image" Target="../media/image6.wmf"/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4" Type="http://schemas.openxmlformats.org/officeDocument/2006/relationships/image" Target="../media/image11.wmf"/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image" Target="../media/image16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image" Target="../media/image24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NULL" TargetMode="Externa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image" Target="../media/image6.wmf"/><Relationship Id="rId8" Type="http://schemas.openxmlformats.org/officeDocument/2006/relationships/oleObject" Target="../embeddings/oleObject4.bin"/><Relationship Id="rId7" Type="http://schemas.openxmlformats.org/officeDocument/2006/relationships/image" Target="../media/image5.wmf"/><Relationship Id="rId6" Type="http://schemas.openxmlformats.org/officeDocument/2006/relationships/oleObject" Target="../embeddings/oleObject3.bin"/><Relationship Id="rId5" Type="http://schemas.openxmlformats.org/officeDocument/2006/relationships/image" Target="../media/image4.wmf"/><Relationship Id="rId4" Type="http://schemas.openxmlformats.org/officeDocument/2006/relationships/oleObject" Target="../embeddings/oleObject2.bin"/><Relationship Id="rId3" Type="http://schemas.openxmlformats.org/officeDocument/2006/relationships/image" Target="../media/image3.wmf"/><Relationship Id="rId2" Type="http://schemas.openxmlformats.org/officeDocument/2006/relationships/oleObject" Target="../embeddings/oleObject1.bin"/><Relationship Id="rId13" Type="http://schemas.openxmlformats.org/officeDocument/2006/relationships/vmlDrawing" Target="../drawings/vmlDrawing1.vml"/><Relationship Id="rId12" Type="http://schemas.openxmlformats.org/officeDocument/2006/relationships/slideLayout" Target="../slideLayouts/slideLayout1.xml"/><Relationship Id="rId11" Type="http://schemas.openxmlformats.org/officeDocument/2006/relationships/image" Target="../media/image7.wmf"/><Relationship Id="rId10" Type="http://schemas.openxmlformats.org/officeDocument/2006/relationships/oleObject" Target="../embeddings/oleObject5.bin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image" Target="../media/image11.wmf"/><Relationship Id="rId8" Type="http://schemas.openxmlformats.org/officeDocument/2006/relationships/oleObject" Target="../embeddings/oleObject9.bin"/><Relationship Id="rId7" Type="http://schemas.openxmlformats.org/officeDocument/2006/relationships/image" Target="../media/image10.wmf"/><Relationship Id="rId6" Type="http://schemas.openxmlformats.org/officeDocument/2006/relationships/oleObject" Target="../embeddings/oleObject8.bin"/><Relationship Id="rId5" Type="http://schemas.openxmlformats.org/officeDocument/2006/relationships/image" Target="../media/image9.wmf"/><Relationship Id="rId4" Type="http://schemas.openxmlformats.org/officeDocument/2006/relationships/oleObject" Target="../embeddings/oleObject7.bin"/><Relationship Id="rId3" Type="http://schemas.openxmlformats.org/officeDocument/2006/relationships/image" Target="../media/image8.wmf"/><Relationship Id="rId2" Type="http://schemas.openxmlformats.org/officeDocument/2006/relationships/oleObject" Target="../embeddings/oleObject6.bin"/><Relationship Id="rId12" Type="http://schemas.openxmlformats.org/officeDocument/2006/relationships/vmlDrawing" Target="../drawings/vmlDrawing2.vml"/><Relationship Id="rId11" Type="http://schemas.openxmlformats.org/officeDocument/2006/relationships/slideLayout" Target="../slideLayouts/slideLayout1.xml"/><Relationship Id="rId10" Type="http://schemas.openxmlformats.org/officeDocument/2006/relationships/image" Target="../media/image12.png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3.png"/><Relationship Id="rId1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NULL" TargetMode="External"/><Relationship Id="rId2" Type="http://schemas.openxmlformats.org/officeDocument/2006/relationships/image" Target="../media/image14.png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3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5.emf"/><Relationship Id="rId2" Type="http://schemas.openxmlformats.org/officeDocument/2006/relationships/oleObject" Target="../embeddings/oleObject10.bin"/><Relationship Id="rId1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4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7.wmf"/><Relationship Id="rId4" Type="http://schemas.openxmlformats.org/officeDocument/2006/relationships/oleObject" Target="../embeddings/oleObject12.bin"/><Relationship Id="rId3" Type="http://schemas.openxmlformats.org/officeDocument/2006/relationships/image" Target="../media/image16.wmf"/><Relationship Id="rId2" Type="http://schemas.openxmlformats.org/officeDocument/2006/relationships/oleObject" Target="../embeddings/oleObject11.bin"/><Relationship Id="rId1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5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8.wmf"/><Relationship Id="rId2" Type="http://schemas.openxmlformats.org/officeDocument/2006/relationships/oleObject" Target="../embeddings/oleObject13.bin"/><Relationship Id="rId1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6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9.emf"/><Relationship Id="rId2" Type="http://schemas.openxmlformats.org/officeDocument/2006/relationships/oleObject" Target="../embeddings/oleObject14.bin"/><Relationship Id="rId1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0.wmf"/><Relationship Id="rId1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7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1.wmf"/><Relationship Id="rId2" Type="http://schemas.openxmlformats.org/officeDocument/2006/relationships/oleObject" Target="../embeddings/oleObject15.bin"/><Relationship Id="rId1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8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2.emf"/><Relationship Id="rId2" Type="http://schemas.openxmlformats.org/officeDocument/2006/relationships/oleObject" Target="../embeddings/oleObject16.bin"/><Relationship Id="rId1" Type="http://schemas.openxmlformats.org/officeDocument/2006/relationships/image" Target="../media/image1.jpeg"/></Relationships>
</file>

<file path=ppt/slides/_rels/slide21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9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3.emf"/><Relationship Id="rId2" Type="http://schemas.openxmlformats.org/officeDocument/2006/relationships/oleObject" Target="../embeddings/oleObject17.bin"/><Relationship Id="rId1" Type="http://schemas.openxmlformats.org/officeDocument/2006/relationships/image" Target="../media/image1.jpeg"/></Relationships>
</file>

<file path=ppt/slides/_rels/slide22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0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25.emf"/><Relationship Id="rId4" Type="http://schemas.openxmlformats.org/officeDocument/2006/relationships/oleObject" Target="../embeddings/oleObject19.bin"/><Relationship Id="rId3" Type="http://schemas.openxmlformats.org/officeDocument/2006/relationships/image" Target="../media/image24.emf"/><Relationship Id="rId2" Type="http://schemas.openxmlformats.org/officeDocument/2006/relationships/oleObject" Target="../embeddings/oleObject18.bin"/><Relationship Id="rId1" Type="http://schemas.openxmlformats.org/officeDocument/2006/relationships/image" Target="../media/image1.jpeg"/></Relationships>
</file>

<file path=ppt/slides/_rels/slide23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1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6.emf"/><Relationship Id="rId2" Type="http://schemas.openxmlformats.org/officeDocument/2006/relationships/oleObject" Target="../embeddings/oleObject20.bin"/><Relationship Id="rId1" Type="http://schemas.openxmlformats.org/officeDocument/2006/relationships/image" Target="../media/image1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>
                <a:solidFill>
                  <a:srgbClr val="7030A0"/>
                </a:solidFill>
              </a:rPr>
              <a:t>1.3 </a:t>
            </a:r>
            <a:r>
              <a:rPr lang="zh-CN" altLang="en-US" b="1">
                <a:solidFill>
                  <a:srgbClr val="7030A0"/>
                </a:solidFill>
              </a:rPr>
              <a:t>集合的基本运算</a:t>
            </a:r>
            <a:r>
              <a:rPr lang="en-US" altLang="zh-CN"/>
              <a:t> </a:t>
            </a:r>
            <a:endParaRPr lang="zh-CN" altLang="en-US"/>
          </a:p>
        </p:txBody>
      </p:sp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6" name="Text Box 5"/>
          <p:cNvSpPr txBox="1"/>
          <p:nvPr/>
        </p:nvSpPr>
        <p:spPr>
          <a:xfrm>
            <a:off x="278130" y="1739900"/>
            <a:ext cx="11701780" cy="147002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lnSpc>
                <a:spcPct val="160000"/>
              </a:lnSpc>
              <a:spcBef>
                <a:spcPct val="50000"/>
              </a:spcBef>
            </a:pPr>
            <a:r>
              <a:rPr lang="en-US" altLang="zh-CN" sz="2800" baseline="0">
                <a:solidFill>
                  <a:srgbClr val="0000FF"/>
                </a:solidFill>
                <a:latin typeface="宋体" panose="02010600030101010101" pitchFamily="2" charset="-122"/>
              </a:rPr>
              <a:t>    </a:t>
            </a:r>
            <a:r>
              <a:rPr lang="zh-CN" altLang="en-US" sz="28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两个实数除了可以比较大小外，还可以进行加减法运算</a:t>
            </a:r>
            <a:r>
              <a:rPr lang="en-US" altLang="zh-CN" sz="2800" baseline="0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  <a:r>
              <a:rPr lang="zh-CN" altLang="en-US" sz="28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如果集合与实数相类比，我们会想集合是否也可以进行“加减”运算呢？</a:t>
            </a:r>
            <a:endParaRPr lang="en-US" altLang="zh-CN" sz="2800" baseline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81635" y="3537585"/>
            <a:ext cx="11428730" cy="15068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阅读课本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P10</a:t>
            </a:r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：</a:t>
            </a:r>
            <a:endParaRPr lang="zh-CN" altLang="en-US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30000"/>
              </a:lnSpc>
            </a:pP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              </a:t>
            </a:r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小组讨论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</a:t>
            </a:r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思考两个集合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“</a:t>
            </a:r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加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”</a:t>
            </a:r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运算？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   </a:t>
            </a:r>
            <a:endParaRPr lang="zh-CN" altLang="en-US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3" name="Text Box 5"/>
          <p:cNvSpPr txBox="1"/>
          <p:nvPr/>
        </p:nvSpPr>
        <p:spPr>
          <a:xfrm>
            <a:off x="446405" y="2057400"/>
            <a:ext cx="940879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altLang="zh-CN" sz="2800" b="0" baseline="0">
                <a:latin typeface="宋体" panose="02010600030101010101" pitchFamily="2" charset="-122"/>
              </a:rPr>
              <a:t>    </a:t>
            </a:r>
            <a:r>
              <a:rPr lang="zh-CN" altLang="en-US" sz="28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观察下列各个集合</a:t>
            </a:r>
            <a:r>
              <a:rPr lang="en-US" altLang="zh-CN" sz="2800" baseline="0">
                <a:solidFill>
                  <a:srgbClr val="0000FF"/>
                </a:solidFill>
                <a:latin typeface="宋体" panose="02010600030101010101" pitchFamily="2" charset="-122"/>
              </a:rPr>
              <a:t>,</a:t>
            </a:r>
            <a:r>
              <a:rPr lang="zh-CN" altLang="en-US" sz="28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你能说出集合</a:t>
            </a:r>
            <a:r>
              <a:rPr lang="en-US" altLang="zh-CN" sz="2800" baseline="0">
                <a:solidFill>
                  <a:srgbClr val="0000FF"/>
                </a:solidFill>
                <a:latin typeface="宋体" panose="02010600030101010101" pitchFamily="2" charset="-122"/>
              </a:rPr>
              <a:t>A,B</a:t>
            </a:r>
            <a:r>
              <a:rPr lang="zh-CN" altLang="en-US" sz="28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，</a:t>
            </a:r>
            <a:r>
              <a:rPr lang="en-US" altLang="zh-CN" sz="2800" baseline="0">
                <a:solidFill>
                  <a:srgbClr val="0000FF"/>
                </a:solidFill>
                <a:latin typeface="宋体" panose="02010600030101010101" pitchFamily="2" charset="-122"/>
              </a:rPr>
              <a:t>C</a:t>
            </a:r>
            <a:r>
              <a:rPr lang="zh-CN" altLang="en-US" sz="28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之间的关系吗</a:t>
            </a:r>
            <a:r>
              <a:rPr lang="en-US" altLang="zh-CN" sz="2800" baseline="0">
                <a:solidFill>
                  <a:srgbClr val="0000FF"/>
                </a:solidFill>
                <a:latin typeface="宋体" panose="02010600030101010101" pitchFamily="2" charset="-122"/>
              </a:rPr>
              <a:t>?</a:t>
            </a:r>
            <a:endParaRPr lang="en-US" altLang="zh-CN" sz="2800" baseline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319494" name="Text Box 6"/>
          <p:cNvSpPr txBox="1"/>
          <p:nvPr/>
        </p:nvSpPr>
        <p:spPr>
          <a:xfrm>
            <a:off x="903605" y="2831783"/>
            <a:ext cx="8164513" cy="5191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US" altLang="zh-CN" sz="2800" baseline="0">
                <a:solidFill>
                  <a:srgbClr val="0000FF"/>
                </a:solidFill>
                <a:latin typeface="宋体" panose="02010600030101010101" pitchFamily="2" charset="-122"/>
              </a:rPr>
              <a:t>(1) A={1,3,5}, B={2,4,6} ,C={1,2,3,4,5,6}</a:t>
            </a:r>
            <a:endParaRPr lang="en-US" altLang="zh-CN" sz="2800" baseline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319495" name="Text Box 7"/>
          <p:cNvSpPr txBox="1"/>
          <p:nvPr/>
        </p:nvSpPr>
        <p:spPr>
          <a:xfrm>
            <a:off x="903605" y="3603625"/>
            <a:ext cx="7481888" cy="11604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US" altLang="zh-CN" sz="2800" baseline="0">
                <a:solidFill>
                  <a:srgbClr val="0000FF"/>
                </a:solidFill>
                <a:latin typeface="宋体" panose="02010600030101010101" pitchFamily="2" charset="-122"/>
              </a:rPr>
              <a:t>(2) A={</a:t>
            </a:r>
            <a:r>
              <a:rPr lang="en-US" altLang="zh-CN" sz="2800" baseline="0" err="1">
                <a:solidFill>
                  <a:srgbClr val="0000FF"/>
                </a:solidFill>
                <a:latin typeface="宋体" panose="02010600030101010101" pitchFamily="2" charset="-122"/>
              </a:rPr>
              <a:t>x|x</a:t>
            </a:r>
            <a:r>
              <a:rPr lang="zh-CN" altLang="en-US" sz="28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是有理数</a:t>
            </a:r>
            <a:r>
              <a:rPr lang="en-US" altLang="zh-CN" sz="2800" baseline="0">
                <a:solidFill>
                  <a:srgbClr val="0000FF"/>
                </a:solidFill>
                <a:latin typeface="宋体" panose="02010600030101010101" pitchFamily="2" charset="-122"/>
              </a:rPr>
              <a:t>},B={</a:t>
            </a:r>
            <a:r>
              <a:rPr lang="en-US" altLang="zh-CN" sz="2800" baseline="0" err="1">
                <a:solidFill>
                  <a:srgbClr val="0000FF"/>
                </a:solidFill>
                <a:latin typeface="宋体" panose="02010600030101010101" pitchFamily="2" charset="-122"/>
              </a:rPr>
              <a:t>x|x</a:t>
            </a:r>
            <a:r>
              <a:rPr lang="zh-CN" altLang="en-US" sz="28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是无理数</a:t>
            </a:r>
            <a:r>
              <a:rPr lang="en-US" altLang="zh-CN" sz="2800" baseline="0">
                <a:solidFill>
                  <a:srgbClr val="0000FF"/>
                </a:solidFill>
                <a:latin typeface="宋体" panose="02010600030101010101" pitchFamily="2" charset="-122"/>
              </a:rPr>
              <a:t>},</a:t>
            </a:r>
            <a:endParaRPr lang="en-US" altLang="zh-CN" sz="2800" baseline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US" altLang="zh-CN" sz="2800" baseline="0">
                <a:solidFill>
                  <a:srgbClr val="0000FF"/>
                </a:solidFill>
                <a:latin typeface="宋体" panose="02010600030101010101" pitchFamily="2" charset="-122"/>
              </a:rPr>
              <a:t>    C={</a:t>
            </a:r>
            <a:r>
              <a:rPr lang="en-US" altLang="zh-CN" sz="2800" baseline="0" err="1">
                <a:solidFill>
                  <a:srgbClr val="0000FF"/>
                </a:solidFill>
                <a:latin typeface="宋体" panose="02010600030101010101" pitchFamily="2" charset="-122"/>
              </a:rPr>
              <a:t>x|x</a:t>
            </a:r>
            <a:r>
              <a:rPr lang="zh-CN" altLang="en-US" sz="28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是实数</a:t>
            </a:r>
            <a:r>
              <a:rPr lang="en-US" altLang="zh-CN" sz="2800" baseline="0">
                <a:solidFill>
                  <a:srgbClr val="0000FF"/>
                </a:solidFill>
                <a:latin typeface="宋体" panose="02010600030101010101" pitchFamily="2" charset="-122"/>
              </a:rPr>
              <a:t>}.</a:t>
            </a:r>
            <a:endParaRPr lang="en-US" altLang="zh-CN" sz="2800" baseline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319496" name="Text Box 8"/>
          <p:cNvSpPr txBox="1"/>
          <p:nvPr/>
        </p:nvSpPr>
        <p:spPr>
          <a:xfrm>
            <a:off x="728345" y="5033645"/>
            <a:ext cx="954595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3200" b="1" baseline="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集合</a:t>
            </a:r>
            <a:r>
              <a:rPr lang="en-US" altLang="zh-CN" sz="3200" b="1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C</a:t>
            </a:r>
            <a:r>
              <a:rPr lang="zh-CN" altLang="en-US" sz="3200" b="1" baseline="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是由所有属于集合</a:t>
            </a:r>
            <a:r>
              <a:rPr lang="en-US" altLang="zh-CN" sz="3200" b="1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A</a:t>
            </a:r>
            <a:r>
              <a:rPr lang="zh-CN" altLang="en-US" sz="3200" b="1" baseline="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和集合</a:t>
            </a:r>
            <a:r>
              <a:rPr lang="en-US" altLang="zh-CN" sz="3200" b="1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B</a:t>
            </a:r>
            <a:r>
              <a:rPr lang="zh-CN" altLang="en-US" sz="3200" b="1" baseline="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的元素组成的</a:t>
            </a:r>
            <a:r>
              <a:rPr lang="en-US" altLang="zh-CN" sz="3200" b="1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.</a:t>
            </a:r>
            <a:endParaRPr lang="en-US" altLang="zh-CN" sz="3200" b="1" baseline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8197" name="Text Box 14"/>
          <p:cNvSpPr txBox="1"/>
          <p:nvPr/>
        </p:nvSpPr>
        <p:spPr>
          <a:xfrm>
            <a:off x="598805" y="1350645"/>
            <a:ext cx="3619500" cy="70675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4000" baseline="0" dirty="0">
                <a:solidFill>
                  <a:srgbClr val="FF0000"/>
                </a:solidFill>
                <a:latin typeface="宋体" panose="02010600030101010101" pitchFamily="2" charset="-122"/>
              </a:rPr>
              <a:t>一、并集</a:t>
            </a:r>
            <a:endParaRPr lang="zh-CN" altLang="en-US" sz="4000" baseline="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5" name="云形标注 4"/>
          <p:cNvSpPr/>
          <p:nvPr/>
        </p:nvSpPr>
        <p:spPr>
          <a:xfrm>
            <a:off x="8578215" y="2593975"/>
            <a:ext cx="3274060" cy="2001310"/>
          </a:xfrm>
          <a:prstGeom prst="cloudCallout">
            <a:avLst>
              <a:gd name="adj1" fmla="val -64856"/>
              <a:gd name="adj2" fmla="val 62424"/>
            </a:avLst>
          </a:prstGeom>
          <a:noFill/>
          <a:ln w="952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p>
            <a:pPr>
              <a:lnSpc>
                <a:spcPct val="140000"/>
              </a:lnSpc>
            </a:pPr>
            <a:r>
              <a:rPr lang="zh-CN" altLang="en-US" sz="2800" baseline="0" dirty="0">
                <a:solidFill>
                  <a:srgbClr val="FF0000"/>
                </a:solidFill>
                <a:latin typeface="宋体" panose="02010600030101010101" pitchFamily="2" charset="-122"/>
              </a:rPr>
              <a:t>集合间元素的关系</a:t>
            </a:r>
            <a:endParaRPr lang="zh-CN" altLang="en-US" sz="2800" baseline="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9494" grpId="0"/>
      <p:bldP spid="319495" grpId="0"/>
      <p:bldP spid="319496" grpId="0"/>
      <p:bldP spid="5" grpId="0" animBg="1" uiExpand="1" build="allAtOnce"/>
      <p:bldP spid="819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17" name="Text Box 8"/>
          <p:cNvSpPr txBox="1"/>
          <p:nvPr/>
        </p:nvSpPr>
        <p:spPr>
          <a:xfrm>
            <a:off x="925195" y="1489710"/>
            <a:ext cx="10536555" cy="1296670"/>
          </a:xfrm>
          <a:prstGeom prst="rect">
            <a:avLst/>
          </a:prstGeom>
          <a:noFill/>
          <a:ln w="12700">
            <a:noFill/>
          </a:ln>
        </p:spPr>
        <p:txBody>
          <a:bodyPr wrap="square" anchor="t" anchorCtr="0">
            <a:spAutoFit/>
          </a:bodyPr>
          <a:p>
            <a:pPr>
              <a:lnSpc>
                <a:spcPct val="140000"/>
              </a:lnSpc>
              <a:spcBef>
                <a:spcPct val="50000"/>
              </a:spcBef>
            </a:pPr>
            <a:r>
              <a:rPr lang="en-US" altLang="zh-CN" sz="2800" b="0" baseline="0">
                <a:solidFill>
                  <a:srgbClr val="0000FF"/>
                </a:solidFill>
                <a:latin typeface="宋体" panose="02010600030101010101" pitchFamily="2" charset="-122"/>
              </a:rPr>
              <a:t>    </a:t>
            </a:r>
            <a:r>
              <a:rPr lang="zh-CN" altLang="en-US" sz="28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一般地，由所有属于集合</a:t>
            </a:r>
            <a:r>
              <a:rPr lang="en-US" altLang="zh-CN" sz="2800" baseline="0">
                <a:solidFill>
                  <a:srgbClr val="0000FF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28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或属于集合</a:t>
            </a:r>
            <a:r>
              <a:rPr lang="en-US" altLang="zh-CN" sz="2800" baseline="0">
                <a:solidFill>
                  <a:srgbClr val="0000FF"/>
                </a:solidFill>
                <a:latin typeface="宋体" panose="02010600030101010101" pitchFamily="2" charset="-122"/>
              </a:rPr>
              <a:t>B</a:t>
            </a:r>
            <a:r>
              <a:rPr lang="zh-CN" altLang="en-US" sz="28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的元素组成的集合，称为集合</a:t>
            </a:r>
            <a:r>
              <a:rPr lang="en-US" altLang="zh-CN" sz="2800" baseline="0">
                <a:solidFill>
                  <a:srgbClr val="0000FF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28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与</a:t>
            </a:r>
            <a:r>
              <a:rPr lang="en-US" altLang="zh-CN" sz="2800" baseline="0">
                <a:solidFill>
                  <a:srgbClr val="0000FF"/>
                </a:solidFill>
                <a:latin typeface="宋体" panose="02010600030101010101" pitchFamily="2" charset="-122"/>
              </a:rPr>
              <a:t>B</a:t>
            </a:r>
            <a:r>
              <a:rPr lang="zh-CN" altLang="en-US" sz="28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的并集， </a:t>
            </a:r>
            <a:endParaRPr lang="zh-CN" altLang="en-US" sz="2800" baseline="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233484" name="Text Box 12"/>
          <p:cNvSpPr txBox="1"/>
          <p:nvPr/>
        </p:nvSpPr>
        <p:spPr>
          <a:xfrm>
            <a:off x="929958" y="3874453"/>
            <a:ext cx="5567362" cy="1715770"/>
          </a:xfrm>
          <a:prstGeom prst="rect">
            <a:avLst/>
          </a:prstGeom>
          <a:noFill/>
          <a:ln w="12700">
            <a:noFill/>
          </a:ln>
        </p:spPr>
        <p:txBody>
          <a:bodyPr anchor="t" anchorCtr="0">
            <a:spAutoFit/>
          </a:bodyPr>
          <a:p>
            <a:pPr>
              <a:lnSpc>
                <a:spcPct val="140000"/>
              </a:lnSpc>
              <a:spcBef>
                <a:spcPct val="50000"/>
              </a:spcBef>
            </a:pPr>
            <a:r>
              <a:rPr lang="zh-CN" altLang="en-US" sz="3200" baseline="0" dirty="0">
                <a:solidFill>
                  <a:srgbClr val="FF0000"/>
                </a:solidFill>
                <a:latin typeface="宋体" panose="02010600030101010101" pitchFamily="2" charset="-122"/>
              </a:rPr>
              <a:t>即：</a:t>
            </a:r>
            <a:r>
              <a:rPr lang="en-US" altLang="zh-CN" sz="3200" baseline="0">
                <a:solidFill>
                  <a:srgbClr val="FF0000"/>
                </a:solidFill>
                <a:latin typeface="宋体" panose="02010600030101010101" pitchFamily="2" charset="-122"/>
              </a:rPr>
              <a:t>A∪B</a:t>
            </a:r>
            <a:r>
              <a:rPr lang="en-US" altLang="zh-CN" sz="3200" baseline="0">
                <a:solidFill>
                  <a:srgbClr val="0000FF"/>
                </a:solidFill>
                <a:latin typeface="宋体" panose="02010600030101010101" pitchFamily="2" charset="-122"/>
              </a:rPr>
              <a:t>__________________.</a:t>
            </a:r>
            <a:endParaRPr lang="en-US" altLang="zh-CN" sz="3200" baseline="0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50000"/>
              </a:spcBef>
            </a:pPr>
            <a:r>
              <a:rPr lang="zh-CN" altLang="en-US" sz="32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用</a:t>
            </a:r>
            <a:r>
              <a:rPr lang="en-US" altLang="zh-CN" sz="3200" baseline="0">
                <a:solidFill>
                  <a:srgbClr val="0000FF"/>
                </a:solidFill>
                <a:latin typeface="宋体" panose="02010600030101010101" pitchFamily="2" charset="-122"/>
              </a:rPr>
              <a:t>Venn</a:t>
            </a:r>
            <a:r>
              <a:rPr lang="zh-CN" altLang="en-US" sz="32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图表示为：</a:t>
            </a:r>
            <a:endParaRPr lang="zh-CN" altLang="en-US" sz="3200" baseline="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233521" name="Text Box 49"/>
          <p:cNvSpPr txBox="1"/>
          <p:nvPr/>
        </p:nvSpPr>
        <p:spPr>
          <a:xfrm>
            <a:off x="2466658" y="4029710"/>
            <a:ext cx="3943350" cy="583565"/>
          </a:xfrm>
          <a:prstGeom prst="rect">
            <a:avLst/>
          </a:prstGeom>
          <a:noFill/>
          <a:ln w="9525">
            <a:noFill/>
          </a:ln>
        </p:spPr>
        <p:txBody>
          <a:bodyPr anchor="b" anchorCtr="1">
            <a:spAutoFit/>
          </a:bodyPr>
          <a:p>
            <a:pPr algn="ctr"/>
            <a:r>
              <a:rPr lang="en-US" altLang="zh-CN" sz="3200" b="1" baseline="0">
                <a:solidFill>
                  <a:srgbClr val="FF0000"/>
                </a:solidFill>
                <a:latin typeface="宋体" panose="02010600030101010101" pitchFamily="2" charset="-122"/>
              </a:rPr>
              <a:t>={</a:t>
            </a:r>
            <a:r>
              <a:rPr lang="en-US" altLang="zh-CN" sz="3200" b="1" baseline="0" err="1">
                <a:solidFill>
                  <a:srgbClr val="FF0000"/>
                </a:solidFill>
                <a:latin typeface="宋体" panose="02010600030101010101" pitchFamily="2" charset="-122"/>
              </a:rPr>
              <a:t>x|x∈A</a:t>
            </a:r>
            <a:r>
              <a:rPr lang="zh-CN" altLang="en-US" sz="3200" b="1" baseline="0" dirty="0">
                <a:solidFill>
                  <a:srgbClr val="FF0000"/>
                </a:solidFill>
                <a:latin typeface="宋体" panose="02010600030101010101" pitchFamily="2" charset="-122"/>
              </a:rPr>
              <a:t>，或</a:t>
            </a:r>
            <a:r>
              <a:rPr lang="en-US" altLang="zh-CN" sz="3200" b="1" baseline="0" err="1">
                <a:solidFill>
                  <a:srgbClr val="FF0000"/>
                </a:solidFill>
                <a:latin typeface="宋体" panose="02010600030101010101" pitchFamily="2" charset="-122"/>
              </a:rPr>
              <a:t>x∈B</a:t>
            </a:r>
            <a:r>
              <a:rPr lang="en-US" altLang="zh-CN" sz="3200" b="1" baseline="0">
                <a:solidFill>
                  <a:srgbClr val="FF0000"/>
                </a:solidFill>
                <a:latin typeface="宋体" panose="02010600030101010101" pitchFamily="2" charset="-122"/>
              </a:rPr>
              <a:t>}</a:t>
            </a:r>
            <a:endParaRPr lang="en-US" altLang="zh-CN" sz="3200" b="1" baseline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4268470" y="2117725"/>
            <a:ext cx="3475038" cy="11113"/>
          </a:xfrm>
          <a:prstGeom prst="line">
            <a:avLst/>
          </a:prstGeom>
          <a:ln w="508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" name="直接连接符 8"/>
          <p:cNvCxnSpPr/>
          <p:nvPr/>
        </p:nvCxnSpPr>
        <p:spPr>
          <a:xfrm>
            <a:off x="1965960" y="2769553"/>
            <a:ext cx="1855788" cy="0"/>
          </a:xfrm>
          <a:prstGeom prst="line">
            <a:avLst/>
          </a:prstGeom>
          <a:ln w="508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179" name="AutoShape 11"/>
          <p:cNvSpPr/>
          <p:nvPr/>
        </p:nvSpPr>
        <p:spPr>
          <a:xfrm>
            <a:off x="6992620" y="1053465"/>
            <a:ext cx="2094230" cy="530860"/>
          </a:xfrm>
          <a:prstGeom prst="wedgeRoundRectCallout">
            <a:avLst>
              <a:gd name="adj1" fmla="val -74792"/>
              <a:gd name="adj2" fmla="val 53083"/>
              <a:gd name="adj3" fmla="val 16667"/>
            </a:avLst>
          </a:prstGeom>
          <a:noFill/>
          <a:ln w="95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ctr"/>
            <a:r>
              <a:rPr lang="zh-CN" altLang="en-US" sz="2800" b="1" baseline="0" dirty="0">
                <a:solidFill>
                  <a:srgbClr val="FF0000"/>
                </a:solidFill>
                <a:latin typeface="宋体" panose="02010600030101010101" pitchFamily="2" charset="-122"/>
              </a:rPr>
              <a:t>文字语言</a:t>
            </a:r>
            <a:endParaRPr lang="zh-CN" altLang="en-US" sz="2800" b="1" baseline="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9223" name="Rectangle 12"/>
          <p:cNvSpPr/>
          <p:nvPr/>
        </p:nvSpPr>
        <p:spPr>
          <a:xfrm>
            <a:off x="930275" y="2973388"/>
            <a:ext cx="5635625" cy="78041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lnSpc>
                <a:spcPct val="140000"/>
              </a:lnSpc>
              <a:spcBef>
                <a:spcPct val="50000"/>
              </a:spcBef>
            </a:pPr>
            <a:r>
              <a:rPr lang="zh-CN" altLang="en-US" sz="3200" b="1" baseline="0" dirty="0">
                <a:solidFill>
                  <a:srgbClr val="FF0000"/>
                </a:solidFill>
                <a:latin typeface="宋体" panose="02010600030101010101" pitchFamily="2" charset="-122"/>
              </a:rPr>
              <a:t>记作</a:t>
            </a:r>
            <a:r>
              <a:rPr lang="en-US" altLang="zh-CN" sz="3200" b="1" baseline="0">
                <a:solidFill>
                  <a:srgbClr val="FF0000"/>
                </a:solidFill>
                <a:latin typeface="宋体" panose="02010600030101010101" pitchFamily="2" charset="-122"/>
              </a:rPr>
              <a:t>A∪B</a:t>
            </a:r>
            <a:r>
              <a:rPr lang="zh-CN" altLang="en-US" sz="3200" b="1" baseline="0" dirty="0">
                <a:solidFill>
                  <a:srgbClr val="FF0000"/>
                </a:solidFill>
                <a:latin typeface="宋体" panose="02010600030101010101" pitchFamily="2" charset="-122"/>
              </a:rPr>
              <a:t>（读作“</a:t>
            </a:r>
            <a:r>
              <a:rPr lang="en-US" altLang="zh-CN" sz="3200" b="1" baseline="0">
                <a:solidFill>
                  <a:srgbClr val="FF0000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3200" b="1" baseline="0" dirty="0">
                <a:solidFill>
                  <a:srgbClr val="FF0000"/>
                </a:solidFill>
                <a:latin typeface="宋体" panose="02010600030101010101" pitchFamily="2" charset="-122"/>
              </a:rPr>
              <a:t>并</a:t>
            </a:r>
            <a:r>
              <a:rPr lang="en-US" altLang="zh-CN" sz="3200" b="1" baseline="0">
                <a:solidFill>
                  <a:srgbClr val="FF0000"/>
                </a:solidFill>
                <a:latin typeface="宋体" panose="02010600030101010101" pitchFamily="2" charset="-122"/>
              </a:rPr>
              <a:t>B”</a:t>
            </a:r>
            <a:r>
              <a:rPr lang="zh-CN" altLang="en-US" sz="3200" b="1" baseline="0" dirty="0">
                <a:solidFill>
                  <a:srgbClr val="FF0000"/>
                </a:solidFill>
                <a:latin typeface="宋体" panose="02010600030101010101" pitchFamily="2" charset="-122"/>
              </a:rPr>
              <a:t>），</a:t>
            </a:r>
            <a:endParaRPr lang="zh-CN" altLang="en-US" sz="3200" b="1" baseline="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7181" name="AutoShape 13"/>
          <p:cNvSpPr/>
          <p:nvPr/>
        </p:nvSpPr>
        <p:spPr>
          <a:xfrm>
            <a:off x="9086533" y="2926715"/>
            <a:ext cx="2093912" cy="874713"/>
          </a:xfrm>
          <a:prstGeom prst="wedgeRoundRectCallout">
            <a:avLst>
              <a:gd name="adj1" fmla="val -100722"/>
              <a:gd name="adj2" fmla="val 57620"/>
              <a:gd name="adj3" fmla="val 16667"/>
            </a:avLst>
          </a:prstGeom>
          <a:noFill/>
          <a:ln w="95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ctr"/>
            <a:r>
              <a:rPr lang="zh-CN" altLang="en-US" sz="2800" baseline="0" dirty="0">
                <a:solidFill>
                  <a:srgbClr val="FF0000"/>
                </a:solidFill>
                <a:latin typeface="宋体" panose="02010600030101010101" pitchFamily="2" charset="-122"/>
              </a:rPr>
              <a:t>符号语言</a:t>
            </a:r>
            <a:endParaRPr lang="zh-CN" altLang="en-US" sz="2800" baseline="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7182" name="AutoShape 14"/>
          <p:cNvSpPr/>
          <p:nvPr/>
        </p:nvSpPr>
        <p:spPr>
          <a:xfrm>
            <a:off x="4138930" y="5417820"/>
            <a:ext cx="2094230" cy="671195"/>
          </a:xfrm>
          <a:prstGeom prst="wedgeRoundRectCallout">
            <a:avLst>
              <a:gd name="adj1" fmla="val 111931"/>
              <a:gd name="adj2" fmla="val -43079"/>
              <a:gd name="adj3" fmla="val 16667"/>
            </a:avLst>
          </a:prstGeom>
          <a:noFill/>
          <a:ln w="95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ctr"/>
            <a:r>
              <a:rPr lang="zh-CN" altLang="en-US" sz="2800" baseline="0" dirty="0">
                <a:solidFill>
                  <a:srgbClr val="FF0000"/>
                </a:solidFill>
                <a:latin typeface="宋体" panose="02010600030101010101" pitchFamily="2" charset="-122"/>
              </a:rPr>
              <a:t>图形语言</a:t>
            </a:r>
            <a:endParaRPr lang="zh-CN" altLang="en-US" sz="2800" baseline="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pic>
        <p:nvPicPr>
          <p:cNvPr id="9226" name="Picture 15" descr="C:\Documents and Settings\Administrator\桌面\1-5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7304405" y="4267200"/>
            <a:ext cx="3703955" cy="217868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3484" grpId="0"/>
      <p:bldP spid="233521" grpId="0"/>
      <p:bldP spid="7179" grpId="0" bldLvl="0" animBg="1"/>
      <p:bldP spid="7181" grpId="0" bldLvl="0" animBg="1"/>
      <p:bldP spid="7182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1" name="Rectangle 5"/>
          <p:cNvSpPr/>
          <p:nvPr/>
        </p:nvSpPr>
        <p:spPr>
          <a:xfrm>
            <a:off x="1469708" y="1831975"/>
            <a:ext cx="9309100" cy="12446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35000"/>
              </a:lnSpc>
            </a:pPr>
            <a:r>
              <a:rPr lang="en-US" altLang="zh-CN" sz="2800" baseline="0">
                <a:solidFill>
                  <a:srgbClr val="0000FF"/>
                </a:solidFill>
                <a:latin typeface="宋体" panose="02010600030101010101" pitchFamily="2" charset="-122"/>
              </a:rPr>
              <a:t>1.</a:t>
            </a:r>
            <a:r>
              <a:rPr lang="zh-CN" altLang="en-US" sz="28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两个集合的并集中的元素就是将两个集合中的元</a:t>
            </a:r>
            <a:endParaRPr lang="zh-CN" altLang="en-US" sz="2800" baseline="0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35000"/>
              </a:lnSpc>
            </a:pPr>
            <a:r>
              <a:rPr lang="zh-CN" altLang="en-US" sz="28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素合在一起</a:t>
            </a:r>
            <a:r>
              <a:rPr lang="en-US" altLang="zh-CN" sz="2800" baseline="0">
                <a:solidFill>
                  <a:srgbClr val="0000FF"/>
                </a:solidFill>
                <a:latin typeface="宋体" panose="02010600030101010101" pitchFamily="2" charset="-122"/>
              </a:rPr>
              <a:t>.    (   )</a:t>
            </a:r>
            <a:endParaRPr lang="en-US" altLang="zh-CN" sz="2800" baseline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10242" name="Rectangle 6"/>
          <p:cNvSpPr/>
          <p:nvPr/>
        </p:nvSpPr>
        <p:spPr>
          <a:xfrm>
            <a:off x="1472883" y="3275965"/>
            <a:ext cx="9091612" cy="95313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 baseline="0">
                <a:solidFill>
                  <a:srgbClr val="0000FF"/>
                </a:solidFill>
                <a:latin typeface="宋体" panose="02010600030101010101" pitchFamily="2" charset="-122"/>
              </a:rPr>
              <a:t>2.</a:t>
            </a:r>
            <a:r>
              <a:rPr lang="en-US" altLang="zh-CN" sz="2800" b="1" baseline="0">
                <a:solidFill>
                  <a:srgbClr val="0000FF"/>
                </a:solidFill>
                <a:latin typeface="宋体" panose="02010600030101010101" pitchFamily="2" charset="-122"/>
              </a:rPr>
              <a:t>A∪B</a:t>
            </a:r>
            <a:r>
              <a:rPr lang="zh-CN" altLang="en-US" sz="28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仍是一个集合，由所有属于集合</a:t>
            </a:r>
            <a:r>
              <a:rPr lang="en-US" altLang="zh-CN" sz="2800" baseline="0">
                <a:solidFill>
                  <a:srgbClr val="0000FF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28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或属于</a:t>
            </a:r>
            <a:endParaRPr lang="zh-CN" altLang="en-US" sz="2800" baseline="0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r>
              <a:rPr lang="zh-CN" altLang="en-US" sz="28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集合</a:t>
            </a:r>
            <a:r>
              <a:rPr lang="en-US" altLang="zh-CN" sz="2800" baseline="0">
                <a:solidFill>
                  <a:srgbClr val="0000FF"/>
                </a:solidFill>
                <a:latin typeface="宋体" panose="02010600030101010101" pitchFamily="2" charset="-122"/>
              </a:rPr>
              <a:t>B</a:t>
            </a:r>
            <a:r>
              <a:rPr lang="zh-CN" altLang="en-US" sz="28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的元素组成</a:t>
            </a:r>
            <a:r>
              <a:rPr lang="en-US" altLang="zh-CN" sz="2800" baseline="0">
                <a:solidFill>
                  <a:srgbClr val="0000FF"/>
                </a:solidFill>
                <a:latin typeface="宋体" panose="02010600030101010101" pitchFamily="2" charset="-122"/>
              </a:rPr>
              <a:t>.     </a:t>
            </a:r>
            <a:r>
              <a:rPr lang="en-US" altLang="zh-CN" baseline="0">
                <a:solidFill>
                  <a:srgbClr val="0000FF"/>
                </a:solidFill>
                <a:latin typeface="宋体" panose="02010600030101010101" pitchFamily="2" charset="-122"/>
              </a:rPr>
              <a:t>(      )</a:t>
            </a:r>
            <a:endParaRPr lang="en-US" altLang="zh-CN" sz="2800" baseline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10243" name="Rectangle 7"/>
          <p:cNvSpPr/>
          <p:nvPr/>
        </p:nvSpPr>
        <p:spPr>
          <a:xfrm>
            <a:off x="1472883" y="4443413"/>
            <a:ext cx="8943975" cy="129667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40000"/>
              </a:lnSpc>
            </a:pPr>
            <a:r>
              <a:rPr lang="en-US" altLang="zh-CN" sz="2800" baseline="0">
                <a:solidFill>
                  <a:srgbClr val="0000FF"/>
                </a:solidFill>
                <a:latin typeface="宋体" panose="02010600030101010101" pitchFamily="2" charset="-122"/>
              </a:rPr>
              <a:t>3.</a:t>
            </a:r>
            <a:r>
              <a:rPr lang="zh-CN" altLang="en-US" sz="28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若集合</a:t>
            </a:r>
            <a:r>
              <a:rPr lang="en-US" altLang="zh-CN" sz="2800" baseline="0">
                <a:solidFill>
                  <a:srgbClr val="0000FF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28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和集合</a:t>
            </a:r>
            <a:r>
              <a:rPr lang="en-US" altLang="zh-CN" sz="2800" baseline="0">
                <a:solidFill>
                  <a:srgbClr val="0000FF"/>
                </a:solidFill>
                <a:latin typeface="宋体" panose="02010600030101010101" pitchFamily="2" charset="-122"/>
              </a:rPr>
              <a:t>B</a:t>
            </a:r>
            <a:r>
              <a:rPr lang="zh-CN" altLang="en-US" sz="28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有公共元素，根据集合元素的互</a:t>
            </a:r>
            <a:endParaRPr lang="zh-CN" altLang="en-US" sz="2800" baseline="0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8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异性，则在</a:t>
            </a:r>
            <a:r>
              <a:rPr lang="en-US" altLang="zh-CN" sz="2800" b="1" baseline="0">
                <a:solidFill>
                  <a:srgbClr val="0000FF"/>
                </a:solidFill>
                <a:latin typeface="宋体" panose="02010600030101010101" pitchFamily="2" charset="-122"/>
              </a:rPr>
              <a:t>A∪B</a:t>
            </a:r>
            <a:r>
              <a:rPr lang="zh-CN" altLang="en-US" sz="28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中仅出现一次</a:t>
            </a:r>
            <a:r>
              <a:rPr lang="en-US" altLang="zh-CN" sz="2800" baseline="0">
                <a:solidFill>
                  <a:srgbClr val="0000FF"/>
                </a:solidFill>
                <a:latin typeface="宋体" panose="02010600030101010101" pitchFamily="2" charset="-122"/>
              </a:rPr>
              <a:t>.   (   )</a:t>
            </a:r>
            <a:endParaRPr lang="en-US" altLang="zh-CN" sz="2800" baseline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378888" name="Text Box 8"/>
          <p:cNvSpPr txBox="1"/>
          <p:nvPr/>
        </p:nvSpPr>
        <p:spPr>
          <a:xfrm>
            <a:off x="4325620" y="2440623"/>
            <a:ext cx="790575" cy="915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3600" baseline="0">
                <a:solidFill>
                  <a:srgbClr val="FF0000"/>
                </a:solidFill>
                <a:latin typeface="宋体" panose="02010600030101010101" pitchFamily="2" charset="-122"/>
              </a:rPr>
              <a:t>×</a:t>
            </a:r>
            <a:endParaRPr lang="en-US" altLang="zh-CN" sz="3600" baseline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378889" name="Text Box 9"/>
          <p:cNvSpPr txBox="1"/>
          <p:nvPr/>
        </p:nvSpPr>
        <p:spPr>
          <a:xfrm>
            <a:off x="5219383" y="3637280"/>
            <a:ext cx="790575" cy="64516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en-US" sz="3600" baseline="0">
                <a:solidFill>
                  <a:srgbClr val="FF0000"/>
                </a:solidFill>
                <a:latin typeface="宋体" panose="02010600030101010101" pitchFamily="2" charset="-122"/>
              </a:rPr>
              <a:t>√</a:t>
            </a:r>
            <a:endParaRPr lang="en-US" altLang="zh-CN" sz="3600" baseline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378890" name="Text Box 10"/>
          <p:cNvSpPr txBox="1"/>
          <p:nvPr/>
        </p:nvSpPr>
        <p:spPr>
          <a:xfrm>
            <a:off x="6997383" y="5107940"/>
            <a:ext cx="790575" cy="9159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en-US" sz="3600" baseline="0">
                <a:solidFill>
                  <a:srgbClr val="FF0000"/>
                </a:solidFill>
                <a:latin typeface="宋体" panose="02010600030101010101" pitchFamily="2" charset="-122"/>
              </a:rPr>
              <a:t>√</a:t>
            </a:r>
            <a:endParaRPr lang="en-US" altLang="zh-CN" sz="3600" baseline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0247" name="Text Box 73"/>
          <p:cNvSpPr txBox="1"/>
          <p:nvPr/>
        </p:nvSpPr>
        <p:spPr>
          <a:xfrm>
            <a:off x="1363345" y="1136650"/>
            <a:ext cx="3025775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00000"/>
              </a:lnSpc>
              <a:spcBef>
                <a:spcPct val="50000"/>
              </a:spcBef>
            </a:pPr>
            <a:r>
              <a:rPr lang="en-US" altLang="zh-CN" sz="3200" baseline="0">
                <a:solidFill>
                  <a:srgbClr val="CC00CC"/>
                </a:solidFill>
                <a:latin typeface="Arial" panose="020B0604020202020204" pitchFamily="34" charset="0"/>
              </a:rPr>
              <a:t>【</a:t>
            </a:r>
            <a:r>
              <a:rPr lang="zh-CN" altLang="en-US" sz="3200" baseline="0" dirty="0">
                <a:solidFill>
                  <a:srgbClr val="CC00CC"/>
                </a:solidFill>
                <a:latin typeface="Arial" panose="020B0604020202020204" pitchFamily="34" charset="0"/>
              </a:rPr>
              <a:t>即时训练</a:t>
            </a:r>
            <a:r>
              <a:rPr lang="en-US" altLang="zh-CN" sz="3200" baseline="0">
                <a:solidFill>
                  <a:srgbClr val="CC00CC"/>
                </a:solidFill>
                <a:latin typeface="Arial" panose="020B0604020202020204" pitchFamily="34" charset="0"/>
              </a:rPr>
              <a:t>】</a:t>
            </a:r>
            <a:endParaRPr lang="en-US" altLang="zh-CN" sz="3200" baseline="0">
              <a:solidFill>
                <a:srgbClr val="CC00CC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88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89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89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89" name="Text Box 2"/>
          <p:cNvSpPr txBox="1"/>
          <p:nvPr/>
        </p:nvSpPr>
        <p:spPr>
          <a:xfrm>
            <a:off x="748030" y="1185545"/>
            <a:ext cx="11251565" cy="137096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3200" baseline="0" dirty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例</a:t>
            </a:r>
            <a:r>
              <a:rPr lang="en-US" altLang="zh-CN" sz="3200" baseline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2</a:t>
            </a:r>
            <a:r>
              <a:rPr lang="zh-CN" altLang="en-US" sz="3200" baseline="0" dirty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　设集合</a:t>
            </a:r>
            <a:r>
              <a:rPr lang="en-US" altLang="zh-CN" sz="3200" baseline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A</a:t>
            </a:r>
            <a:r>
              <a:rPr lang="zh-CN" altLang="en-US" sz="3200" baseline="0" dirty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＝｛ｘ∣</a:t>
            </a:r>
            <a:r>
              <a:rPr lang="en-US" altLang="zh-CN" sz="3200" baseline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-1&lt;</a:t>
            </a:r>
            <a:r>
              <a:rPr lang="zh-CN" altLang="en-US" sz="3200" baseline="0" dirty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ｘ</a:t>
            </a:r>
            <a:r>
              <a:rPr lang="en-US" altLang="zh-CN" sz="3200" baseline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&lt;2</a:t>
            </a:r>
            <a:r>
              <a:rPr lang="zh-CN" altLang="en-US" sz="3200" baseline="0" dirty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｝，集合</a:t>
            </a:r>
            <a:r>
              <a:rPr lang="en-US" altLang="zh-CN" sz="3200" baseline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B</a:t>
            </a:r>
            <a:r>
              <a:rPr lang="zh-CN" altLang="en-US" sz="3200" baseline="0" dirty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＝｛ｘ∣</a:t>
            </a:r>
            <a:r>
              <a:rPr lang="en-US" altLang="zh-CN" sz="3200" baseline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1&lt;</a:t>
            </a:r>
            <a:r>
              <a:rPr lang="zh-CN" altLang="en-US" sz="3200" baseline="0" dirty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ｘ</a:t>
            </a:r>
            <a:r>
              <a:rPr lang="en-US" altLang="zh-CN" sz="3200" baseline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&lt;3</a:t>
            </a:r>
            <a:r>
              <a:rPr lang="zh-CN" altLang="en-US" sz="3200" baseline="0" dirty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｝</a:t>
            </a:r>
            <a:r>
              <a:rPr lang="en-US" altLang="zh-CN" sz="3200" baseline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,</a:t>
            </a:r>
            <a:r>
              <a:rPr lang="zh-CN" altLang="en-US" sz="3200" baseline="0" dirty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求</a:t>
            </a:r>
            <a:r>
              <a:rPr lang="en-US" altLang="zh-CN" sz="3200" baseline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A∪B.</a:t>
            </a:r>
            <a:endParaRPr lang="en-US" altLang="zh-CN" sz="3200" baseline="0">
              <a:solidFill>
                <a:srgbClr val="0000FF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30756" name="Text Box 4"/>
          <p:cNvSpPr txBox="1"/>
          <p:nvPr/>
        </p:nvSpPr>
        <p:spPr>
          <a:xfrm>
            <a:off x="820738" y="2529523"/>
            <a:ext cx="8345487" cy="58356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zh-CN" altLang="en-US" sz="3200" b="1" baseline="0" dirty="0">
                <a:solidFill>
                  <a:srgbClr val="CC00FF"/>
                </a:solidFill>
                <a:latin typeface="楷体_GB2312" pitchFamily="49" charset="-122"/>
                <a:ea typeface="楷体_GB2312" pitchFamily="49" charset="-122"/>
              </a:rPr>
              <a:t>解：</a:t>
            </a:r>
            <a:r>
              <a:rPr lang="en-US" altLang="zh-CN" sz="3200" b="1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A∪B</a:t>
            </a:r>
            <a:r>
              <a:rPr lang="zh-CN" altLang="en-US" sz="3200" b="1" baseline="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＝ </a:t>
            </a:r>
            <a:r>
              <a:rPr lang="en-US" altLang="zh-CN" sz="3200" b="1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{</a:t>
            </a:r>
            <a:r>
              <a:rPr lang="zh-CN" altLang="en-US" sz="3200" b="1" baseline="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ｘ∣－</a:t>
            </a:r>
            <a:r>
              <a:rPr lang="en-US" altLang="zh-CN" sz="3200" b="1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1&lt;</a:t>
            </a:r>
            <a:r>
              <a:rPr lang="zh-CN" altLang="en-US" sz="3200" b="1" baseline="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ｘ</a:t>
            </a:r>
            <a:r>
              <a:rPr lang="en-US" altLang="zh-CN" sz="3200" b="1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&lt;2}∪ {</a:t>
            </a:r>
            <a:r>
              <a:rPr lang="zh-CN" altLang="en-US" sz="3200" b="1" baseline="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ｘ∣</a:t>
            </a:r>
            <a:r>
              <a:rPr lang="en-US" altLang="zh-CN" sz="3200" b="1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1&lt;</a:t>
            </a:r>
            <a:r>
              <a:rPr lang="zh-CN" altLang="en-US" sz="3200" b="1" baseline="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ｘ</a:t>
            </a:r>
            <a:r>
              <a:rPr lang="en-US" altLang="zh-CN" sz="3200" b="1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&lt;3}</a:t>
            </a:r>
            <a:endParaRPr lang="en-US" altLang="zh-CN" sz="3200" b="1" baseline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30757" name="Line 5"/>
          <p:cNvSpPr/>
          <p:nvPr/>
        </p:nvSpPr>
        <p:spPr>
          <a:xfrm>
            <a:off x="708025" y="5843270"/>
            <a:ext cx="7920038" cy="0"/>
          </a:xfrm>
          <a:prstGeom prst="line">
            <a:avLst/>
          </a:prstGeom>
          <a:ln w="28575" cap="flat" cmpd="sng">
            <a:solidFill>
              <a:srgbClr val="FF3399"/>
            </a:solidFill>
            <a:prstDash val="solid"/>
            <a:round/>
            <a:headEnd type="none" w="med" len="med"/>
            <a:tailEnd type="triangle" w="med" len="med"/>
          </a:ln>
        </p:spPr>
      </p:sp>
      <p:grpSp>
        <p:nvGrpSpPr>
          <p:cNvPr id="2" name="Group 6"/>
          <p:cNvGrpSpPr/>
          <p:nvPr/>
        </p:nvGrpSpPr>
        <p:grpSpPr>
          <a:xfrm>
            <a:off x="1987550" y="5787708"/>
            <a:ext cx="5472113" cy="73025"/>
            <a:chOff x="1111" y="3521"/>
            <a:chExt cx="3447" cy="46"/>
          </a:xfrm>
        </p:grpSpPr>
        <p:sp>
          <p:nvSpPr>
            <p:cNvPr id="12293" name="Line 7"/>
            <p:cNvSpPr/>
            <p:nvPr/>
          </p:nvSpPr>
          <p:spPr>
            <a:xfrm flipH="1">
              <a:off x="1603" y="3521"/>
              <a:ext cx="0" cy="4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2294" name="Line 8"/>
            <p:cNvSpPr/>
            <p:nvPr/>
          </p:nvSpPr>
          <p:spPr>
            <a:xfrm flipH="1">
              <a:off x="4065" y="3521"/>
              <a:ext cx="0" cy="4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2295" name="Line 9"/>
            <p:cNvSpPr/>
            <p:nvPr/>
          </p:nvSpPr>
          <p:spPr>
            <a:xfrm flipH="1">
              <a:off x="3080" y="3521"/>
              <a:ext cx="0" cy="4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2296" name="Line 10"/>
            <p:cNvSpPr/>
            <p:nvPr/>
          </p:nvSpPr>
          <p:spPr>
            <a:xfrm flipH="1">
              <a:off x="2095" y="3521"/>
              <a:ext cx="0" cy="4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2297" name="Line 11"/>
            <p:cNvSpPr/>
            <p:nvPr/>
          </p:nvSpPr>
          <p:spPr>
            <a:xfrm flipH="1">
              <a:off x="2588" y="3521"/>
              <a:ext cx="0" cy="4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2298" name="Line 12"/>
            <p:cNvSpPr/>
            <p:nvPr/>
          </p:nvSpPr>
          <p:spPr>
            <a:xfrm flipH="1">
              <a:off x="3573" y="3521"/>
              <a:ext cx="0" cy="4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2299" name="Line 13"/>
            <p:cNvSpPr/>
            <p:nvPr/>
          </p:nvSpPr>
          <p:spPr>
            <a:xfrm flipH="1">
              <a:off x="1111" y="3521"/>
              <a:ext cx="0" cy="4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2300" name="Line 14"/>
            <p:cNvSpPr/>
            <p:nvPr/>
          </p:nvSpPr>
          <p:spPr>
            <a:xfrm flipH="1">
              <a:off x="4558" y="3521"/>
              <a:ext cx="0" cy="4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3" name="Group 15"/>
          <p:cNvGrpSpPr/>
          <p:nvPr/>
        </p:nvGrpSpPr>
        <p:grpSpPr>
          <a:xfrm>
            <a:off x="1716088" y="5914708"/>
            <a:ext cx="6119812" cy="457200"/>
            <a:chOff x="930" y="3612"/>
            <a:chExt cx="3855" cy="288"/>
          </a:xfrm>
        </p:grpSpPr>
        <p:sp>
          <p:nvSpPr>
            <p:cNvPr id="12302" name="Text Box 16"/>
            <p:cNvSpPr txBox="1"/>
            <p:nvPr/>
          </p:nvSpPr>
          <p:spPr>
            <a:xfrm>
              <a:off x="930" y="3612"/>
              <a:ext cx="317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lnSpc>
                  <a:spcPct val="100000"/>
                </a:lnSpc>
                <a:spcBef>
                  <a:spcPct val="50000"/>
                </a:spcBef>
              </a:pPr>
              <a:r>
                <a:rPr lang="en-US" altLang="zh-CN" b="0" baseline="0">
                  <a:solidFill>
                    <a:srgbClr val="0000FF"/>
                  </a:solidFill>
                  <a:latin typeface="Arial" panose="020B0604020202020204" pitchFamily="34" charset="0"/>
                </a:rPr>
                <a:t>-2</a:t>
              </a:r>
              <a:endParaRPr lang="en-US" altLang="zh-CN" b="0" baseline="0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2303" name="Text Box 17"/>
            <p:cNvSpPr txBox="1"/>
            <p:nvPr/>
          </p:nvSpPr>
          <p:spPr>
            <a:xfrm>
              <a:off x="1435" y="3612"/>
              <a:ext cx="317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lnSpc>
                  <a:spcPct val="100000"/>
                </a:lnSpc>
                <a:spcBef>
                  <a:spcPct val="50000"/>
                </a:spcBef>
              </a:pPr>
              <a:r>
                <a:rPr lang="en-US" altLang="zh-CN" b="0" baseline="0">
                  <a:solidFill>
                    <a:srgbClr val="0000FF"/>
                  </a:solidFill>
                  <a:latin typeface="Arial" panose="020B0604020202020204" pitchFamily="34" charset="0"/>
                </a:rPr>
                <a:t>-1</a:t>
              </a:r>
              <a:endParaRPr lang="en-US" altLang="zh-CN" b="0" baseline="0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2304" name="Text Box 18"/>
            <p:cNvSpPr txBox="1"/>
            <p:nvPr/>
          </p:nvSpPr>
          <p:spPr>
            <a:xfrm>
              <a:off x="1940" y="3612"/>
              <a:ext cx="317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lnSpc>
                  <a:spcPct val="100000"/>
                </a:lnSpc>
                <a:spcBef>
                  <a:spcPct val="50000"/>
                </a:spcBef>
              </a:pPr>
              <a:r>
                <a:rPr lang="en-US" altLang="zh-CN" b="0" baseline="0">
                  <a:solidFill>
                    <a:srgbClr val="0000FF"/>
                  </a:solidFill>
                  <a:latin typeface="Arial" panose="020B0604020202020204" pitchFamily="34" charset="0"/>
                </a:rPr>
                <a:t>0</a:t>
              </a:r>
              <a:endParaRPr lang="en-US" altLang="zh-CN" b="0" baseline="0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2305" name="Text Box 19"/>
            <p:cNvSpPr txBox="1"/>
            <p:nvPr/>
          </p:nvSpPr>
          <p:spPr>
            <a:xfrm>
              <a:off x="2446" y="3612"/>
              <a:ext cx="317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lnSpc>
                  <a:spcPct val="100000"/>
                </a:lnSpc>
                <a:spcBef>
                  <a:spcPct val="50000"/>
                </a:spcBef>
              </a:pPr>
              <a:r>
                <a:rPr lang="en-US" altLang="zh-CN" b="0" baseline="0">
                  <a:solidFill>
                    <a:srgbClr val="0000FF"/>
                  </a:solidFill>
                  <a:latin typeface="Arial" panose="020B0604020202020204" pitchFamily="34" charset="0"/>
                </a:rPr>
                <a:t>1</a:t>
              </a:r>
              <a:endParaRPr lang="en-US" altLang="zh-CN" b="0" baseline="0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2306" name="Text Box 20"/>
            <p:cNvSpPr txBox="1"/>
            <p:nvPr/>
          </p:nvSpPr>
          <p:spPr>
            <a:xfrm>
              <a:off x="2951" y="3612"/>
              <a:ext cx="317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lnSpc>
                  <a:spcPct val="100000"/>
                </a:lnSpc>
                <a:spcBef>
                  <a:spcPct val="50000"/>
                </a:spcBef>
              </a:pPr>
              <a:r>
                <a:rPr lang="en-US" altLang="zh-CN" b="0" baseline="0">
                  <a:solidFill>
                    <a:srgbClr val="0000FF"/>
                  </a:solidFill>
                  <a:latin typeface="Arial" panose="020B0604020202020204" pitchFamily="34" charset="0"/>
                </a:rPr>
                <a:t>2</a:t>
              </a:r>
              <a:endParaRPr lang="en-US" altLang="zh-CN" b="0" baseline="0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2307" name="Text Box 21"/>
            <p:cNvSpPr txBox="1"/>
            <p:nvPr/>
          </p:nvSpPr>
          <p:spPr>
            <a:xfrm>
              <a:off x="3457" y="3612"/>
              <a:ext cx="317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lnSpc>
                  <a:spcPct val="100000"/>
                </a:lnSpc>
                <a:spcBef>
                  <a:spcPct val="50000"/>
                </a:spcBef>
              </a:pPr>
              <a:r>
                <a:rPr lang="en-US" altLang="zh-CN" b="0" baseline="0">
                  <a:solidFill>
                    <a:srgbClr val="0000FF"/>
                  </a:solidFill>
                  <a:latin typeface="Arial" panose="020B0604020202020204" pitchFamily="34" charset="0"/>
                </a:rPr>
                <a:t>3</a:t>
              </a:r>
              <a:endParaRPr lang="en-US" altLang="zh-CN" b="0" baseline="0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2308" name="Text Box 22"/>
            <p:cNvSpPr txBox="1"/>
            <p:nvPr/>
          </p:nvSpPr>
          <p:spPr>
            <a:xfrm>
              <a:off x="3962" y="3612"/>
              <a:ext cx="317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lnSpc>
                  <a:spcPct val="100000"/>
                </a:lnSpc>
                <a:spcBef>
                  <a:spcPct val="50000"/>
                </a:spcBef>
              </a:pPr>
              <a:r>
                <a:rPr lang="en-US" altLang="zh-CN" b="0" baseline="0">
                  <a:solidFill>
                    <a:srgbClr val="0000FF"/>
                  </a:solidFill>
                  <a:latin typeface="Arial" panose="020B0604020202020204" pitchFamily="34" charset="0"/>
                </a:rPr>
                <a:t>4</a:t>
              </a:r>
              <a:endParaRPr lang="en-US" altLang="zh-CN" b="0" baseline="0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2309" name="Text Box 23"/>
            <p:cNvSpPr txBox="1"/>
            <p:nvPr/>
          </p:nvSpPr>
          <p:spPr>
            <a:xfrm>
              <a:off x="4468" y="3612"/>
              <a:ext cx="317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lnSpc>
                  <a:spcPct val="100000"/>
                </a:lnSpc>
                <a:spcBef>
                  <a:spcPct val="50000"/>
                </a:spcBef>
              </a:pPr>
              <a:r>
                <a:rPr lang="en-US" altLang="zh-CN" b="0" baseline="0">
                  <a:solidFill>
                    <a:srgbClr val="0000FF"/>
                  </a:solidFill>
                  <a:latin typeface="Arial" panose="020B0604020202020204" pitchFamily="34" charset="0"/>
                </a:rPr>
                <a:t>5</a:t>
              </a:r>
              <a:endParaRPr lang="en-US" altLang="zh-CN" b="0" baseline="0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5" name="Group 36"/>
          <p:cNvGrpSpPr/>
          <p:nvPr/>
        </p:nvGrpSpPr>
        <p:grpSpPr>
          <a:xfrm>
            <a:off x="2722563" y="4222433"/>
            <a:ext cx="3187700" cy="1674812"/>
            <a:chOff x="1111" y="2260"/>
            <a:chExt cx="3448" cy="1306"/>
          </a:xfrm>
        </p:grpSpPr>
        <p:sp>
          <p:nvSpPr>
            <p:cNvPr id="12311" name="Line 37"/>
            <p:cNvSpPr/>
            <p:nvPr/>
          </p:nvSpPr>
          <p:spPr>
            <a:xfrm flipV="1">
              <a:off x="1111" y="2296"/>
              <a:ext cx="0" cy="1270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2312" name="Line 38"/>
            <p:cNvSpPr/>
            <p:nvPr/>
          </p:nvSpPr>
          <p:spPr>
            <a:xfrm flipV="1">
              <a:off x="4559" y="2260"/>
              <a:ext cx="0" cy="1270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330791" name="Line 39"/>
          <p:cNvSpPr/>
          <p:nvPr/>
        </p:nvSpPr>
        <p:spPr>
          <a:xfrm flipV="1">
            <a:off x="2733675" y="4247833"/>
            <a:ext cx="3152775" cy="11112"/>
          </a:xfrm>
          <a:prstGeom prst="line">
            <a:avLst/>
          </a:prstGeom>
          <a:ln w="38100" cap="flat" cmpd="sng">
            <a:solidFill>
              <a:srgbClr val="FF0066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30792" name="Rectangle 40"/>
          <p:cNvSpPr/>
          <p:nvPr/>
        </p:nvSpPr>
        <p:spPr>
          <a:xfrm>
            <a:off x="3708400" y="3647758"/>
            <a:ext cx="101282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lnSpc>
                <a:spcPct val="100000"/>
              </a:lnSpc>
            </a:pPr>
            <a:r>
              <a:rPr lang="en-US" altLang="zh-CN" sz="2800" b="0" baseline="0">
                <a:solidFill>
                  <a:srgbClr val="0000FF"/>
                </a:solidFill>
                <a:latin typeface="Arial" panose="020B0604020202020204" pitchFamily="34" charset="0"/>
              </a:rPr>
              <a:t>A</a:t>
            </a:r>
            <a:r>
              <a:rPr lang="en-US" altLang="zh-CN" sz="2800" b="0" baseline="0">
                <a:solidFill>
                  <a:srgbClr val="0000FF"/>
                </a:solidFill>
                <a:latin typeface="宋体" panose="02010600030101010101" pitchFamily="2" charset="-122"/>
              </a:rPr>
              <a:t>∪</a:t>
            </a:r>
            <a:r>
              <a:rPr lang="en-US" altLang="zh-CN" sz="2800" b="0" baseline="0">
                <a:solidFill>
                  <a:srgbClr val="0000FF"/>
                </a:solidFill>
                <a:latin typeface="Arial" panose="020B0604020202020204" pitchFamily="34" charset="0"/>
              </a:rPr>
              <a:t>B</a:t>
            </a:r>
            <a:endParaRPr lang="en-US" altLang="zh-CN" sz="2800" b="0" baseline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330793" name="Rectangle 41"/>
          <p:cNvSpPr/>
          <p:nvPr/>
        </p:nvSpPr>
        <p:spPr>
          <a:xfrm>
            <a:off x="3400425" y="4568508"/>
            <a:ext cx="420688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lnSpc>
                <a:spcPct val="100000"/>
              </a:lnSpc>
            </a:pPr>
            <a:r>
              <a:rPr lang="en-US" altLang="zh-CN" sz="2800" b="0" baseline="0">
                <a:solidFill>
                  <a:srgbClr val="0000FF"/>
                </a:solidFill>
                <a:latin typeface="Arial" panose="020B0604020202020204" pitchFamily="34" charset="0"/>
              </a:rPr>
              <a:t>A</a:t>
            </a:r>
            <a:endParaRPr lang="en-US" altLang="zh-CN" sz="2800" b="0" baseline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330795" name="Rectangle 43"/>
          <p:cNvSpPr/>
          <p:nvPr/>
        </p:nvSpPr>
        <p:spPr>
          <a:xfrm>
            <a:off x="8340725" y="5941695"/>
            <a:ext cx="354013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lnSpc>
                <a:spcPct val="100000"/>
              </a:lnSpc>
            </a:pPr>
            <a:r>
              <a:rPr lang="en-US" altLang="zh-CN" sz="2000" baseline="0">
                <a:solidFill>
                  <a:srgbClr val="0000FF"/>
                </a:solidFill>
                <a:latin typeface="Arial" panose="020B0604020202020204" pitchFamily="34" charset="0"/>
              </a:rPr>
              <a:t>X</a:t>
            </a:r>
            <a:endParaRPr lang="en-US" altLang="zh-CN" sz="2000" baseline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330796" name="Text Box 44"/>
          <p:cNvSpPr txBox="1"/>
          <p:nvPr/>
        </p:nvSpPr>
        <p:spPr>
          <a:xfrm>
            <a:off x="1581150" y="3144838"/>
            <a:ext cx="6348413" cy="58356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zh-CN" altLang="en-US" sz="3200" b="1" baseline="0" dirty="0">
                <a:latin typeface="楷体_GB2312" pitchFamily="49" charset="-122"/>
                <a:ea typeface="楷体_GB2312" pitchFamily="49" charset="-122"/>
              </a:rPr>
              <a:t>　　</a:t>
            </a:r>
            <a:r>
              <a:rPr lang="zh-CN" altLang="en-US" sz="3200" b="1" baseline="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＝ ｛ｘ∣－</a:t>
            </a:r>
            <a:r>
              <a:rPr lang="en-US" altLang="zh-CN" sz="3200" b="1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1&lt;</a:t>
            </a:r>
            <a:r>
              <a:rPr lang="zh-CN" altLang="en-US" sz="3200" b="1" baseline="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ｘ</a:t>
            </a:r>
            <a:r>
              <a:rPr lang="en-US" altLang="zh-CN" sz="3200" b="1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&lt; 3</a:t>
            </a:r>
            <a:r>
              <a:rPr lang="zh-CN" altLang="en-US" sz="3200" b="1" baseline="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｝</a:t>
            </a:r>
            <a:endParaRPr lang="zh-CN" altLang="en-US" sz="3200" b="1" baseline="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2318" name="Rectangle 45"/>
          <p:cNvSpPr/>
          <p:nvPr/>
        </p:nvSpPr>
        <p:spPr>
          <a:xfrm>
            <a:off x="3082925" y="4093845"/>
            <a:ext cx="1841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lnSpc>
                <a:spcPct val="100000"/>
              </a:lnSpc>
            </a:pPr>
            <a:endParaRPr lang="zh-CN" altLang="zh-CN" sz="2800" b="0" baseline="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2319" name="Rectangle 46"/>
          <p:cNvSpPr/>
          <p:nvPr/>
        </p:nvSpPr>
        <p:spPr>
          <a:xfrm>
            <a:off x="3803650" y="4960620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lnSpc>
                <a:spcPct val="100000"/>
              </a:lnSpc>
            </a:pPr>
            <a:endParaRPr lang="zh-CN" altLang="zh-CN" b="0" baseline="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grpSp>
        <p:nvGrpSpPr>
          <p:cNvPr id="6" name="Group 75"/>
          <p:cNvGrpSpPr/>
          <p:nvPr/>
        </p:nvGrpSpPr>
        <p:grpSpPr>
          <a:xfrm>
            <a:off x="2665413" y="5051108"/>
            <a:ext cx="2492375" cy="842962"/>
            <a:chOff x="1528" y="2659"/>
            <a:chExt cx="1570" cy="531"/>
          </a:xfrm>
        </p:grpSpPr>
        <p:sp>
          <p:nvSpPr>
            <p:cNvPr id="12321" name="Line 48"/>
            <p:cNvSpPr/>
            <p:nvPr/>
          </p:nvSpPr>
          <p:spPr>
            <a:xfrm flipV="1">
              <a:off x="1569" y="2659"/>
              <a:ext cx="0" cy="499"/>
            </a:xfrm>
            <a:prstGeom prst="line">
              <a:avLst/>
            </a:prstGeom>
            <a:ln w="38100" cap="flat" cmpd="sng">
              <a:pattFill prst="pct90">
                <a:fgClr>
                  <a:schemeClr val="hlink"/>
                </a:fgClr>
                <a:bgClr>
                  <a:srgbClr val="FFFFFF"/>
                </a:bgClr>
              </a:patt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2322" name="Line 49"/>
            <p:cNvSpPr/>
            <p:nvPr/>
          </p:nvSpPr>
          <p:spPr>
            <a:xfrm flipV="1">
              <a:off x="3070" y="2659"/>
              <a:ext cx="0" cy="499"/>
            </a:xfrm>
            <a:prstGeom prst="line">
              <a:avLst/>
            </a:prstGeom>
            <a:ln w="38100" cap="flat" cmpd="sng">
              <a:pattFill prst="pct90">
                <a:fgClr>
                  <a:schemeClr val="hlink"/>
                </a:fgClr>
                <a:bgClr>
                  <a:srgbClr val="FFFFFF"/>
                </a:bgClr>
              </a:patt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2323" name="Line 50"/>
            <p:cNvSpPr/>
            <p:nvPr/>
          </p:nvSpPr>
          <p:spPr>
            <a:xfrm flipH="1">
              <a:off x="1569" y="2659"/>
              <a:ext cx="1501" cy="0"/>
            </a:xfrm>
            <a:prstGeom prst="line">
              <a:avLst/>
            </a:prstGeom>
            <a:ln w="38100" cap="flat" cmpd="sng">
              <a:solidFill>
                <a:schemeClr val="hlink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2324" name="Oval 51"/>
            <p:cNvSpPr/>
            <p:nvPr/>
          </p:nvSpPr>
          <p:spPr>
            <a:xfrm>
              <a:off x="1528" y="3122"/>
              <a:ext cx="72" cy="68"/>
            </a:xfrm>
            <a:prstGeom prst="ellipse">
              <a:avLst/>
            </a:prstGeom>
            <a:noFill/>
            <a:ln w="28575" cap="flat" cmpd="sng">
              <a:solidFill>
                <a:srgbClr val="FF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endParaRPr lang="zh-CN" altLang="en-US" baseline="0" dirty="0">
                <a:latin typeface="宋体" panose="02010600030101010101" pitchFamily="2" charset="-122"/>
              </a:endParaRPr>
            </a:p>
          </p:txBody>
        </p:sp>
        <p:sp>
          <p:nvSpPr>
            <p:cNvPr id="12325" name="Oval 52"/>
            <p:cNvSpPr/>
            <p:nvPr/>
          </p:nvSpPr>
          <p:spPr>
            <a:xfrm>
              <a:off x="3038" y="3119"/>
              <a:ext cx="60" cy="68"/>
            </a:xfrm>
            <a:prstGeom prst="ellipse">
              <a:avLst/>
            </a:prstGeom>
            <a:noFill/>
            <a:ln w="28575" cap="flat" cmpd="sng">
              <a:solidFill>
                <a:srgbClr val="FF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endParaRPr lang="zh-CN" altLang="en-US" baseline="0" dirty="0">
                <a:latin typeface="宋体" panose="02010600030101010101" pitchFamily="2" charset="-122"/>
              </a:endParaRPr>
            </a:p>
          </p:txBody>
        </p:sp>
      </p:grpSp>
      <p:sp>
        <p:nvSpPr>
          <p:cNvPr id="330814" name="Text Box 62"/>
          <p:cNvSpPr txBox="1"/>
          <p:nvPr/>
        </p:nvSpPr>
        <p:spPr>
          <a:xfrm>
            <a:off x="4635500" y="4384358"/>
            <a:ext cx="792163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US" altLang="zh-CN" baseline="0">
                <a:solidFill>
                  <a:srgbClr val="0000FF"/>
                </a:solidFill>
                <a:latin typeface="Arial" panose="020B0604020202020204" pitchFamily="34" charset="0"/>
              </a:rPr>
              <a:t>B</a:t>
            </a:r>
            <a:endParaRPr lang="en-US" altLang="zh-CN" baseline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grpSp>
        <p:nvGrpSpPr>
          <p:cNvPr id="7" name="Group 76"/>
          <p:cNvGrpSpPr/>
          <p:nvPr/>
        </p:nvGrpSpPr>
        <p:grpSpPr>
          <a:xfrm>
            <a:off x="4279900" y="4862195"/>
            <a:ext cx="1679575" cy="1025525"/>
            <a:chOff x="2545" y="2540"/>
            <a:chExt cx="1058" cy="646"/>
          </a:xfrm>
        </p:grpSpPr>
        <p:sp>
          <p:nvSpPr>
            <p:cNvPr id="12328" name="Line 68"/>
            <p:cNvSpPr/>
            <p:nvPr/>
          </p:nvSpPr>
          <p:spPr>
            <a:xfrm flipV="1">
              <a:off x="2581" y="2540"/>
              <a:ext cx="0" cy="612"/>
            </a:xfrm>
            <a:prstGeom prst="line">
              <a:avLst/>
            </a:prstGeom>
            <a:ln w="38100" cap="flat" cmpd="sng">
              <a:solidFill>
                <a:srgbClr val="9933FF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2329" name="Line 69"/>
            <p:cNvSpPr/>
            <p:nvPr/>
          </p:nvSpPr>
          <p:spPr>
            <a:xfrm flipV="1">
              <a:off x="3571" y="2540"/>
              <a:ext cx="0" cy="612"/>
            </a:xfrm>
            <a:prstGeom prst="line">
              <a:avLst/>
            </a:prstGeom>
            <a:ln w="38100" cap="flat" cmpd="sng">
              <a:solidFill>
                <a:srgbClr val="9933FF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2330" name="Line 70"/>
            <p:cNvSpPr/>
            <p:nvPr/>
          </p:nvSpPr>
          <p:spPr>
            <a:xfrm flipH="1">
              <a:off x="2581" y="2540"/>
              <a:ext cx="990" cy="0"/>
            </a:xfrm>
            <a:prstGeom prst="line">
              <a:avLst/>
            </a:prstGeom>
            <a:ln w="38100" cap="flat" cmpd="sng">
              <a:solidFill>
                <a:srgbClr val="9933FF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2331" name="Oval 71"/>
            <p:cNvSpPr/>
            <p:nvPr/>
          </p:nvSpPr>
          <p:spPr>
            <a:xfrm>
              <a:off x="2545" y="3114"/>
              <a:ext cx="69" cy="72"/>
            </a:xfrm>
            <a:prstGeom prst="ellipse">
              <a:avLst/>
            </a:prstGeom>
            <a:noFill/>
            <a:ln w="28575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endParaRPr lang="zh-CN" altLang="en-US" baseline="0" dirty="0">
                <a:latin typeface="宋体" panose="02010600030101010101" pitchFamily="2" charset="-122"/>
              </a:endParaRPr>
            </a:p>
          </p:txBody>
        </p:sp>
        <p:sp>
          <p:nvSpPr>
            <p:cNvPr id="12332" name="Oval 72"/>
            <p:cNvSpPr/>
            <p:nvPr/>
          </p:nvSpPr>
          <p:spPr>
            <a:xfrm>
              <a:off x="3536" y="3114"/>
              <a:ext cx="67" cy="69"/>
            </a:xfrm>
            <a:prstGeom prst="ellipse">
              <a:avLst/>
            </a:prstGeom>
            <a:noFill/>
            <a:ln w="28575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endParaRPr lang="zh-CN" altLang="en-US" baseline="0" dirty="0">
                <a:latin typeface="宋体" panose="02010600030101010101" pitchFamily="2" charset="-122"/>
              </a:endParaRPr>
            </a:p>
          </p:txBody>
        </p:sp>
      </p:grpSp>
      <p:sp>
        <p:nvSpPr>
          <p:cNvPr id="330826" name="AutoShape 74"/>
          <p:cNvSpPr/>
          <p:nvPr/>
        </p:nvSpPr>
        <p:spPr>
          <a:xfrm>
            <a:off x="6324600" y="3862070"/>
            <a:ext cx="3452495" cy="1490980"/>
          </a:xfrm>
          <a:prstGeom prst="cloudCallout">
            <a:avLst>
              <a:gd name="adj1" fmla="val -55282"/>
              <a:gd name="adj2" fmla="val 55644"/>
            </a:avLst>
          </a:prstGeom>
          <a:gradFill rotWithShape="1">
            <a:gsLst>
              <a:gs pos="0">
                <a:srgbClr val="5E9EFF">
                  <a:alpha val="100000"/>
                </a:srgbClr>
              </a:gs>
              <a:gs pos="39999">
                <a:srgbClr val="85C2FF">
                  <a:alpha val="100000"/>
                </a:srgbClr>
              </a:gs>
              <a:gs pos="70000">
                <a:srgbClr val="C4D6EB">
                  <a:alpha val="100000"/>
                </a:srgbClr>
              </a:gs>
              <a:gs pos="100000">
                <a:srgbClr val="FFEBFA">
                  <a:alpha val="100000"/>
                </a:srgbClr>
              </a:gs>
            </a:gsLst>
            <a:lin ang="5400000" scaled="1"/>
            <a:tileRect/>
          </a:gradFill>
          <a:ln w="952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pPr algn="ctr"/>
            <a:r>
              <a:rPr lang="zh-CN" altLang="en-US" sz="2800" baseline="0" dirty="0">
                <a:solidFill>
                  <a:srgbClr val="FF0000"/>
                </a:solidFill>
                <a:latin typeface="宋体" panose="02010600030101010101" pitchFamily="2" charset="-122"/>
              </a:rPr>
              <a:t>画数轴、找端点是关键</a:t>
            </a:r>
            <a:endParaRPr lang="zh-CN" altLang="en-US" sz="2800" baseline="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756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30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330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330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500"/>
                                        <p:tgtEl>
                                          <p:spTgt spid="330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3307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330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0792" grpId="0"/>
      <p:bldP spid="330793" grpId="0"/>
      <p:bldP spid="330796" grpId="0"/>
      <p:bldP spid="330814" grpId="0"/>
      <p:bldP spid="330826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41" name="Text Box 15"/>
          <p:cNvSpPr txBox="1"/>
          <p:nvPr/>
        </p:nvSpPr>
        <p:spPr>
          <a:xfrm>
            <a:off x="2278063" y="3751263"/>
            <a:ext cx="5524500" cy="63976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endParaRPr lang="zh-CN" altLang="zh-CN" baseline="0" dirty="0">
              <a:latin typeface="宋体" panose="02010600030101010101" pitchFamily="2" charset="-122"/>
            </a:endParaRPr>
          </a:p>
        </p:txBody>
      </p:sp>
      <p:sp>
        <p:nvSpPr>
          <p:cNvPr id="14372" name="Text Box 73"/>
          <p:cNvSpPr txBox="1"/>
          <p:nvPr/>
        </p:nvSpPr>
        <p:spPr>
          <a:xfrm>
            <a:off x="849313" y="1127125"/>
            <a:ext cx="3025775" cy="58356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00000"/>
              </a:lnSpc>
              <a:spcBef>
                <a:spcPct val="50000"/>
              </a:spcBef>
            </a:pPr>
            <a:r>
              <a:rPr lang="en-US" altLang="zh-CN" sz="3200" baseline="0">
                <a:solidFill>
                  <a:srgbClr val="CC00CC"/>
                </a:solidFill>
                <a:latin typeface="Arial" panose="020B0604020202020204" pitchFamily="34" charset="0"/>
              </a:rPr>
              <a:t>【</a:t>
            </a:r>
            <a:r>
              <a:rPr lang="zh-CN" altLang="en-US" sz="3200" baseline="0">
                <a:solidFill>
                  <a:srgbClr val="CC00CC"/>
                </a:solidFill>
                <a:latin typeface="Arial" panose="020B0604020202020204" pitchFamily="34" charset="0"/>
              </a:rPr>
              <a:t>练习</a:t>
            </a:r>
            <a:r>
              <a:rPr lang="en-US" altLang="zh-CN" sz="3200" baseline="0">
                <a:solidFill>
                  <a:srgbClr val="CC00CC"/>
                </a:solidFill>
                <a:latin typeface="Arial" panose="020B0604020202020204" pitchFamily="34" charset="0"/>
              </a:rPr>
              <a:t>】</a:t>
            </a:r>
            <a:endParaRPr lang="en-US" altLang="zh-CN" sz="3200" baseline="0">
              <a:solidFill>
                <a:srgbClr val="CC00CC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8198" name="对象 922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315085" y="1899920"/>
          <a:ext cx="9415145" cy="14249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3" name="" r:id="rId2" imgW="3213100" imgH="457200" progId="Equation.3">
                  <p:embed/>
                </p:oleObj>
              </mc:Choice>
              <mc:Fallback>
                <p:oleObj name="" r:id="rId2" imgW="3213100" imgH="457200" progId="Equation.3">
                  <p:embed/>
                  <p:pic>
                    <p:nvPicPr>
                      <p:cNvPr id="0" name="图片 3112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315085" y="1899920"/>
                        <a:ext cx="9415145" cy="142494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42290" y="3632200"/>
            <a:ext cx="9688195" cy="3081655"/>
          </a:xfrm>
        </p:spPr>
        <p:txBody>
          <a:bodyPr anchor="t" anchorCtr="0"/>
          <a:p>
            <a:pPr marL="1905" indent="-359410" algn="l">
              <a:lnSpc>
                <a:spcPct val="130000"/>
              </a:lnSpc>
              <a:buNone/>
            </a:pPr>
            <a:r>
              <a:rPr lang="zh-CN" altLang="en-US" sz="3600" b="1" dirty="0">
                <a:solidFill>
                  <a:srgbClr val="0000FF"/>
                </a:solidFill>
              </a:rPr>
              <a:t>例</a:t>
            </a:r>
            <a:r>
              <a:rPr lang="en-US" altLang="zh-CN" sz="3600" b="1" dirty="0">
                <a:solidFill>
                  <a:srgbClr val="0000FF"/>
                </a:solidFill>
              </a:rPr>
              <a:t>3</a:t>
            </a:r>
            <a:r>
              <a:rPr lang="zh-CN" altLang="en-US" sz="3600" b="1" dirty="0">
                <a:solidFill>
                  <a:srgbClr val="0000FF"/>
                </a:solidFill>
              </a:rPr>
              <a:t>：</a:t>
            </a:r>
            <a:r>
              <a:rPr lang="zh-CN" altLang="en-US" sz="3200" b="1" dirty="0">
                <a:solidFill>
                  <a:srgbClr val="0000FF"/>
                </a:solidFill>
              </a:rPr>
              <a:t>集合</a:t>
            </a:r>
            <a:r>
              <a:rPr lang="en-US" altLang="zh-CN" sz="3200" b="1" dirty="0">
                <a:solidFill>
                  <a:srgbClr val="0000FF"/>
                </a:solidFill>
              </a:rPr>
              <a:t>     </a:t>
            </a:r>
            <a:r>
              <a:rPr lang="zh-CN" altLang="en-US" sz="3200" b="1" dirty="0">
                <a:solidFill>
                  <a:srgbClr val="0000FF"/>
                </a:solidFill>
              </a:rPr>
              <a:t>         </a:t>
            </a:r>
            <a:r>
              <a:rPr lang="en-US" altLang="zh-CN" sz="3200" b="1" dirty="0">
                <a:solidFill>
                  <a:srgbClr val="0000FF"/>
                </a:solidFill>
              </a:rPr>
              <a:t>                </a:t>
            </a:r>
            <a:r>
              <a:rPr lang="zh-CN" altLang="en-US" sz="3200" b="1" dirty="0">
                <a:solidFill>
                  <a:srgbClr val="0000FF"/>
                </a:solidFill>
              </a:rPr>
              <a:t> ，</a:t>
            </a:r>
            <a:r>
              <a:rPr lang="en-US" altLang="zh-CN" sz="3200" b="1" dirty="0">
                <a:solidFill>
                  <a:srgbClr val="0000FF"/>
                </a:solidFill>
              </a:rPr>
              <a:t>                </a:t>
            </a:r>
            <a:r>
              <a:rPr lang="zh-CN" altLang="en-US" sz="3200" b="1" dirty="0">
                <a:solidFill>
                  <a:srgbClr val="0000FF"/>
                </a:solidFill>
              </a:rPr>
              <a:t>        </a:t>
            </a:r>
            <a:r>
              <a:rPr lang="en-US" altLang="zh-CN" sz="3200" b="1" dirty="0">
                <a:solidFill>
                  <a:srgbClr val="0000FF"/>
                </a:solidFill>
              </a:rPr>
              <a:t>  </a:t>
            </a:r>
            <a:r>
              <a:rPr lang="zh-CN" altLang="en-US" sz="3200" b="1" dirty="0">
                <a:solidFill>
                  <a:srgbClr val="0000FF"/>
                </a:solidFill>
              </a:rPr>
              <a:t>，</a:t>
            </a:r>
            <a:r>
              <a:rPr lang="en-US" altLang="zh-CN" sz="3200" b="1" dirty="0">
                <a:solidFill>
                  <a:srgbClr val="0000FF"/>
                </a:solidFill>
              </a:rPr>
              <a:t>   </a:t>
            </a:r>
            <a:endParaRPr lang="en-US" altLang="zh-CN" sz="3200" b="1" dirty="0">
              <a:solidFill>
                <a:srgbClr val="0000FF"/>
              </a:solidFill>
            </a:endParaRPr>
          </a:p>
          <a:p>
            <a:pPr marL="1905" indent="-359410" algn="l">
              <a:lnSpc>
                <a:spcPct val="130000"/>
              </a:lnSpc>
              <a:buNone/>
            </a:pPr>
            <a:r>
              <a:rPr lang="en-US" altLang="zh-CN" sz="3200" b="1" dirty="0">
                <a:solidFill>
                  <a:srgbClr val="0000FF"/>
                </a:solidFill>
              </a:rPr>
              <a:t>           </a:t>
            </a:r>
            <a:r>
              <a:rPr lang="zh-CN" altLang="en-US" sz="3200" b="1" dirty="0">
                <a:solidFill>
                  <a:srgbClr val="0000FF"/>
                </a:solidFill>
              </a:rPr>
              <a:t>若                                          </a:t>
            </a:r>
            <a:r>
              <a:rPr lang="en-US" altLang="zh-CN" sz="3200" b="1" dirty="0">
                <a:solidFill>
                  <a:srgbClr val="0000FF"/>
                </a:solidFill>
              </a:rPr>
              <a:t>                  </a:t>
            </a:r>
            <a:r>
              <a:rPr lang="zh-CN" altLang="en-US" sz="3200" b="1" dirty="0">
                <a:solidFill>
                  <a:srgbClr val="0000FF"/>
                </a:solidFill>
              </a:rPr>
              <a:t>，求 </a:t>
            </a:r>
            <a:r>
              <a:rPr lang="en-US" altLang="zh-CN" sz="3200" b="1" dirty="0">
                <a:solidFill>
                  <a:srgbClr val="0000FF"/>
                </a:solidFill>
              </a:rPr>
              <a:t>      </a:t>
            </a:r>
            <a:r>
              <a:rPr lang="zh-CN" altLang="en-US" sz="3200" b="1" dirty="0">
                <a:solidFill>
                  <a:srgbClr val="0000FF"/>
                </a:solidFill>
              </a:rPr>
              <a:t> 的值。</a:t>
            </a:r>
            <a:endParaRPr lang="zh-CN" altLang="en-US" sz="3200" b="1" dirty="0">
              <a:solidFill>
                <a:srgbClr val="0000FF"/>
              </a:solidFill>
            </a:endParaRPr>
          </a:p>
        </p:txBody>
      </p:sp>
      <p:graphicFrame>
        <p:nvGraphicFramePr>
          <p:cNvPr id="9218" name="对象 9217"/>
          <p:cNvGraphicFramePr>
            <a:graphicFrameLocks noChangeAspect="1"/>
          </p:cNvGraphicFramePr>
          <p:nvPr/>
        </p:nvGraphicFramePr>
        <p:xfrm>
          <a:off x="2708275" y="3632200"/>
          <a:ext cx="2745105" cy="9150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9" name="" r:id="rId4" imgW="762000" imgH="254000" progId="">
                  <p:embed/>
                </p:oleObj>
              </mc:Choice>
              <mc:Fallback>
                <p:oleObj name="" r:id="rId4" imgW="762000" imgH="254000" progId="">
                  <p:embed/>
                  <p:pic>
                    <p:nvPicPr>
                      <p:cNvPr id="0" name="图片 310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708275" y="3632200"/>
                        <a:ext cx="2745105" cy="91503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19" name="对象 9218"/>
          <p:cNvGraphicFramePr>
            <a:graphicFrameLocks noChangeAspect="1"/>
          </p:cNvGraphicFramePr>
          <p:nvPr/>
        </p:nvGraphicFramePr>
        <p:xfrm>
          <a:off x="5795645" y="3587115"/>
          <a:ext cx="2423160" cy="10058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0" name="" r:id="rId6" imgW="673100" imgH="279400" progId="">
                  <p:embed/>
                </p:oleObj>
              </mc:Choice>
              <mc:Fallback>
                <p:oleObj name="" r:id="rId6" imgW="673100" imgH="279400" progId="">
                  <p:embed/>
                  <p:pic>
                    <p:nvPicPr>
                      <p:cNvPr id="0" name="图片 310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795645" y="3587115"/>
                        <a:ext cx="2423160" cy="100584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0" name="对象 9219"/>
          <p:cNvGraphicFramePr>
            <a:graphicFrameLocks noChangeAspect="1"/>
          </p:cNvGraphicFramePr>
          <p:nvPr/>
        </p:nvGraphicFramePr>
        <p:xfrm>
          <a:off x="2409190" y="4547235"/>
          <a:ext cx="4638675" cy="8991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1" name="" r:id="rId8" imgW="1308100" imgH="254000" progId="">
                  <p:embed/>
                </p:oleObj>
              </mc:Choice>
              <mc:Fallback>
                <p:oleObj name="" r:id="rId8" imgW="1308100" imgH="254000" progId="">
                  <p:embed/>
                  <p:pic>
                    <p:nvPicPr>
                      <p:cNvPr id="0" name="图片 3110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409190" y="4547235"/>
                        <a:ext cx="4638675" cy="89916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1" name="对象 9220"/>
          <p:cNvGraphicFramePr>
            <a:graphicFrameLocks noChangeAspect="1"/>
          </p:cNvGraphicFramePr>
          <p:nvPr/>
        </p:nvGraphicFramePr>
        <p:xfrm>
          <a:off x="8499475" y="4592955"/>
          <a:ext cx="600710" cy="6623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2" name="" r:id="rId10" imgW="127000" imgH="139700" progId="">
                  <p:embed/>
                </p:oleObj>
              </mc:Choice>
              <mc:Fallback>
                <p:oleObj name="" r:id="rId10" imgW="127000" imgH="139700" progId="">
                  <p:embed/>
                  <p:pic>
                    <p:nvPicPr>
                      <p:cNvPr id="0" name="图片 3111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8499475" y="4592955"/>
                        <a:ext cx="600710" cy="66230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1" name="文本占位符 11265"/>
          <p:cNvSpPr>
            <a:spLocks noGrp="1"/>
          </p:cNvSpPr>
          <p:nvPr/>
        </p:nvSpPr>
        <p:spPr>
          <a:xfrm>
            <a:off x="1295400" y="3434715"/>
            <a:ext cx="10261600" cy="1600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 anchorCtr="0"/>
          <a:lstStyle>
            <a:lvl1pPr marL="357505" lvl="0" indent="-357505" algn="l" defTabSz="914400" eaLnBrk="1" fontAlgn="base" latinLnBrk="0" hangingPunct="1">
              <a:lnSpc>
                <a:spcPct val="90000"/>
              </a:lnSpc>
              <a:spcBef>
                <a:spcPts val="1800"/>
              </a:spcBef>
              <a:spcAft>
                <a:spcPct val="0"/>
              </a:spcAft>
              <a:buClr>
                <a:srgbClr val="DCF59E"/>
              </a:buClr>
              <a:buSzPct val="90000"/>
              <a:buFont typeface="Wingdings" panose="05000000000000000000" pitchFamily="2" charset="2"/>
              <a:buChar char="l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57505" lvl="1" indent="-357505" algn="l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Calibri" panose="020F0502020204030204" charset="0"/>
              <a:buChar char=" "/>
              <a:defRPr sz="16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charset="0"/>
              <a:buChar char="•"/>
              <a:defRPr sz="2000" b="0" i="0" u="none" kern="1200" baseline="0">
                <a:solidFill>
                  <a:srgbClr val="363739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charset="0"/>
              <a:buChar char="•"/>
              <a:defRPr sz="1800" b="0" i="0" u="none" kern="1200" baseline="0">
                <a:solidFill>
                  <a:srgbClr val="363739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charset="0"/>
              <a:buChar char="•"/>
              <a:defRPr sz="1800" b="0" i="0" u="none" kern="1200" baseline="0">
                <a:solidFill>
                  <a:srgbClr val="363739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charset="0"/>
              <a:buChar char="•"/>
              <a:defRPr sz="1800" b="0" i="0" u="none" kern="1200" baseline="0">
                <a:solidFill>
                  <a:srgbClr val="363739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charset="0"/>
              <a:buChar char="•"/>
              <a:defRPr sz="1800" b="0" i="0" u="none" kern="1200" baseline="0">
                <a:solidFill>
                  <a:srgbClr val="363739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charset="0"/>
              <a:buChar char="•"/>
              <a:defRPr sz="1800" b="0" i="0" u="none" kern="1200" baseline="0">
                <a:solidFill>
                  <a:srgbClr val="363739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charset="0"/>
              <a:buChar char="•"/>
              <a:defRPr sz="1800" b="0" i="0" u="none" kern="1200" baseline="0">
                <a:solidFill>
                  <a:srgbClr val="363739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40000"/>
              </a:lnSpc>
              <a:buNone/>
            </a:pPr>
            <a:r>
              <a:rPr lang="zh-CN" altLang="en-US" sz="3200" b="1" dirty="0">
                <a:solidFill>
                  <a:srgbClr val="0000FF"/>
                </a:solidFill>
              </a:rPr>
              <a:t>练习：已知集合</a:t>
            </a:r>
            <a:r>
              <a:rPr lang="en-US" altLang="zh-CN" sz="3200" b="1" dirty="0">
                <a:solidFill>
                  <a:srgbClr val="0000FF"/>
                </a:solidFill>
              </a:rPr>
              <a:t>               </a:t>
            </a:r>
            <a:r>
              <a:rPr lang="zh-CN" altLang="en-US" sz="3200" b="1" dirty="0">
                <a:solidFill>
                  <a:srgbClr val="0000FF"/>
                </a:solidFill>
              </a:rPr>
              <a:t>        ，</a:t>
            </a:r>
            <a:r>
              <a:rPr lang="en-US" altLang="zh-CN" sz="3200" b="1" dirty="0">
                <a:solidFill>
                  <a:srgbClr val="0000FF"/>
                </a:solidFill>
              </a:rPr>
              <a:t>         </a:t>
            </a:r>
            <a:r>
              <a:rPr lang="zh-CN" altLang="en-US" sz="3200" b="1" dirty="0">
                <a:solidFill>
                  <a:srgbClr val="0000FF"/>
                </a:solidFill>
              </a:rPr>
              <a:t>      ，且</a:t>
            </a:r>
            <a:r>
              <a:rPr lang="en-US" altLang="zh-CN" sz="3200" b="1" dirty="0">
                <a:solidFill>
                  <a:srgbClr val="0000FF"/>
                </a:solidFill>
              </a:rPr>
              <a:t>  </a:t>
            </a:r>
            <a:r>
              <a:rPr lang="zh-CN" altLang="en-US" sz="3200" b="1" dirty="0">
                <a:solidFill>
                  <a:srgbClr val="0000FF"/>
                </a:solidFill>
              </a:rPr>
              <a:t>  </a:t>
            </a:r>
            <a:r>
              <a:rPr lang="en-US" altLang="zh-CN" sz="3200" b="1" dirty="0">
                <a:solidFill>
                  <a:srgbClr val="0000FF"/>
                </a:solidFill>
              </a:rPr>
              <a:t>           </a:t>
            </a:r>
            <a:r>
              <a:rPr lang="zh-CN" altLang="en-US" sz="3200" b="1" dirty="0">
                <a:solidFill>
                  <a:srgbClr val="0000FF"/>
                </a:solidFill>
              </a:rPr>
              <a:t>      ，</a:t>
            </a:r>
            <a:r>
              <a:rPr lang="en-US" altLang="zh-CN" sz="3200" b="1" dirty="0">
                <a:solidFill>
                  <a:srgbClr val="0000FF"/>
                </a:solidFill>
              </a:rPr>
              <a:t> </a:t>
            </a:r>
            <a:endParaRPr lang="en-US" altLang="zh-CN" sz="3200" b="1" dirty="0">
              <a:solidFill>
                <a:srgbClr val="0000FF"/>
              </a:solidFill>
            </a:endParaRPr>
          </a:p>
          <a:p>
            <a:pPr>
              <a:lnSpc>
                <a:spcPct val="140000"/>
              </a:lnSpc>
              <a:buNone/>
            </a:pPr>
            <a:r>
              <a:rPr lang="en-US" altLang="zh-CN" sz="3200" b="1" dirty="0">
                <a:solidFill>
                  <a:srgbClr val="0000FF"/>
                </a:solidFill>
              </a:rPr>
              <a:t>              </a:t>
            </a:r>
            <a:r>
              <a:rPr lang="zh-CN" altLang="en-US" sz="3200" b="1" dirty="0">
                <a:solidFill>
                  <a:srgbClr val="0000FF"/>
                </a:solidFill>
              </a:rPr>
              <a:t>则</a:t>
            </a:r>
            <a:endParaRPr lang="zh-CN" altLang="en-US" sz="3200" b="1" dirty="0">
              <a:solidFill>
                <a:srgbClr val="0000FF"/>
              </a:solidFill>
            </a:endParaRPr>
          </a:p>
        </p:txBody>
      </p:sp>
      <p:graphicFrame>
        <p:nvGraphicFramePr>
          <p:cNvPr id="10242" name="对象 11266"/>
          <p:cNvGraphicFramePr>
            <a:graphicFrameLocks noChangeAspect="1"/>
          </p:cNvGraphicFramePr>
          <p:nvPr/>
        </p:nvGraphicFramePr>
        <p:xfrm>
          <a:off x="4228465" y="3586798"/>
          <a:ext cx="2209800" cy="768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7" name="" r:id="rId2" imgW="876300" imgH="304800" progId="">
                  <p:embed/>
                </p:oleObj>
              </mc:Choice>
              <mc:Fallback>
                <p:oleObj name="" r:id="rId2" imgW="876300" imgH="304800" progId="">
                  <p:embed/>
                  <p:pic>
                    <p:nvPicPr>
                      <p:cNvPr id="0" name="图片 3116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228465" y="3586798"/>
                        <a:ext cx="2209800" cy="7683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3" name="对象 11267"/>
          <p:cNvGraphicFramePr>
            <a:graphicFrameLocks noChangeAspect="1"/>
          </p:cNvGraphicFramePr>
          <p:nvPr/>
        </p:nvGraphicFramePr>
        <p:xfrm>
          <a:off x="6653213" y="3664585"/>
          <a:ext cx="1601787" cy="639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8" name="" r:id="rId4" imgW="635000" imgH="254000" progId="">
                  <p:embed/>
                </p:oleObj>
              </mc:Choice>
              <mc:Fallback>
                <p:oleObj name="" r:id="rId4" imgW="635000" imgH="254000" progId="">
                  <p:embed/>
                  <p:pic>
                    <p:nvPicPr>
                      <p:cNvPr id="0" name="图片 3117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653213" y="3664585"/>
                        <a:ext cx="1601787" cy="6397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4" name="对象 11268"/>
          <p:cNvGraphicFramePr>
            <a:graphicFrameLocks noChangeAspect="1"/>
          </p:cNvGraphicFramePr>
          <p:nvPr/>
        </p:nvGraphicFramePr>
        <p:xfrm>
          <a:off x="9055100" y="3743960"/>
          <a:ext cx="1865313" cy="538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9" name="" r:id="rId6" imgW="660400" imgH="190500" progId="">
                  <p:embed/>
                </p:oleObj>
              </mc:Choice>
              <mc:Fallback>
                <p:oleObj name="" r:id="rId6" imgW="660400" imgH="190500" progId="">
                  <p:embed/>
                  <p:pic>
                    <p:nvPicPr>
                      <p:cNvPr id="0" name="图片 3118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9055100" y="3743960"/>
                        <a:ext cx="1865313" cy="5381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5" name="对象 11269"/>
          <p:cNvGraphicFramePr>
            <a:graphicFrameLocks noChangeAspect="1"/>
          </p:cNvGraphicFramePr>
          <p:nvPr/>
        </p:nvGraphicFramePr>
        <p:xfrm>
          <a:off x="3221355" y="4612005"/>
          <a:ext cx="2362200" cy="496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0" name="" r:id="rId8" imgW="786765" imgH="165100" progId="">
                  <p:embed/>
                </p:oleObj>
              </mc:Choice>
              <mc:Fallback>
                <p:oleObj name="" r:id="rId8" imgW="786765" imgH="165100" progId="">
                  <p:embed/>
                  <p:pic>
                    <p:nvPicPr>
                      <p:cNvPr id="0" name="图片 3119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221355" y="4612005"/>
                        <a:ext cx="2362200" cy="4968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1003300" y="1254125"/>
            <a:ext cx="10553700" cy="13220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思考课本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P11</a:t>
            </a:r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：第一个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“</a:t>
            </a:r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思考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”  </a:t>
            </a:r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的含义，还可以有什么结论吗？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 </a:t>
            </a:r>
            <a:endParaRPr lang="zh-CN" altLang="en-US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文本框 5"/>
              <p:cNvSpPr txBox="1"/>
              <p:nvPr/>
            </p:nvSpPr>
            <p:spPr>
              <a:xfrm>
                <a:off x="1295336" y="2614549"/>
                <a:ext cx="6830695" cy="645160"/>
              </a:xfrm>
              <a:prstGeom prst="rect">
                <a:avLst/>
              </a:prstGeom>
              <a:noFill/>
            </p:spPr>
            <p:txBody>
              <a:bodyPr wrap="none" rtlCol="0" anchor="t">
                <a:spAutoFit/>
              </a:bodyPr>
              <a:p>
                <a:pPr algn="l"/>
                <a:r>
                  <a:rPr lang="zh-CN" altLang="en-US" sz="3600">
                    <a:latin typeface="Cambria Math" panose="02040503050406030204" charset="0"/>
                    <a:cs typeface="Cambria Math" panose="02040503050406030204" charset="0"/>
                  </a:rPr>
                  <a:t>（</a:t>
                </a:r>
                <a:r>
                  <a:rPr lang="en-US" altLang="zh-CN" sz="3600">
                    <a:latin typeface="Cambria Math" panose="02040503050406030204" charset="0"/>
                    <a:cs typeface="Cambria Math" panose="02040503050406030204" charset="0"/>
                  </a:rPr>
                  <a:t>1</a:t>
                </a:r>
                <a:r>
                  <a:rPr lang="zh-CN" altLang="en-US" sz="3600">
                    <a:latin typeface="Cambria Math" panose="02040503050406030204" charset="0"/>
                    <a:cs typeface="Cambria Math" panose="02040503050406030204" charset="0"/>
                  </a:rPr>
                  <a:t>）</a:t>
                </a:r>
                <a:r>
                  <a:rPr lang="en-US" altLang="zh-CN" sz="3600">
                    <a:latin typeface="Cambria Math" panose="02040503050406030204" charset="0"/>
                    <a:cs typeface="Cambria Math" panose="02040503050406030204" charset="0"/>
                  </a:rPr>
                  <a:t>A</a:t>
                </a:r>
                <a14:m>
                  <m:oMath xmlns:m="http://schemas.openxmlformats.org/officeDocument/2006/math">
                    <m:r>
                      <a:rPr lang="en-US" altLang="zh-CN" sz="3600" i="1">
                        <a:latin typeface="Cambria Math" panose="02040503050406030204" charset="0"/>
                        <a:cs typeface="Cambria Math" panose="02040503050406030204" charset="0"/>
                      </a:rPr>
                      <m:t>∪</m:t>
                    </m:r>
                    <m:r>
                      <a:rPr lang="en-US" altLang="zh-CN" sz="3600" i="1">
                        <a:latin typeface="Cambria Math" panose="02040503050406030204" charset="0"/>
                        <a:cs typeface="Cambria Math" panose="02040503050406030204" charset="0"/>
                      </a:rPr>
                      <m:t>𝐴</m:t>
                    </m:r>
                    <m:r>
                      <a:rPr lang="en-US" altLang="zh-CN" sz="3600" i="1">
                        <a:latin typeface="Cambria Math" panose="02040503050406030204" charset="0"/>
                        <a:cs typeface="Cambria Math" panose="02040503050406030204" charset="0"/>
                      </a:rPr>
                      <m:t>=</m:t>
                    </m:r>
                    <m:r>
                      <a:rPr lang="en-US" altLang="zh-CN" sz="3600" i="1">
                        <a:latin typeface="Cambria Math" panose="02040503050406030204" charset="0"/>
                        <a:cs typeface="Cambria Math" panose="02040503050406030204" charset="0"/>
                      </a:rPr>
                      <m:t>𝐴</m:t>
                    </m:r>
                    <m:r>
                      <a:rPr lang="en-US" altLang="zh-CN" sz="3600" i="1">
                        <a:latin typeface="Cambria Math" panose="02040503050406030204" charset="0"/>
                        <a:cs typeface="Cambria Math" panose="02040503050406030204" charset="0"/>
                      </a:rPr>
                      <m:t>；（</m:t>
                    </m:r>
                    <m:r>
                      <a:rPr lang="en-US" altLang="zh-CN" sz="3600" i="1">
                        <a:latin typeface="Cambria Math" panose="02040503050406030204" charset="0"/>
                        <a:cs typeface="Cambria Math" panose="02040503050406030204" charset="0"/>
                      </a:rPr>
                      <m:t>2</m:t>
                    </m:r>
                    <m:r>
                      <a:rPr lang="en-US" altLang="zh-CN" sz="3600" i="1">
                        <a:latin typeface="Cambria Math" panose="02040503050406030204" charset="0"/>
                        <a:cs typeface="Cambria Math" panose="02040503050406030204" charset="0"/>
                      </a:rPr>
                      <m:t>）</m:t>
                    </m:r>
                    <m:r>
                      <a:rPr lang="en-US" altLang="zh-CN" sz="3600" i="1">
                        <a:latin typeface="Cambria Math" panose="02040503050406030204" charset="0"/>
                        <a:cs typeface="Cambria Math" panose="02040503050406030204" charset="0"/>
                      </a:rPr>
                      <m:t>𝐴</m:t>
                    </m:r>
                    <m:r>
                      <a:rPr lang="en-US" altLang="zh-CN" sz="3600" i="1">
                        <a:latin typeface="Cambria Math" panose="02040503050406030204" charset="0"/>
                        <a:cs typeface="Cambria Math" panose="02040503050406030204" charset="0"/>
                      </a:rPr>
                      <m:t>∪∅=</m:t>
                    </m:r>
                    <m:r>
                      <a:rPr lang="en-US" altLang="zh-CN" sz="3600" i="1">
                        <a:latin typeface="Cambria Math" panose="02040503050406030204" charset="0"/>
                        <a:cs typeface="Cambria Math" panose="02040503050406030204" charset="0"/>
                      </a:rPr>
                      <m:t>𝐴</m:t>
                    </m:r>
                  </m:oMath>
                </a14:m>
                <a:endParaRPr lang="zh-CN" altLang="en-US" sz="3600"/>
              </a:p>
            </p:txBody>
          </p:sp>
        </mc:Choice>
        <mc:Fallback>
          <p:sp>
            <p:nvSpPr>
              <p:cNvPr id="6" name="文本框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5336" y="2614549"/>
                <a:ext cx="6830695" cy="645160"/>
              </a:xfrm>
              <a:prstGeom prst="rect">
                <a:avLst/>
              </a:prstGeom>
              <a:blipFill rotWithShape="1">
                <a:blip r:embed="rId10"/>
                <a:stretch>
                  <a:fillRect l="-8" t="-39" r="-187" b="3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1478915" y="3420745"/>
            <a:ext cx="6151880" cy="15068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《世纪金榜》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P11</a:t>
            </a:r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：</a:t>
            </a:r>
            <a:endParaRPr lang="zh-CN" altLang="en-US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30000"/>
              </a:lnSpc>
            </a:pP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              </a:t>
            </a:r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练习，演板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   </a:t>
            </a:r>
            <a:endParaRPr lang="zh-CN" altLang="en-US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文本框 2"/>
              <p:cNvSpPr txBox="1"/>
              <p:nvPr/>
            </p:nvSpPr>
            <p:spPr>
              <a:xfrm>
                <a:off x="446976" y="1641729"/>
                <a:ext cx="11298555" cy="998855"/>
              </a:xfrm>
              <a:prstGeom prst="rect">
                <a:avLst/>
              </a:prstGeom>
              <a:noFill/>
            </p:spPr>
            <p:txBody>
              <a:bodyPr wrap="none" rtlCol="0" anchor="t">
                <a:spAutoFit/>
              </a:bodyPr>
              <a:p>
                <a:pPr algn="l"/>
                <a:r>
                  <a:rPr lang="zh-CN" altLang="en-US" sz="4000"/>
                  <a:t>例：若</a:t>
                </a:r>
                <a:r>
                  <a:rPr lang="en-US" altLang="zh-CN" sz="4000"/>
                  <a:t>A=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}"/>
                        <m:ctrlPr>
                          <a:rPr lang="en-US" altLang="zh-CN" sz="4000" i="1">
                            <a:latin typeface="Cambria Math" panose="02040503050406030204" charset="0"/>
                            <a:cs typeface="Cambria Math" panose="02040503050406030204" charset="0"/>
                          </a:rPr>
                        </m:ctrlPr>
                      </m:dPr>
                      <m:e>
                        <m:r>
                          <a:rPr lang="en-US" altLang="zh-CN" sz="4000" i="1">
                            <a:latin typeface="Cambria Math" panose="02040503050406030204" charset="0"/>
                            <a:cs typeface="Cambria Math" panose="02040503050406030204" charset="0"/>
                          </a:rPr>
                          <m:t>𝑥</m:t>
                        </m:r>
                        <m:r>
                          <a:rPr lang="en-US" altLang="zh-CN" sz="4000" i="1">
                            <a:latin typeface="Cambria Math" panose="02040503050406030204" charset="0"/>
                            <a:cs typeface="Cambria Math" panose="02040503050406030204" charset="0"/>
                          </a:rPr>
                          <m:t>|</m:t>
                        </m:r>
                        <m:f>
                          <m:fPr>
                            <m:ctrlPr>
                              <a:rPr lang="en-US" altLang="zh-CN" sz="4000" i="1">
                                <a:latin typeface="Cambria Math" panose="02040503050406030204" charset="0"/>
                                <a:cs typeface="Cambria Math" panose="02040503050406030204" charset="0"/>
                              </a:rPr>
                            </m:ctrlPr>
                          </m:fPr>
                          <m:num>
                            <m:r>
                              <a:rPr lang="en-US" altLang="zh-CN" sz="4000" i="1">
                                <a:latin typeface="Cambria Math" panose="02040503050406030204" charset="0"/>
                                <a:cs typeface="Cambria Math" panose="02040503050406030204" charset="0"/>
                              </a:rPr>
                              <m:t>𝑥</m:t>
                            </m:r>
                          </m:num>
                          <m:den>
                            <m:r>
                              <a:rPr lang="en-US" altLang="zh-CN" sz="4000" i="1">
                                <a:latin typeface="Cambria Math" panose="02040503050406030204" charset="0"/>
                                <a:cs typeface="Cambria Math" panose="02040503050406030204" charset="0"/>
                              </a:rPr>
                              <m:t>2</m:t>
                            </m:r>
                          </m:den>
                        </m:f>
                        <m:r>
                          <a:rPr lang="en-US" altLang="zh-CN" sz="4000" i="1">
                            <a:latin typeface="Cambria Math" panose="02040503050406030204" charset="0"/>
                            <a:cs typeface="Cambria Math" panose="02040503050406030204" charset="0"/>
                          </a:rPr>
                          <m:t>∈</m:t>
                        </m:r>
                        <m:r>
                          <a:rPr lang="en-US" altLang="zh-CN" sz="4000" i="1">
                            <a:latin typeface="Cambria Math" panose="02040503050406030204" charset="0"/>
                            <a:cs typeface="Cambria Math" panose="02040503050406030204" charset="0"/>
                          </a:rPr>
                          <m:t>𝑍</m:t>
                        </m:r>
                      </m:e>
                    </m:d>
                    <m:r>
                      <a:rPr lang="en-US" altLang="zh-CN" sz="4000" i="1">
                        <a:latin typeface="Cambria Math" panose="02040503050406030204" charset="0"/>
                        <a:cs typeface="Cambria Math" panose="02040503050406030204" charset="0"/>
                      </a:rPr>
                      <m:t>，</m:t>
                    </m:r>
                    <m:r>
                      <a:rPr lang="en-US" altLang="zh-CN" sz="4000" i="1">
                        <a:latin typeface="Cambria Math" panose="02040503050406030204" charset="0"/>
                        <a:cs typeface="Cambria Math" panose="02040503050406030204" charset="0"/>
                      </a:rPr>
                      <m:t>𝐵</m:t>
                    </m:r>
                    <m:r>
                      <a:rPr lang="en-US" altLang="zh-CN" sz="4000" i="1">
                        <a:latin typeface="Cambria Math" panose="02040503050406030204" charset="0"/>
                        <a:cs typeface="Cambria Math" panose="02040503050406030204" charset="0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en-US" altLang="zh-CN" sz="4000" i="1">
                            <a:latin typeface="Cambria Math" panose="02040503050406030204" charset="0"/>
                            <a:cs typeface="Cambria Math" panose="02040503050406030204" charset="0"/>
                          </a:rPr>
                        </m:ctrlPr>
                      </m:dPr>
                      <m:e>
                        <m:r>
                          <a:rPr lang="en-US" altLang="zh-CN" sz="4000" i="1">
                            <a:latin typeface="Cambria Math" panose="02040503050406030204" charset="0"/>
                            <a:cs typeface="Cambria Math" panose="02040503050406030204" charset="0"/>
                          </a:rPr>
                          <m:t>𝑦</m:t>
                        </m:r>
                        <m:r>
                          <a:rPr lang="en-US" altLang="zh-CN" sz="4000" i="1">
                            <a:latin typeface="Cambria Math" panose="02040503050406030204" charset="0"/>
                            <a:cs typeface="Cambria Math" panose="02040503050406030204" charset="0"/>
                          </a:rPr>
                          <m:t>|</m:t>
                        </m:r>
                        <m:f>
                          <m:fPr>
                            <m:ctrlPr>
                              <a:rPr lang="en-US" altLang="zh-CN" sz="4000" i="1">
                                <a:latin typeface="Cambria Math" panose="02040503050406030204" charset="0"/>
                                <a:cs typeface="Cambria Math" panose="02040503050406030204" charset="0"/>
                              </a:rPr>
                            </m:ctrlPr>
                          </m:fPr>
                          <m:num>
                            <m:r>
                              <a:rPr lang="en-US" altLang="zh-CN" sz="4000" i="1">
                                <a:latin typeface="Cambria Math" panose="02040503050406030204" charset="0"/>
                                <a:cs typeface="Cambria Math" panose="02040503050406030204" charset="0"/>
                              </a:rPr>
                              <m:t>𝑦</m:t>
                            </m:r>
                            <m:r>
                              <a:rPr lang="en-US" altLang="zh-CN" sz="4000" i="1">
                                <a:latin typeface="Cambria Math" panose="02040503050406030204" charset="0"/>
                                <a:cs typeface="Cambria Math" panose="02040503050406030204" charset="0"/>
                              </a:rPr>
                              <m:t>+</m:t>
                            </m:r>
                            <m:r>
                              <a:rPr lang="en-US" altLang="zh-CN" sz="4000" i="1">
                                <a:latin typeface="Cambria Math" panose="02040503050406030204" charset="0"/>
                                <a:cs typeface="Cambria Math" panose="02040503050406030204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zh-CN" sz="4000" i="1">
                                <a:latin typeface="Cambria Math" panose="02040503050406030204" charset="0"/>
                                <a:cs typeface="Cambria Math" panose="02040503050406030204" charset="0"/>
                              </a:rPr>
                              <m:t>2</m:t>
                            </m:r>
                          </m:den>
                        </m:f>
                        <m:r>
                          <a:rPr lang="en-US" altLang="zh-CN" sz="4000" i="1">
                            <a:latin typeface="Cambria Math" panose="02040503050406030204" charset="0"/>
                            <a:cs typeface="Cambria Math" panose="02040503050406030204" charset="0"/>
                          </a:rPr>
                          <m:t>∈</m:t>
                        </m:r>
                        <m:r>
                          <a:rPr lang="en-US" altLang="zh-CN" sz="4000" i="1">
                            <a:latin typeface="Cambria Math" panose="02040503050406030204" charset="0"/>
                            <a:cs typeface="Cambria Math" panose="02040503050406030204" charset="0"/>
                          </a:rPr>
                          <m:t>𝑍</m:t>
                        </m:r>
                      </m:e>
                    </m:d>
                    <m:r>
                      <a:rPr lang="en-US" altLang="zh-CN" sz="4000" i="1">
                        <a:latin typeface="Cambria Math" panose="02040503050406030204" charset="0"/>
                        <a:cs typeface="Cambria Math" panose="02040503050406030204" charset="0"/>
                      </a:rPr>
                      <m:t>，则</m:t>
                    </m:r>
                    <m:r>
                      <a:rPr lang="en-US" altLang="zh-CN" sz="4000" i="1">
                        <a:latin typeface="Cambria Math" panose="02040503050406030204" charset="0"/>
                        <a:cs typeface="Cambria Math" panose="02040503050406030204" charset="0"/>
                      </a:rPr>
                      <m:t>𝐴</m:t>
                    </m:r>
                    <m:r>
                      <a:rPr lang="en-US" altLang="zh-CN" sz="4000" i="1">
                        <a:latin typeface="Cambria Math" panose="02040503050406030204" charset="0"/>
                        <a:cs typeface="Cambria Math" panose="02040503050406030204" charset="0"/>
                      </a:rPr>
                      <m:t>∪</m:t>
                    </m:r>
                    <m:r>
                      <a:rPr lang="en-US" altLang="zh-CN" sz="4000" i="1">
                        <a:latin typeface="Cambria Math" panose="02040503050406030204" charset="0"/>
                        <a:cs typeface="Cambria Math" panose="02040503050406030204" charset="0"/>
                      </a:rPr>
                      <m:t>𝐵</m:t>
                    </m:r>
                    <m:r>
                      <a:rPr lang="en-US" altLang="zh-CN" sz="4000" i="1">
                        <a:latin typeface="Cambria Math" panose="02040503050406030204" charset="0"/>
                        <a:cs typeface="Cambria Math" panose="02040503050406030204" charset="0"/>
                      </a:rPr>
                      <m:t>=</m:t>
                    </m:r>
                  </m:oMath>
                </a14:m>
                <a:endParaRPr lang="en-US" altLang="zh-CN" sz="4000"/>
              </a:p>
            </p:txBody>
          </p:sp>
        </mc:Choice>
        <mc:Fallback>
          <p:sp>
            <p:nvSpPr>
              <p:cNvPr id="3" name="文本框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976" y="1641729"/>
                <a:ext cx="11298555" cy="998855"/>
              </a:xfrm>
              <a:prstGeom prst="rect">
                <a:avLst/>
              </a:prstGeom>
              <a:blipFill rotWithShape="1">
                <a:blip r:embed="rId2"/>
                <a:stretch>
                  <a:fillRect l="-5" t="-25" r="-220" b="2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1408430" y="1286510"/>
            <a:ext cx="9806940" cy="15068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阅读课本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P11</a:t>
            </a:r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：第二个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“</a:t>
            </a:r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思考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”</a:t>
            </a:r>
            <a:endParaRPr lang="zh-CN" altLang="en-US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30000"/>
              </a:lnSpc>
            </a:pP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集合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A</a:t>
            </a:r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，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B</a:t>
            </a:r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，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C</a:t>
            </a:r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有什么关系吗？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  </a:t>
            </a:r>
            <a:endParaRPr lang="zh-CN" altLang="en-US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408430" y="3244850"/>
            <a:ext cx="526288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4000"/>
              <a:t>可以观察集合中的元素</a:t>
            </a:r>
            <a:endParaRPr lang="zh-CN" altLang="en-US" sz="4000"/>
          </a:p>
        </p:txBody>
      </p:sp>
      <p:sp>
        <p:nvSpPr>
          <p:cNvPr id="5" name="文本框 4"/>
          <p:cNvSpPr txBox="1"/>
          <p:nvPr/>
        </p:nvSpPr>
        <p:spPr>
          <a:xfrm>
            <a:off x="1408430" y="4519295"/>
            <a:ext cx="881888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4000" dirty="0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能用</a:t>
            </a:r>
            <a:r>
              <a:rPr lang="en-US" altLang="zh-CN" sz="4000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Venn</a:t>
            </a:r>
            <a:r>
              <a:rPr lang="zh-CN" altLang="en-US" sz="4000" dirty="0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图表示出它们之间的关系吗？</a:t>
            </a:r>
            <a:endParaRPr lang="zh-CN" altLang="en-US" sz="40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09" name="Text Box 7"/>
          <p:cNvSpPr txBox="1"/>
          <p:nvPr/>
        </p:nvSpPr>
        <p:spPr>
          <a:xfrm>
            <a:off x="509905" y="1137285"/>
            <a:ext cx="2301875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4000" b="1" baseline="0" dirty="0">
                <a:solidFill>
                  <a:srgbClr val="9900FF"/>
                </a:solidFill>
                <a:latin typeface="黑体" panose="02010609060101010101" charset="-122"/>
                <a:ea typeface="黑体" panose="02010609060101010101" charset="-122"/>
              </a:rPr>
              <a:t>二、交集</a:t>
            </a:r>
            <a:endParaRPr lang="zh-CN" altLang="en-US" sz="4000" b="1" baseline="0" dirty="0">
              <a:solidFill>
                <a:srgbClr val="9900FF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7410" name="Rectangle 8"/>
          <p:cNvSpPr/>
          <p:nvPr/>
        </p:nvSpPr>
        <p:spPr>
          <a:xfrm>
            <a:off x="479425" y="1811655"/>
            <a:ext cx="1127633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lnSpc>
                <a:spcPct val="150000"/>
              </a:lnSpc>
            </a:pPr>
            <a:r>
              <a:rPr lang="en-US" altLang="zh-CN" sz="3200" baseline="0">
                <a:solidFill>
                  <a:srgbClr val="0000FF"/>
                </a:solidFill>
                <a:latin typeface="宋体" panose="02010600030101010101" pitchFamily="2" charset="-122"/>
              </a:rPr>
              <a:t>    </a:t>
            </a:r>
            <a:r>
              <a:rPr lang="zh-CN" altLang="en-US" sz="32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一般地，由属于集合</a:t>
            </a:r>
            <a:r>
              <a:rPr lang="en-US" altLang="zh-CN" sz="3200" baseline="0">
                <a:solidFill>
                  <a:srgbClr val="0000FF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32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且属于集合</a:t>
            </a:r>
            <a:r>
              <a:rPr lang="en-US" altLang="zh-CN" sz="3200" baseline="0">
                <a:solidFill>
                  <a:srgbClr val="0000FF"/>
                </a:solidFill>
                <a:latin typeface="宋体" panose="02010600030101010101" pitchFamily="2" charset="-122"/>
              </a:rPr>
              <a:t>B</a:t>
            </a:r>
            <a:r>
              <a:rPr lang="zh-CN" altLang="en-US" sz="32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的所</a:t>
            </a:r>
            <a:r>
              <a:rPr lang="zh-CN" altLang="en-US" sz="32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有元素组成的集合，称为</a:t>
            </a:r>
            <a:r>
              <a:rPr lang="en-US" altLang="zh-CN" sz="3200" baseline="0">
                <a:solidFill>
                  <a:srgbClr val="0000FF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32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与</a:t>
            </a:r>
            <a:r>
              <a:rPr lang="en-US" altLang="zh-CN" sz="3200" baseline="0">
                <a:solidFill>
                  <a:srgbClr val="0000FF"/>
                </a:solidFill>
                <a:latin typeface="宋体" panose="02010600030101010101" pitchFamily="2" charset="-122"/>
              </a:rPr>
              <a:t>B</a:t>
            </a:r>
            <a:r>
              <a:rPr lang="zh-CN" altLang="en-US" sz="32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的交集，记作</a:t>
            </a:r>
            <a:r>
              <a:rPr lang="en-US" altLang="zh-CN" sz="3200" baseline="0">
                <a:solidFill>
                  <a:srgbClr val="0000FF"/>
                </a:solidFill>
                <a:latin typeface="宋体" panose="02010600030101010101" pitchFamily="2" charset="-122"/>
              </a:rPr>
              <a:t>A∩B</a:t>
            </a:r>
            <a:r>
              <a:rPr lang="zh-CN" altLang="en-US" sz="32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（读作“</a:t>
            </a:r>
            <a:r>
              <a:rPr lang="en-US" altLang="zh-CN" sz="3200" baseline="0">
                <a:solidFill>
                  <a:srgbClr val="0000FF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32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交</a:t>
            </a:r>
            <a:r>
              <a:rPr lang="en-US" altLang="zh-CN" sz="3200" baseline="0">
                <a:solidFill>
                  <a:srgbClr val="0000FF"/>
                </a:solidFill>
                <a:latin typeface="宋体" panose="02010600030101010101" pitchFamily="2" charset="-122"/>
              </a:rPr>
              <a:t>B”</a:t>
            </a:r>
            <a:r>
              <a:rPr lang="zh-CN" altLang="en-US" sz="32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），</a:t>
            </a:r>
            <a:endParaRPr lang="zh-CN" altLang="en-US" sz="3200" baseline="0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即 </a:t>
            </a:r>
            <a:r>
              <a:rPr lang="en-US" altLang="zh-CN" sz="3200" baseline="0">
                <a:solidFill>
                  <a:srgbClr val="0000FF"/>
                </a:solidFill>
                <a:latin typeface="宋体" panose="02010600030101010101" pitchFamily="2" charset="-122"/>
              </a:rPr>
              <a:t>A∩B</a:t>
            </a:r>
            <a:r>
              <a:rPr lang="zh-CN" altLang="en-US" sz="32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＝</a:t>
            </a:r>
            <a:r>
              <a:rPr lang="en-US" altLang="zh-CN" sz="3200" baseline="0">
                <a:solidFill>
                  <a:srgbClr val="0000FF"/>
                </a:solidFill>
                <a:latin typeface="宋体" panose="02010600030101010101" pitchFamily="2" charset="-122"/>
              </a:rPr>
              <a:t>___________________.</a:t>
            </a:r>
            <a:endParaRPr lang="en-US" altLang="zh-CN" sz="3200" baseline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17411" name="Rectangle 9"/>
          <p:cNvSpPr/>
          <p:nvPr/>
        </p:nvSpPr>
        <p:spPr>
          <a:xfrm>
            <a:off x="884238" y="4554855"/>
            <a:ext cx="3309937" cy="58356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zh-CN" altLang="en-US" sz="32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用</a:t>
            </a:r>
            <a:r>
              <a:rPr lang="en-US" altLang="zh-CN" sz="3200" baseline="0">
                <a:solidFill>
                  <a:srgbClr val="0000FF"/>
                </a:solidFill>
                <a:latin typeface="宋体" panose="02010600030101010101" pitchFamily="2" charset="-122"/>
              </a:rPr>
              <a:t>Venn</a:t>
            </a:r>
            <a:r>
              <a:rPr lang="zh-CN" altLang="en-US" sz="32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图表示为： </a:t>
            </a:r>
            <a:endParaRPr lang="zh-CN" altLang="en-US" sz="3200" baseline="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289822" name="Text Box 30"/>
          <p:cNvSpPr txBox="1"/>
          <p:nvPr/>
        </p:nvSpPr>
        <p:spPr>
          <a:xfrm>
            <a:off x="2334578" y="3410268"/>
            <a:ext cx="3495675" cy="583565"/>
          </a:xfrm>
          <a:prstGeom prst="rect">
            <a:avLst/>
          </a:prstGeom>
          <a:noFill/>
          <a:ln w="9525">
            <a:noFill/>
          </a:ln>
        </p:spPr>
        <p:txBody>
          <a:bodyPr anchor="b" anchorCtr="1">
            <a:spAutoFit/>
          </a:bodyPr>
          <a:p>
            <a:pPr algn="ctr"/>
            <a:r>
              <a:rPr lang="en-US" altLang="zh-CN" sz="3200" b="1" baseline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{</a:t>
            </a:r>
            <a:r>
              <a:rPr lang="en-US" altLang="zh-CN" sz="3200" b="1" baseline="0" err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x|x∈A</a:t>
            </a:r>
            <a:r>
              <a:rPr lang="zh-CN" altLang="en-US" sz="3200" b="1" baseline="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，且</a:t>
            </a:r>
            <a:r>
              <a:rPr lang="en-US" altLang="zh-CN" sz="3200" b="1" baseline="0" err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x∈B</a:t>
            </a:r>
            <a:r>
              <a:rPr lang="en-US" altLang="zh-CN" sz="3200" b="1" baseline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}</a:t>
            </a:r>
            <a:endParaRPr lang="en-US" altLang="zh-CN" sz="3200" b="1" baseline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3699828" y="2545080"/>
            <a:ext cx="2870200" cy="1588"/>
          </a:xfrm>
          <a:prstGeom prst="line">
            <a:avLst/>
          </a:prstGeom>
          <a:ln w="508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17415" name="Group 8"/>
          <p:cNvGrpSpPr/>
          <p:nvPr/>
        </p:nvGrpSpPr>
        <p:grpSpPr>
          <a:xfrm>
            <a:off x="4533265" y="4433570"/>
            <a:ext cx="3403600" cy="1797050"/>
            <a:chOff x="1556" y="2696"/>
            <a:chExt cx="2144" cy="1132"/>
          </a:xfrm>
        </p:grpSpPr>
        <p:pic>
          <p:nvPicPr>
            <p:cNvPr id="17416" name="Picture 14" descr="C:\Documents and Settings\Administrator\桌面\1-6.TIF"/>
            <p:cNvPicPr>
              <a:picLocks noChangeAspect="1"/>
            </p:cNvPicPr>
            <p:nvPr/>
          </p:nvPicPr>
          <p:blipFill>
            <a:blip r:embed="rId2" r:link="rId3"/>
            <a:stretch>
              <a:fillRect/>
            </a:stretch>
          </p:blipFill>
          <p:spPr>
            <a:xfrm>
              <a:off x="1556" y="2696"/>
              <a:ext cx="2144" cy="113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7417" name="Line 10"/>
            <p:cNvSpPr/>
            <p:nvPr/>
          </p:nvSpPr>
          <p:spPr>
            <a:xfrm>
              <a:off x="2172" y="3256"/>
              <a:ext cx="96" cy="4"/>
            </a:xfrm>
            <a:prstGeom prst="line">
              <a:avLst/>
            </a:prstGeom>
            <a:ln w="158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98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6" name="Object 2"/>
          <p:cNvGraphicFramePr/>
          <p:nvPr/>
        </p:nvGraphicFramePr>
        <p:xfrm>
          <a:off x="835025" y="1524000"/>
          <a:ext cx="10727055" cy="3775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2" imgW="6099810" imgH="1999615" progId="Word.Document.12">
                  <p:embed/>
                </p:oleObj>
              </mc:Choice>
              <mc:Fallback>
                <p:oleObj name="" r:id="rId2" imgW="6099810" imgH="1999615" progId="Word.Document.12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835025" y="1524000"/>
                        <a:ext cx="10727055" cy="3775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1" name="Text Box 4"/>
          <p:cNvSpPr txBox="1"/>
          <p:nvPr/>
        </p:nvSpPr>
        <p:spPr>
          <a:xfrm>
            <a:off x="363855" y="973455"/>
            <a:ext cx="11516360" cy="141986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36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例</a:t>
            </a:r>
            <a:r>
              <a:rPr lang="en-US" altLang="zh-CN" sz="3600" baseline="0">
                <a:solidFill>
                  <a:srgbClr val="0000FF"/>
                </a:solidFill>
                <a:latin typeface="宋体" panose="02010600030101010101" pitchFamily="2" charset="-122"/>
              </a:rPr>
              <a:t>4 </a:t>
            </a:r>
            <a:r>
              <a:rPr lang="zh-CN" altLang="en-US" sz="36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设平面内直线</a:t>
            </a:r>
            <a:r>
              <a:rPr lang="en-US" altLang="zh-CN" sz="3600" i="1" baseline="0">
                <a:solidFill>
                  <a:srgbClr val="0000FF"/>
                </a:solidFill>
                <a:latin typeface="Times New Roman" panose="02020603050405020304" charset="0"/>
              </a:rPr>
              <a:t>l</a:t>
            </a:r>
            <a:r>
              <a:rPr lang="en-US" altLang="zh-CN" sz="3600" baseline="-25000">
                <a:solidFill>
                  <a:srgbClr val="0000FF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36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上点的集合为</a:t>
            </a:r>
            <a:r>
              <a:rPr lang="en-US" altLang="zh-CN" sz="3600" baseline="0">
                <a:solidFill>
                  <a:srgbClr val="0000FF"/>
                </a:solidFill>
                <a:latin typeface="宋体" panose="02010600030101010101" pitchFamily="2" charset="-122"/>
              </a:rPr>
              <a:t>L</a:t>
            </a:r>
            <a:r>
              <a:rPr lang="en-US" altLang="zh-CN" sz="3600" baseline="-25000">
                <a:solidFill>
                  <a:srgbClr val="0000FF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36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，直线</a:t>
            </a:r>
            <a:r>
              <a:rPr lang="en-US" altLang="zh-CN" sz="3600" i="1" baseline="0">
                <a:solidFill>
                  <a:srgbClr val="0000FF"/>
                </a:solidFill>
                <a:latin typeface="Times New Roman" panose="02020603050405020304" charset="0"/>
              </a:rPr>
              <a:t>l</a:t>
            </a:r>
            <a:r>
              <a:rPr lang="en-US" altLang="zh-CN" sz="3600" baseline="-25000">
                <a:solidFill>
                  <a:srgbClr val="0000FF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36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上点的集合为</a:t>
            </a:r>
            <a:r>
              <a:rPr lang="en-US" altLang="zh-CN" sz="3600" baseline="0">
                <a:solidFill>
                  <a:srgbClr val="0000FF"/>
                </a:solidFill>
                <a:latin typeface="宋体" panose="02010600030101010101" pitchFamily="2" charset="-122"/>
              </a:rPr>
              <a:t>L</a:t>
            </a:r>
            <a:r>
              <a:rPr lang="en-US" altLang="zh-CN" sz="3600" baseline="-25000">
                <a:solidFill>
                  <a:srgbClr val="0000FF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36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，试用集合的运算表示</a:t>
            </a:r>
            <a:r>
              <a:rPr lang="en-US" altLang="zh-CN" sz="3600" i="1" baseline="0">
                <a:solidFill>
                  <a:srgbClr val="0000FF"/>
                </a:solidFill>
                <a:latin typeface="Times New Roman" panose="02020603050405020304" charset="0"/>
              </a:rPr>
              <a:t>l</a:t>
            </a:r>
            <a:r>
              <a:rPr lang="en-US" altLang="zh-CN" sz="3600" baseline="-25000">
                <a:solidFill>
                  <a:srgbClr val="0000FF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36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，</a:t>
            </a:r>
            <a:r>
              <a:rPr lang="en-US" altLang="zh-CN" sz="3600" i="1" baseline="0">
                <a:solidFill>
                  <a:srgbClr val="0000FF"/>
                </a:solidFill>
                <a:latin typeface="Times New Roman" panose="02020603050405020304" charset="0"/>
              </a:rPr>
              <a:t>l</a:t>
            </a:r>
            <a:r>
              <a:rPr lang="en-US" altLang="zh-CN" sz="3600" baseline="-25000">
                <a:solidFill>
                  <a:srgbClr val="0000FF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36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的位置关系</a:t>
            </a:r>
            <a:r>
              <a:rPr lang="en-US" altLang="zh-CN" sz="3600" baseline="0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  <a:endParaRPr lang="en-US" altLang="zh-CN" sz="3600" baseline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332808" name="Text Box 8"/>
          <p:cNvSpPr txBox="1"/>
          <p:nvPr/>
        </p:nvSpPr>
        <p:spPr>
          <a:xfrm>
            <a:off x="449580" y="2502535"/>
            <a:ext cx="11430000" cy="3692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baseline="0" dirty="0">
                <a:solidFill>
                  <a:srgbClr val="CC00FF"/>
                </a:solidFill>
                <a:latin typeface="楷体_GB2312" pitchFamily="49" charset="-122"/>
                <a:ea typeface="楷体_GB2312" pitchFamily="49" charset="-122"/>
              </a:rPr>
              <a:t>解：</a:t>
            </a:r>
            <a:r>
              <a:rPr lang="zh-CN" altLang="en-US" sz="3600" b="1" baseline="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平面内直线</a:t>
            </a:r>
            <a:r>
              <a:rPr lang="en-US" altLang="zh-CN" sz="3600" b="1" i="1" baseline="0">
                <a:solidFill>
                  <a:srgbClr val="FF0000"/>
                </a:solidFill>
                <a:latin typeface="Times New Roman" panose="02020603050405020304" charset="0"/>
                <a:ea typeface="楷体_GB2312" pitchFamily="49" charset="-122"/>
              </a:rPr>
              <a:t>l</a:t>
            </a:r>
            <a:r>
              <a:rPr lang="en-US" altLang="zh-CN" sz="3600" b="1" baseline="-250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en-US" altLang="zh-CN" sz="3600" b="1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en-US" altLang="zh-CN" sz="3600" b="1" i="1" baseline="0">
                <a:solidFill>
                  <a:srgbClr val="FF0000"/>
                </a:solidFill>
                <a:latin typeface="Times New Roman" panose="02020603050405020304" charset="0"/>
                <a:ea typeface="楷体_GB2312" pitchFamily="49" charset="-122"/>
              </a:rPr>
              <a:t>l</a:t>
            </a:r>
            <a:r>
              <a:rPr lang="en-US" altLang="zh-CN" sz="3600" b="1" baseline="-250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3600" b="1" baseline="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可能有三种位置关系，即相交于一点，平行或重合</a:t>
            </a:r>
            <a:r>
              <a:rPr lang="en-US" altLang="zh-CN" sz="3600" b="1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.</a:t>
            </a:r>
            <a:endParaRPr lang="en-US" altLang="zh-CN" sz="3600" b="1" baseline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600" b="1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(1)</a:t>
            </a:r>
            <a:r>
              <a:rPr lang="zh-CN" altLang="en-US" sz="3600" b="1" baseline="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直线</a:t>
            </a:r>
            <a:r>
              <a:rPr lang="en-US" altLang="zh-CN" sz="3600" b="1" i="1" baseline="0">
                <a:solidFill>
                  <a:srgbClr val="FF0000"/>
                </a:solidFill>
                <a:latin typeface="Times New Roman" panose="02020603050405020304" charset="0"/>
                <a:ea typeface="楷体_GB2312" pitchFamily="49" charset="-122"/>
              </a:rPr>
              <a:t>l</a:t>
            </a:r>
            <a:r>
              <a:rPr lang="en-US" altLang="zh-CN" sz="3600" b="1" baseline="-250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en-US" altLang="zh-CN" sz="3600" b="1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en-US" altLang="zh-CN" sz="3600" b="1" i="1" baseline="0">
                <a:solidFill>
                  <a:srgbClr val="FF0000"/>
                </a:solidFill>
                <a:latin typeface="Times New Roman" panose="02020603050405020304" charset="0"/>
                <a:ea typeface="楷体_GB2312" pitchFamily="49" charset="-122"/>
              </a:rPr>
              <a:t>l</a:t>
            </a:r>
            <a:r>
              <a:rPr lang="en-US" altLang="zh-CN" sz="3600" b="1" baseline="-250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3600" b="1" baseline="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相交于一点</a:t>
            </a:r>
            <a:r>
              <a:rPr lang="en-US" altLang="zh-CN" sz="3600" b="1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P</a:t>
            </a:r>
            <a:r>
              <a:rPr lang="zh-CN" altLang="en-US" sz="3600" b="1" baseline="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可表示为</a:t>
            </a:r>
            <a:r>
              <a:rPr lang="en-US" altLang="zh-CN" sz="3600" b="1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L</a:t>
            </a:r>
            <a:r>
              <a:rPr lang="en-US" altLang="zh-CN" sz="3600" b="1" baseline="-250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en-US" altLang="zh-CN" sz="3600" b="1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∩L</a:t>
            </a:r>
            <a:r>
              <a:rPr lang="en-US" altLang="zh-CN" sz="3600" b="1" baseline="-250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en-US" altLang="zh-CN" sz="3600" b="1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=</a:t>
            </a:r>
            <a:r>
              <a:rPr lang="zh-CN" altLang="en-US" sz="3600" b="1" baseline="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｛点</a:t>
            </a:r>
            <a:r>
              <a:rPr lang="en-US" altLang="zh-CN" sz="3600" b="1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P</a:t>
            </a:r>
            <a:r>
              <a:rPr lang="zh-CN" altLang="en-US" sz="3600" b="1" baseline="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｝；</a:t>
            </a:r>
            <a:endParaRPr lang="zh-CN" altLang="en-US" sz="3600" b="1" baseline="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600" b="1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(2)</a:t>
            </a:r>
            <a:r>
              <a:rPr lang="zh-CN" altLang="en-US" sz="3600" b="1" baseline="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直线</a:t>
            </a:r>
            <a:r>
              <a:rPr lang="en-US" altLang="zh-CN" sz="3600" b="1" i="1" baseline="0">
                <a:solidFill>
                  <a:srgbClr val="FF0000"/>
                </a:solidFill>
                <a:latin typeface="Times New Roman" panose="02020603050405020304" charset="0"/>
                <a:ea typeface="楷体_GB2312" pitchFamily="49" charset="-122"/>
              </a:rPr>
              <a:t>l</a:t>
            </a:r>
            <a:r>
              <a:rPr lang="en-US" altLang="zh-CN" sz="3600" b="1" baseline="-250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en-US" altLang="zh-CN" sz="3600" b="1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3600" b="1" baseline="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，</a:t>
            </a:r>
            <a:r>
              <a:rPr lang="en-US" altLang="zh-CN" sz="3600" b="1" i="1" baseline="0">
                <a:solidFill>
                  <a:srgbClr val="FF0000"/>
                </a:solidFill>
                <a:latin typeface="Times New Roman" panose="02020603050405020304" charset="0"/>
                <a:ea typeface="楷体_GB2312" pitchFamily="49" charset="-122"/>
              </a:rPr>
              <a:t>l</a:t>
            </a:r>
            <a:r>
              <a:rPr lang="en-US" altLang="zh-CN" sz="3600" b="1" baseline="-250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3600" b="1" baseline="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平行可表示为</a:t>
            </a:r>
            <a:r>
              <a:rPr lang="en-US" altLang="zh-CN" sz="3600" b="1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L</a:t>
            </a:r>
            <a:r>
              <a:rPr lang="en-US" altLang="zh-CN" sz="3600" b="1" baseline="-250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en-US" altLang="zh-CN" sz="3600" b="1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∩ L</a:t>
            </a:r>
            <a:r>
              <a:rPr lang="en-US" altLang="zh-CN" sz="3600" b="1" baseline="-250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en-US" altLang="zh-CN" sz="3600" b="1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=    </a:t>
            </a:r>
            <a:r>
              <a:rPr lang="zh-CN" altLang="en-US" sz="3600" b="1" baseline="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；</a:t>
            </a:r>
            <a:endParaRPr lang="zh-CN" altLang="en-US" sz="3600" b="1" baseline="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600" b="1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(3)</a:t>
            </a:r>
            <a:r>
              <a:rPr lang="zh-CN" altLang="en-US" sz="3600" b="1" baseline="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直线</a:t>
            </a:r>
            <a:r>
              <a:rPr lang="en-US" altLang="zh-CN" sz="3600" b="1" i="1" baseline="0">
                <a:solidFill>
                  <a:srgbClr val="FF0000"/>
                </a:solidFill>
                <a:latin typeface="Times New Roman" panose="02020603050405020304" charset="0"/>
                <a:ea typeface="楷体_GB2312" pitchFamily="49" charset="-122"/>
              </a:rPr>
              <a:t>l</a:t>
            </a:r>
            <a:r>
              <a:rPr lang="en-US" altLang="zh-CN" sz="3600" b="1" baseline="-250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en-US" altLang="zh-CN" sz="3600" b="1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3600" b="1" baseline="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，</a:t>
            </a:r>
            <a:r>
              <a:rPr lang="en-US" altLang="zh-CN" sz="3600" b="1" i="1" baseline="0">
                <a:solidFill>
                  <a:srgbClr val="FF0000"/>
                </a:solidFill>
                <a:latin typeface="Times New Roman" panose="02020603050405020304" charset="0"/>
                <a:ea typeface="楷体_GB2312" pitchFamily="49" charset="-122"/>
              </a:rPr>
              <a:t>l</a:t>
            </a:r>
            <a:r>
              <a:rPr lang="en-US" altLang="zh-CN" sz="3600" b="1" baseline="-250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3600" b="1" baseline="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重合可表示为</a:t>
            </a:r>
            <a:r>
              <a:rPr lang="en-US" altLang="zh-CN" sz="3600" b="1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L</a:t>
            </a:r>
            <a:r>
              <a:rPr lang="en-US" altLang="zh-CN" sz="3600" b="1" baseline="-250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en-US" altLang="zh-CN" sz="3600" b="1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∩L</a:t>
            </a:r>
            <a:r>
              <a:rPr lang="en-US" altLang="zh-CN" sz="3600" b="1" baseline="-250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en-US" altLang="zh-CN" sz="3600" b="1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= L</a:t>
            </a:r>
            <a:r>
              <a:rPr lang="en-US" altLang="zh-CN" sz="3600" b="1" baseline="-250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en-US" altLang="zh-CN" sz="3600" b="1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=L</a:t>
            </a:r>
            <a:r>
              <a:rPr lang="en-US" altLang="zh-CN" sz="3600" b="1" baseline="-250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en-US" altLang="zh-CN" sz="3600" b="1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.</a:t>
            </a:r>
            <a:endParaRPr lang="en-US" altLang="zh-CN" sz="3600" b="1" baseline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aphicFrame>
        <p:nvGraphicFramePr>
          <p:cNvPr id="332809" name="Object 9"/>
          <p:cNvGraphicFramePr>
            <a:graphicFrameLocks noGrp="1" noChangeAspect="1"/>
          </p:cNvGraphicFramePr>
          <p:nvPr>
            <p:ph idx="4294967295"/>
          </p:nvPr>
        </p:nvGraphicFramePr>
        <p:xfrm>
          <a:off x="7988935" y="4773613"/>
          <a:ext cx="484188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2" imgW="165100" imgH="177800" progId="Equation.DSMT4">
                  <p:embed/>
                </p:oleObj>
              </mc:Choice>
              <mc:Fallback>
                <p:oleObj name="" r:id="rId2" imgW="165100" imgH="177800" progId="Equation.DSMT4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7988935" y="4773613"/>
                        <a:ext cx="484188" cy="520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37" name="Object 4"/>
          <p:cNvGraphicFramePr>
            <a:graphicFrameLocks noChangeAspect="1"/>
          </p:cNvGraphicFramePr>
          <p:nvPr/>
        </p:nvGraphicFramePr>
        <p:xfrm>
          <a:off x="669925" y="2947035"/>
          <a:ext cx="10778490" cy="1736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4" imgW="8058150" imgH="1188720" progId="Word.Document.8">
                  <p:embed/>
                </p:oleObj>
              </mc:Choice>
              <mc:Fallback>
                <p:oleObj name="" r:id="rId4" imgW="8058150" imgH="1188720" progId="Word.Document.8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69925" y="2947035"/>
                        <a:ext cx="10778490" cy="1736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808">
                                            <p:txEl>
                                              <p:charRg st="0" end="3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808">
                                            <p:txEl>
                                              <p:charRg st="36" end="6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808">
                                            <p:txEl>
                                              <p:charRg st="68" end="9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808">
                                            <p:txEl>
                                              <p:charRg st="98" end="1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3328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328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28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3328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3328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28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3328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3328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28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3328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328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28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808" grpId="0" bldLvl="0" build="allAtOnce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1" name="Rectangle 5"/>
          <p:cNvSpPr/>
          <p:nvPr/>
        </p:nvSpPr>
        <p:spPr>
          <a:xfrm>
            <a:off x="581025" y="991235"/>
            <a:ext cx="10962005" cy="241681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lnSpc>
                <a:spcPct val="140000"/>
              </a:lnSpc>
            </a:pPr>
            <a:r>
              <a:rPr lang="zh-CN" altLang="en-US" sz="3600" b="1" baseline="0" dirty="0">
                <a:solidFill>
                  <a:srgbClr val="0000FF"/>
                </a:solidFill>
                <a:latin typeface="宋体" panose="02010600030101010101" pitchFamily="2" charset="-122"/>
              </a:rPr>
              <a:t>例</a:t>
            </a:r>
            <a:r>
              <a:rPr lang="en-US" altLang="zh-CN" sz="3600" b="1" baseline="0">
                <a:solidFill>
                  <a:srgbClr val="0000FF"/>
                </a:solidFill>
                <a:latin typeface="宋体" panose="02010600030101010101" pitchFamily="2" charset="-122"/>
              </a:rPr>
              <a:t>5 </a:t>
            </a:r>
            <a:r>
              <a:rPr lang="zh-CN" altLang="en-US" sz="3600" b="1" baseline="0" dirty="0">
                <a:solidFill>
                  <a:srgbClr val="0000FF"/>
                </a:solidFill>
                <a:latin typeface="宋体" panose="02010600030101010101" pitchFamily="2" charset="-122"/>
              </a:rPr>
              <a:t>已知</a:t>
            </a:r>
            <a:r>
              <a:rPr lang="en-US" altLang="zh-CN" sz="3600" b="1" baseline="0">
                <a:solidFill>
                  <a:srgbClr val="0000FF"/>
                </a:solidFill>
                <a:latin typeface="宋体" panose="02010600030101010101" pitchFamily="2" charset="-122"/>
              </a:rPr>
              <a:t>A={x|x≤4}, B={</a:t>
            </a:r>
            <a:r>
              <a:rPr lang="en-US" altLang="zh-CN" sz="3600" b="1" baseline="0" err="1">
                <a:solidFill>
                  <a:srgbClr val="0000FF"/>
                </a:solidFill>
                <a:latin typeface="宋体" panose="02010600030101010101" pitchFamily="2" charset="-122"/>
              </a:rPr>
              <a:t>x|x</a:t>
            </a:r>
            <a:r>
              <a:rPr lang="en-US" altLang="zh-CN" sz="3600" b="1" baseline="0">
                <a:solidFill>
                  <a:srgbClr val="0000FF"/>
                </a:solidFill>
                <a:latin typeface="宋体" panose="02010600030101010101" pitchFamily="2" charset="-122"/>
              </a:rPr>
              <a:t>&gt;</a:t>
            </a:r>
            <a:r>
              <a:rPr lang="en-US" altLang="zh-CN" sz="3600" b="1" i="1" baseline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a</a:t>
            </a:r>
            <a:r>
              <a:rPr lang="en-US" altLang="zh-CN" sz="3600" b="1" baseline="0">
                <a:solidFill>
                  <a:srgbClr val="0000FF"/>
                </a:solidFill>
                <a:latin typeface="宋体" panose="02010600030101010101" pitchFamily="2" charset="-122"/>
              </a:rPr>
              <a:t>}</a:t>
            </a:r>
            <a:r>
              <a:rPr lang="zh-CN" altLang="en-US" sz="3600" b="1" baseline="0">
                <a:solidFill>
                  <a:srgbClr val="0000FF"/>
                </a:solidFill>
                <a:latin typeface="宋体" panose="02010600030101010101" pitchFamily="2" charset="-122"/>
              </a:rPr>
              <a:t>。</a:t>
            </a:r>
            <a:endParaRPr lang="zh-CN" altLang="en-US" sz="3600" b="1" baseline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3600" b="1" baseline="0">
                <a:solidFill>
                  <a:srgbClr val="0000FF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3600" b="1" baseline="0">
                <a:solidFill>
                  <a:srgbClr val="0000FF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3600" b="1" baseline="0">
                <a:solidFill>
                  <a:srgbClr val="0000FF"/>
                </a:solidFill>
                <a:latin typeface="宋体" panose="02010600030101010101" pitchFamily="2" charset="-122"/>
              </a:rPr>
              <a:t>）</a:t>
            </a:r>
            <a:r>
              <a:rPr lang="zh-CN" altLang="en-US" sz="3600" b="1" baseline="0" dirty="0">
                <a:solidFill>
                  <a:srgbClr val="0000FF"/>
                </a:solidFill>
                <a:latin typeface="宋体" panose="02010600030101010101" pitchFamily="2" charset="-122"/>
              </a:rPr>
              <a:t>若</a:t>
            </a:r>
            <a:r>
              <a:rPr lang="en-US" altLang="zh-CN" sz="3600" b="1" baseline="0">
                <a:solidFill>
                  <a:srgbClr val="0000FF"/>
                </a:solidFill>
                <a:latin typeface="宋体" panose="02010600030101010101" pitchFamily="2" charset="-122"/>
              </a:rPr>
              <a:t>A∪B=R</a:t>
            </a:r>
            <a:r>
              <a:rPr lang="zh-CN" altLang="en-US" sz="3600" b="1" baseline="0" dirty="0">
                <a:solidFill>
                  <a:srgbClr val="0000FF"/>
                </a:solidFill>
                <a:latin typeface="宋体" panose="02010600030101010101" pitchFamily="2" charset="-122"/>
              </a:rPr>
              <a:t>，求实数</a:t>
            </a:r>
            <a:r>
              <a:rPr lang="en-US" altLang="zh-CN" sz="3600" b="1" baseline="0" dirty="0">
                <a:solidFill>
                  <a:srgbClr val="0000FF"/>
                </a:solidFill>
                <a:latin typeface="宋体" panose="02010600030101010101" pitchFamily="2" charset="-122"/>
              </a:rPr>
              <a:t> </a:t>
            </a:r>
            <a:r>
              <a:rPr lang="en-US" altLang="zh-CN" sz="3600" b="1" i="1" baseline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a </a:t>
            </a:r>
            <a:r>
              <a:rPr lang="zh-CN" altLang="en-US" sz="3600" b="1" baseline="0" dirty="0">
                <a:solidFill>
                  <a:srgbClr val="0000FF"/>
                </a:solidFill>
                <a:latin typeface="宋体" panose="02010600030101010101" pitchFamily="2" charset="-122"/>
              </a:rPr>
              <a:t>的取值范围；</a:t>
            </a:r>
            <a:endParaRPr lang="zh-CN" altLang="en-US" sz="3600" b="1" baseline="0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3600" b="1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（</a:t>
            </a:r>
            <a:r>
              <a:rPr lang="en-US" altLang="zh-CN" sz="3600" b="1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2</a:t>
            </a:r>
            <a:r>
              <a:rPr lang="zh-CN" altLang="en-US" sz="3600" b="1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）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若</a:t>
            </a:r>
            <a:r>
              <a:rPr lang="en-US" altLang="zh-CN" sz="3600" b="1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A</a:t>
            </a:r>
            <a:r>
              <a:rPr lang="en-US" altLang="zh-CN" sz="36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∩</a:t>
            </a:r>
            <a:r>
              <a:rPr lang="en-US" altLang="zh-CN" sz="3600" b="1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B=</a:t>
            </a:r>
            <a:r>
              <a:rPr lang="zh-CN" altLang="en-US" sz="3600" b="1" dirty="0">
                <a:solidFill>
                  <a:srgbClr val="002060"/>
                </a:solidFill>
                <a:latin typeface="Times New Roman" panose="02020603050405020304" charset="0"/>
                <a:ea typeface="华文中宋" panose="02010600040101010101" pitchFamily="2" charset="-122"/>
                <a:sym typeface="Symbol" panose="05050102010706020507" pitchFamily="18" charset="2"/>
              </a:rPr>
              <a:t>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，求实数</a:t>
            </a:r>
            <a:r>
              <a:rPr lang="en-US" altLang="zh-CN" sz="3600" b="1" dirty="0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 </a:t>
            </a:r>
            <a:r>
              <a:rPr lang="en-US" altLang="zh-CN" sz="3600" b="1" i="1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a 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的取值范围</a:t>
            </a:r>
            <a:r>
              <a:rPr lang="en-US" altLang="zh-CN" sz="3600" b="1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.</a:t>
            </a:r>
            <a:endParaRPr lang="en-US" altLang="zh-CN" sz="3600" b="1" baseline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graphicFrame>
        <p:nvGraphicFramePr>
          <p:cNvPr id="15361" name="Object 4"/>
          <p:cNvGraphicFramePr>
            <a:graphicFrameLocks noChangeAspect="1"/>
          </p:cNvGraphicFramePr>
          <p:nvPr/>
        </p:nvGraphicFramePr>
        <p:xfrm>
          <a:off x="809625" y="3744595"/>
          <a:ext cx="9987280" cy="2276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2" imgW="8098790" imgH="1783080" progId="Word.Document.8">
                  <p:embed/>
                </p:oleObj>
              </mc:Choice>
              <mc:Fallback>
                <p:oleObj name="" r:id="rId2" imgW="8098790" imgH="1783080" progId="Word.Document.8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809625" y="3744595"/>
                        <a:ext cx="9987280" cy="22764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793" name="TextBox 11"/>
          <p:cNvSpPr txBox="1"/>
          <p:nvPr/>
        </p:nvSpPr>
        <p:spPr>
          <a:xfrm>
            <a:off x="463550" y="880745"/>
            <a:ext cx="11290935" cy="153162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lnSpc>
                <a:spcPct val="130000"/>
              </a:lnSpc>
            </a:pPr>
            <a:r>
              <a:rPr lang="zh-CN" altLang="en-US" sz="36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设集合</a:t>
            </a:r>
            <a:r>
              <a:rPr lang="en-US" altLang="zh-CN" sz="3600" baseline="0">
                <a:solidFill>
                  <a:srgbClr val="0000FF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36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＝</a:t>
            </a:r>
            <a:r>
              <a:rPr lang="en-US" altLang="zh-CN" sz="3600" baseline="0">
                <a:solidFill>
                  <a:srgbClr val="0000FF"/>
                </a:solidFill>
                <a:latin typeface="宋体" panose="02010600030101010101" pitchFamily="2" charset="-122"/>
              </a:rPr>
              <a:t>{</a:t>
            </a:r>
            <a:r>
              <a:rPr lang="zh-CN" altLang="en-US" sz="36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－</a:t>
            </a:r>
            <a:r>
              <a:rPr lang="en-US" altLang="zh-CN" sz="3600" baseline="0">
                <a:solidFill>
                  <a:srgbClr val="0000FF"/>
                </a:solidFill>
                <a:latin typeface="宋体" panose="02010600030101010101" pitchFamily="2" charset="-122"/>
              </a:rPr>
              <a:t>2}</a:t>
            </a:r>
            <a:r>
              <a:rPr lang="zh-CN" altLang="en-US" sz="36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，</a:t>
            </a:r>
            <a:r>
              <a:rPr lang="en-US" altLang="zh-CN" sz="3600" baseline="0">
                <a:solidFill>
                  <a:srgbClr val="0000FF"/>
                </a:solidFill>
                <a:latin typeface="宋体" panose="02010600030101010101" pitchFamily="2" charset="-122"/>
              </a:rPr>
              <a:t>B</a:t>
            </a:r>
            <a:r>
              <a:rPr lang="zh-CN" altLang="en-US" sz="36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＝</a:t>
            </a:r>
            <a:r>
              <a:rPr lang="en-US" altLang="zh-CN" sz="3600" baseline="0">
                <a:solidFill>
                  <a:srgbClr val="0000FF"/>
                </a:solidFill>
                <a:latin typeface="宋体" panose="02010600030101010101" pitchFamily="2" charset="-122"/>
              </a:rPr>
              <a:t>{</a:t>
            </a:r>
            <a:r>
              <a:rPr lang="en-US" altLang="zh-CN" sz="3600" baseline="0" err="1">
                <a:solidFill>
                  <a:srgbClr val="0000FF"/>
                </a:solidFill>
                <a:latin typeface="宋体" panose="02010600030101010101" pitchFamily="2" charset="-122"/>
              </a:rPr>
              <a:t>x|</a:t>
            </a:r>
            <a:r>
              <a:rPr lang="en-US" altLang="zh-CN" sz="3600" i="1" baseline="0" err="1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ax</a:t>
            </a:r>
            <a:r>
              <a:rPr lang="zh-CN" altLang="en-US" sz="36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＋</a:t>
            </a:r>
            <a:r>
              <a:rPr lang="en-US" altLang="zh-CN" sz="3600" baseline="0">
                <a:solidFill>
                  <a:srgbClr val="0000FF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36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＝</a:t>
            </a:r>
            <a:r>
              <a:rPr lang="en-US" altLang="zh-CN" sz="3600" baseline="0">
                <a:solidFill>
                  <a:srgbClr val="0000FF"/>
                </a:solidFill>
                <a:latin typeface="宋体" panose="02010600030101010101" pitchFamily="2" charset="-122"/>
              </a:rPr>
              <a:t>0</a:t>
            </a:r>
            <a:r>
              <a:rPr lang="zh-CN" altLang="en-US" sz="3600" baseline="0">
                <a:solidFill>
                  <a:srgbClr val="0000FF"/>
                </a:solidFill>
                <a:latin typeface="宋体" panose="02010600030101010101" pitchFamily="2" charset="-122"/>
              </a:rPr>
              <a:t>，</a:t>
            </a:r>
            <a:r>
              <a:rPr lang="en-US" altLang="zh-CN" sz="3600" i="1" baseline="0" err="1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a</a:t>
            </a:r>
            <a:r>
              <a:rPr lang="en-US" altLang="zh-CN" sz="3600" baseline="0" err="1">
                <a:solidFill>
                  <a:srgbClr val="0000FF"/>
                </a:solidFill>
                <a:latin typeface="宋体" panose="02010600030101010101" pitchFamily="2" charset="-122"/>
              </a:rPr>
              <a:t>∈R</a:t>
            </a:r>
            <a:r>
              <a:rPr lang="en-US" altLang="zh-CN" sz="3600" baseline="0">
                <a:solidFill>
                  <a:srgbClr val="0000FF"/>
                </a:solidFill>
                <a:latin typeface="宋体" panose="02010600030101010101" pitchFamily="2" charset="-122"/>
              </a:rPr>
              <a:t>}</a:t>
            </a:r>
            <a:r>
              <a:rPr lang="zh-CN" altLang="en-US" sz="36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，若</a:t>
            </a:r>
            <a:r>
              <a:rPr lang="en-US" altLang="zh-CN" sz="3600" baseline="0">
                <a:solidFill>
                  <a:srgbClr val="0000FF"/>
                </a:solidFill>
                <a:latin typeface="宋体" panose="02010600030101010101" pitchFamily="2" charset="-122"/>
              </a:rPr>
              <a:t>A∩B</a:t>
            </a:r>
            <a:r>
              <a:rPr lang="zh-CN" altLang="en-US" sz="36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＝</a:t>
            </a:r>
            <a:r>
              <a:rPr lang="en-US" altLang="zh-CN" sz="3600" baseline="0">
                <a:solidFill>
                  <a:srgbClr val="0000FF"/>
                </a:solidFill>
                <a:latin typeface="宋体" panose="02010600030101010101" pitchFamily="2" charset="-122"/>
              </a:rPr>
              <a:t>B</a:t>
            </a:r>
            <a:r>
              <a:rPr lang="zh-CN" altLang="en-US" sz="36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，求</a:t>
            </a:r>
            <a:r>
              <a:rPr lang="en-US" altLang="zh-CN" sz="36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 </a:t>
            </a:r>
            <a:r>
              <a:rPr lang="en-US" altLang="zh-CN" sz="3600" i="1" baseline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a </a:t>
            </a:r>
            <a:r>
              <a:rPr lang="zh-CN" altLang="en-US" sz="36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的值．</a:t>
            </a:r>
            <a:endParaRPr lang="zh-CN" altLang="en-US" sz="3600" baseline="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84175" y="2251710"/>
            <a:ext cx="1103249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lnSpc>
                <a:spcPct val="100000"/>
              </a:lnSpc>
            </a:pPr>
            <a:r>
              <a:rPr lang="zh-CN" altLang="en-US" sz="3600" b="1" baseline="0" dirty="0">
                <a:solidFill>
                  <a:srgbClr val="CC00FF"/>
                </a:solidFill>
                <a:latin typeface="楷体_GB2312" pitchFamily="49" charset="-122"/>
                <a:ea typeface="楷体_GB2312" pitchFamily="49" charset="-122"/>
              </a:rPr>
              <a:t>解　</a:t>
            </a:r>
            <a:r>
              <a:rPr lang="zh-CN" altLang="en-US" sz="3600" b="1" baseline="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∵</a:t>
            </a:r>
            <a:r>
              <a:rPr lang="en-US" altLang="zh-CN" sz="3600" b="1" i="1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A</a:t>
            </a:r>
            <a:r>
              <a:rPr lang="en-US" altLang="zh-CN" sz="3600" b="1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∩</a:t>
            </a:r>
            <a:r>
              <a:rPr lang="en-US" altLang="zh-CN" sz="3600" b="1" i="1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B</a:t>
            </a:r>
            <a:r>
              <a:rPr lang="zh-CN" altLang="en-US" sz="3600" b="1" baseline="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＝</a:t>
            </a:r>
            <a:r>
              <a:rPr lang="en-US" altLang="zh-CN" sz="3600" b="1" i="1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B</a:t>
            </a:r>
            <a:r>
              <a:rPr lang="zh-CN" altLang="en-US" sz="3600" b="1" baseline="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，∴</a:t>
            </a:r>
            <a:r>
              <a:rPr lang="en-US" altLang="zh-CN" sz="3600" b="1" i="1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B</a:t>
            </a:r>
            <a:r>
              <a:rPr lang="en-US" altLang="zh-CN" sz="3600" b="1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⊆</a:t>
            </a:r>
            <a:r>
              <a:rPr lang="en-US" altLang="zh-CN" sz="3600" b="1" i="1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A</a:t>
            </a:r>
            <a:r>
              <a:rPr lang="en-US" altLang="zh-CN" sz="3600" b="1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.</a:t>
            </a:r>
            <a:endParaRPr lang="en-US" altLang="zh-CN" sz="3600" b="1" baseline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00000"/>
              </a:lnSpc>
            </a:pPr>
            <a:r>
              <a:rPr lang="en-US" altLang="zh-CN" sz="3600" b="1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∵</a:t>
            </a:r>
            <a:r>
              <a:rPr lang="en-US" altLang="zh-CN" sz="3600" b="1" i="1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A</a:t>
            </a:r>
            <a:r>
              <a:rPr lang="zh-CN" altLang="en-US" sz="3600" b="1" baseline="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＝</a:t>
            </a:r>
            <a:r>
              <a:rPr lang="en-US" altLang="zh-CN" sz="3600" b="1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{</a:t>
            </a:r>
            <a:r>
              <a:rPr lang="zh-CN" altLang="en-US" sz="3600" b="1" baseline="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－</a:t>
            </a:r>
            <a:r>
              <a:rPr lang="en-US" altLang="zh-CN" sz="3600" b="1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2}≠∅</a:t>
            </a:r>
            <a:r>
              <a:rPr lang="zh-CN" altLang="en-US" sz="3600" b="1" baseline="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，</a:t>
            </a:r>
            <a:endParaRPr lang="zh-CN" altLang="en-US" sz="3600" b="1" baseline="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00000"/>
              </a:lnSpc>
            </a:pPr>
            <a:r>
              <a:rPr lang="zh-CN" altLang="en-US" sz="3600" b="1" baseline="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∴</a:t>
            </a:r>
            <a:r>
              <a:rPr lang="en-US" altLang="zh-CN" sz="3600" b="1" i="1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B</a:t>
            </a:r>
            <a:r>
              <a:rPr lang="zh-CN" altLang="en-US" sz="3600" b="1" baseline="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＝∅或</a:t>
            </a:r>
            <a:r>
              <a:rPr lang="en-US" altLang="zh-CN" sz="3600" b="1" i="1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B</a:t>
            </a:r>
            <a:r>
              <a:rPr lang="en-US" altLang="zh-CN" sz="3600" b="1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≠∅.</a:t>
            </a:r>
            <a:endParaRPr lang="en-US" altLang="zh-CN" sz="3600" b="1" baseline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aphicFrame>
        <p:nvGraphicFramePr>
          <p:cNvPr id="388108" name="Object 3"/>
          <p:cNvGraphicFramePr>
            <a:graphicFrameLocks noChangeAspect="1"/>
          </p:cNvGraphicFramePr>
          <p:nvPr/>
        </p:nvGraphicFramePr>
        <p:xfrm>
          <a:off x="4467225" y="3004820"/>
          <a:ext cx="6426200" cy="3767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2" imgW="7239000" imgH="4245610" progId="Word.Document.8">
                  <p:embed/>
                </p:oleObj>
              </mc:Choice>
              <mc:Fallback>
                <p:oleObj name="" r:id="rId2" imgW="7239000" imgH="4245610" progId="Word.Document.8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467225" y="3004820"/>
                        <a:ext cx="6426200" cy="3767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charRg st="18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4">
                                            <p:txEl>
                                              <p:charRg st="18" end="2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charRg st="29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4">
                                            <p:txEl>
                                              <p:charRg st="29" end="3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1" name="Text Box 3"/>
          <p:cNvSpPr txBox="1"/>
          <p:nvPr/>
        </p:nvSpPr>
        <p:spPr>
          <a:xfrm>
            <a:off x="400050" y="1462405"/>
            <a:ext cx="11290935" cy="29718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zh-CN" altLang="en-US" sz="36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   问题： </a:t>
            </a:r>
            <a:r>
              <a:rPr lang="zh-CN" altLang="en-US" sz="3600" b="1" baseline="0" dirty="0">
                <a:solidFill>
                  <a:srgbClr val="FF0000"/>
                </a:solidFill>
                <a:latin typeface="宋体" panose="02010600030101010101" pitchFamily="2" charset="-122"/>
              </a:rPr>
              <a:t>集合</a:t>
            </a:r>
            <a:r>
              <a:rPr lang="en-US" altLang="zh-CN" sz="3600" b="1" baseline="0">
                <a:solidFill>
                  <a:srgbClr val="FF0000"/>
                </a:solidFill>
                <a:latin typeface="宋体" panose="02010600030101010101" pitchFamily="2" charset="-122"/>
              </a:rPr>
              <a:t>U</a:t>
            </a:r>
            <a:r>
              <a:rPr lang="zh-CN" altLang="en-US" sz="36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是由高一（</a:t>
            </a:r>
            <a:r>
              <a:rPr lang="en-US" altLang="zh-CN" sz="3600" baseline="0">
                <a:solidFill>
                  <a:srgbClr val="0000FF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36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）班全体同学组成的集合，</a:t>
            </a:r>
            <a:r>
              <a:rPr lang="zh-CN" altLang="en-US" sz="3600" b="1" baseline="0" dirty="0">
                <a:solidFill>
                  <a:srgbClr val="FF0000"/>
                </a:solidFill>
                <a:latin typeface="宋体" panose="02010600030101010101" pitchFamily="2" charset="-122"/>
              </a:rPr>
              <a:t>集合</a:t>
            </a:r>
            <a:r>
              <a:rPr lang="en-US" altLang="zh-CN" sz="3600" b="1" baseline="0">
                <a:solidFill>
                  <a:srgbClr val="FF0000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36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是由班上所有参加学校运动会同学组成的集合，</a:t>
            </a:r>
            <a:r>
              <a:rPr lang="zh-CN" altLang="en-US" sz="3600" b="1" baseline="0" dirty="0">
                <a:solidFill>
                  <a:srgbClr val="FF0000"/>
                </a:solidFill>
                <a:latin typeface="宋体" panose="02010600030101010101" pitchFamily="2" charset="-122"/>
              </a:rPr>
              <a:t>集合</a:t>
            </a:r>
            <a:r>
              <a:rPr lang="en-US" altLang="zh-CN" sz="3600" b="1" baseline="0">
                <a:solidFill>
                  <a:srgbClr val="FF0000"/>
                </a:solidFill>
                <a:latin typeface="宋体" panose="02010600030101010101" pitchFamily="2" charset="-122"/>
              </a:rPr>
              <a:t>B</a:t>
            </a:r>
            <a:r>
              <a:rPr lang="zh-CN" altLang="en-US" sz="36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是由班上所有没有参加学校运动会同学组成的集合</a:t>
            </a:r>
            <a:r>
              <a:rPr lang="en-US" altLang="zh-CN" sz="3600" baseline="0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  <a:endParaRPr lang="en-US" altLang="zh-CN" sz="3600" baseline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41989" name="Text Box 5"/>
          <p:cNvSpPr txBox="1"/>
          <p:nvPr/>
        </p:nvSpPr>
        <p:spPr>
          <a:xfrm>
            <a:off x="425450" y="4588510"/>
            <a:ext cx="1105154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zh-CN" altLang="en-US" sz="3600" baseline="0" dirty="0">
                <a:solidFill>
                  <a:srgbClr val="CC3300"/>
                </a:solidFill>
                <a:latin typeface="Times New Roman" panose="02020603050405020304" charset="0"/>
              </a:rPr>
              <a:t>      </a:t>
            </a:r>
            <a:r>
              <a:rPr lang="zh-CN" altLang="en-US" sz="3600" b="1" baseline="0" dirty="0">
                <a:solidFill>
                  <a:srgbClr val="FF0000"/>
                </a:solidFill>
                <a:latin typeface="宋体" panose="02010600030101010101" pitchFamily="2" charset="-122"/>
              </a:rPr>
              <a:t>集合</a:t>
            </a:r>
            <a:r>
              <a:rPr lang="en-US" altLang="zh-CN" sz="3600" b="1" baseline="0">
                <a:solidFill>
                  <a:srgbClr val="FF0000"/>
                </a:solidFill>
                <a:latin typeface="宋体" panose="02010600030101010101" pitchFamily="2" charset="-122"/>
              </a:rPr>
              <a:t>B</a:t>
            </a:r>
            <a:r>
              <a:rPr lang="zh-CN" altLang="en-US" sz="36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可以认为是</a:t>
            </a:r>
            <a:r>
              <a:rPr lang="zh-CN" altLang="en-US" sz="3600" b="1" baseline="0" dirty="0">
                <a:solidFill>
                  <a:srgbClr val="FF0000"/>
                </a:solidFill>
                <a:latin typeface="宋体" panose="02010600030101010101" pitchFamily="2" charset="-122"/>
              </a:rPr>
              <a:t>集合</a:t>
            </a:r>
            <a:r>
              <a:rPr lang="en-US" altLang="zh-CN" sz="3600" b="1" baseline="0">
                <a:solidFill>
                  <a:srgbClr val="FF0000"/>
                </a:solidFill>
                <a:latin typeface="宋体" panose="02010600030101010101" pitchFamily="2" charset="-122"/>
              </a:rPr>
              <a:t>U</a:t>
            </a:r>
            <a:r>
              <a:rPr lang="zh-CN" altLang="en-US" sz="36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中除去</a:t>
            </a:r>
            <a:r>
              <a:rPr lang="zh-CN" altLang="en-US" sz="3600" b="1" baseline="0" dirty="0">
                <a:solidFill>
                  <a:srgbClr val="FF0000"/>
                </a:solidFill>
                <a:latin typeface="宋体" panose="02010600030101010101" pitchFamily="2" charset="-122"/>
              </a:rPr>
              <a:t>集合</a:t>
            </a:r>
            <a:r>
              <a:rPr lang="en-US" altLang="zh-CN" sz="3600" b="1" baseline="0">
                <a:solidFill>
                  <a:srgbClr val="FF0000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36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之后余下来的集合</a:t>
            </a:r>
            <a:r>
              <a:rPr lang="en-US" altLang="zh-CN" sz="3600" baseline="0">
                <a:solidFill>
                  <a:srgbClr val="0000FF"/>
                </a:solidFill>
                <a:latin typeface="宋体" panose="02010600030101010101" pitchFamily="2" charset="-122"/>
              </a:rPr>
              <a:t>. </a:t>
            </a:r>
            <a:endParaRPr lang="en-US" altLang="zh-CN" sz="3600" baseline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>
                                            <p:txEl>
                                              <p:charRg st="0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989">
                                            <p:txEl>
                                              <p:charRg st="0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989">
                                            <p:txEl>
                                              <p:charRg st="0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1989">
                                            <p:txEl>
                                              <p:charRg st="0" end="3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7" name="Text Box 5"/>
          <p:cNvSpPr txBox="1"/>
          <p:nvPr/>
        </p:nvSpPr>
        <p:spPr>
          <a:xfrm>
            <a:off x="563880" y="1537970"/>
            <a:ext cx="11256010" cy="24917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zh-CN" altLang="zh-CN" sz="40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一般地，如果一个集合含有我们所研究问题中</a:t>
            </a:r>
            <a:endParaRPr lang="zh-CN" altLang="en-US" sz="4000" baseline="0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zh-CN" sz="40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涉及的所有元素，那么就称这个集合为全集</a:t>
            </a:r>
            <a:endParaRPr lang="zh-CN" altLang="en-US" sz="4000" baseline="0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zh-CN" sz="40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（universe set），</a:t>
            </a:r>
            <a:r>
              <a:rPr lang="zh-CN" altLang="en-US" sz="40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通常记作</a:t>
            </a:r>
            <a:r>
              <a:rPr lang="en-US" altLang="zh-CN" sz="4000" baseline="0">
                <a:solidFill>
                  <a:srgbClr val="0000FF"/>
                </a:solidFill>
                <a:latin typeface="宋体" panose="02010600030101010101" pitchFamily="2" charset="-122"/>
              </a:rPr>
              <a:t>U.</a:t>
            </a:r>
            <a:endParaRPr lang="zh-CN" altLang="zh-CN" sz="4000" baseline="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7225030" y="4024630"/>
            <a:ext cx="387985" cy="5080"/>
          </a:xfrm>
          <a:prstGeom prst="line">
            <a:avLst/>
          </a:prstGeom>
          <a:ln w="508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2" name="直接连接符 7"/>
          <p:cNvCxnSpPr/>
          <p:nvPr/>
        </p:nvCxnSpPr>
        <p:spPr>
          <a:xfrm>
            <a:off x="9286875" y="3246120"/>
            <a:ext cx="1095375" cy="5080"/>
          </a:xfrm>
          <a:prstGeom prst="line">
            <a:avLst/>
          </a:prstGeom>
          <a:ln w="508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3" name="直接连接符 7"/>
          <p:cNvCxnSpPr/>
          <p:nvPr/>
        </p:nvCxnSpPr>
        <p:spPr>
          <a:xfrm flipV="1">
            <a:off x="2227580" y="3233420"/>
            <a:ext cx="1980565" cy="12700"/>
          </a:xfrm>
          <a:prstGeom prst="line">
            <a:avLst/>
          </a:prstGeom>
          <a:ln w="508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6154" name="Rectangle 21"/>
          <p:cNvSpPr/>
          <p:nvPr/>
        </p:nvSpPr>
        <p:spPr>
          <a:xfrm>
            <a:off x="793115" y="1149350"/>
            <a:ext cx="3957638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00000"/>
              </a:lnSpc>
            </a:pPr>
            <a:r>
              <a:rPr lang="zh-CN" altLang="en-US" sz="4000" baseline="0" dirty="0">
                <a:solidFill>
                  <a:srgbClr val="FF0000"/>
                </a:solidFill>
                <a:latin typeface="宋体" panose="02010600030101010101" pitchFamily="2" charset="-122"/>
              </a:rPr>
              <a:t>三、全集</a:t>
            </a:r>
            <a:endParaRPr lang="zh-CN" altLang="en-US" sz="4000" baseline="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7172" name="Rectangle 17"/>
          <p:cNvSpPr/>
          <p:nvPr/>
        </p:nvSpPr>
        <p:spPr>
          <a:xfrm>
            <a:off x="3977323" y="4776470"/>
            <a:ext cx="6007100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baseline="0" dirty="0">
                <a:solidFill>
                  <a:srgbClr val="7030A0"/>
                </a:solidFill>
                <a:latin typeface="宋体" panose="02010600030101010101" pitchFamily="2" charset="-122"/>
              </a:rPr>
              <a:t>全集一定包含任何元素吗？</a:t>
            </a:r>
            <a:endParaRPr lang="zh-CN" altLang="en-US" sz="4000" baseline="0" dirty="0">
              <a:solidFill>
                <a:srgbClr val="7030A0"/>
              </a:solidFill>
              <a:latin typeface="宋体" panose="02010600030101010101" pitchFamily="2" charset="-122"/>
            </a:endParaRPr>
          </a:p>
        </p:txBody>
      </p:sp>
      <p:pic>
        <p:nvPicPr>
          <p:cNvPr id="14341" name="Picture 9" descr="0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8565" y="4682490"/>
            <a:ext cx="1584325" cy="7921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Rectangle 13"/>
          <p:cNvSpPr/>
          <p:nvPr/>
        </p:nvSpPr>
        <p:spPr>
          <a:xfrm>
            <a:off x="694055" y="1192530"/>
            <a:ext cx="10772140" cy="39077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40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观察下列三个集合：</a:t>
            </a:r>
            <a:br>
              <a:rPr lang="zh-CN" altLang="en-US" sz="4000" baseline="0" dirty="0">
                <a:solidFill>
                  <a:srgbClr val="0000FF"/>
                </a:solidFill>
                <a:latin typeface="宋体" panose="02010600030101010101" pitchFamily="2" charset="-122"/>
              </a:rPr>
            </a:br>
            <a:r>
              <a:rPr lang="en-US" altLang="zh-CN" sz="4000" baseline="0">
                <a:solidFill>
                  <a:srgbClr val="0000FF"/>
                </a:solidFill>
                <a:latin typeface="宋体" panose="02010600030101010101" pitchFamily="2" charset="-122"/>
              </a:rPr>
              <a:t>U</a:t>
            </a:r>
            <a:r>
              <a:rPr lang="zh-CN" altLang="en-US" sz="40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＝</a:t>
            </a:r>
            <a:r>
              <a:rPr lang="en-US" altLang="zh-CN" sz="4000" baseline="0">
                <a:solidFill>
                  <a:srgbClr val="0000FF"/>
                </a:solidFill>
                <a:latin typeface="宋体" panose="02010600030101010101" pitchFamily="2" charset="-122"/>
              </a:rPr>
              <a:t>{</a:t>
            </a:r>
            <a:r>
              <a:rPr lang="zh-CN" altLang="en-US" sz="40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高一年级的同学</a:t>
            </a:r>
            <a:r>
              <a:rPr lang="en-US" altLang="zh-CN" sz="4000" baseline="0">
                <a:solidFill>
                  <a:srgbClr val="0000FF"/>
                </a:solidFill>
                <a:latin typeface="宋体" panose="02010600030101010101" pitchFamily="2" charset="-122"/>
              </a:rPr>
              <a:t>}</a:t>
            </a:r>
            <a:br>
              <a:rPr lang="en-US" altLang="zh-CN" sz="4000" baseline="0">
                <a:solidFill>
                  <a:srgbClr val="0000FF"/>
                </a:solidFill>
                <a:latin typeface="宋体" panose="02010600030101010101" pitchFamily="2" charset="-122"/>
              </a:rPr>
            </a:br>
            <a:r>
              <a:rPr lang="en-US" altLang="zh-CN" sz="4000" baseline="0">
                <a:solidFill>
                  <a:srgbClr val="0000FF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40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＝</a:t>
            </a:r>
            <a:r>
              <a:rPr lang="en-US" altLang="zh-CN" sz="4000" baseline="0">
                <a:solidFill>
                  <a:srgbClr val="0000FF"/>
                </a:solidFill>
                <a:latin typeface="宋体" panose="02010600030101010101" pitchFamily="2" charset="-122"/>
              </a:rPr>
              <a:t>{</a:t>
            </a:r>
            <a:r>
              <a:rPr lang="zh-CN" altLang="en-US" sz="40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高一年级参加军训的同学</a:t>
            </a:r>
            <a:r>
              <a:rPr lang="en-US" altLang="zh-CN" sz="4000" baseline="0">
                <a:solidFill>
                  <a:srgbClr val="0000FF"/>
                </a:solidFill>
                <a:latin typeface="宋体" panose="02010600030101010101" pitchFamily="2" charset="-122"/>
              </a:rPr>
              <a:t>}</a:t>
            </a:r>
            <a:endParaRPr lang="en-US" altLang="zh-CN" sz="4000" baseline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r>
              <a:rPr lang="en-US" altLang="zh-CN" sz="4000" baseline="0">
                <a:solidFill>
                  <a:srgbClr val="0000FF"/>
                </a:solidFill>
                <a:latin typeface="宋体" panose="02010600030101010101" pitchFamily="2" charset="-122"/>
              </a:rPr>
              <a:t>B</a:t>
            </a:r>
            <a:r>
              <a:rPr lang="zh-CN" altLang="en-US" sz="40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＝</a:t>
            </a:r>
            <a:r>
              <a:rPr lang="en-US" altLang="zh-CN" sz="4000" baseline="0">
                <a:solidFill>
                  <a:srgbClr val="0000FF"/>
                </a:solidFill>
                <a:latin typeface="宋体" panose="02010600030101010101" pitchFamily="2" charset="-122"/>
              </a:rPr>
              <a:t>{</a:t>
            </a:r>
            <a:r>
              <a:rPr lang="zh-CN" altLang="en-US" sz="40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高一年级没有参加军训的同学</a:t>
            </a:r>
            <a:r>
              <a:rPr lang="en-US" altLang="zh-CN" sz="4000" baseline="0">
                <a:solidFill>
                  <a:srgbClr val="0000FF"/>
                </a:solidFill>
                <a:latin typeface="宋体" panose="02010600030101010101" pitchFamily="2" charset="-122"/>
              </a:rPr>
              <a:t>}</a:t>
            </a:r>
            <a:endParaRPr lang="en-US" altLang="zh-CN" sz="4000" baseline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4000" baseline="0" dirty="0">
                <a:solidFill>
                  <a:srgbClr val="9900FF"/>
                </a:solidFill>
                <a:latin typeface="宋体" panose="02010600030101010101" pitchFamily="2" charset="-122"/>
              </a:rPr>
              <a:t>集合</a:t>
            </a:r>
            <a:r>
              <a:rPr lang="en-US" altLang="zh-CN" sz="4000" baseline="0" dirty="0">
                <a:solidFill>
                  <a:srgbClr val="9900FF"/>
                </a:solidFill>
                <a:latin typeface="宋体" panose="02010600030101010101" pitchFamily="2" charset="-122"/>
              </a:rPr>
              <a:t>B</a:t>
            </a:r>
            <a:r>
              <a:rPr lang="zh-CN" altLang="en-US" sz="4000" baseline="0" dirty="0">
                <a:solidFill>
                  <a:srgbClr val="9900FF"/>
                </a:solidFill>
                <a:latin typeface="宋体" panose="02010600030101010101" pitchFamily="2" charset="-122"/>
              </a:rPr>
              <a:t>中的元素来源于哪里？</a:t>
            </a:r>
            <a:endParaRPr lang="zh-CN" altLang="en-US" sz="4000" baseline="0" dirty="0">
              <a:solidFill>
                <a:srgbClr val="9900FF"/>
              </a:solidFill>
              <a:latin typeface="宋体" panose="02010600030101010101" pitchFamily="2" charset="-122"/>
            </a:endParaRPr>
          </a:p>
          <a:p>
            <a:endParaRPr lang="zh-CN" altLang="en-US" sz="4000" baseline="0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5362" name="Rectangle 15"/>
          <p:cNvSpPr/>
          <p:nvPr/>
        </p:nvSpPr>
        <p:spPr>
          <a:xfrm>
            <a:off x="784225" y="4284663"/>
            <a:ext cx="7137400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lang="zh-CN" altLang="zh-CN" sz="4000" baseline="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56" end="6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85" name="Rectangle 14"/>
          <p:cNvSpPr/>
          <p:nvPr/>
        </p:nvSpPr>
        <p:spPr>
          <a:xfrm>
            <a:off x="236220" y="1355725"/>
            <a:ext cx="11955780" cy="22517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en-US" altLang="zh-CN" sz="3600" baseline="0">
                <a:solidFill>
                  <a:srgbClr val="0000FF"/>
                </a:solidFill>
                <a:latin typeface="宋体" panose="02010600030101010101" pitchFamily="2" charset="-122"/>
              </a:rPr>
              <a:t>    </a:t>
            </a:r>
            <a:r>
              <a:rPr lang="zh-CN" altLang="en-US" sz="36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对于一个集合</a:t>
            </a:r>
            <a:r>
              <a:rPr lang="en-US" altLang="zh-CN" sz="3600" baseline="0">
                <a:solidFill>
                  <a:srgbClr val="0000FF"/>
                </a:solidFill>
                <a:latin typeface="宋体" panose="02010600030101010101" pitchFamily="2" charset="-122"/>
              </a:rPr>
              <a:t>A,</a:t>
            </a:r>
            <a:r>
              <a:rPr lang="zh-CN" altLang="en-US" sz="36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由全集</a:t>
            </a:r>
            <a:r>
              <a:rPr lang="en-US" altLang="zh-CN" sz="3600" baseline="0">
                <a:solidFill>
                  <a:srgbClr val="0000FF"/>
                </a:solidFill>
                <a:latin typeface="宋体" panose="02010600030101010101" pitchFamily="2" charset="-122"/>
              </a:rPr>
              <a:t>U</a:t>
            </a:r>
            <a:r>
              <a:rPr lang="zh-CN" altLang="en-US" sz="36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中不属于集合</a:t>
            </a:r>
            <a:r>
              <a:rPr lang="en-US" altLang="zh-CN" sz="3600" baseline="0">
                <a:solidFill>
                  <a:srgbClr val="0000FF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36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的所有元素组成的集合称为集合</a:t>
            </a:r>
            <a:r>
              <a:rPr lang="en-US" altLang="zh-CN" sz="3600" baseline="0">
                <a:solidFill>
                  <a:srgbClr val="0000FF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36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相对于全集</a:t>
            </a:r>
            <a:r>
              <a:rPr lang="en-US" altLang="zh-CN" sz="3600" baseline="0">
                <a:solidFill>
                  <a:srgbClr val="0000FF"/>
                </a:solidFill>
                <a:latin typeface="宋体" panose="02010600030101010101" pitchFamily="2" charset="-122"/>
              </a:rPr>
              <a:t>U</a:t>
            </a:r>
            <a:r>
              <a:rPr lang="zh-CN" altLang="en-US" sz="36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的补集</a:t>
            </a:r>
            <a:r>
              <a:rPr lang="en-US" altLang="zh-CN" sz="36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(</a:t>
            </a:r>
            <a:r>
              <a:rPr lang="en-US" altLang="zh-CN" sz="3600" baseline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complementary set</a:t>
            </a:r>
            <a:r>
              <a:rPr lang="en-US" altLang="zh-CN" sz="3600" baseline="0">
                <a:solidFill>
                  <a:srgbClr val="0000FF"/>
                </a:solidFill>
                <a:latin typeface="宋体" panose="02010600030101010101" pitchFamily="2" charset="-122"/>
              </a:rPr>
              <a:t>)</a:t>
            </a:r>
            <a:r>
              <a:rPr lang="zh-CN" altLang="en-US" sz="36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，简称为集合</a:t>
            </a:r>
            <a:r>
              <a:rPr lang="en-US" altLang="zh-CN" sz="3600" baseline="0">
                <a:solidFill>
                  <a:srgbClr val="0000FF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36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的补集，记作</a:t>
            </a:r>
            <a:r>
              <a:rPr lang="en-US" altLang="zh-CN" sz="3600" b="1" baseline="0" dirty="0">
                <a:solidFill>
                  <a:srgbClr val="0000FF"/>
                </a:solidFill>
                <a:latin typeface="宋体" panose="02010600030101010101" pitchFamily="2" charset="-122"/>
              </a:rPr>
              <a:t>C</a:t>
            </a:r>
            <a:r>
              <a:rPr lang="en-US" altLang="zh-CN" sz="3600" b="1" baseline="-25000" dirty="0">
                <a:solidFill>
                  <a:srgbClr val="0000FF"/>
                </a:solidFill>
                <a:latin typeface="宋体" panose="02010600030101010101" pitchFamily="2" charset="-122"/>
              </a:rPr>
              <a:t>U</a:t>
            </a:r>
            <a:r>
              <a:rPr lang="en-US" altLang="zh-CN" sz="3600" b="1" dirty="0">
                <a:solidFill>
                  <a:srgbClr val="0000FF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36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，</a:t>
            </a:r>
            <a:endParaRPr lang="zh-CN" altLang="en-US" sz="3600" baseline="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graphicFrame>
        <p:nvGraphicFramePr>
          <p:cNvPr id="9220" name="Object 20"/>
          <p:cNvGraphicFramePr>
            <a:graphicFrameLocks noChangeAspect="1"/>
          </p:cNvGraphicFramePr>
          <p:nvPr/>
        </p:nvGraphicFramePr>
        <p:xfrm>
          <a:off x="499110" y="4018280"/>
          <a:ext cx="6031230" cy="8153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2" imgW="2895600" imgH="342900" progId="Equation.DSMT4">
                  <p:embed/>
                </p:oleObj>
              </mc:Choice>
              <mc:Fallback>
                <p:oleObj name="" r:id="rId2" imgW="2895600" imgH="342900" progId="Equation.DSMT4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99110" y="4018280"/>
                        <a:ext cx="6031230" cy="81534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6390" name="Group 25"/>
          <p:cNvGrpSpPr/>
          <p:nvPr/>
        </p:nvGrpSpPr>
        <p:grpSpPr>
          <a:xfrm rot="0">
            <a:off x="8006080" y="4083685"/>
            <a:ext cx="3076575" cy="1895475"/>
            <a:chOff x="2049" y="2843"/>
            <a:chExt cx="1938" cy="1194"/>
          </a:xfrm>
        </p:grpSpPr>
        <p:sp>
          <p:nvSpPr>
            <p:cNvPr id="16391" name="Rectangle 23"/>
            <p:cNvSpPr/>
            <p:nvPr/>
          </p:nvSpPr>
          <p:spPr>
            <a:xfrm>
              <a:off x="2049" y="2843"/>
              <a:ext cx="1938" cy="1194"/>
            </a:xfrm>
            <a:prstGeom prst="rect">
              <a:avLst/>
            </a:prstGeom>
            <a:solidFill>
              <a:srgbClr val="CCFFFF"/>
            </a:solidFill>
            <a:ln w="38100" cap="flat" cmpd="sng">
              <a:solidFill>
                <a:srgbClr val="99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/>
            <a:p>
              <a:pPr>
                <a:lnSpc>
                  <a:spcPct val="100000"/>
                </a:lnSpc>
              </a:pPr>
              <a:r>
                <a:rPr lang="en-US" altLang="zh-CN" sz="3600" baseline="0">
                  <a:latin typeface="Times New Roman" panose="02020603050405020304" charset="0"/>
                </a:rPr>
                <a:t>U</a:t>
              </a:r>
              <a:endParaRPr lang="en-US" altLang="zh-CN" sz="3600" baseline="0">
                <a:latin typeface="Times New Roman" panose="02020603050405020304" charset="0"/>
              </a:endParaRPr>
            </a:p>
            <a:p>
              <a:pPr>
                <a:lnSpc>
                  <a:spcPct val="100000"/>
                </a:lnSpc>
              </a:pPr>
              <a:endParaRPr lang="en-US" altLang="zh-CN" sz="3600" baseline="0">
                <a:solidFill>
                  <a:schemeClr val="bg1"/>
                </a:solidFill>
                <a:latin typeface="Times New Roman" panose="02020603050405020304" charset="0"/>
              </a:endParaRPr>
            </a:p>
            <a:p>
              <a:pPr>
                <a:lnSpc>
                  <a:spcPct val="100000"/>
                </a:lnSpc>
              </a:pPr>
              <a:endParaRPr lang="en-US" altLang="zh-CN" sz="3600" b="0" baseline="0">
                <a:latin typeface="Times New Roman" panose="02020603050405020304" charset="0"/>
              </a:endParaRPr>
            </a:p>
          </p:txBody>
        </p:sp>
        <p:sp>
          <p:nvSpPr>
            <p:cNvPr id="16392" name="Oval 24"/>
            <p:cNvSpPr/>
            <p:nvPr/>
          </p:nvSpPr>
          <p:spPr>
            <a:xfrm>
              <a:off x="3185" y="2922"/>
              <a:ext cx="676" cy="872"/>
            </a:xfrm>
            <a:prstGeom prst="ellipse">
              <a:avLst/>
            </a:prstGeom>
            <a:solidFill>
              <a:srgbClr val="FF00FF"/>
            </a:solidFill>
            <a:ln w="38100" cap="flat" cmpd="sng">
              <a:solidFill>
                <a:srgbClr val="FF00FF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>
                <a:lnSpc>
                  <a:spcPct val="100000"/>
                </a:lnSpc>
              </a:pPr>
              <a:r>
                <a:rPr lang="en-US" altLang="zh-CN" sz="3600" b="0" baseline="0">
                  <a:latin typeface="Times New Roman" panose="02020603050405020304" charset="0"/>
                </a:rPr>
                <a:t>A</a:t>
              </a:r>
              <a:endParaRPr lang="en-US" altLang="zh-CN" sz="3600" b="0" baseline="0">
                <a:latin typeface="Times New Roman" panose="02020603050405020304" charset="0"/>
              </a:endParaRPr>
            </a:p>
          </p:txBody>
        </p:sp>
      </p:grpSp>
      <p:cxnSp>
        <p:nvCxnSpPr>
          <p:cNvPr id="8" name="直接连接符 7"/>
          <p:cNvCxnSpPr/>
          <p:nvPr/>
        </p:nvCxnSpPr>
        <p:spPr>
          <a:xfrm>
            <a:off x="2317115" y="3596005"/>
            <a:ext cx="1906588" cy="11113"/>
          </a:xfrm>
          <a:prstGeom prst="line">
            <a:avLst/>
          </a:prstGeom>
          <a:ln w="508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3" name="直接连接符 7"/>
          <p:cNvCxnSpPr/>
          <p:nvPr/>
        </p:nvCxnSpPr>
        <p:spPr>
          <a:xfrm>
            <a:off x="3067050" y="2792095"/>
            <a:ext cx="4939030" cy="17780"/>
          </a:xfrm>
          <a:prstGeom prst="line">
            <a:avLst/>
          </a:prstGeom>
          <a:ln w="508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5" name="直接连接符 7"/>
          <p:cNvCxnSpPr/>
          <p:nvPr/>
        </p:nvCxnSpPr>
        <p:spPr>
          <a:xfrm>
            <a:off x="6548755" y="2112010"/>
            <a:ext cx="1263015" cy="10160"/>
          </a:xfrm>
          <a:prstGeom prst="line">
            <a:avLst/>
          </a:prstGeom>
          <a:ln w="508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9240" name="AutoShape 24"/>
          <p:cNvSpPr/>
          <p:nvPr/>
        </p:nvSpPr>
        <p:spPr>
          <a:xfrm>
            <a:off x="869950" y="5500370"/>
            <a:ext cx="3151505" cy="727075"/>
          </a:xfrm>
          <a:prstGeom prst="wedgeRoundRectCallout">
            <a:avLst>
              <a:gd name="adj1" fmla="val -21264"/>
              <a:gd name="adj2" fmla="val -161616"/>
              <a:gd name="adj3" fmla="val 16667"/>
            </a:avLst>
          </a:prstGeom>
          <a:noFill/>
          <a:ln w="95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36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符号语言</a:t>
            </a:r>
            <a:endParaRPr lang="zh-CN" altLang="en-US" sz="3600" baseline="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9241" name="AutoShape 25"/>
          <p:cNvSpPr/>
          <p:nvPr/>
        </p:nvSpPr>
        <p:spPr>
          <a:xfrm>
            <a:off x="4758690" y="5593715"/>
            <a:ext cx="2852420" cy="874395"/>
          </a:xfrm>
          <a:prstGeom prst="wedgeRoundRectCallout">
            <a:avLst>
              <a:gd name="adj1" fmla="val 54699"/>
              <a:gd name="adj2" fmla="val -83755"/>
              <a:gd name="adj3" fmla="val 16667"/>
            </a:avLst>
          </a:prstGeom>
          <a:noFill/>
          <a:ln w="95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3600" baseline="0" dirty="0">
                <a:solidFill>
                  <a:srgbClr val="0000FF"/>
                </a:solidFill>
                <a:latin typeface="宋体" panose="02010600030101010101" pitchFamily="2" charset="-122"/>
              </a:rPr>
              <a:t>图形语言</a:t>
            </a:r>
            <a:endParaRPr lang="zh-CN" altLang="en-US" sz="3600" baseline="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019810" y="4065270"/>
            <a:ext cx="930275" cy="768350"/>
          </a:xfrm>
          <a:prstGeom prst="rect">
            <a:avLst/>
          </a:prstGeom>
          <a:solidFill>
            <a:schemeClr val="bg1"/>
          </a:solidFill>
        </p:spPr>
        <p:txBody>
          <a:bodyPr wrap="none" rtlCol="0" anchor="t">
            <a:spAutoFit/>
          </a:bodyPr>
          <a:p>
            <a:r>
              <a:rPr lang="en-US" altLang="zh-CN" sz="4400" b="1" dirty="0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C</a:t>
            </a:r>
            <a:r>
              <a:rPr lang="en-US" altLang="zh-CN" sz="4400" b="1" baseline="-25000" dirty="0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U</a:t>
            </a:r>
            <a:r>
              <a:rPr lang="en-US" altLang="zh-CN" sz="4400" b="1" dirty="0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A</a:t>
            </a:r>
            <a:endParaRPr lang="zh-CN" altLang="en-US" sz="4400" b="1"/>
          </a:p>
        </p:txBody>
      </p:sp>
      <p:sp>
        <p:nvSpPr>
          <p:cNvPr id="9" name="文本框 8"/>
          <p:cNvSpPr txBox="1"/>
          <p:nvPr/>
        </p:nvSpPr>
        <p:spPr>
          <a:xfrm>
            <a:off x="1078230" y="4072255"/>
            <a:ext cx="930275" cy="768350"/>
          </a:xfrm>
          <a:prstGeom prst="rect">
            <a:avLst/>
          </a:prstGeom>
          <a:solidFill>
            <a:schemeClr val="bg1"/>
          </a:solidFill>
        </p:spPr>
        <p:txBody>
          <a:bodyPr wrap="none" rtlCol="0" anchor="t">
            <a:spAutoFit/>
          </a:bodyPr>
          <a:p>
            <a:r>
              <a:rPr lang="en-US" altLang="zh-CN" sz="4400" b="1" dirty="0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C</a:t>
            </a:r>
            <a:r>
              <a:rPr lang="en-US" altLang="zh-CN" sz="4400" b="1" baseline="-25000" dirty="0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U</a:t>
            </a:r>
            <a:r>
              <a:rPr lang="en-US" altLang="zh-CN" sz="4400" b="1" dirty="0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A</a:t>
            </a:r>
            <a:endParaRPr lang="zh-CN" altLang="en-US" sz="4400" b="1"/>
          </a:p>
        </p:txBody>
      </p:sp>
      <p:sp>
        <p:nvSpPr>
          <p:cNvPr id="10" name="文本框 9"/>
          <p:cNvSpPr txBox="1"/>
          <p:nvPr/>
        </p:nvSpPr>
        <p:spPr>
          <a:xfrm>
            <a:off x="8135620" y="5210810"/>
            <a:ext cx="930275" cy="7683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4400" b="1" dirty="0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C</a:t>
            </a:r>
            <a:r>
              <a:rPr lang="en-US" altLang="zh-CN" sz="4400" b="1" baseline="-25000" dirty="0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U</a:t>
            </a:r>
            <a:r>
              <a:rPr lang="en-US" altLang="zh-CN" sz="4400" b="1" dirty="0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A</a:t>
            </a:r>
            <a:endParaRPr lang="zh-CN" altLang="en-US" sz="4400" b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40" grpId="0" bldLvl="0" animBg="1"/>
      <p:bldP spid="9241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0481" name="Object 4"/>
          <p:cNvGraphicFramePr>
            <a:graphicFrameLocks noChangeAspect="1"/>
          </p:cNvGraphicFramePr>
          <p:nvPr/>
        </p:nvGraphicFramePr>
        <p:xfrm>
          <a:off x="665163" y="1360488"/>
          <a:ext cx="8397875" cy="2093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2" imgW="7413625" imgH="1685290" progId="Word.Document.8">
                  <p:embed/>
                </p:oleObj>
              </mc:Choice>
              <mc:Fallback>
                <p:oleObj name="" r:id="rId2" imgW="7413625" imgH="1685290" progId="Word.Document.8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65163" y="1360488"/>
                        <a:ext cx="8397875" cy="20939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07" name="Rectangle 5"/>
          <p:cNvSpPr/>
          <p:nvPr/>
        </p:nvSpPr>
        <p:spPr>
          <a:xfrm>
            <a:off x="2112963" y="2106613"/>
            <a:ext cx="60007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r>
              <a:rPr lang="zh-CN" altLang="en-US" sz="3200" b="1" dirty="0">
                <a:solidFill>
                  <a:srgbClr val="660033"/>
                </a:solidFill>
                <a:latin typeface="Times New Roman" panose="02020603050405020304" charset="0"/>
                <a:ea typeface="宋体" panose="02010600030101010101" pitchFamily="2" charset="-122"/>
              </a:rPr>
              <a:t>Ø </a:t>
            </a:r>
            <a:endParaRPr lang="zh-CN" altLang="en-US" sz="3200" b="1" dirty="0">
              <a:solidFill>
                <a:srgbClr val="660033"/>
              </a:solidFill>
              <a:latin typeface="Times New Roman" panose="02020603050405020304" charset="0"/>
              <a:ea typeface="Times New Roman" panose="02020603050405020304" charset="0"/>
            </a:endParaRPr>
          </a:p>
        </p:txBody>
      </p:sp>
      <p:sp>
        <p:nvSpPr>
          <p:cNvPr id="21508" name="Rectangle 6"/>
          <p:cNvSpPr/>
          <p:nvPr/>
        </p:nvSpPr>
        <p:spPr>
          <a:xfrm>
            <a:off x="4562475" y="2106613"/>
            <a:ext cx="5778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r>
              <a:rPr lang="en-US" altLang="zh-CN" sz="3200" b="1" i="1" dirty="0">
                <a:solidFill>
                  <a:srgbClr val="660033"/>
                </a:solidFill>
                <a:latin typeface="Times New Roman" panose="02020603050405020304" charset="0"/>
                <a:ea typeface="宋体" panose="02010600030101010101" pitchFamily="2" charset="-122"/>
              </a:rPr>
              <a:t>U</a:t>
            </a:r>
            <a:r>
              <a:rPr lang="en-US" altLang="zh-CN" sz="3200" b="1" dirty="0">
                <a:solidFill>
                  <a:srgbClr val="660033"/>
                </a:solidFill>
                <a:latin typeface="Times New Roman" panose="02020603050405020304" charset="0"/>
                <a:ea typeface="宋体" panose="02010600030101010101" pitchFamily="2" charset="-122"/>
              </a:rPr>
              <a:t> </a:t>
            </a:r>
            <a:endParaRPr lang="en-US" altLang="zh-CN" sz="3200" b="1" dirty="0">
              <a:solidFill>
                <a:srgbClr val="660033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1509" name="Rectangle 7"/>
          <p:cNvSpPr/>
          <p:nvPr/>
        </p:nvSpPr>
        <p:spPr>
          <a:xfrm>
            <a:off x="7666038" y="2092325"/>
            <a:ext cx="55562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r>
              <a:rPr lang="en-US" altLang="zh-CN" sz="3200" b="1" i="1" dirty="0">
                <a:solidFill>
                  <a:srgbClr val="660033"/>
                </a:solidFill>
                <a:latin typeface="Times New Roman" panose="02020603050405020304" charset="0"/>
                <a:ea typeface="宋体" panose="02010600030101010101" pitchFamily="2" charset="-122"/>
              </a:rPr>
              <a:t>A</a:t>
            </a:r>
            <a:r>
              <a:rPr lang="en-US" altLang="zh-CN" sz="3200" b="1" dirty="0">
                <a:solidFill>
                  <a:srgbClr val="660033"/>
                </a:solidFill>
                <a:latin typeface="Times New Roman" panose="02020603050405020304" charset="0"/>
                <a:ea typeface="宋体" panose="02010600030101010101" pitchFamily="2" charset="-122"/>
              </a:rPr>
              <a:t> </a:t>
            </a:r>
            <a:endParaRPr lang="en-US" altLang="zh-CN" sz="3200" b="1" dirty="0">
              <a:solidFill>
                <a:srgbClr val="660033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1510" name="Rectangle 8"/>
          <p:cNvSpPr/>
          <p:nvPr/>
        </p:nvSpPr>
        <p:spPr>
          <a:xfrm>
            <a:off x="3062288" y="2789238"/>
            <a:ext cx="5778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r>
              <a:rPr lang="en-US" altLang="zh-CN" sz="3200" b="1" i="1" dirty="0">
                <a:solidFill>
                  <a:srgbClr val="660033"/>
                </a:solidFill>
                <a:latin typeface="Times New Roman" panose="02020603050405020304" charset="0"/>
                <a:ea typeface="宋体" panose="02010600030101010101" pitchFamily="2" charset="-122"/>
              </a:rPr>
              <a:t>U</a:t>
            </a:r>
            <a:r>
              <a:rPr lang="en-US" altLang="zh-CN" sz="3200" b="1" dirty="0">
                <a:solidFill>
                  <a:srgbClr val="660033"/>
                </a:solidFill>
                <a:latin typeface="Times New Roman" panose="02020603050405020304" charset="0"/>
                <a:ea typeface="宋体" panose="02010600030101010101" pitchFamily="2" charset="-122"/>
              </a:rPr>
              <a:t> </a:t>
            </a:r>
            <a:endParaRPr lang="en-US" altLang="zh-CN" sz="3200" b="1" dirty="0">
              <a:solidFill>
                <a:srgbClr val="660033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1511" name="Rectangle 9"/>
          <p:cNvSpPr/>
          <p:nvPr/>
        </p:nvSpPr>
        <p:spPr>
          <a:xfrm>
            <a:off x="6424613" y="2778125"/>
            <a:ext cx="600075" cy="57785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r>
              <a:rPr lang="zh-CN" altLang="en-US" sz="3200" b="1" dirty="0">
                <a:solidFill>
                  <a:srgbClr val="660033"/>
                </a:solidFill>
                <a:latin typeface="Times New Roman" panose="02020603050405020304" charset="0"/>
                <a:ea typeface="宋体" panose="02010600030101010101" pitchFamily="2" charset="-122"/>
              </a:rPr>
              <a:t>Ø </a:t>
            </a:r>
            <a:endParaRPr lang="zh-CN" altLang="en-US" sz="3200" b="1" dirty="0">
              <a:solidFill>
                <a:srgbClr val="660033"/>
              </a:solidFill>
              <a:latin typeface="Times New Roman" panose="02020603050405020304" charset="0"/>
              <a:ea typeface="Times New Roman" panose="020206030504050203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  <p:bldP spid="21508" grpId="0"/>
      <p:bldP spid="21509" grpId="0"/>
      <p:bldP spid="21510" grpId="0"/>
      <p:bldP spid="215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2" name="Rectangle 17"/>
          <p:cNvSpPr/>
          <p:nvPr/>
        </p:nvSpPr>
        <p:spPr>
          <a:xfrm>
            <a:off x="2129473" y="5058410"/>
            <a:ext cx="6007100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baseline="0" dirty="0">
                <a:solidFill>
                  <a:srgbClr val="7030A0"/>
                </a:solidFill>
                <a:latin typeface="宋体" panose="02010600030101010101" pitchFamily="2" charset="-122"/>
              </a:rPr>
              <a:t>完成课本</a:t>
            </a:r>
            <a:r>
              <a:rPr lang="en-US" altLang="zh-CN" sz="4000" baseline="0" dirty="0">
                <a:solidFill>
                  <a:srgbClr val="7030A0"/>
                </a:solidFill>
                <a:latin typeface="宋体" panose="02010600030101010101" pitchFamily="2" charset="-122"/>
              </a:rPr>
              <a:t>P13</a:t>
            </a:r>
            <a:r>
              <a:rPr lang="zh-CN" altLang="en-US" sz="4000" baseline="0" dirty="0">
                <a:solidFill>
                  <a:srgbClr val="7030A0"/>
                </a:solidFill>
                <a:latin typeface="宋体" panose="02010600030101010101" pitchFamily="2" charset="-122"/>
              </a:rPr>
              <a:t>练习：第</a:t>
            </a:r>
            <a:r>
              <a:rPr lang="en-US" altLang="zh-CN" sz="4000" baseline="0" dirty="0">
                <a:solidFill>
                  <a:srgbClr val="7030A0"/>
                </a:solidFill>
                <a:latin typeface="宋体" panose="02010600030101010101" pitchFamily="2" charset="-122"/>
              </a:rPr>
              <a:t>3</a:t>
            </a:r>
            <a:r>
              <a:rPr lang="zh-CN" altLang="en-US" sz="4000" baseline="0" dirty="0">
                <a:solidFill>
                  <a:srgbClr val="7030A0"/>
                </a:solidFill>
                <a:latin typeface="宋体" panose="02010600030101010101" pitchFamily="2" charset="-122"/>
              </a:rPr>
              <a:t>题</a:t>
            </a:r>
            <a:endParaRPr lang="zh-CN" altLang="en-US" sz="4000" baseline="0" dirty="0">
              <a:solidFill>
                <a:srgbClr val="7030A0"/>
              </a:solidFill>
              <a:latin typeface="宋体" panose="02010600030101010101" pitchFamily="2" charset="-122"/>
            </a:endParaRPr>
          </a:p>
        </p:txBody>
      </p:sp>
      <p:graphicFrame>
        <p:nvGraphicFramePr>
          <p:cNvPr id="22529" name="Object 4"/>
          <p:cNvGraphicFramePr>
            <a:graphicFrameLocks noChangeAspect="1"/>
          </p:cNvGraphicFramePr>
          <p:nvPr/>
        </p:nvGraphicFramePr>
        <p:xfrm>
          <a:off x="1016635" y="1149350"/>
          <a:ext cx="10702925" cy="22929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2" imgW="7799070" imgH="1685290" progId="Word.Document.8">
                  <p:embed/>
                </p:oleObj>
              </mc:Choice>
              <mc:Fallback>
                <p:oleObj name="" r:id="rId2" imgW="7799070" imgH="1685290" progId="Word.Document.8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016635" y="1149350"/>
                        <a:ext cx="10702925" cy="22929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690880" y="1184910"/>
            <a:ext cx="705485" cy="70675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p>
            <a:r>
              <a:rPr lang="zh-CN" altLang="en-US" sz="4000" b="1"/>
              <a:t>例</a:t>
            </a:r>
            <a:endParaRPr lang="zh-CN" altLang="en-US" sz="4000" b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4577" name="Object 4"/>
          <p:cNvGraphicFramePr>
            <a:graphicFrameLocks noChangeAspect="1"/>
          </p:cNvGraphicFramePr>
          <p:nvPr/>
        </p:nvGraphicFramePr>
        <p:xfrm>
          <a:off x="1374140" y="986155"/>
          <a:ext cx="10376535" cy="15506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2" name="" r:id="rId2" imgW="7485380" imgH="1129665" progId="Word.Document.8">
                  <p:embed/>
                </p:oleObj>
              </mc:Choice>
              <mc:Fallback>
                <p:oleObj name="" r:id="rId2" imgW="7485380" imgH="1129665" progId="Word.Document.8">
                  <p:embed/>
                  <p:pic>
                    <p:nvPicPr>
                      <p:cNvPr id="0" name="图片 3101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374140" y="986155"/>
                        <a:ext cx="10376535" cy="155067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3" name="Object 5"/>
          <p:cNvGraphicFramePr>
            <a:graphicFrameLocks noChangeAspect="1"/>
          </p:cNvGraphicFramePr>
          <p:nvPr/>
        </p:nvGraphicFramePr>
        <p:xfrm>
          <a:off x="947420" y="2555875"/>
          <a:ext cx="8813165" cy="44786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3" name="" r:id="rId4" imgW="6911975" imgH="3522980" progId="Word.Document.8">
                  <p:embed/>
                </p:oleObj>
              </mc:Choice>
              <mc:Fallback>
                <p:oleObj name="" r:id="rId4" imgW="6911975" imgH="3522980" progId="Word.Document.8">
                  <p:embed/>
                  <p:pic>
                    <p:nvPicPr>
                      <p:cNvPr id="0" name="图片 3102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947420" y="2555875"/>
                        <a:ext cx="8813165" cy="447865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949960" y="1139190"/>
            <a:ext cx="705485" cy="70675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p>
            <a:r>
              <a:rPr lang="zh-CN" altLang="en-US" sz="4000" b="1"/>
              <a:t>例</a:t>
            </a:r>
            <a:endParaRPr lang="zh-CN" altLang="en-US" sz="4000" b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5601" name="Object 6"/>
          <p:cNvGraphicFramePr>
            <a:graphicFrameLocks noGrp="1" noChangeAspect="1"/>
          </p:cNvGraphicFramePr>
          <p:nvPr>
            <p:ph idx="1"/>
          </p:nvPr>
        </p:nvGraphicFramePr>
        <p:xfrm>
          <a:off x="1504950" y="1024255"/>
          <a:ext cx="9532620" cy="43637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4" name="" r:id="rId2" imgW="7350760" imgH="3361690" progId="Word.Document.8">
                  <p:embed/>
                </p:oleObj>
              </mc:Choice>
              <mc:Fallback>
                <p:oleObj name="" r:id="rId2" imgW="7350760" imgH="3361690" progId="Word.Document.8">
                  <p:embed/>
                  <p:pic>
                    <p:nvPicPr>
                      <p:cNvPr id="0" name="图片 310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504950" y="1024255"/>
                        <a:ext cx="9532620" cy="436372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1907</Words>
  <Application>WPS 演示</Application>
  <PresentationFormat>宽屏</PresentationFormat>
  <Paragraphs>185</Paragraphs>
  <Slides>26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12</vt:i4>
      </vt:variant>
      <vt:variant>
        <vt:lpstr>幻灯片标题</vt:lpstr>
      </vt:variant>
      <vt:variant>
        <vt:i4>26</vt:i4>
      </vt:variant>
    </vt:vector>
  </HeadingPairs>
  <TitlesOfParts>
    <vt:vector size="52" baseType="lpstr">
      <vt:lpstr>Arial</vt:lpstr>
      <vt:lpstr>宋体</vt:lpstr>
      <vt:lpstr>Wingdings</vt:lpstr>
      <vt:lpstr>Times New Roman</vt:lpstr>
      <vt:lpstr>楷体_GB2312</vt:lpstr>
      <vt:lpstr>新宋体</vt:lpstr>
      <vt:lpstr>Calibri</vt:lpstr>
      <vt:lpstr>Cambria Math</vt:lpstr>
      <vt:lpstr>微软雅黑</vt:lpstr>
      <vt:lpstr>Arial Unicode MS</vt:lpstr>
      <vt:lpstr>黑体</vt:lpstr>
      <vt:lpstr>华文中宋</vt:lpstr>
      <vt:lpstr>Symbol</vt:lpstr>
      <vt:lpstr>Office 主题</vt:lpstr>
      <vt:lpstr>Equation.3</vt:lpstr>
      <vt:lpstr>Word.Document.12</vt:lpstr>
      <vt:lpstr>Equation.DSMT4</vt:lpstr>
      <vt:lpstr>Word.Document.8</vt:lpstr>
      <vt:lpstr>Word.Document.8</vt:lpstr>
      <vt:lpstr>Word.Document.8</vt:lpstr>
      <vt:lpstr>Equation.DSMT4</vt:lpstr>
      <vt:lpstr>Word.Document.8</vt:lpstr>
      <vt:lpstr>Word.Document.8</vt:lpstr>
      <vt:lpstr>Word.Document.8</vt:lpstr>
      <vt:lpstr>Word.Document.8</vt:lpstr>
      <vt:lpstr>Word.Document.8</vt:lpstr>
      <vt:lpstr>1.3 集合的基本运算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1.1 集合的概念 </dc:title>
  <dc:creator>Administrator</dc:creator>
  <cp:lastModifiedBy>豆爸</cp:lastModifiedBy>
  <cp:revision>47</cp:revision>
  <dcterms:created xsi:type="dcterms:W3CDTF">2021-08-30T01:33:00Z</dcterms:created>
  <dcterms:modified xsi:type="dcterms:W3CDTF">2021-09-10T11:14:35Z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5CCBC2B729E54DE89D12F9E34BE33D74</vt:lpwstr>
  </property>
  <property fmtid="{D5CDD505-2E9C-101B-9397-08002B2CF9AE}" pid="3" name="KSOProductBuildVer">
    <vt:lpwstr>2052-11.1.0.10700</vt:lpwstr>
  </property>
</Properties>
</file>