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58" r:id="rId3"/>
    <p:sldId id="259" r:id="rId4"/>
    <p:sldId id="260" r:id="rId5"/>
    <p:sldId id="262" r:id="rId6"/>
    <p:sldId id="261" r:id="rId7"/>
    <p:sldId id="264" r:id="rId8"/>
    <p:sldId id="265" r:id="rId9"/>
    <p:sldId id="263" r:id="rId10"/>
    <p:sldId id="266" r:id="rId1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7" d="100"/>
          <a:sy n="67" d="100"/>
        </p:scale>
        <p:origin x="-147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D113C1-DA9E-402A-86EF-0027B72EC0D0}" type="datetimeFigureOut">
              <a:rPr lang="zh-CN" altLang="en-US" smtClean="0"/>
              <a:pPr/>
              <a:t>2016/12/30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DB7849-868A-4720-BD5D-50BE23FEA6A8}"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2016/12/30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2016/12/30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audio" Target="../media/audio1.wav"/><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2" name="TextBox 11"/>
          <p:cNvSpPr txBox="1">
            <a:spLocks noChangeArrowheads="1"/>
          </p:cNvSpPr>
          <p:nvPr/>
        </p:nvSpPr>
        <p:spPr bwMode="auto">
          <a:xfrm>
            <a:off x="714375" y="725488"/>
            <a:ext cx="1214438" cy="1417637"/>
          </a:xfrm>
          <a:prstGeom prst="rect">
            <a:avLst/>
          </a:prstGeom>
          <a:solidFill>
            <a:schemeClr val="accent4">
              <a:lumMod val="60000"/>
              <a:lumOff val="40000"/>
            </a:schemeClr>
          </a:solidFill>
          <a:ln w="38100">
            <a:solidFill>
              <a:schemeClr val="bg1"/>
            </a:solidFill>
            <a:miter lim="800000"/>
            <a:headEnd/>
            <a:tailEnd/>
          </a:ln>
        </p:spPr>
        <p:txBody>
          <a:bodyPr>
            <a:spAutoFit/>
          </a:bodyPr>
          <a:lstStyle/>
          <a:p>
            <a:pPr algn="ctr">
              <a:lnSpc>
                <a:spcPts val="5000"/>
              </a:lnSpc>
            </a:pPr>
            <a:r>
              <a:rPr lang="en-US" altLang="zh-CN" sz="4000" b="1" dirty="0">
                <a:solidFill>
                  <a:srgbClr val="F2F2F2"/>
                </a:solidFill>
                <a:effectLst>
                  <a:outerShdw blurRad="38100" dist="38100" dir="2700000" algn="tl">
                    <a:srgbClr val="000000"/>
                  </a:outerShdw>
                </a:effectLst>
                <a:latin typeface="Calibri" pitchFamily="34" charset="0"/>
              </a:rPr>
              <a:t>Unit</a:t>
            </a:r>
            <a:r>
              <a:rPr lang="en-US" altLang="zh-CN" sz="3600" dirty="0">
                <a:solidFill>
                  <a:srgbClr val="F2F2F2"/>
                </a:solidFill>
                <a:effectLst>
                  <a:outerShdw blurRad="38100" dist="38100" dir="2700000" algn="tl">
                    <a:srgbClr val="000000"/>
                  </a:outerShdw>
                </a:effectLst>
                <a:latin typeface="Calibri" pitchFamily="34" charset="0"/>
              </a:rPr>
              <a:t> </a:t>
            </a:r>
          </a:p>
          <a:p>
            <a:pPr algn="ctr">
              <a:lnSpc>
                <a:spcPts val="5000"/>
              </a:lnSpc>
            </a:pPr>
            <a:r>
              <a:rPr lang="en-US" altLang="zh-CN" sz="6000" b="1" dirty="0" smtClean="0">
                <a:solidFill>
                  <a:srgbClr val="F2F2F2"/>
                </a:solidFill>
                <a:effectLst>
                  <a:outerShdw blurRad="38100" dist="38100" dir="2700000" algn="tl">
                    <a:srgbClr val="000000"/>
                  </a:outerShdw>
                </a:effectLst>
                <a:latin typeface="Calibri" pitchFamily="34" charset="0"/>
              </a:rPr>
              <a:t>1</a:t>
            </a:r>
            <a:endParaRPr lang="en-US" altLang="zh-CN" sz="6000" b="1" dirty="0">
              <a:solidFill>
                <a:srgbClr val="F2F2F2"/>
              </a:solidFill>
              <a:effectLst>
                <a:outerShdw blurRad="38100" dist="38100" dir="2700000" algn="tl">
                  <a:srgbClr val="000000"/>
                </a:outerShdw>
              </a:effectLst>
              <a:latin typeface="Calibri" pitchFamily="34" charset="0"/>
            </a:endParaRPr>
          </a:p>
        </p:txBody>
      </p:sp>
      <p:sp>
        <p:nvSpPr>
          <p:cNvPr id="13" name="TextBox 10"/>
          <p:cNvSpPr txBox="1">
            <a:spLocks noChangeArrowheads="1"/>
          </p:cNvSpPr>
          <p:nvPr/>
        </p:nvSpPr>
        <p:spPr bwMode="auto">
          <a:xfrm>
            <a:off x="500063" y="304800"/>
            <a:ext cx="1785937" cy="338138"/>
          </a:xfrm>
          <a:prstGeom prst="rect">
            <a:avLst/>
          </a:prstGeom>
          <a:noFill/>
          <a:ln w="9525">
            <a:noFill/>
            <a:miter lim="800000"/>
            <a:headEnd/>
            <a:tailEnd/>
          </a:ln>
        </p:spPr>
        <p:txBody>
          <a:bodyPr>
            <a:spAutoFit/>
          </a:bodyPr>
          <a:lstStyle/>
          <a:p>
            <a:pPr algn="ctr"/>
            <a:r>
              <a:rPr lang="en-US" altLang="zh-CN" sz="1600" dirty="0">
                <a:solidFill>
                  <a:srgbClr val="002060"/>
                </a:solidFill>
                <a:latin typeface="Cooper Black" pitchFamily="18" charset="0"/>
              </a:rPr>
              <a:t>Oxford English</a:t>
            </a:r>
          </a:p>
        </p:txBody>
      </p:sp>
      <p:sp>
        <p:nvSpPr>
          <p:cNvPr id="14" name="WordArt 6"/>
          <p:cNvSpPr>
            <a:spLocks noChangeArrowheads="1" noChangeShapeType="1" noTextEdit="1"/>
          </p:cNvSpPr>
          <p:nvPr/>
        </p:nvSpPr>
        <p:spPr bwMode="auto">
          <a:xfrm>
            <a:off x="5786446" y="3000372"/>
            <a:ext cx="2519362" cy="2024062"/>
          </a:xfrm>
          <a:prstGeom prst="rect">
            <a:avLst/>
          </a:prstGeom>
        </p:spPr>
        <p:txBody>
          <a:bodyPr wrap="none" fromWordArt="1">
            <a:prstTxWarp prst="textPlain">
              <a:avLst>
                <a:gd name="adj" fmla="val 50000"/>
              </a:avLst>
            </a:prstTxWarp>
          </a:bodyPr>
          <a:lstStyle/>
          <a:p>
            <a:pPr algn="ctr"/>
            <a:r>
              <a:rPr lang="en-US" altLang="zh-CN" sz="3600" b="1" kern="10" dirty="0" smtClean="0">
                <a:ln w="12700">
                  <a:solidFill>
                    <a:srgbClr val="EAEAEA"/>
                  </a:solidFill>
                  <a:round/>
                  <a:headEnd/>
                  <a:tailEnd/>
                </a:ln>
                <a:gradFill rotWithShape="1">
                  <a:gsLst>
                    <a:gs pos="0">
                      <a:srgbClr val="0000FF"/>
                    </a:gs>
                    <a:gs pos="100000">
                      <a:srgbClr val="A603AB">
                        <a:alpha val="67998"/>
                      </a:srgbClr>
                    </a:gs>
                  </a:gsLst>
                  <a:path path="rect">
                    <a:fillToRect r="100000" b="100000"/>
                  </a:path>
                </a:gradFill>
                <a:latin typeface="方正舒体"/>
                <a:ea typeface="方正舒体"/>
              </a:rPr>
              <a:t>Writing</a:t>
            </a:r>
            <a:endParaRPr lang="en-US" altLang="zh-CN" sz="3600" b="1" kern="10" dirty="0">
              <a:ln w="12700">
                <a:solidFill>
                  <a:srgbClr val="EAEAEA"/>
                </a:solidFill>
                <a:round/>
                <a:headEnd/>
                <a:tailEnd/>
              </a:ln>
              <a:gradFill rotWithShape="1">
                <a:gsLst>
                  <a:gs pos="0">
                    <a:srgbClr val="0000FF"/>
                  </a:gs>
                  <a:gs pos="100000">
                    <a:srgbClr val="A603AB">
                      <a:alpha val="67998"/>
                    </a:srgbClr>
                  </a:gs>
                </a:gsLst>
                <a:path path="rect">
                  <a:fillToRect r="100000" b="100000"/>
                </a:path>
              </a:gradFill>
              <a:latin typeface="方正舒体"/>
              <a:ea typeface="方正舒体"/>
            </a:endParaRPr>
          </a:p>
          <a:p>
            <a:pPr algn="ctr"/>
            <a:endParaRPr lang="zh-CN" altLang="en-US" sz="3600" b="1" kern="10" dirty="0">
              <a:ln w="12700">
                <a:solidFill>
                  <a:srgbClr val="EAEAEA"/>
                </a:solidFill>
                <a:round/>
                <a:headEnd/>
                <a:tailEnd/>
              </a:ln>
              <a:gradFill rotWithShape="1">
                <a:gsLst>
                  <a:gs pos="0">
                    <a:srgbClr val="0000FF"/>
                  </a:gs>
                  <a:gs pos="100000">
                    <a:srgbClr val="A603AB">
                      <a:alpha val="67998"/>
                    </a:srgbClr>
                  </a:gs>
                </a:gsLst>
                <a:path path="rect">
                  <a:fillToRect r="100000" b="100000"/>
                </a:path>
              </a:gradFill>
              <a:latin typeface="方正舒体"/>
              <a:ea typeface="方正舒体"/>
            </a:endParaRPr>
          </a:p>
        </p:txBody>
      </p:sp>
      <p:sp>
        <p:nvSpPr>
          <p:cNvPr id="16" name="TextBox 5"/>
          <p:cNvSpPr txBox="1">
            <a:spLocks noChangeArrowheads="1"/>
          </p:cNvSpPr>
          <p:nvPr/>
        </p:nvSpPr>
        <p:spPr bwMode="auto">
          <a:xfrm>
            <a:off x="2286000" y="434975"/>
            <a:ext cx="6643688" cy="708025"/>
          </a:xfrm>
          <a:prstGeom prst="rect">
            <a:avLst/>
          </a:prstGeom>
          <a:noFill/>
          <a:ln w="9525">
            <a:noFill/>
            <a:miter lim="800000"/>
            <a:headEnd/>
            <a:tailEnd/>
          </a:ln>
        </p:spPr>
        <p:txBody>
          <a:bodyPr>
            <a:spAutoFit/>
          </a:bodyPr>
          <a:lstStyle/>
          <a:p>
            <a:r>
              <a:rPr lang="en-US" altLang="zh-CN" sz="3200" b="1">
                <a:latin typeface="Calibri" pitchFamily="34" charset="0"/>
              </a:rPr>
              <a:t>Module 1  </a:t>
            </a:r>
            <a:r>
              <a:rPr lang="en-US" altLang="zh-CN" sz="4000" b="1">
                <a:latin typeface="Bradley Hand ITC" pitchFamily="66" charset="0"/>
              </a:rPr>
              <a:t>People and places</a:t>
            </a:r>
            <a:endParaRPr lang="zh-CN" altLang="en-US" sz="4000" b="1">
              <a:latin typeface="Bradley Hand ITC" pitchFamily="66" charset="0"/>
            </a:endParaRPr>
          </a:p>
        </p:txBody>
      </p:sp>
      <p:grpSp>
        <p:nvGrpSpPr>
          <p:cNvPr id="2" name="Group 7"/>
          <p:cNvGrpSpPr>
            <a:grpSpLocks/>
          </p:cNvGrpSpPr>
          <p:nvPr/>
        </p:nvGrpSpPr>
        <p:grpSpPr bwMode="auto">
          <a:xfrm>
            <a:off x="2457450" y="1311275"/>
            <a:ext cx="5089525" cy="877888"/>
            <a:chOff x="0" y="0"/>
            <a:chExt cx="3206" cy="553"/>
          </a:xfrm>
        </p:grpSpPr>
        <p:pic>
          <p:nvPicPr>
            <p:cNvPr id="18" name="TextBox 6"/>
            <p:cNvPicPr>
              <a:picLocks noChangeArrowheads="1"/>
            </p:cNvPicPr>
            <p:nvPr/>
          </p:nvPicPr>
          <p:blipFill>
            <a:blip r:embed="rId2" cstate="print"/>
            <a:srcRect/>
            <a:stretch>
              <a:fillRect/>
            </a:stretch>
          </p:blipFill>
          <p:spPr bwMode="auto">
            <a:xfrm>
              <a:off x="0" y="0"/>
              <a:ext cx="3206" cy="553"/>
            </a:xfrm>
            <a:prstGeom prst="rect">
              <a:avLst/>
            </a:prstGeom>
            <a:noFill/>
            <a:ln w="9525">
              <a:noFill/>
              <a:miter lim="800000"/>
              <a:headEnd/>
              <a:tailEnd/>
            </a:ln>
          </p:spPr>
        </p:pic>
        <p:sp>
          <p:nvSpPr>
            <p:cNvPr id="19" name="Text Box 9"/>
            <p:cNvSpPr txBox="1">
              <a:spLocks noChangeArrowheads="1"/>
            </p:cNvSpPr>
            <p:nvPr/>
          </p:nvSpPr>
          <p:spPr bwMode="auto">
            <a:xfrm>
              <a:off x="72" y="72"/>
              <a:ext cx="3060" cy="407"/>
            </a:xfrm>
            <a:prstGeom prst="rect">
              <a:avLst/>
            </a:prstGeom>
            <a:noFill/>
            <a:ln w="9525">
              <a:noFill/>
              <a:miter lim="800000"/>
              <a:headEnd/>
              <a:tailEnd/>
            </a:ln>
          </p:spPr>
          <p:txBody>
            <a:bodyPr>
              <a:spAutoFit/>
            </a:bodyPr>
            <a:lstStyle/>
            <a:p>
              <a:pPr algn="ctr">
                <a:defRPr/>
              </a:pPr>
              <a:r>
                <a:rPr lang="en-US" sz="3600" b="1" dirty="0">
                  <a:solidFill>
                    <a:srgbClr val="376092"/>
                  </a:solidFill>
                  <a:effectLst>
                    <a:outerShdw blurRad="38100" dist="38100" dir="2700000" algn="tl">
                      <a:srgbClr val="C0C0C0"/>
                    </a:outerShdw>
                  </a:effectLst>
                  <a:latin typeface="Calibri" pitchFamily="34" charset="0"/>
                  <a:ea typeface="宋体" pitchFamily="2" charset="-122"/>
                </a:rPr>
                <a:t>People around us</a:t>
              </a:r>
              <a:endParaRPr lang="zh-CN" altLang="en-US" sz="3600" b="1" dirty="0">
                <a:solidFill>
                  <a:srgbClr val="376092"/>
                </a:solidFill>
                <a:effectLst>
                  <a:outerShdw blurRad="38100" dist="38100" dir="2700000" algn="tl">
                    <a:srgbClr val="C0C0C0"/>
                  </a:outerShdw>
                </a:effectLst>
                <a:latin typeface="Calibri" pitchFamily="34" charset="0"/>
                <a:ea typeface="宋体" pitchFamily="2" charset="-122"/>
              </a:endParaRPr>
            </a:p>
          </p:txBody>
        </p:sp>
      </p:grpSp>
      <p:pic>
        <p:nvPicPr>
          <p:cNvPr id="15" name="Picture 2"/>
          <p:cNvPicPr>
            <a:picLocks noChangeAspect="1" noChangeArrowheads="1"/>
          </p:cNvPicPr>
          <p:nvPr/>
        </p:nvPicPr>
        <p:blipFill>
          <a:blip r:embed="rId3"/>
          <a:srcRect/>
          <a:stretch>
            <a:fillRect/>
          </a:stretch>
        </p:blipFill>
        <p:spPr bwMode="auto">
          <a:xfrm>
            <a:off x="642910" y="2357430"/>
            <a:ext cx="5083362" cy="34036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3" name="Text Box 2"/>
          <p:cNvSpPr txBox="1">
            <a:spLocks noChangeArrowheads="1"/>
          </p:cNvSpPr>
          <p:nvPr/>
        </p:nvSpPr>
        <p:spPr bwMode="auto">
          <a:xfrm>
            <a:off x="323850" y="333375"/>
            <a:ext cx="5616575" cy="641350"/>
          </a:xfrm>
          <a:prstGeom prst="rect">
            <a:avLst/>
          </a:prstGeom>
          <a:noFill/>
          <a:ln w="9525" algn="ctr">
            <a:noFill/>
            <a:miter lim="800000"/>
            <a:headEnd/>
            <a:tailEnd/>
          </a:ln>
          <a:effectLst/>
        </p:spPr>
        <p:txBody>
          <a:bodyPr>
            <a:spAutoFit/>
          </a:bodyPr>
          <a:lstStyle/>
          <a:p>
            <a:pPr algn="r">
              <a:spcBef>
                <a:spcPct val="50000"/>
              </a:spcBef>
            </a:pPr>
            <a:r>
              <a:rPr lang="en-US" altLang="zh-CN" sz="3600" b="1">
                <a:solidFill>
                  <a:srgbClr val="008000"/>
                </a:solidFill>
                <a:latin typeface="Calibri" pitchFamily="34" charset="0"/>
              </a:rPr>
              <a:t>A  person I love</a:t>
            </a:r>
          </a:p>
        </p:txBody>
      </p:sp>
      <p:sp>
        <p:nvSpPr>
          <p:cNvPr id="4" name="Text Box 3"/>
          <p:cNvSpPr txBox="1">
            <a:spLocks noChangeArrowheads="1"/>
          </p:cNvSpPr>
          <p:nvPr/>
        </p:nvSpPr>
        <p:spPr bwMode="auto">
          <a:xfrm>
            <a:off x="468313" y="2620963"/>
            <a:ext cx="8208962" cy="1798637"/>
          </a:xfrm>
          <a:prstGeom prst="rect">
            <a:avLst/>
          </a:prstGeom>
          <a:noFill/>
          <a:ln w="9525" algn="ctr">
            <a:noFill/>
            <a:miter lim="800000"/>
            <a:headEnd/>
            <a:tailEnd/>
          </a:ln>
          <a:effectLst/>
        </p:spPr>
        <p:txBody>
          <a:bodyPr>
            <a:spAutoFit/>
          </a:bodyPr>
          <a:lstStyle/>
          <a:p>
            <a:pPr>
              <a:spcBef>
                <a:spcPct val="25000"/>
              </a:spcBef>
              <a:buFontTx/>
              <a:buChar char="•"/>
            </a:pPr>
            <a:r>
              <a:rPr lang="en-US" altLang="zh-CN" sz="3200">
                <a:latin typeface="Calibri" pitchFamily="34" charset="0"/>
              </a:rPr>
              <a:t> a family </a:t>
            </a:r>
            <a:r>
              <a:rPr lang="en-US" altLang="zh-CN" sz="3200" u="sng">
                <a:latin typeface="Calibri" pitchFamily="34" charset="0"/>
              </a:rPr>
              <a:t>member</a:t>
            </a:r>
          </a:p>
          <a:p>
            <a:pPr>
              <a:spcBef>
                <a:spcPct val="25000"/>
              </a:spcBef>
              <a:buFontTx/>
              <a:buChar char="•"/>
            </a:pPr>
            <a:r>
              <a:rPr lang="en-US" altLang="zh-CN" sz="3200">
                <a:latin typeface="Calibri" pitchFamily="34" charset="0"/>
              </a:rPr>
              <a:t> a good friend</a:t>
            </a:r>
          </a:p>
          <a:p>
            <a:pPr>
              <a:spcBef>
                <a:spcPct val="25000"/>
              </a:spcBef>
              <a:buFontTx/>
              <a:buChar char="•"/>
            </a:pPr>
            <a:r>
              <a:rPr lang="en-US" altLang="zh-CN" sz="3200">
                <a:latin typeface="Calibri" pitchFamily="34" charset="0"/>
              </a:rPr>
              <a:t> a teacher or a great person</a:t>
            </a:r>
          </a:p>
        </p:txBody>
      </p:sp>
      <p:sp>
        <p:nvSpPr>
          <p:cNvPr id="5" name="Text Box 5"/>
          <p:cNvSpPr txBox="1">
            <a:spLocks noChangeArrowheads="1"/>
          </p:cNvSpPr>
          <p:nvPr/>
        </p:nvSpPr>
        <p:spPr bwMode="auto">
          <a:xfrm>
            <a:off x="609600" y="1539875"/>
            <a:ext cx="8137525" cy="1006475"/>
          </a:xfrm>
          <a:prstGeom prst="rect">
            <a:avLst/>
          </a:prstGeom>
          <a:noFill/>
          <a:ln w="9525" algn="ctr">
            <a:noFill/>
            <a:miter lim="800000"/>
            <a:headEnd/>
            <a:tailEnd/>
          </a:ln>
          <a:effectLst/>
        </p:spPr>
        <p:txBody>
          <a:bodyPr>
            <a:spAutoFit/>
          </a:bodyPr>
          <a:lstStyle/>
          <a:p>
            <a:pPr>
              <a:spcBef>
                <a:spcPct val="50000"/>
              </a:spcBef>
            </a:pPr>
            <a:r>
              <a:rPr lang="en-US" altLang="zh-CN" sz="3200" b="1" dirty="0">
                <a:solidFill>
                  <a:srgbClr val="FF3300"/>
                </a:solidFill>
                <a:latin typeface="Calibri" pitchFamily="34" charset="0"/>
              </a:rPr>
              <a:t>Who</a:t>
            </a:r>
            <a:r>
              <a:rPr lang="en-US" altLang="zh-CN" sz="2800" dirty="0">
                <a:latin typeface="Calibri" pitchFamily="34" charset="0"/>
              </a:rPr>
              <a:t> are you going to talk about? Think about the following ideas.</a:t>
            </a:r>
          </a:p>
        </p:txBody>
      </p:sp>
      <p:pic>
        <p:nvPicPr>
          <p:cNvPr id="6" name="Picture 6"/>
          <p:cNvPicPr>
            <a:picLocks noChangeAspect="1" noChangeArrowheads="1"/>
          </p:cNvPicPr>
          <p:nvPr/>
        </p:nvPicPr>
        <p:blipFill>
          <a:blip r:embed="rId2"/>
          <a:srcRect/>
          <a:stretch>
            <a:fillRect/>
          </a:stretch>
        </p:blipFill>
        <p:spPr bwMode="auto">
          <a:xfrm>
            <a:off x="381000" y="5105400"/>
            <a:ext cx="4876800" cy="1333500"/>
          </a:xfrm>
          <a:prstGeom prst="rect">
            <a:avLst/>
          </a:prstGeom>
          <a:noFill/>
          <a:ln w="9525">
            <a:noFill/>
            <a:miter lim="800000"/>
            <a:headEnd/>
            <a:tailEnd/>
          </a:ln>
        </p:spPr>
      </p:pic>
      <p:pic>
        <p:nvPicPr>
          <p:cNvPr id="7" name="Picture 2" descr="http://www.selfdevelopmentplan.com/wp-content/uploads/2009/09/Make-Friends.jpg"/>
          <p:cNvPicPr>
            <a:picLocks noChangeAspect="1" noChangeArrowheads="1"/>
          </p:cNvPicPr>
          <p:nvPr/>
        </p:nvPicPr>
        <p:blipFill>
          <a:blip r:embed="rId3"/>
          <a:srcRect/>
          <a:stretch>
            <a:fillRect/>
          </a:stretch>
        </p:blipFill>
        <p:spPr bwMode="auto">
          <a:xfrm>
            <a:off x="5638800" y="4578350"/>
            <a:ext cx="3048000" cy="2279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checkerboard(across)">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checkerboard(across)">
                                      <p:cBhvr>
                                        <p:cTn id="2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pic>
        <p:nvPicPr>
          <p:cNvPr id="6" name="Picture 6"/>
          <p:cNvPicPr>
            <a:picLocks noChangeAspect="1" noChangeArrowheads="1"/>
          </p:cNvPicPr>
          <p:nvPr/>
        </p:nvPicPr>
        <p:blipFill>
          <a:blip r:embed="rId3"/>
          <a:srcRect/>
          <a:stretch>
            <a:fillRect/>
          </a:stretch>
        </p:blipFill>
        <p:spPr bwMode="auto">
          <a:xfrm>
            <a:off x="381000" y="5105400"/>
            <a:ext cx="4876800" cy="1333500"/>
          </a:xfrm>
          <a:prstGeom prst="rect">
            <a:avLst/>
          </a:prstGeom>
          <a:noFill/>
          <a:ln w="9525">
            <a:noFill/>
            <a:miter lim="800000"/>
            <a:headEnd/>
            <a:tailEnd/>
          </a:ln>
        </p:spPr>
      </p:pic>
      <p:pic>
        <p:nvPicPr>
          <p:cNvPr id="7" name="Picture 2" descr="http://www.selfdevelopmentplan.com/wp-content/uploads/2009/09/Make-Friends.jpg"/>
          <p:cNvPicPr>
            <a:picLocks noChangeAspect="1" noChangeArrowheads="1"/>
          </p:cNvPicPr>
          <p:nvPr/>
        </p:nvPicPr>
        <p:blipFill>
          <a:blip r:embed="rId4"/>
          <a:srcRect/>
          <a:stretch>
            <a:fillRect/>
          </a:stretch>
        </p:blipFill>
        <p:spPr bwMode="auto">
          <a:xfrm>
            <a:off x="5638800" y="4578350"/>
            <a:ext cx="3048000" cy="2279650"/>
          </a:xfrm>
          <a:prstGeom prst="rect">
            <a:avLst/>
          </a:prstGeom>
          <a:noFill/>
          <a:ln w="9525">
            <a:noFill/>
            <a:miter lim="800000"/>
            <a:headEnd/>
            <a:tailEnd/>
          </a:ln>
        </p:spPr>
      </p:pic>
      <p:sp>
        <p:nvSpPr>
          <p:cNvPr id="8" name="Text Box 2"/>
          <p:cNvSpPr txBox="1">
            <a:spLocks noChangeArrowheads="1"/>
          </p:cNvSpPr>
          <p:nvPr/>
        </p:nvSpPr>
        <p:spPr bwMode="auto">
          <a:xfrm>
            <a:off x="323850" y="333375"/>
            <a:ext cx="6335713" cy="579438"/>
          </a:xfrm>
          <a:prstGeom prst="rect">
            <a:avLst/>
          </a:prstGeom>
          <a:noFill/>
          <a:ln w="9525" algn="ctr">
            <a:noFill/>
            <a:miter lim="800000"/>
            <a:headEnd/>
            <a:tailEnd/>
          </a:ln>
          <a:effectLst/>
        </p:spPr>
        <p:txBody>
          <a:bodyPr>
            <a:spAutoFit/>
          </a:bodyPr>
          <a:lstStyle/>
          <a:p>
            <a:pPr>
              <a:spcBef>
                <a:spcPct val="50000"/>
              </a:spcBef>
            </a:pPr>
            <a:r>
              <a:rPr lang="en-US" altLang="zh-CN" sz="3200" b="1" dirty="0" smtClean="0">
                <a:solidFill>
                  <a:srgbClr val="006600"/>
                </a:solidFill>
                <a:latin typeface="Calibri" pitchFamily="34" charset="0"/>
              </a:rPr>
              <a:t>Pair work </a:t>
            </a:r>
            <a:endParaRPr lang="en-US" altLang="zh-CN" sz="3200" b="1" dirty="0">
              <a:solidFill>
                <a:srgbClr val="006600"/>
              </a:solidFill>
              <a:latin typeface="Calibri" pitchFamily="34" charset="0"/>
            </a:endParaRPr>
          </a:p>
        </p:txBody>
      </p:sp>
      <p:pic>
        <p:nvPicPr>
          <p:cNvPr id="9" name="Picture 2"/>
          <p:cNvPicPr>
            <a:picLocks noChangeAspect="1" noChangeArrowheads="1"/>
          </p:cNvPicPr>
          <p:nvPr/>
        </p:nvPicPr>
        <p:blipFill>
          <a:blip r:embed="rId5"/>
          <a:srcRect/>
          <a:stretch>
            <a:fillRect/>
          </a:stretch>
        </p:blipFill>
        <p:spPr bwMode="auto">
          <a:xfrm>
            <a:off x="0" y="1000108"/>
            <a:ext cx="9142413" cy="5557855"/>
          </a:xfrm>
          <a:prstGeom prst="rect">
            <a:avLst/>
          </a:prstGeom>
          <a:noFill/>
          <a:ln w="9525">
            <a:noFill/>
            <a:miter lim="800000"/>
            <a:headEnd/>
            <a:tailEnd/>
          </a:ln>
        </p:spPr>
      </p:pic>
      <p:pic>
        <p:nvPicPr>
          <p:cNvPr id="10" name="7B U2178.wav">
            <a:hlinkClick r:id="" action="ppaction://media"/>
          </p:cNvPr>
          <p:cNvPicPr>
            <a:picLocks noRot="1" noChangeAspect="1" noChangeArrowheads="1"/>
          </p:cNvPicPr>
          <p:nvPr>
            <a:wavAudioFile r:embed="rId1" name="7B U1 SPEAK up.wav" builtIn="1"/>
          </p:nvPr>
        </p:nvPicPr>
        <p:blipFill>
          <a:blip r:embed="rId6"/>
          <a:srcRect/>
          <a:stretch>
            <a:fillRect/>
          </a:stretch>
        </p:blipFill>
        <p:spPr bwMode="auto">
          <a:xfrm>
            <a:off x="6588125" y="1628775"/>
            <a:ext cx="304800"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94" fill="hold"/>
                                        <p:tgtEl>
                                          <p:spTgt spid="10"/>
                                        </p:tgtEl>
                                      </p:cBhvr>
                                    </p:cmd>
                                  </p:childTnLst>
                                </p:cTn>
                              </p:par>
                            </p:childTnLst>
                          </p:cTn>
                        </p:par>
                      </p:childTnLst>
                    </p:cTn>
                  </p:par>
                </p:childTnLst>
              </p:cTn>
              <p:nextCondLst>
                <p:cond evt="onClick" delay="0">
                  <p:tgtEl>
                    <p:spTgt spid="10"/>
                  </p:tgtEl>
                </p:cond>
              </p:nextCondLst>
            </p:seq>
            <p:audio>
              <p:cMediaNode>
                <p:cTn id="7" fill="hold" display="0" nodeType="clickEffect">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pic>
        <p:nvPicPr>
          <p:cNvPr id="6" name="Picture 6"/>
          <p:cNvPicPr>
            <a:picLocks noChangeAspect="1" noChangeArrowheads="1"/>
          </p:cNvPicPr>
          <p:nvPr/>
        </p:nvPicPr>
        <p:blipFill>
          <a:blip r:embed="rId2"/>
          <a:srcRect/>
          <a:stretch>
            <a:fillRect/>
          </a:stretch>
        </p:blipFill>
        <p:spPr bwMode="auto">
          <a:xfrm>
            <a:off x="0" y="5524500"/>
            <a:ext cx="4876800" cy="1333500"/>
          </a:xfrm>
          <a:prstGeom prst="rect">
            <a:avLst/>
          </a:prstGeom>
          <a:noFill/>
          <a:ln w="9525">
            <a:noFill/>
            <a:miter lim="800000"/>
            <a:headEnd/>
            <a:tailEnd/>
          </a:ln>
        </p:spPr>
      </p:pic>
      <p:pic>
        <p:nvPicPr>
          <p:cNvPr id="7" name="Picture 2" descr="http://www.selfdevelopmentplan.com/wp-content/uploads/2009/09/Make-Friends.jpg"/>
          <p:cNvPicPr>
            <a:picLocks noChangeAspect="1" noChangeArrowheads="1"/>
          </p:cNvPicPr>
          <p:nvPr/>
        </p:nvPicPr>
        <p:blipFill>
          <a:blip r:embed="rId3"/>
          <a:srcRect/>
          <a:stretch>
            <a:fillRect/>
          </a:stretch>
        </p:blipFill>
        <p:spPr bwMode="auto">
          <a:xfrm>
            <a:off x="6096000" y="5214950"/>
            <a:ext cx="3048000" cy="1922460"/>
          </a:xfrm>
          <a:prstGeom prst="rect">
            <a:avLst/>
          </a:prstGeom>
          <a:noFill/>
          <a:ln w="9525">
            <a:noFill/>
            <a:miter lim="800000"/>
            <a:headEnd/>
            <a:tailEnd/>
          </a:ln>
        </p:spPr>
      </p:pic>
      <p:sp>
        <p:nvSpPr>
          <p:cNvPr id="12" name="Text Box 82"/>
          <p:cNvSpPr txBox="1">
            <a:spLocks noChangeArrowheads="1"/>
          </p:cNvSpPr>
          <p:nvPr/>
        </p:nvSpPr>
        <p:spPr bwMode="auto">
          <a:xfrm>
            <a:off x="466725" y="333375"/>
            <a:ext cx="7777163" cy="1311275"/>
          </a:xfrm>
          <a:prstGeom prst="rect">
            <a:avLst/>
          </a:prstGeom>
          <a:noFill/>
          <a:ln w="9525" algn="ctr">
            <a:noFill/>
            <a:miter lim="800000"/>
            <a:headEnd/>
            <a:tailEnd/>
          </a:ln>
          <a:effectLst/>
        </p:spPr>
        <p:txBody>
          <a:bodyPr>
            <a:spAutoFit/>
          </a:bodyPr>
          <a:lstStyle/>
          <a:p>
            <a:r>
              <a:rPr lang="en-US" altLang="zh-CN" sz="3200" u="none">
                <a:latin typeface="Arial" charset="0"/>
              </a:rPr>
              <a:t>How to write the article well?</a:t>
            </a:r>
          </a:p>
          <a:p>
            <a:r>
              <a:rPr lang="en-US" altLang="zh-CN" sz="3200" u="none">
                <a:latin typeface="Arial" charset="0"/>
              </a:rPr>
              <a:t>The plan may help you.</a:t>
            </a:r>
          </a:p>
        </p:txBody>
      </p:sp>
      <p:graphicFrame>
        <p:nvGraphicFramePr>
          <p:cNvPr id="13" name="Group 126"/>
          <p:cNvGraphicFramePr>
            <a:graphicFrameLocks noGrp="1"/>
          </p:cNvGraphicFramePr>
          <p:nvPr/>
        </p:nvGraphicFramePr>
        <p:xfrm>
          <a:off x="323850" y="1916113"/>
          <a:ext cx="8459788" cy="1164336"/>
        </p:xfrm>
        <a:graphic>
          <a:graphicData uri="http://schemas.openxmlformats.org/drawingml/2006/table">
            <a:tbl>
              <a:tblPr/>
              <a:tblGrid>
                <a:gridCol w="2459038"/>
                <a:gridCol w="6000750"/>
              </a:tblGrid>
              <a:tr h="865188">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sng" strike="noStrike" cap="none" normalizeH="0" baseline="0" smtClean="0">
                          <a:ln>
                            <a:noFill/>
                          </a:ln>
                          <a:solidFill>
                            <a:schemeClr val="tx1"/>
                          </a:solidFill>
                          <a:effectLst/>
                          <a:latin typeface="Arial" charset="0"/>
                          <a:ea typeface="宋体" charset="-122"/>
                        </a:rPr>
                        <a:t>Paragraph</a:t>
                      </a:r>
                      <a:r>
                        <a:rPr kumimoji="0" lang="en-US" altLang="zh-CN" sz="3200" b="0" i="0" u="none" strike="noStrike" cap="none" normalizeH="0" baseline="0" smtClean="0">
                          <a:ln>
                            <a:noFill/>
                          </a:ln>
                          <a:solidFill>
                            <a:schemeClr val="tx1"/>
                          </a:solidFill>
                          <a:effectLst/>
                          <a:latin typeface="Arial" charset="0"/>
                          <a:ea typeface="宋体" charset="-122"/>
                        </a:rPr>
                        <a:t> 1</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33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Who is this person?</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What does /did he/ she look like?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4" name="Group 127"/>
          <p:cNvGraphicFramePr>
            <a:graphicFrameLocks noGrp="1"/>
          </p:cNvGraphicFramePr>
          <p:nvPr/>
        </p:nvGraphicFramePr>
        <p:xfrm>
          <a:off x="395288" y="3213100"/>
          <a:ext cx="8353425" cy="865188"/>
        </p:xfrm>
        <a:graphic>
          <a:graphicData uri="http://schemas.openxmlformats.org/drawingml/2006/table">
            <a:tbl>
              <a:tblPr/>
              <a:tblGrid>
                <a:gridCol w="2428875"/>
                <a:gridCol w="5924550"/>
              </a:tblGrid>
              <a:tr h="865188">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Paragraph 2</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33"/>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What does /did he/ she do?</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5" name="Group 128"/>
          <p:cNvGraphicFramePr>
            <a:graphicFrameLocks noGrp="1"/>
          </p:cNvGraphicFramePr>
          <p:nvPr/>
        </p:nvGraphicFramePr>
        <p:xfrm>
          <a:off x="395288" y="4365625"/>
          <a:ext cx="8353425" cy="865188"/>
        </p:xfrm>
        <a:graphic>
          <a:graphicData uri="http://schemas.openxmlformats.org/drawingml/2006/table">
            <a:tbl>
              <a:tblPr/>
              <a:tblGrid>
                <a:gridCol w="2428875"/>
                <a:gridCol w="5924550"/>
              </a:tblGrid>
              <a:tr h="865188">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Paragraph 3</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Why do you love him/ her?</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aphicFrame>
        <p:nvGraphicFramePr>
          <p:cNvPr id="5" name="Group 78"/>
          <p:cNvGraphicFramePr>
            <a:graphicFrameLocks noGrp="1"/>
          </p:cNvGraphicFramePr>
          <p:nvPr/>
        </p:nvGraphicFramePr>
        <p:xfrm>
          <a:off x="250825" y="404813"/>
          <a:ext cx="8569325" cy="5546408"/>
        </p:xfrm>
        <a:graphic>
          <a:graphicData uri="http://schemas.openxmlformats.org/drawingml/2006/table">
            <a:tbl>
              <a:tblPr/>
              <a:tblGrid>
                <a:gridCol w="3168650"/>
                <a:gridCol w="3529013"/>
                <a:gridCol w="1871662"/>
              </a:tblGrid>
              <a:tr h="1152525">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My dad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The person I love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04888">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Who is the person?</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My dad.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What does he/she look like?</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He is tall. He has black hair and wears glasses.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9705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What does he/she do?</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33"/>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He is a doctor. Every day, he goes to work and helps sick people.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dirty="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aphicFrame>
        <p:nvGraphicFramePr>
          <p:cNvPr id="5" name="Group 32"/>
          <p:cNvGraphicFramePr>
            <a:graphicFrameLocks noGrp="1"/>
          </p:cNvGraphicFramePr>
          <p:nvPr/>
        </p:nvGraphicFramePr>
        <p:xfrm>
          <a:off x="250825" y="404813"/>
          <a:ext cx="8569325" cy="6248400"/>
        </p:xfrm>
        <a:graphic>
          <a:graphicData uri="http://schemas.openxmlformats.org/drawingml/2006/table">
            <a:tbl>
              <a:tblPr/>
              <a:tblGrid>
                <a:gridCol w="2905125"/>
                <a:gridCol w="4008438"/>
                <a:gridCol w="1655762"/>
              </a:tblGrid>
              <a:tr h="1325563">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My dad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The person I love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27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What is his/her character(</a:t>
                      </a:r>
                      <a:r>
                        <a:rPr kumimoji="0" lang="zh-CN" altLang="en-US" sz="2800" b="1" i="0" u="none" strike="noStrike" cap="none" normalizeH="0" baseline="0" smtClean="0">
                          <a:ln>
                            <a:noFill/>
                          </a:ln>
                          <a:solidFill>
                            <a:schemeClr val="tx1"/>
                          </a:solidFill>
                          <a:effectLst/>
                          <a:latin typeface="Arial" charset="0"/>
                          <a:ea typeface="宋体" charset="-122"/>
                        </a:rPr>
                        <a:t>特点</a:t>
                      </a:r>
                      <a:r>
                        <a:rPr kumimoji="0" lang="en-US" altLang="zh-CN" sz="2800" b="1" i="0" u="none" strike="noStrike" cap="none" normalizeH="0" baseline="0" smtClean="0">
                          <a:ln>
                            <a:noFill/>
                          </a:ln>
                          <a:solidFill>
                            <a:schemeClr val="tx1"/>
                          </a:solidFill>
                          <a:effectLst/>
                          <a:latin typeface="Arial" charset="0"/>
                          <a:ea typeface="宋体" charset="-122"/>
                        </a:rPr>
                        <a:t>) like?</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33"/>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He is hard-working, patient and kind.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Why does the writer love him/her?</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Because he is a great dad. Sometimes he has to work all day all night, but he still finds time to help me with my studies. He also plays ball games with me every weekend.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dirty="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pic>
        <p:nvPicPr>
          <p:cNvPr id="5" name="Picture 10"/>
          <p:cNvPicPr>
            <a:picLocks noChangeAspect="1" noChangeArrowheads="1"/>
          </p:cNvPicPr>
          <p:nvPr/>
        </p:nvPicPr>
        <p:blipFill>
          <a:blip r:embed="rId2">
            <a:lum bright="-30000" contrast="42000"/>
          </a:blip>
          <a:srcRect/>
          <a:stretch>
            <a:fillRect/>
          </a:stretch>
        </p:blipFill>
        <p:spPr bwMode="auto">
          <a:xfrm>
            <a:off x="0" y="1341438"/>
            <a:ext cx="9144000" cy="5076825"/>
          </a:xfrm>
          <a:prstGeom prst="rect">
            <a:avLst/>
          </a:prstGeom>
          <a:noFill/>
          <a:ln w="9525">
            <a:solidFill>
              <a:srgbClr val="008000"/>
            </a:solidFill>
            <a:miter lim="800000"/>
            <a:headEnd/>
            <a:tailEnd/>
          </a:ln>
        </p:spPr>
      </p:pic>
      <p:sp>
        <p:nvSpPr>
          <p:cNvPr id="8" name="Rectangle 1"/>
          <p:cNvSpPr>
            <a:spLocks noChangeArrowheads="1"/>
          </p:cNvSpPr>
          <p:nvPr/>
        </p:nvSpPr>
        <p:spPr bwMode="auto">
          <a:xfrm>
            <a:off x="323850" y="404813"/>
            <a:ext cx="6159500" cy="579437"/>
          </a:xfrm>
          <a:prstGeom prst="rect">
            <a:avLst/>
          </a:prstGeom>
          <a:noFill/>
          <a:ln w="9525">
            <a:noFill/>
            <a:miter lim="800000"/>
            <a:headEnd/>
            <a:tailEnd/>
          </a:ln>
        </p:spPr>
        <p:txBody>
          <a:bodyPr anchor="ctr">
            <a:spAutoFit/>
          </a:bodyPr>
          <a:lstStyle/>
          <a:p>
            <a:pPr>
              <a:spcBef>
                <a:spcPct val="0"/>
              </a:spcBef>
              <a:tabLst>
                <a:tab pos="950913" algn="l"/>
              </a:tabLst>
            </a:pPr>
            <a:r>
              <a:rPr lang="en-US" altLang="zh-CN" sz="3200" b="1" i="1" u="none">
                <a:solidFill>
                  <a:srgbClr val="632523"/>
                </a:solidFill>
                <a:latin typeface="Arial" charset="0"/>
                <a:ea typeface="MS Gothic" pitchFamily="49" charset="-128"/>
              </a:rPr>
              <a:t>Read the following example.</a:t>
            </a:r>
          </a:p>
        </p:txBody>
      </p:sp>
      <p:sp>
        <p:nvSpPr>
          <p:cNvPr id="9" name="Text Box 11"/>
          <p:cNvSpPr txBox="1">
            <a:spLocks noChangeArrowheads="1"/>
          </p:cNvSpPr>
          <p:nvPr/>
        </p:nvSpPr>
        <p:spPr bwMode="auto">
          <a:xfrm rot="21304940">
            <a:off x="6372225" y="2492375"/>
            <a:ext cx="2039938" cy="2073275"/>
          </a:xfrm>
          <a:prstGeom prst="rect">
            <a:avLst/>
          </a:prstGeom>
          <a:noFill/>
          <a:ln w="9525" algn="ctr">
            <a:noFill/>
            <a:miter lim="800000"/>
            <a:headEnd/>
            <a:tailEnd/>
          </a:ln>
          <a:effectLst/>
        </p:spPr>
        <p:txBody>
          <a:bodyPr>
            <a:spAutoFit/>
          </a:bodyPr>
          <a:lstStyle/>
          <a:p>
            <a:r>
              <a:rPr lang="en-US" altLang="zh-CN" u="none"/>
              <a:t>all day and all night</a:t>
            </a:r>
          </a:p>
          <a:p>
            <a:r>
              <a:rPr lang="zh-CN" altLang="en-US" b="1" u="none"/>
              <a:t>夜以继日</a:t>
            </a:r>
          </a:p>
          <a:p>
            <a:r>
              <a:rPr lang="en-US" altLang="zh-CN" u="none"/>
              <a:t>help sb. with sth.</a:t>
            </a:r>
          </a:p>
          <a:p>
            <a:r>
              <a:rPr lang="zh-CN" altLang="en-US" b="1" u="none"/>
              <a:t>帮助某人做某事</a:t>
            </a:r>
          </a:p>
        </p:txBody>
      </p:sp>
      <p:sp>
        <p:nvSpPr>
          <p:cNvPr id="10" name="Line 13"/>
          <p:cNvSpPr>
            <a:spLocks noChangeShapeType="1"/>
          </p:cNvSpPr>
          <p:nvPr/>
        </p:nvSpPr>
        <p:spPr bwMode="auto">
          <a:xfrm>
            <a:off x="5003800" y="3789363"/>
            <a:ext cx="215900" cy="0"/>
          </a:xfrm>
          <a:prstGeom prst="line">
            <a:avLst/>
          </a:prstGeom>
          <a:noFill/>
          <a:ln w="28575">
            <a:solidFill>
              <a:srgbClr val="FF0000"/>
            </a:solidFill>
            <a:round/>
            <a:headEnd/>
            <a:tailEnd/>
          </a:ln>
          <a:effectLst/>
        </p:spPr>
        <p:txBody>
          <a:bodyPr>
            <a:spAutoFit/>
          </a:bodyPr>
          <a:lstStyle/>
          <a:p>
            <a:endParaRPr lang="zh-CN" altLang="en-US"/>
          </a:p>
        </p:txBody>
      </p:sp>
      <p:sp>
        <p:nvSpPr>
          <p:cNvPr id="12" name="Line 14"/>
          <p:cNvSpPr>
            <a:spLocks noChangeShapeType="1"/>
          </p:cNvSpPr>
          <p:nvPr/>
        </p:nvSpPr>
        <p:spPr bwMode="auto">
          <a:xfrm>
            <a:off x="827088" y="4221163"/>
            <a:ext cx="1512887" cy="0"/>
          </a:xfrm>
          <a:prstGeom prst="line">
            <a:avLst/>
          </a:prstGeom>
          <a:noFill/>
          <a:ln w="38100">
            <a:solidFill>
              <a:srgbClr val="FF0000"/>
            </a:solidFill>
            <a:round/>
            <a:headEnd/>
            <a:tailEnd/>
          </a:ln>
          <a:effectLst/>
        </p:spPr>
        <p:txBody>
          <a:bodyPr>
            <a:spAutoFit/>
          </a:bodyPr>
          <a:lstStyle/>
          <a:p>
            <a:endParaRPr lang="zh-CN" altLang="en-US"/>
          </a:p>
        </p:txBody>
      </p:sp>
      <p:sp>
        <p:nvSpPr>
          <p:cNvPr id="13" name="Line 15"/>
          <p:cNvSpPr>
            <a:spLocks noChangeShapeType="1"/>
          </p:cNvSpPr>
          <p:nvPr/>
        </p:nvSpPr>
        <p:spPr bwMode="auto">
          <a:xfrm>
            <a:off x="4643438" y="4221163"/>
            <a:ext cx="792162" cy="0"/>
          </a:xfrm>
          <a:prstGeom prst="line">
            <a:avLst/>
          </a:prstGeom>
          <a:noFill/>
          <a:ln w="38100">
            <a:solidFill>
              <a:srgbClr val="FF0000"/>
            </a:solidFill>
            <a:round/>
            <a:headEnd/>
            <a:tailEnd/>
          </a:ln>
          <a:effectLst/>
        </p:spPr>
        <p:txBody>
          <a:bodyPr>
            <a:spAutoFit/>
          </a:bodyPr>
          <a:lstStyle/>
          <a:p>
            <a:endParaRPr lang="zh-CN" altLang="en-US"/>
          </a:p>
        </p:txBody>
      </p:sp>
      <p:sp>
        <p:nvSpPr>
          <p:cNvPr id="14" name="Line 16"/>
          <p:cNvSpPr>
            <a:spLocks noChangeShapeType="1"/>
          </p:cNvSpPr>
          <p:nvPr/>
        </p:nvSpPr>
        <p:spPr bwMode="auto">
          <a:xfrm>
            <a:off x="827088" y="4652963"/>
            <a:ext cx="1439862" cy="0"/>
          </a:xfrm>
          <a:prstGeom prst="line">
            <a:avLst/>
          </a:prstGeom>
          <a:noFill/>
          <a:ln w="38100">
            <a:solidFill>
              <a:srgbClr val="FF0000"/>
            </a:solidFill>
            <a:round/>
            <a:headEnd/>
            <a:tailEnd/>
          </a:ln>
          <a:effectLst/>
        </p:spPr>
        <p:txBody>
          <a:bodyPr>
            <a:spAutoFit/>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ox(in)">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ox(in)">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ox(in)">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box(in)">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5" name="TextBox 2"/>
          <p:cNvSpPr txBox="1">
            <a:spLocks noChangeArrowheads="1"/>
          </p:cNvSpPr>
          <p:nvPr/>
        </p:nvSpPr>
        <p:spPr bwMode="auto">
          <a:xfrm>
            <a:off x="323850" y="765175"/>
            <a:ext cx="8429625" cy="1279525"/>
          </a:xfrm>
          <a:prstGeom prst="rect">
            <a:avLst/>
          </a:prstGeom>
          <a:noFill/>
          <a:ln w="9525">
            <a:noFill/>
            <a:miter lim="800000"/>
            <a:headEnd/>
            <a:tailEnd/>
          </a:ln>
        </p:spPr>
        <p:txBody>
          <a:bodyPr>
            <a:spAutoFit/>
          </a:bodyPr>
          <a:lstStyle/>
          <a:p>
            <a:pPr>
              <a:spcBef>
                <a:spcPct val="0"/>
              </a:spcBef>
            </a:pPr>
            <a:r>
              <a:rPr lang="en-US" altLang="zh-CN" sz="3200" b="1" u="none">
                <a:latin typeface="Bradley Hand ITC" pitchFamily="66" charset="0"/>
              </a:rPr>
              <a:t>Now, write something about the person you love!</a:t>
            </a:r>
            <a:endParaRPr lang="en-US" altLang="zh-CN" sz="1400" b="1" u="none">
              <a:latin typeface="Bradley Hand ITC" pitchFamily="66" charset="0"/>
            </a:endParaRPr>
          </a:p>
          <a:p>
            <a:pPr>
              <a:spcBef>
                <a:spcPct val="0"/>
              </a:spcBef>
            </a:pPr>
            <a:r>
              <a:rPr lang="en-US" altLang="zh-CN" sz="1400" b="1" u="none">
                <a:latin typeface="Bradley Hand ITC" pitchFamily="66" charset="0"/>
              </a:rPr>
              <a:t>	</a:t>
            </a:r>
            <a:r>
              <a:rPr lang="en-US" altLang="zh-CN" sz="100" b="1" u="none">
                <a:latin typeface="Bradley Hand ITC" pitchFamily="66" charset="0"/>
              </a:rPr>
              <a:t>	</a:t>
            </a:r>
            <a:endParaRPr lang="en-US" altLang="zh-CN" sz="500" b="1" u="none">
              <a:latin typeface="Bradley Hand ITC" pitchFamily="66" charset="0"/>
            </a:endParaRPr>
          </a:p>
          <a:p>
            <a:pPr>
              <a:spcBef>
                <a:spcPct val="0"/>
              </a:spcBef>
            </a:pPr>
            <a:r>
              <a:rPr lang="en-US" altLang="zh-CN" sz="3200" b="1" u="none">
                <a:latin typeface="Bradley Hand ITC" pitchFamily="66" charset="0"/>
              </a:rPr>
              <a:t>PS: Prepare an </a:t>
            </a:r>
            <a:r>
              <a:rPr lang="en-US" altLang="zh-CN" sz="3200" b="1">
                <a:solidFill>
                  <a:srgbClr val="FF0000"/>
                </a:solidFill>
                <a:latin typeface="Bradley Hand ITC" pitchFamily="66" charset="0"/>
              </a:rPr>
              <a:t>oral presentation</a:t>
            </a:r>
            <a:r>
              <a:rPr lang="en-US" altLang="zh-CN" sz="3200" b="1" u="none">
                <a:latin typeface="Bradley Hand ITC" pitchFamily="66" charset="0"/>
              </a:rPr>
              <a:t>(</a:t>
            </a:r>
            <a:r>
              <a:rPr lang="zh-CN" altLang="en-US" sz="3200" b="1" u="none">
                <a:latin typeface="Bradley Hand ITC" pitchFamily="66" charset="0"/>
              </a:rPr>
              <a:t>口头呈现</a:t>
            </a:r>
            <a:r>
              <a:rPr lang="en-US" altLang="zh-CN" sz="3200" b="1" u="none">
                <a:latin typeface="Bradley Hand ITC" pitchFamily="66" charset="0"/>
              </a:rPr>
              <a:t>).</a:t>
            </a:r>
          </a:p>
        </p:txBody>
      </p:sp>
      <p:sp>
        <p:nvSpPr>
          <p:cNvPr id="8" name="Text Box 5"/>
          <p:cNvSpPr txBox="1">
            <a:spLocks noChangeArrowheads="1"/>
          </p:cNvSpPr>
          <p:nvPr/>
        </p:nvSpPr>
        <p:spPr bwMode="auto">
          <a:xfrm>
            <a:off x="539750" y="2132013"/>
            <a:ext cx="8604250" cy="3539430"/>
          </a:xfrm>
          <a:prstGeom prst="rect">
            <a:avLst/>
          </a:prstGeom>
          <a:noFill/>
          <a:ln w="9525" algn="ctr">
            <a:noFill/>
            <a:miter lim="800000"/>
            <a:headEnd/>
            <a:tailEnd/>
          </a:ln>
          <a:effectLst/>
        </p:spPr>
        <p:txBody>
          <a:bodyPr>
            <a:spAutoFit/>
          </a:bodyPr>
          <a:lstStyle/>
          <a:p>
            <a:r>
              <a:rPr lang="en-US" altLang="zh-CN" sz="2800" u="none" dirty="0"/>
              <a:t>I love _____________. he has _________ hair and _____________.</a:t>
            </a:r>
          </a:p>
          <a:p>
            <a:r>
              <a:rPr lang="en-US" altLang="zh-CN" sz="2800" u="none" dirty="0"/>
              <a:t>My _______ is ____________. Every day, he goes to work ________Sometimes he has to ___________, but he can still find time _______________. He also ________________every weekend.</a:t>
            </a:r>
          </a:p>
          <a:p>
            <a:r>
              <a:rPr lang="en-US" altLang="zh-CN" sz="2800" u="none" dirty="0"/>
              <a:t>My _________is  ______, ______ and ______________. </a:t>
            </a:r>
          </a:p>
          <a:p>
            <a:r>
              <a:rPr lang="en-US" altLang="zh-CN" sz="2800" u="none" dirty="0"/>
              <a:t>He is a _____________________________.</a:t>
            </a:r>
          </a:p>
        </p:txBody>
      </p:sp>
      <p:sp>
        <p:nvSpPr>
          <p:cNvPr id="9" name="TextBox 2"/>
          <p:cNvSpPr txBox="1">
            <a:spLocks noChangeArrowheads="1"/>
          </p:cNvSpPr>
          <p:nvPr/>
        </p:nvSpPr>
        <p:spPr bwMode="auto">
          <a:xfrm>
            <a:off x="3071802" y="0"/>
            <a:ext cx="2376487" cy="769441"/>
          </a:xfrm>
          <a:prstGeom prst="rect">
            <a:avLst/>
          </a:prstGeom>
          <a:noFill/>
          <a:ln w="9525">
            <a:noFill/>
            <a:miter lim="800000"/>
            <a:headEnd/>
            <a:tailEnd/>
          </a:ln>
        </p:spPr>
        <p:txBody>
          <a:bodyPr>
            <a:spAutoFit/>
          </a:bodyPr>
          <a:lstStyle/>
          <a:p>
            <a:pPr algn="ctr">
              <a:spcBef>
                <a:spcPct val="0"/>
              </a:spcBef>
            </a:pPr>
            <a:r>
              <a:rPr lang="en-US" altLang="zh-CN" sz="4400" b="1" dirty="0" smtClean="0">
                <a:solidFill>
                  <a:srgbClr val="376092"/>
                </a:solidFill>
                <a:effectLst>
                  <a:outerShdw blurRad="38100" dist="38100" dir="2700000" algn="tl">
                    <a:srgbClr val="C0C0C0"/>
                  </a:outerShdw>
                </a:effectLst>
                <a:latin typeface="Calibri" pitchFamily="34" charset="0"/>
                <a:ea typeface="宋体" pitchFamily="2" charset="-122"/>
              </a:rPr>
              <a:t>Practice</a:t>
            </a:r>
            <a:endParaRPr lang="en-US" altLang="zh-CN" sz="4400" b="1" dirty="0">
              <a:solidFill>
                <a:srgbClr val="376092"/>
              </a:solidFill>
              <a:effectLst>
                <a:outerShdw blurRad="38100" dist="38100" dir="2700000" algn="tl">
                  <a:srgbClr val="C0C0C0"/>
                </a:outerShdw>
              </a:effectLst>
              <a:latin typeface="Calibri" pitchFamily="34" charset="0"/>
              <a:ea typeface="宋体" pitchFamily="2" charset="-122"/>
            </a:endParaRPr>
          </a:p>
        </p:txBody>
      </p:sp>
      <p:sp>
        <p:nvSpPr>
          <p:cNvPr id="10" name="Rectangle 9"/>
          <p:cNvSpPr>
            <a:spLocks noChangeArrowheads="1"/>
          </p:cNvSpPr>
          <p:nvPr/>
        </p:nvSpPr>
        <p:spPr bwMode="auto">
          <a:xfrm>
            <a:off x="1619250" y="1989138"/>
            <a:ext cx="1593850"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my father</a:t>
            </a:r>
          </a:p>
        </p:txBody>
      </p:sp>
      <p:sp>
        <p:nvSpPr>
          <p:cNvPr id="12" name="Rectangle 10"/>
          <p:cNvSpPr>
            <a:spLocks noChangeArrowheads="1"/>
          </p:cNvSpPr>
          <p:nvPr/>
        </p:nvSpPr>
        <p:spPr bwMode="auto">
          <a:xfrm>
            <a:off x="5292725" y="2060575"/>
            <a:ext cx="941388" cy="519113"/>
          </a:xfrm>
          <a:prstGeom prst="rect">
            <a:avLst/>
          </a:prstGeom>
          <a:noFill/>
          <a:ln w="9525" algn="ctr">
            <a:noFill/>
            <a:miter lim="800000"/>
            <a:headEnd/>
            <a:tailEnd/>
          </a:ln>
          <a:effectLst/>
        </p:spPr>
        <p:txBody>
          <a:bodyPr wrap="none">
            <a:spAutoFit/>
          </a:bodyPr>
          <a:lstStyle/>
          <a:p>
            <a:r>
              <a:rPr lang="en-US" altLang="zh-CN" sz="2800" u="none">
                <a:solidFill>
                  <a:srgbClr val="FF0000"/>
                </a:solidFill>
              </a:rPr>
              <a:t>short</a:t>
            </a:r>
          </a:p>
        </p:txBody>
      </p:sp>
      <p:sp>
        <p:nvSpPr>
          <p:cNvPr id="13" name="Rectangle 11"/>
          <p:cNvSpPr>
            <a:spLocks noChangeArrowheads="1"/>
          </p:cNvSpPr>
          <p:nvPr/>
        </p:nvSpPr>
        <p:spPr bwMode="auto">
          <a:xfrm>
            <a:off x="755650" y="2492375"/>
            <a:ext cx="1352550" cy="519113"/>
          </a:xfrm>
          <a:prstGeom prst="rect">
            <a:avLst/>
          </a:prstGeom>
          <a:noFill/>
          <a:ln w="9525" algn="ctr">
            <a:noFill/>
            <a:miter lim="800000"/>
            <a:headEnd/>
            <a:tailEnd/>
          </a:ln>
          <a:effectLst/>
        </p:spPr>
        <p:txBody>
          <a:bodyPr wrap="none">
            <a:spAutoFit/>
          </a:bodyPr>
          <a:lstStyle/>
          <a:p>
            <a:r>
              <a:rPr lang="en-US" altLang="zh-CN" sz="2800" u="none">
                <a:solidFill>
                  <a:srgbClr val="FF0000"/>
                </a:solidFill>
              </a:rPr>
              <a:t>big eyes</a:t>
            </a:r>
          </a:p>
        </p:txBody>
      </p:sp>
      <p:sp>
        <p:nvSpPr>
          <p:cNvPr id="14" name="Rectangle 12"/>
          <p:cNvSpPr>
            <a:spLocks noChangeArrowheads="1"/>
          </p:cNvSpPr>
          <p:nvPr/>
        </p:nvSpPr>
        <p:spPr bwMode="auto">
          <a:xfrm>
            <a:off x="1142976" y="3000372"/>
            <a:ext cx="1068388"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father</a:t>
            </a:r>
          </a:p>
        </p:txBody>
      </p:sp>
      <p:sp>
        <p:nvSpPr>
          <p:cNvPr id="15" name="Rectangle 13"/>
          <p:cNvSpPr>
            <a:spLocks noChangeArrowheads="1"/>
          </p:cNvSpPr>
          <p:nvPr/>
        </p:nvSpPr>
        <p:spPr bwMode="auto">
          <a:xfrm>
            <a:off x="2857488" y="3000372"/>
            <a:ext cx="1538287"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a teacher</a:t>
            </a:r>
          </a:p>
        </p:txBody>
      </p:sp>
      <p:sp>
        <p:nvSpPr>
          <p:cNvPr id="16" name="Rectangle 14"/>
          <p:cNvSpPr>
            <a:spLocks noChangeArrowheads="1"/>
          </p:cNvSpPr>
          <p:nvPr/>
        </p:nvSpPr>
        <p:spPr bwMode="auto">
          <a:xfrm>
            <a:off x="642910" y="3429000"/>
            <a:ext cx="1219200" cy="519113"/>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by bike</a:t>
            </a:r>
          </a:p>
        </p:txBody>
      </p:sp>
      <p:sp>
        <p:nvSpPr>
          <p:cNvPr id="17" name="Rectangle 15"/>
          <p:cNvSpPr>
            <a:spLocks noChangeArrowheads="1"/>
          </p:cNvSpPr>
          <p:nvPr/>
        </p:nvSpPr>
        <p:spPr bwMode="auto">
          <a:xfrm>
            <a:off x="5357818" y="3429000"/>
            <a:ext cx="1538288"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work late</a:t>
            </a:r>
          </a:p>
        </p:txBody>
      </p:sp>
      <p:sp>
        <p:nvSpPr>
          <p:cNvPr id="18" name="Rectangle 16"/>
          <p:cNvSpPr>
            <a:spLocks noChangeArrowheads="1"/>
          </p:cNvSpPr>
          <p:nvPr/>
        </p:nvSpPr>
        <p:spPr bwMode="auto">
          <a:xfrm>
            <a:off x="2714612" y="3786190"/>
            <a:ext cx="2366963"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to talk with me</a:t>
            </a:r>
          </a:p>
        </p:txBody>
      </p:sp>
      <p:sp>
        <p:nvSpPr>
          <p:cNvPr id="19" name="Rectangle 17"/>
          <p:cNvSpPr>
            <a:spLocks noChangeArrowheads="1"/>
          </p:cNvSpPr>
          <p:nvPr/>
        </p:nvSpPr>
        <p:spPr bwMode="auto">
          <a:xfrm>
            <a:off x="642910" y="4214818"/>
            <a:ext cx="2476500"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plays basketball</a:t>
            </a:r>
          </a:p>
        </p:txBody>
      </p:sp>
      <p:sp>
        <p:nvSpPr>
          <p:cNvPr id="20" name="Rectangle 18"/>
          <p:cNvSpPr>
            <a:spLocks noChangeArrowheads="1"/>
          </p:cNvSpPr>
          <p:nvPr/>
        </p:nvSpPr>
        <p:spPr bwMode="auto">
          <a:xfrm>
            <a:off x="1285852" y="4714884"/>
            <a:ext cx="1068388"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father</a:t>
            </a:r>
          </a:p>
        </p:txBody>
      </p:sp>
      <p:sp>
        <p:nvSpPr>
          <p:cNvPr id="21" name="Rectangle 19"/>
          <p:cNvSpPr>
            <a:spLocks noChangeArrowheads="1"/>
          </p:cNvSpPr>
          <p:nvPr/>
        </p:nvSpPr>
        <p:spPr bwMode="auto">
          <a:xfrm>
            <a:off x="2928926" y="4714884"/>
            <a:ext cx="1223962"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patient</a:t>
            </a:r>
          </a:p>
        </p:txBody>
      </p:sp>
      <p:sp>
        <p:nvSpPr>
          <p:cNvPr id="22" name="Rectangle 20"/>
          <p:cNvSpPr>
            <a:spLocks noChangeArrowheads="1"/>
          </p:cNvSpPr>
          <p:nvPr/>
        </p:nvSpPr>
        <p:spPr bwMode="auto">
          <a:xfrm>
            <a:off x="4500562" y="4572008"/>
            <a:ext cx="801688"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kind</a:t>
            </a:r>
          </a:p>
        </p:txBody>
      </p:sp>
      <p:sp>
        <p:nvSpPr>
          <p:cNvPr id="23" name="Rectangle 21"/>
          <p:cNvSpPr>
            <a:spLocks noChangeArrowheads="1"/>
          </p:cNvSpPr>
          <p:nvPr/>
        </p:nvSpPr>
        <p:spPr bwMode="auto">
          <a:xfrm>
            <a:off x="6286512" y="4643446"/>
            <a:ext cx="2124075"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hard-working</a:t>
            </a:r>
          </a:p>
        </p:txBody>
      </p:sp>
      <p:sp>
        <p:nvSpPr>
          <p:cNvPr id="24" name="Rectangle 22"/>
          <p:cNvSpPr>
            <a:spLocks noChangeArrowheads="1"/>
          </p:cNvSpPr>
          <p:nvPr/>
        </p:nvSpPr>
        <p:spPr bwMode="auto">
          <a:xfrm>
            <a:off x="1571604" y="5072074"/>
            <a:ext cx="4614863" cy="519113"/>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good teacher and great father.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to="" calcmode="lin" valueType="num">
                                      <p:cBhvr>
                                        <p:cTn id="7" dur="1" fill="hold"/>
                                        <p:tgtEl>
                                          <p:spTgt spid="1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to="" calcmode="lin" valueType="num">
                                      <p:cBhvr>
                                        <p:cTn id="12" dur="1" fill="hold"/>
                                        <p:tgtEl>
                                          <p:spTgt spid="1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to="" calcmode="lin" valueType="num">
                                      <p:cBhvr>
                                        <p:cTn id="17" dur="1" fill="hold"/>
                                        <p:tgtEl>
                                          <p:spTgt spid="13"/>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to="" calcmode="lin" valueType="num">
                                      <p:cBhvr>
                                        <p:cTn id="22" dur="1" fill="hold"/>
                                        <p:tgtEl>
                                          <p:spTgt spid="1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to="" calcmode="lin" valueType="num">
                                      <p:cBhvr>
                                        <p:cTn id="27" dur="1" fill="hold"/>
                                        <p:tgtEl>
                                          <p:spTgt spid="1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 to="" calcmode="lin" valueType="num">
                                      <p:cBhvr>
                                        <p:cTn id="32" dur="1" fill="hold"/>
                                        <p:tgtEl>
                                          <p:spTgt spid="16"/>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to="" calcmode="lin" valueType="num">
                                      <p:cBhvr>
                                        <p:cTn id="37" dur="1" fill="hold"/>
                                        <p:tgtEl>
                                          <p:spTgt spid="17"/>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to="" calcmode="lin" valueType="num">
                                      <p:cBhvr>
                                        <p:cTn id="42" dur="1" fill="hold"/>
                                        <p:tgtEl>
                                          <p:spTgt spid="18"/>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 to="" calcmode="lin" valueType="num">
                                      <p:cBhvr>
                                        <p:cTn id="47" dur="1" fill="hold"/>
                                        <p:tgtEl>
                                          <p:spTgt spid="19"/>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to="" calcmode="lin" valueType="num">
                                      <p:cBhvr>
                                        <p:cTn id="52" dur="1" fill="hold"/>
                                        <p:tgtEl>
                                          <p:spTgt spid="20"/>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 to="" calcmode="lin" valueType="num">
                                      <p:cBhvr>
                                        <p:cTn id="57" dur="1" fill="hold"/>
                                        <p:tgtEl>
                                          <p:spTgt spid="21"/>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 to="" calcmode="lin" valueType="num">
                                      <p:cBhvr>
                                        <p:cTn id="62" dur="1" fill="hold"/>
                                        <p:tgtEl>
                                          <p:spTgt spid="22"/>
                                        </p:tgtEl>
                                        <p:attrNameLst>
                                          <p:attrName/>
                                        </p:attrNameLst>
                                      </p:cBhvr>
                                    </p:anim>
                                  </p:childTnLst>
                                </p:cTn>
                              </p:par>
                            </p:childTnLst>
                          </p:cTn>
                        </p:par>
                      </p:childTnLst>
                    </p:cTn>
                  </p:par>
                  <p:par>
                    <p:cTn id="63" fill="hold">
                      <p:stCondLst>
                        <p:cond delay="indefinite"/>
                      </p:stCondLst>
                      <p:childTnLst>
                        <p:par>
                          <p:cTn id="64" fill="hold">
                            <p:stCondLst>
                              <p:cond delay="0"/>
                            </p:stCondLst>
                            <p:childTnLst>
                              <p:par>
                                <p:cTn id="65" presetID="24"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 to="" calcmode="lin" valueType="num">
                                      <p:cBhvr>
                                        <p:cTn id="67" dur="1" fill="hold"/>
                                        <p:tgtEl>
                                          <p:spTgt spid="23"/>
                                        </p:tgtEl>
                                        <p:attrNameLst>
                                          <p:attrName/>
                                        </p:attrNameLst>
                                      </p:cBhvr>
                                    </p:anim>
                                  </p:childTnLst>
                                </p:cTn>
                              </p:par>
                            </p:childTnLst>
                          </p:cTn>
                        </p:par>
                      </p:childTnLst>
                    </p:cTn>
                  </p:par>
                  <p:par>
                    <p:cTn id="68" fill="hold">
                      <p:stCondLst>
                        <p:cond delay="indefinite"/>
                      </p:stCondLst>
                      <p:childTnLst>
                        <p:par>
                          <p:cTn id="69" fill="hold">
                            <p:stCondLst>
                              <p:cond delay="0"/>
                            </p:stCondLst>
                            <p:childTnLst>
                              <p:par>
                                <p:cTn id="70" presetID="24" presetClass="entr" presetSubtype="0"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 to="" calcmode="lin" valueType="num">
                                      <p:cBhvr>
                                        <p:cTn id="72" dur="1" fill="hold"/>
                                        <p:tgtEl>
                                          <p:spTgt spid="2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P spid="15" grpId="0"/>
      <p:bldP spid="16" grpId="0"/>
      <p:bldP spid="17" grpId="0"/>
      <p:bldP spid="18" grpId="0"/>
      <p:bldP spid="19"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5" name="TextBox 6"/>
          <p:cNvSpPr txBox="1">
            <a:spLocks noChangeArrowheads="1"/>
          </p:cNvSpPr>
          <p:nvPr/>
        </p:nvSpPr>
        <p:spPr bwMode="auto">
          <a:xfrm>
            <a:off x="2484438" y="836613"/>
            <a:ext cx="5857875" cy="641350"/>
          </a:xfrm>
          <a:prstGeom prst="rect">
            <a:avLst/>
          </a:prstGeom>
          <a:noFill/>
          <a:ln w="9525">
            <a:noFill/>
            <a:miter lim="800000"/>
            <a:headEnd/>
            <a:tailEnd/>
          </a:ln>
        </p:spPr>
        <p:txBody>
          <a:bodyPr>
            <a:spAutoFit/>
          </a:bodyPr>
          <a:lstStyle/>
          <a:p>
            <a:pPr>
              <a:spcBef>
                <a:spcPct val="0"/>
              </a:spcBef>
              <a:defRPr/>
            </a:pPr>
            <a:r>
              <a:rPr lang="en-US" sz="3600" b="1" u="none">
                <a:solidFill>
                  <a:srgbClr val="604A7B"/>
                </a:solidFill>
                <a:effectLst>
                  <a:outerShdw blurRad="38100" dist="38100" dir="2700000" algn="tl">
                    <a:srgbClr val="C0C0C0"/>
                  </a:outerShdw>
                </a:effectLst>
                <a:latin typeface="Cooper Black" pitchFamily="18" charset="0"/>
                <a:ea typeface="宋体" pitchFamily="2" charset="-122"/>
              </a:rPr>
              <a:t>Homework </a:t>
            </a:r>
          </a:p>
        </p:txBody>
      </p:sp>
      <p:sp>
        <p:nvSpPr>
          <p:cNvPr id="8" name="Rectangle 1"/>
          <p:cNvSpPr>
            <a:spLocks noChangeArrowheads="1"/>
          </p:cNvSpPr>
          <p:nvPr/>
        </p:nvSpPr>
        <p:spPr bwMode="auto">
          <a:xfrm>
            <a:off x="971550" y="1665288"/>
            <a:ext cx="7848600" cy="3751262"/>
          </a:xfrm>
          <a:prstGeom prst="rect">
            <a:avLst/>
          </a:prstGeom>
          <a:noFill/>
          <a:ln w="9525">
            <a:noFill/>
            <a:miter lim="800000"/>
            <a:headEnd/>
            <a:tailEnd/>
          </a:ln>
        </p:spPr>
        <p:txBody>
          <a:bodyPr anchor="ctr">
            <a:spAutoFit/>
          </a:bodyPr>
          <a:lstStyle/>
          <a:p>
            <a:pPr marL="403225" indent="-344488">
              <a:lnSpc>
                <a:spcPct val="150000"/>
              </a:lnSpc>
              <a:spcBef>
                <a:spcPct val="0"/>
              </a:spcBef>
              <a:tabLst>
                <a:tab pos="447675" algn="l"/>
              </a:tabLst>
            </a:pPr>
            <a:r>
              <a:rPr lang="en-US" altLang="zh-CN" sz="3200" b="1" u="none">
                <a:latin typeface="Arial" charset="0"/>
              </a:rPr>
              <a:t>1. Remember these new words:</a:t>
            </a:r>
          </a:p>
          <a:p>
            <a:pPr marL="403225" indent="-344488">
              <a:lnSpc>
                <a:spcPct val="150000"/>
              </a:lnSpc>
              <a:spcBef>
                <a:spcPct val="0"/>
              </a:spcBef>
              <a:tabLst>
                <a:tab pos="447675" algn="l"/>
              </a:tabLst>
            </a:pPr>
            <a:r>
              <a:rPr lang="en-US" altLang="zh-CN" sz="3200" b="1" u="none">
                <a:latin typeface="Arial" charset="0"/>
                <a:cs typeface="Arial" charset="0"/>
              </a:rPr>
              <a:t>    member</a:t>
            </a:r>
            <a:r>
              <a:rPr lang="zh-CN" altLang="en-US" sz="3200" b="1" u="none">
                <a:latin typeface="Arial" charset="0"/>
                <a:cs typeface="Arial" charset="0"/>
              </a:rPr>
              <a:t>，</a:t>
            </a:r>
            <a:r>
              <a:rPr lang="en-US" altLang="zh-CN" sz="3200" b="1" u="none">
                <a:latin typeface="Arial" charset="0"/>
                <a:cs typeface="Arial" charset="0"/>
              </a:rPr>
              <a:t>paragraph</a:t>
            </a:r>
            <a:r>
              <a:rPr lang="zh-CN" altLang="en-US" sz="3200" b="1" u="none">
                <a:latin typeface="Arial" charset="0"/>
                <a:cs typeface="Arial" charset="0"/>
              </a:rPr>
              <a:t>，</a:t>
            </a:r>
            <a:r>
              <a:rPr lang="en-US" altLang="zh-CN" sz="3200" b="1" u="none">
                <a:latin typeface="Arial" charset="0"/>
                <a:cs typeface="Arial" charset="0"/>
              </a:rPr>
              <a:t>person</a:t>
            </a:r>
            <a:r>
              <a:rPr lang="zh-CN" altLang="en-US" sz="3200" b="1" u="none">
                <a:latin typeface="Arial" charset="0"/>
                <a:cs typeface="Arial" charset="0"/>
              </a:rPr>
              <a:t>；</a:t>
            </a:r>
            <a:r>
              <a:rPr lang="en-US" altLang="zh-CN" sz="3200" b="1" u="none">
                <a:latin typeface="Arial" charset="0"/>
                <a:cs typeface="Arial" charset="0"/>
              </a:rPr>
              <a:t>all day and all night</a:t>
            </a:r>
            <a:r>
              <a:rPr lang="zh-CN" altLang="en-US" sz="3200" b="1" u="none">
                <a:latin typeface="Arial" charset="0"/>
                <a:cs typeface="Arial" charset="0"/>
              </a:rPr>
              <a:t>，</a:t>
            </a:r>
            <a:r>
              <a:rPr lang="en-US" altLang="zh-CN" sz="3200" b="1" u="none">
                <a:latin typeface="Arial" charset="0"/>
                <a:cs typeface="Arial" charset="0"/>
              </a:rPr>
              <a:t>go to work.</a:t>
            </a:r>
            <a:r>
              <a:rPr lang="en-US" sz="3200" b="1" u="none">
                <a:latin typeface="Arial" charset="0"/>
                <a:cs typeface="Arial" charset="0"/>
              </a:rPr>
              <a:t> </a:t>
            </a:r>
          </a:p>
          <a:p>
            <a:pPr marL="403225" indent="-344488">
              <a:lnSpc>
                <a:spcPct val="150000"/>
              </a:lnSpc>
              <a:spcBef>
                <a:spcPct val="0"/>
              </a:spcBef>
              <a:tabLst>
                <a:tab pos="447675" algn="l"/>
              </a:tabLst>
            </a:pPr>
            <a:r>
              <a:rPr lang="en-US" altLang="zh-CN" sz="3200" b="1" u="none">
                <a:latin typeface="Arial" charset="0"/>
                <a:cs typeface="Arial" charset="0"/>
              </a:rPr>
              <a:t>2. Correct and complete the writing</a:t>
            </a:r>
          </a:p>
          <a:p>
            <a:pPr marL="403225" indent="-344488">
              <a:lnSpc>
                <a:spcPct val="150000"/>
              </a:lnSpc>
              <a:spcBef>
                <a:spcPct val="0"/>
              </a:spcBef>
              <a:tabLst>
                <a:tab pos="447675" algn="l"/>
              </a:tabLst>
            </a:pPr>
            <a:r>
              <a:rPr lang="en-US" altLang="zh-CN" sz="3200" b="1" i="1" u="none">
                <a:latin typeface="Arial" charset="0"/>
                <a:cs typeface="Arial" charset="0"/>
              </a:rPr>
              <a:t>   A person I love</a:t>
            </a:r>
            <a:r>
              <a:rPr lang="en-US" altLang="zh-CN" sz="3200" b="1" u="none">
                <a:latin typeface="Arial" charset="0"/>
              </a:rPr>
              <a: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3" name="WordArt 2"/>
          <p:cNvSpPr>
            <a:spLocks noChangeArrowheads="1" noChangeShapeType="1" noTextEdit="1"/>
          </p:cNvSpPr>
          <p:nvPr/>
        </p:nvSpPr>
        <p:spPr bwMode="auto">
          <a:xfrm>
            <a:off x="1331913" y="2852738"/>
            <a:ext cx="6191250" cy="1219200"/>
          </a:xfrm>
          <a:prstGeom prst="rect">
            <a:avLst/>
          </a:prstGeom>
        </p:spPr>
        <p:txBody>
          <a:bodyPr spcFirstLastPara="1" wrap="none" fromWordArt="1">
            <a:prstTxWarp prst="textArchUp">
              <a:avLst>
                <a:gd name="adj" fmla="val 10800000"/>
              </a:avLst>
            </a:prstTxWarp>
          </a:bodyPr>
          <a:lstStyle/>
          <a:p>
            <a:pPr algn="ctr"/>
            <a:r>
              <a:rPr lang="en-US" altLang="zh-CN" sz="9600" b="1" kern="10" dirty="0">
                <a:ln w="12700">
                  <a:solidFill>
                    <a:schemeClr val="tx1"/>
                  </a:solidFill>
                  <a:round/>
                  <a:headEnd/>
                  <a:tailEnd/>
                </a:ln>
                <a:solidFill>
                  <a:srgbClr val="FF33CC"/>
                </a:solidFill>
                <a:effectLst>
                  <a:outerShdw dist="35921" dir="2700000" sy="50000" kx="2115830" algn="bl" rotWithShape="0">
                    <a:srgbClr val="C0C0C0">
                      <a:alpha val="80000"/>
                    </a:srgbClr>
                  </a:outerShdw>
                </a:effectLst>
                <a:latin typeface="楷体_GB2312"/>
                <a:ea typeface="楷体_GB2312"/>
              </a:rPr>
              <a:t>Thank you!</a:t>
            </a:r>
            <a:endParaRPr lang="zh-CN" altLang="en-US" sz="9600" b="1" kern="10" dirty="0">
              <a:ln w="12700">
                <a:solidFill>
                  <a:schemeClr val="tx1"/>
                </a:solidFill>
                <a:round/>
                <a:headEnd/>
                <a:tailEnd/>
              </a:ln>
              <a:solidFill>
                <a:srgbClr val="FF33CC"/>
              </a:solidFill>
              <a:effectLst>
                <a:outerShdw dist="35921" dir="2700000" sy="50000" kx="2115830" algn="bl" rotWithShape="0">
                  <a:srgbClr val="C0C0C0">
                    <a:alpha val="80000"/>
                  </a:srgbClr>
                </a:outerShdw>
              </a:effectLst>
              <a:latin typeface="楷体_GB2312"/>
              <a:ea typeface="楷体_GB231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TotalTime>
  <Words>374</Words>
  <Application>Microsoft Office PowerPoint</Application>
  <PresentationFormat>全屏显示(4:3)</PresentationFormat>
  <Paragraphs>68</Paragraphs>
  <Slides>10</Slides>
  <Notes>0</Notes>
  <HiddenSlides>0</HiddenSlides>
  <MMClips>1</MMClips>
  <ScaleCrop>false</ScaleCrop>
  <HeadingPairs>
    <vt:vector size="4" baseType="variant">
      <vt:variant>
        <vt:lpstr>主题</vt:lpstr>
      </vt:variant>
      <vt:variant>
        <vt:i4>1</vt:i4>
      </vt:variant>
      <vt:variant>
        <vt:lpstr>幻灯片标题</vt:lpstr>
      </vt:variant>
      <vt:variant>
        <vt:i4>10</vt:i4>
      </vt:variant>
    </vt:vector>
  </HeadingPairs>
  <TitlesOfParts>
    <vt:vector size="1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cp:lastModifiedBy>
  <cp:revision>56</cp:revision>
  <dcterms:created xsi:type="dcterms:W3CDTF">2016-12-30T08:24:01Z</dcterms:created>
  <dcterms:modified xsi:type="dcterms:W3CDTF">2016-12-30T15:18:57Z</dcterms:modified>
</cp:coreProperties>
</file>