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71" r:id="rId1"/>
  </p:sldMasterIdLst>
  <p:notesMasterIdLst>
    <p:notesMasterId r:id="rId2"/>
  </p:notesMasterIdLst>
  <p:sldIdLst>
    <p:sldId id="752" r:id="rId3"/>
    <p:sldId id="754" r:id="rId4"/>
    <p:sldId id="1280" r:id="rId5"/>
    <p:sldId id="2133" r:id="rId6"/>
    <p:sldId id="2134" r:id="rId7"/>
    <p:sldId id="2137" r:id="rId8"/>
    <p:sldId id="2138" r:id="rId9"/>
    <p:sldId id="2127" r:id="rId10"/>
    <p:sldId id="2128" r:id="rId11"/>
    <p:sldId id="2135" r:id="rId12"/>
    <p:sldId id="2108" r:id="rId13"/>
    <p:sldId id="2139" r:id="rId14"/>
    <p:sldId id="2140" r:id="rId15"/>
    <p:sldId id="2141" r:id="rId16"/>
    <p:sldId id="2143" r:id="rId17"/>
    <p:sldId id="2144" r:id="rId18"/>
    <p:sldId id="2142" r:id="rId19"/>
    <p:sldId id="2129" r:id="rId20"/>
    <p:sldId id="2130" r:id="rId21"/>
    <p:sldId id="2106" r:id="rId22"/>
    <p:sldId id="2145" r:id="rId23"/>
    <p:sldId id="2148" r:id="rId24"/>
    <p:sldId id="2146" r:id="rId25"/>
    <p:sldId id="2149" r:id="rId26"/>
    <p:sldId id="2150" r:id="rId27"/>
    <p:sldId id="2147" r:id="rId28"/>
    <p:sldId id="2151" r:id="rId29"/>
    <p:sldId id="2131" r:id="rId30"/>
    <p:sldId id="2163" r:id="rId31"/>
    <p:sldId id="2132" r:id="rId32"/>
    <p:sldId id="2107" r:id="rId33"/>
    <p:sldId id="2152" r:id="rId34"/>
    <p:sldId id="2153" r:id="rId35"/>
    <p:sldId id="2154" r:id="rId36"/>
    <p:sldId id="2155" r:id="rId37"/>
    <p:sldId id="2157" r:id="rId38"/>
    <p:sldId id="2156" r:id="rId39"/>
    <p:sldId id="2158" r:id="rId40"/>
    <p:sldId id="2035" r:id="rId41"/>
    <p:sldId id="2058" r:id="rId42"/>
    <p:sldId id="2160" r:id="rId43"/>
    <p:sldId id="2164" r:id="rId44"/>
    <p:sldId id="2161" r:id="rId45"/>
    <p:sldId id="2162" r:id="rId46"/>
    <p:sldId id="2165" r:id="rId47"/>
    <p:sldId id="2037" r:id="rId48"/>
    <p:sldId id="2082" r:id="rId49"/>
    <p:sldId id="2171" r:id="rId50"/>
    <p:sldId id="2169" r:id="rId51"/>
    <p:sldId id="2172" r:id="rId52"/>
    <p:sldId id="2166" r:id="rId53"/>
    <p:sldId id="2173" r:id="rId54"/>
    <p:sldId id="2174" r:id="rId55"/>
    <p:sldId id="2167" r:id="rId56"/>
    <p:sldId id="2170" r:id="rId57"/>
    <p:sldId id="2168" r:id="rId58"/>
    <p:sldId id="2175" r:id="rId59"/>
    <p:sldId id="799" r:id="rId60"/>
  </p:sldIdLst>
  <p:sldSz cx="12188825" cy="6858000"/>
  <p:notesSz cx="6858000" cy="9144000"/>
  <p:custDataLst>
    <p:tags r:id="rId61"/>
  </p:custDataLst>
  <p:defaultTex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微软雅黑" panose="020b0503020204020204" pitchFamily="34"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微软雅黑" panose="020b0503020204020204" pitchFamily="34"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微软雅黑" panose="020b0503020204020204" pitchFamily="34"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微软雅黑" panose="020b0503020204020204" pitchFamily="34"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微软雅黑" panose="020b0503020204020204" pitchFamily="34" charset="-122"/>
        <a:cs typeface="+mn-cs"/>
      </a:defRPr>
    </a:lvl5pPr>
    <a:lvl6pPr marL="22860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6pPr>
    <a:lvl7pPr marL="27432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7pPr>
    <a:lvl8pPr marL="32004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8pPr>
    <a:lvl9pPr marL="36576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9pPr>
  </p:defaultTextStyle>
  <p:extLst>
    <p:ext uri="{EFAFB233-063F-42B5-8137-9DF3F51BA10A}">
      <p15:sldGuideLst xmlns:p15="http://schemas.microsoft.com/office/powerpoint/2012/main">
        <p15:guide id="1" orient="horz" pos="2247">
          <p15:clr>
            <a:srgbClr val="A4A3A4"/>
          </p15:clr>
        </p15:guide>
        <p15:guide id="2" pos="3839">
          <p15:clr>
            <a:srgbClr val="A4A3A4"/>
          </p15:clr>
        </p15:guide>
      </p15:sldGuideLst>
    </p:ext>
  </p:extLst>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6318" autoAdjust="0"/>
  </p:normalViewPr>
  <p:slideViewPr>
    <p:cSldViewPr>
      <p:cViewPr varScale="1">
        <p:scale>
          <a:sx n="113" d="100"/>
          <a:sy n="113" d="100"/>
        </p:scale>
        <p:origin x="510" y="108"/>
      </p:cViewPr>
      <p:guideLst>
        <p:guide orient="horz" pos="2247"/>
        <p:guide pos="3839"/>
      </p:guideLst>
    </p:cSldViewPr>
  </p:slideViewPr>
  <p:notesTextViewPr>
    <p:cViewPr>
      <p:scale>
        <a:sx n="1" d="1"/>
        <a:sy n="1" d="1"/>
      </p:scale>
      <p:origin x="0" y="0"/>
    </p:cViewPr>
  </p:notesTextViewPr>
  <p:sorterViewPr>
    <p:cViewPr>
      <p:scale>
        <a:sx n="186" d="100"/>
        <a:sy n="186" d="100"/>
      </p:scale>
      <p:origin x="0" y="0"/>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 Type="http://schemas.openxmlformats.org/officeDocument/2006/relationships/slide" Target="slides/slide2.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 Type="http://schemas.openxmlformats.org/officeDocument/2006/relationships/slide" Target="slides/slide3.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slide" Target="slides/slide50.xml" /><Relationship Id="rId53" Type="http://schemas.openxmlformats.org/officeDocument/2006/relationships/slide" Target="slides/slide51.xml" /><Relationship Id="rId54" Type="http://schemas.openxmlformats.org/officeDocument/2006/relationships/slide" Target="slides/slide52.xml" /><Relationship Id="rId55" Type="http://schemas.openxmlformats.org/officeDocument/2006/relationships/slide" Target="slides/slide53.xml" /><Relationship Id="rId56" Type="http://schemas.openxmlformats.org/officeDocument/2006/relationships/slide" Target="slides/slide54.xml" /><Relationship Id="rId57" Type="http://schemas.openxmlformats.org/officeDocument/2006/relationships/slide" Target="slides/slide55.xml" /><Relationship Id="rId58" Type="http://schemas.openxmlformats.org/officeDocument/2006/relationships/slide" Target="slides/slide56.xml" /><Relationship Id="rId59" Type="http://schemas.openxmlformats.org/officeDocument/2006/relationships/slide" Target="slides/slide57.xml" /><Relationship Id="rId6" Type="http://schemas.openxmlformats.org/officeDocument/2006/relationships/slide" Target="slides/slide4.xml" /><Relationship Id="rId60" Type="http://schemas.openxmlformats.org/officeDocument/2006/relationships/slide" Target="slides/slide58.xml" /><Relationship Id="rId61" Type="http://schemas.openxmlformats.org/officeDocument/2006/relationships/tags" Target="tags/tag9.xml" /><Relationship Id="rId62" Type="http://schemas.openxmlformats.org/officeDocument/2006/relationships/presProps" Target="presProps.xml" /><Relationship Id="rId63" Type="http://schemas.openxmlformats.org/officeDocument/2006/relationships/viewProps" Target="viewProps.xml" /><Relationship Id="rId64" Type="http://schemas.openxmlformats.org/officeDocument/2006/relationships/theme" Target="theme/theme1.xml" /><Relationship Id="rId65" Type="http://schemas.openxmlformats.org/officeDocument/2006/relationships/tableStyles" Target="tableStyles.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6D7A72-1FD7-428B-B027-7B8D914F0561}" type="datetimeFigureOut">
              <a:rPr lang="zh-CN" altLang="en-US" smtClean="0"/>
              <a:t>2022/9/14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3E0C4A-4684-4D33-8107-6FA733C6EC7A}"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58.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997CF1-82F9-4FE5-99E9-B7E9B74F25E7}" type="slidenum">
              <a:rPr lang="zh-CN" altLang="en-US" smtClean="0">
                <a:solidFill>
                  <a:prstClr val="black"/>
                </a:solidFill>
              </a:rPr>
              <a:t>1</a:t>
            </a:fld>
            <a:endParaRPr lang="zh-CN" alt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997CF1-82F9-4FE5-99E9-B7E9B74F25E7}" type="slidenum">
              <a:rPr lang="zh-CN" altLang="en-US" smtClean="0">
                <a:solidFill>
                  <a:prstClr val="black"/>
                </a:solidFill>
              </a:rPr>
              <a:t>58</a:t>
            </a:fld>
            <a:endParaRPr lang="zh-CN" altLang="en-US">
              <a:solidFill>
                <a:prstClr val="black"/>
              </a:solidFill>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3603" y="1122363"/>
            <a:ext cx="9141619" cy="2387600"/>
          </a:xfrm>
        </p:spPr>
        <p:txBody>
          <a:bodyPr anchor="b"/>
          <a:lstStyle>
            <a:lvl1pPr algn="ctr">
              <a:defRPr sz="5998"/>
            </a:lvl1pPr>
          </a:lstStyle>
          <a:p>
            <a:r>
              <a:rPr lang="zh-CN" altLang="en-US"/>
              <a:t>单击此处编辑母版标题样式</a:t>
            </a:r>
          </a:p>
        </p:txBody>
      </p:sp>
      <p:sp>
        <p:nvSpPr>
          <p:cNvPr id="3" name="副标题 2"/>
          <p:cNvSpPr>
            <a:spLocks noGrp="1"/>
          </p:cNvSpPr>
          <p:nvPr>
            <p:ph type="subTitle" idx="1"/>
          </p:nvPr>
        </p:nvSpPr>
        <p:spPr>
          <a:xfrm>
            <a:off x="1523603" y="3602038"/>
            <a:ext cx="9141619" cy="1655762"/>
          </a:xfrm>
        </p:spPr>
        <p:txBody>
          <a:bodyPr/>
          <a:lstStyle>
            <a:lvl1pPr marL="0" indent="0" algn="ctr">
              <a:buNone/>
              <a:defRPr sz="2399"/>
            </a:lvl1pPr>
            <a:lvl2pPr marL="457063" indent="0" algn="ctr">
              <a:buNone/>
              <a:defRPr sz="1999"/>
            </a:lvl2pPr>
            <a:lvl3pPr marL="914126" indent="0" algn="ctr">
              <a:buNone/>
              <a:defRPr sz="1799"/>
            </a:lvl3pPr>
            <a:lvl4pPr marL="1371189" indent="0" algn="ctr">
              <a:buNone/>
              <a:defRPr sz="1600"/>
            </a:lvl4pPr>
            <a:lvl5pPr marL="1828251" indent="0" algn="ctr">
              <a:buNone/>
              <a:defRPr sz="1600"/>
            </a:lvl5pPr>
            <a:lvl6pPr marL="2285314" indent="0" algn="ctr">
              <a:buNone/>
              <a:defRPr sz="1600"/>
            </a:lvl6pPr>
            <a:lvl7pPr marL="2742377" indent="0" algn="ctr">
              <a:buNone/>
              <a:defRPr sz="1600"/>
            </a:lvl7pPr>
            <a:lvl8pPr marL="3199440" indent="0" algn="ctr">
              <a:buNone/>
              <a:defRPr sz="1600"/>
            </a:lvl8pPr>
            <a:lvl9pPr marL="3656503"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D85B538E-A93E-19A5-9458-CEF8D83CCBCF}"/>
              </a:ext>
            </a:extLst>
          </p:cNvPr>
          <p:cNvSpPr>
            <a:spLocks noGrp="1"/>
          </p:cNvSpPr>
          <p:nvPr>
            <p:ph type="dt" sz="half" idx="10"/>
          </p:nvPr>
        </p:nvSpPr>
        <p:spPr/>
        <p:txBody>
          <a:bodyPr/>
          <a:lstStyle>
            <a:lvl1pPr>
              <a:defRPr/>
            </a:lvl1pPr>
          </a:lstStyle>
          <a:p>
            <a:pPr>
              <a:defRPr/>
            </a:pPr>
            <a:fld id="{5F6ECEC1-23E5-4ACE-B4DF-2A958E349FDA}" type="datetimeFigureOut">
              <a:rPr lang="zh-CN" altLang="en-US"/>
              <a:pPr>
                <a:defRPr/>
              </a:pPr>
              <a:t>2022/9/14</a:t>
            </a:fld>
            <a:endParaRPr lang="zh-CN" altLang="en-US"/>
          </a:p>
        </p:txBody>
      </p:sp>
      <p:sp>
        <p:nvSpPr>
          <p:cNvPr id="5" name="页脚占位符 4">
            <a:extLst>
              <a:ext uri="{FF2B5EF4-FFF2-40B4-BE49-F238E27FC236}">
                <a16:creationId xmlns:a16="http://schemas.microsoft.com/office/drawing/2014/main" id="{AE32A18A-3476-7692-0671-DF12E039110F}"/>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0A3088CB-2A3F-245B-779D-BA676211E298}"/>
              </a:ext>
            </a:extLst>
          </p:cNvPr>
          <p:cNvSpPr>
            <a:spLocks noGrp="1"/>
          </p:cNvSpPr>
          <p:nvPr>
            <p:ph type="sldNum" sz="quarter" idx="12"/>
          </p:nvPr>
        </p:nvSpPr>
        <p:spPr/>
        <p:txBody>
          <a:bodyPr/>
          <a:lstStyle>
            <a:lvl1pPr>
              <a:defRPr/>
            </a:lvl1pPr>
          </a:lstStyle>
          <a:p>
            <a:fld id="{A730EB52-0E64-4B50-BDD6-D67226F2251C}" type="slidenum">
              <a:rPr lang="zh-CN" altLang="en-US"/>
              <a:t>‹#›</a:t>
            </a:fld>
            <a:endParaRPr lang="zh-CN" altLang="en-US"/>
          </a:p>
        </p:txBody>
      </p:sp>
    </p:spTree>
    <p:extLst>
      <p:ext uri="{BB962C8B-B14F-4D97-AF65-F5344CB8AC3E}">
        <p14:creationId xmlns:p14="http://schemas.microsoft.com/office/powerpoint/2010/main" val="2659154936"/>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B8F07DD6-6DF8-24E4-9C7C-E3FC77CE2AD0}"/>
              </a:ext>
            </a:extLst>
          </p:cNvPr>
          <p:cNvSpPr>
            <a:spLocks noGrp="1"/>
          </p:cNvSpPr>
          <p:nvPr>
            <p:ph type="dt" sz="half" idx="10"/>
          </p:nvPr>
        </p:nvSpPr>
        <p:spPr/>
        <p:txBody>
          <a:bodyPr/>
          <a:lstStyle>
            <a:lvl1pPr>
              <a:defRPr/>
            </a:lvl1pPr>
          </a:lstStyle>
          <a:p>
            <a:pPr>
              <a:defRPr/>
            </a:pPr>
            <a:fld id="{2F2B138F-21BA-4EB3-A1F7-F66BBC3A84DE}" type="datetimeFigureOut">
              <a:rPr lang="zh-CN" altLang="en-US"/>
              <a:pPr>
                <a:defRPr/>
              </a:pPr>
              <a:t>2022/9/14</a:t>
            </a:fld>
            <a:endParaRPr lang="zh-CN" altLang="en-US"/>
          </a:p>
        </p:txBody>
      </p:sp>
      <p:sp>
        <p:nvSpPr>
          <p:cNvPr id="5" name="页脚占位符 4">
            <a:extLst>
              <a:ext uri="{FF2B5EF4-FFF2-40B4-BE49-F238E27FC236}">
                <a16:creationId xmlns:a16="http://schemas.microsoft.com/office/drawing/2014/main" id="{8310FB68-15A4-F0D4-706D-3F8E0EA4ED6A}"/>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F3C9E6D9-AB2F-B3C2-81C7-C2526DB9ECC2}"/>
              </a:ext>
            </a:extLst>
          </p:cNvPr>
          <p:cNvSpPr>
            <a:spLocks noGrp="1"/>
          </p:cNvSpPr>
          <p:nvPr>
            <p:ph type="sldNum" sz="quarter" idx="12"/>
          </p:nvPr>
        </p:nvSpPr>
        <p:spPr/>
        <p:txBody>
          <a:bodyPr/>
          <a:lstStyle>
            <a:lvl1pPr>
              <a:defRPr/>
            </a:lvl1pPr>
          </a:lstStyle>
          <a:p>
            <a:fld id="{57A69CD1-26B4-4676-BB84-257799F3F568}" type="slidenum">
              <a:rPr lang="zh-CN" altLang="en-US"/>
              <a:t>‹#›</a:t>
            </a:fld>
            <a:endParaRPr lang="zh-CN" altLang="en-US"/>
          </a:p>
        </p:txBody>
      </p:sp>
    </p:spTree>
    <p:extLst>
      <p:ext uri="{BB962C8B-B14F-4D97-AF65-F5344CB8AC3E}">
        <p14:creationId xmlns:p14="http://schemas.microsoft.com/office/powerpoint/2010/main" val="679716701"/>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633" y="1709739"/>
            <a:ext cx="10512862" cy="2852737"/>
          </a:xfrm>
        </p:spPr>
        <p:txBody>
          <a:bodyPr anchor="b"/>
          <a:lstStyle>
            <a:lvl1pPr>
              <a:defRPr sz="5998"/>
            </a:lvl1pPr>
          </a:lstStyle>
          <a:p>
            <a:r>
              <a:rPr lang="zh-CN" altLang="en-US"/>
              <a:t>单击此处编辑母版标题样式</a:t>
            </a:r>
          </a:p>
        </p:txBody>
      </p:sp>
      <p:sp>
        <p:nvSpPr>
          <p:cNvPr id="3" name="文本占位符 2"/>
          <p:cNvSpPr>
            <a:spLocks noGrp="1"/>
          </p:cNvSpPr>
          <p:nvPr>
            <p:ph type="body" idx="1"/>
          </p:nvPr>
        </p:nvSpPr>
        <p:spPr>
          <a:xfrm>
            <a:off x="831633" y="4589464"/>
            <a:ext cx="10512862" cy="1500187"/>
          </a:xfrm>
        </p:spPr>
        <p:txBody>
          <a:bodyPr/>
          <a:lstStyle>
            <a:lvl1pPr marL="0" indent="0">
              <a:buNone/>
              <a:defRPr sz="2399">
                <a:solidFill>
                  <a:schemeClr val="tx1">
                    <a:tint val="75000"/>
                  </a:schemeClr>
                </a:solidFill>
              </a:defRPr>
            </a:lvl1pPr>
            <a:lvl2pPr marL="457063" indent="0">
              <a:buNone/>
              <a:defRPr sz="1999">
                <a:solidFill>
                  <a:schemeClr val="tx1">
                    <a:tint val="75000"/>
                  </a:schemeClr>
                </a:solidFill>
              </a:defRPr>
            </a:lvl2pPr>
            <a:lvl3pPr marL="914126" indent="0">
              <a:buNone/>
              <a:defRPr sz="1799">
                <a:solidFill>
                  <a:schemeClr val="tx1">
                    <a:tint val="75000"/>
                  </a:schemeClr>
                </a:solidFill>
              </a:defRPr>
            </a:lvl3pPr>
            <a:lvl4pPr marL="1371189" indent="0">
              <a:buNone/>
              <a:defRPr sz="1600">
                <a:solidFill>
                  <a:schemeClr val="tx1">
                    <a:tint val="75000"/>
                  </a:schemeClr>
                </a:solidFill>
              </a:defRPr>
            </a:lvl4pPr>
            <a:lvl5pPr marL="1828251" indent="0">
              <a:buNone/>
              <a:defRPr sz="1600">
                <a:solidFill>
                  <a:schemeClr val="tx1">
                    <a:tint val="75000"/>
                  </a:schemeClr>
                </a:solidFill>
              </a:defRPr>
            </a:lvl5pPr>
            <a:lvl6pPr marL="2285314" indent="0">
              <a:buNone/>
              <a:defRPr sz="1600">
                <a:solidFill>
                  <a:schemeClr val="tx1">
                    <a:tint val="75000"/>
                  </a:schemeClr>
                </a:solidFill>
              </a:defRPr>
            </a:lvl6pPr>
            <a:lvl7pPr marL="2742377" indent="0">
              <a:buNone/>
              <a:defRPr sz="1600">
                <a:solidFill>
                  <a:schemeClr val="tx1">
                    <a:tint val="75000"/>
                  </a:schemeClr>
                </a:solidFill>
              </a:defRPr>
            </a:lvl7pPr>
            <a:lvl8pPr marL="3199440" indent="0">
              <a:buNone/>
              <a:defRPr sz="1600">
                <a:solidFill>
                  <a:schemeClr val="tx1">
                    <a:tint val="75000"/>
                  </a:schemeClr>
                </a:solidFill>
              </a:defRPr>
            </a:lvl8pPr>
            <a:lvl9pPr marL="3656503"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4BBEF510-58C3-6212-D132-1A4AB99E2BFD}"/>
              </a:ext>
            </a:extLst>
          </p:cNvPr>
          <p:cNvSpPr>
            <a:spLocks noGrp="1"/>
          </p:cNvSpPr>
          <p:nvPr>
            <p:ph type="dt" sz="half" idx="10"/>
          </p:nvPr>
        </p:nvSpPr>
        <p:spPr/>
        <p:txBody>
          <a:bodyPr/>
          <a:lstStyle>
            <a:lvl1pPr>
              <a:defRPr/>
            </a:lvl1pPr>
          </a:lstStyle>
          <a:p>
            <a:pPr>
              <a:defRPr/>
            </a:pPr>
            <a:fld id="{D714284E-C3DF-490E-96CA-59FAC33B3E12}" type="datetimeFigureOut">
              <a:rPr lang="zh-CN" altLang="en-US"/>
              <a:pPr>
                <a:defRPr/>
              </a:pPr>
              <a:t>2022/9/14</a:t>
            </a:fld>
            <a:endParaRPr lang="zh-CN" altLang="en-US"/>
          </a:p>
        </p:txBody>
      </p:sp>
      <p:sp>
        <p:nvSpPr>
          <p:cNvPr id="5" name="页脚占位符 4">
            <a:extLst>
              <a:ext uri="{FF2B5EF4-FFF2-40B4-BE49-F238E27FC236}">
                <a16:creationId xmlns:a16="http://schemas.microsoft.com/office/drawing/2014/main" id="{4F4831E6-F64B-87ED-DB69-1D83762BD4E3}"/>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D4DF70BD-F9AC-C745-73ED-957645CFEFFD}"/>
              </a:ext>
            </a:extLst>
          </p:cNvPr>
          <p:cNvSpPr>
            <a:spLocks noGrp="1"/>
          </p:cNvSpPr>
          <p:nvPr>
            <p:ph type="sldNum" sz="quarter" idx="12"/>
          </p:nvPr>
        </p:nvSpPr>
        <p:spPr/>
        <p:txBody>
          <a:bodyPr/>
          <a:lstStyle>
            <a:lvl1pPr>
              <a:defRPr/>
            </a:lvl1pPr>
          </a:lstStyle>
          <a:p>
            <a:fld id="{D70297F9-6275-4B2D-865D-F084A3FFAB5A}" type="slidenum">
              <a:rPr lang="zh-CN" altLang="en-US"/>
              <a:t>‹#›</a:t>
            </a:fld>
            <a:endParaRPr lang="zh-CN" altLang="en-US"/>
          </a:p>
        </p:txBody>
      </p:sp>
    </p:spTree>
    <p:extLst>
      <p:ext uri="{BB962C8B-B14F-4D97-AF65-F5344CB8AC3E}">
        <p14:creationId xmlns:p14="http://schemas.microsoft.com/office/powerpoint/2010/main" val="1444265609"/>
      </p:ext>
    </p:extLst>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7982" y="1825625"/>
            <a:ext cx="5180251"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p:cNvSpPr>
            <a:spLocks noGrp="1"/>
          </p:cNvSpPr>
          <p:nvPr>
            <p:ph sz="half" idx="2"/>
          </p:nvPr>
        </p:nvSpPr>
        <p:spPr>
          <a:xfrm>
            <a:off x="6170592" y="1825625"/>
            <a:ext cx="5180251"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3">
            <a:extLst>
              <a:ext uri="{FF2B5EF4-FFF2-40B4-BE49-F238E27FC236}">
                <a16:creationId xmlns:a16="http://schemas.microsoft.com/office/drawing/2014/main" id="{9D5781C9-BB82-0E94-B767-B4FC4A23F2CF}"/>
              </a:ext>
            </a:extLst>
          </p:cNvPr>
          <p:cNvSpPr>
            <a:spLocks noGrp="1"/>
          </p:cNvSpPr>
          <p:nvPr>
            <p:ph type="dt" sz="half" idx="10"/>
          </p:nvPr>
        </p:nvSpPr>
        <p:spPr/>
        <p:txBody>
          <a:bodyPr/>
          <a:lstStyle>
            <a:lvl1pPr>
              <a:defRPr/>
            </a:lvl1pPr>
          </a:lstStyle>
          <a:p>
            <a:pPr>
              <a:defRPr/>
            </a:pPr>
            <a:fld id="{1F97EE96-B9D1-4D0E-B183-F8C0A5B980F9}" type="datetimeFigureOut">
              <a:rPr lang="zh-CN" altLang="en-US"/>
              <a:pPr>
                <a:defRPr/>
              </a:pPr>
              <a:t>2022/9/14</a:t>
            </a:fld>
            <a:endParaRPr lang="zh-CN" altLang="en-US"/>
          </a:p>
        </p:txBody>
      </p:sp>
      <p:sp>
        <p:nvSpPr>
          <p:cNvPr id="6" name="页脚占位符 4">
            <a:extLst>
              <a:ext uri="{FF2B5EF4-FFF2-40B4-BE49-F238E27FC236}">
                <a16:creationId xmlns:a16="http://schemas.microsoft.com/office/drawing/2014/main" id="{8C675D96-28EA-9523-5324-CFDF94AC8F97}"/>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a16="http://schemas.microsoft.com/office/drawing/2014/main" id="{4EDD5734-CB29-BF90-D785-44EDB48EC4B0}"/>
              </a:ext>
            </a:extLst>
          </p:cNvPr>
          <p:cNvSpPr>
            <a:spLocks noGrp="1"/>
          </p:cNvSpPr>
          <p:nvPr>
            <p:ph type="sldNum" sz="quarter" idx="12"/>
          </p:nvPr>
        </p:nvSpPr>
        <p:spPr/>
        <p:txBody>
          <a:bodyPr/>
          <a:lstStyle>
            <a:lvl1pPr>
              <a:defRPr/>
            </a:lvl1pPr>
          </a:lstStyle>
          <a:p>
            <a:fld id="{A0B9E81A-1E79-4485-A9BD-A08D971FD39C}" type="slidenum">
              <a:rPr lang="zh-CN" altLang="en-US"/>
              <a:t>‹#›</a:t>
            </a:fld>
            <a:endParaRPr lang="zh-CN" altLang="en-US"/>
          </a:p>
        </p:txBody>
      </p:sp>
    </p:spTree>
    <p:extLst>
      <p:ext uri="{BB962C8B-B14F-4D97-AF65-F5344CB8AC3E}">
        <p14:creationId xmlns:p14="http://schemas.microsoft.com/office/powerpoint/2010/main" val="1091232854"/>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569" y="365126"/>
            <a:ext cx="10512862" cy="1325563"/>
          </a:xfrm>
        </p:spPr>
        <p:txBody>
          <a:bodyPr/>
          <a:lstStyle/>
          <a:p>
            <a:r>
              <a:rPr lang="zh-CN" altLang="en-US"/>
              <a:t>单击此处编辑母版标题样式</a:t>
            </a:r>
          </a:p>
        </p:txBody>
      </p:sp>
      <p:sp>
        <p:nvSpPr>
          <p:cNvPr id="3" name="文本占位符 2"/>
          <p:cNvSpPr>
            <a:spLocks noGrp="1"/>
          </p:cNvSpPr>
          <p:nvPr>
            <p:ph type="body" idx="1"/>
          </p:nvPr>
        </p:nvSpPr>
        <p:spPr>
          <a:xfrm>
            <a:off x="839570" y="1681163"/>
            <a:ext cx="5156444" cy="823912"/>
          </a:xfrm>
        </p:spPr>
        <p:txBody>
          <a:bodyPr anchor="b"/>
          <a:lstStyle>
            <a:lvl1pPr marL="0" indent="0">
              <a:buNone/>
              <a:defRPr sz="23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570" y="2505075"/>
            <a:ext cx="5156444"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p:cNvSpPr>
            <a:spLocks noGrp="1"/>
          </p:cNvSpPr>
          <p:nvPr>
            <p:ph type="body" sz="quarter" idx="3"/>
          </p:nvPr>
        </p:nvSpPr>
        <p:spPr>
          <a:xfrm>
            <a:off x="6170593" y="1681163"/>
            <a:ext cx="5181838" cy="823912"/>
          </a:xfrm>
        </p:spPr>
        <p:txBody>
          <a:bodyPr anchor="b"/>
          <a:lstStyle>
            <a:lvl1pPr marL="0" indent="0">
              <a:buNone/>
              <a:defRPr sz="23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0593" y="2505075"/>
            <a:ext cx="518183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3">
            <a:extLst>
              <a:ext uri="{FF2B5EF4-FFF2-40B4-BE49-F238E27FC236}">
                <a16:creationId xmlns:a16="http://schemas.microsoft.com/office/drawing/2014/main" id="{796E4FA1-B9FB-780C-2F49-8ABE0BFD3F38}"/>
              </a:ext>
            </a:extLst>
          </p:cNvPr>
          <p:cNvSpPr>
            <a:spLocks noGrp="1"/>
          </p:cNvSpPr>
          <p:nvPr>
            <p:ph type="dt" sz="half" idx="10"/>
          </p:nvPr>
        </p:nvSpPr>
        <p:spPr/>
        <p:txBody>
          <a:bodyPr/>
          <a:lstStyle>
            <a:lvl1pPr>
              <a:defRPr/>
            </a:lvl1pPr>
          </a:lstStyle>
          <a:p>
            <a:pPr>
              <a:defRPr/>
            </a:pPr>
            <a:fld id="{CA6F2B19-A2A4-4773-A760-824840D14913}" type="datetimeFigureOut">
              <a:rPr lang="zh-CN" altLang="en-US"/>
              <a:pPr>
                <a:defRPr/>
              </a:pPr>
              <a:t>2022/9/14</a:t>
            </a:fld>
            <a:endParaRPr lang="zh-CN" altLang="en-US"/>
          </a:p>
        </p:txBody>
      </p:sp>
      <p:sp>
        <p:nvSpPr>
          <p:cNvPr id="8" name="页脚占位符 4">
            <a:extLst>
              <a:ext uri="{FF2B5EF4-FFF2-40B4-BE49-F238E27FC236}">
                <a16:creationId xmlns:a16="http://schemas.microsoft.com/office/drawing/2014/main" id="{F8D97D7C-BF72-597A-3F5E-8B6AF6C7FB1F}"/>
              </a:ext>
            </a:extLst>
          </p:cNvPr>
          <p:cNvSpPr>
            <a:spLocks noGrp="1"/>
          </p:cNvSpPr>
          <p:nvPr>
            <p:ph type="ftr" sz="quarter" idx="11"/>
          </p:nvPr>
        </p:nvSpPr>
        <p:spPr/>
        <p:txBody>
          <a:bodyPr/>
          <a:lstStyle>
            <a:lvl1pPr>
              <a:defRPr/>
            </a:lvl1pPr>
          </a:lstStyle>
          <a:p>
            <a:pPr>
              <a:defRPr/>
            </a:pPr>
            <a:endParaRPr lang="zh-CN" altLang="en-US"/>
          </a:p>
        </p:txBody>
      </p:sp>
      <p:sp>
        <p:nvSpPr>
          <p:cNvPr id="9" name="灯片编号占位符 5">
            <a:extLst>
              <a:ext uri="{FF2B5EF4-FFF2-40B4-BE49-F238E27FC236}">
                <a16:creationId xmlns:a16="http://schemas.microsoft.com/office/drawing/2014/main" id="{0C698413-8E86-0D1C-7A57-4F38830C82E4}"/>
              </a:ext>
            </a:extLst>
          </p:cNvPr>
          <p:cNvSpPr>
            <a:spLocks noGrp="1"/>
          </p:cNvSpPr>
          <p:nvPr>
            <p:ph type="sldNum" sz="quarter" idx="12"/>
          </p:nvPr>
        </p:nvSpPr>
        <p:spPr/>
        <p:txBody>
          <a:bodyPr/>
          <a:lstStyle>
            <a:lvl1pPr>
              <a:defRPr/>
            </a:lvl1pPr>
          </a:lstStyle>
          <a:p>
            <a:fld id="{8134DC70-8FA1-4084-BAEF-33CDBBE379A5}" type="slidenum">
              <a:rPr lang="zh-CN" altLang="en-US"/>
              <a:t>‹#›</a:t>
            </a:fld>
            <a:endParaRPr lang="zh-CN" altLang="en-US"/>
          </a:p>
        </p:txBody>
      </p:sp>
    </p:spTree>
    <p:extLst>
      <p:ext uri="{BB962C8B-B14F-4D97-AF65-F5344CB8AC3E}">
        <p14:creationId xmlns:p14="http://schemas.microsoft.com/office/powerpoint/2010/main" val="758413889"/>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3">
            <a:extLst>
              <a:ext uri="{FF2B5EF4-FFF2-40B4-BE49-F238E27FC236}">
                <a16:creationId xmlns:a16="http://schemas.microsoft.com/office/drawing/2014/main" id="{4B76C8EC-E892-2A8F-B494-1B8EBFB58D37}"/>
              </a:ext>
            </a:extLst>
          </p:cNvPr>
          <p:cNvSpPr>
            <a:spLocks noGrp="1"/>
          </p:cNvSpPr>
          <p:nvPr>
            <p:ph type="dt" sz="half" idx="10"/>
          </p:nvPr>
        </p:nvSpPr>
        <p:spPr/>
        <p:txBody>
          <a:bodyPr/>
          <a:lstStyle>
            <a:lvl1pPr>
              <a:defRPr/>
            </a:lvl1pPr>
          </a:lstStyle>
          <a:p>
            <a:pPr>
              <a:defRPr/>
            </a:pPr>
            <a:fld id="{8D23BAB3-379F-4251-BE17-E90D8352A296}" type="datetimeFigureOut">
              <a:rPr lang="zh-CN" altLang="en-US"/>
              <a:pPr>
                <a:defRPr/>
              </a:pPr>
              <a:t>2022/9/14</a:t>
            </a:fld>
            <a:endParaRPr lang="zh-CN" altLang="en-US"/>
          </a:p>
        </p:txBody>
      </p:sp>
      <p:sp>
        <p:nvSpPr>
          <p:cNvPr id="4" name="页脚占位符 4">
            <a:extLst>
              <a:ext uri="{FF2B5EF4-FFF2-40B4-BE49-F238E27FC236}">
                <a16:creationId xmlns:a16="http://schemas.microsoft.com/office/drawing/2014/main" id="{9506A175-CF4E-4208-EF47-D6DE493BBC31}"/>
              </a:ext>
            </a:extLst>
          </p:cNvPr>
          <p:cNvSpPr>
            <a:spLocks noGrp="1"/>
          </p:cNvSpPr>
          <p:nvPr>
            <p:ph type="ftr" sz="quarter" idx="11"/>
          </p:nvPr>
        </p:nvSpPr>
        <p:spPr/>
        <p:txBody>
          <a:bodyPr/>
          <a:lstStyle>
            <a:lvl1pPr>
              <a:defRPr/>
            </a:lvl1pPr>
          </a:lstStyle>
          <a:p>
            <a:pPr>
              <a:defRPr/>
            </a:pPr>
            <a:endParaRPr lang="zh-CN" altLang="en-US"/>
          </a:p>
        </p:txBody>
      </p:sp>
      <p:sp>
        <p:nvSpPr>
          <p:cNvPr id="5" name="灯片编号占位符 5">
            <a:extLst>
              <a:ext uri="{FF2B5EF4-FFF2-40B4-BE49-F238E27FC236}">
                <a16:creationId xmlns:a16="http://schemas.microsoft.com/office/drawing/2014/main" id="{6DDEDA5D-EDAE-C85C-75E4-2DF6A8CE05B3}"/>
              </a:ext>
            </a:extLst>
          </p:cNvPr>
          <p:cNvSpPr>
            <a:spLocks noGrp="1"/>
          </p:cNvSpPr>
          <p:nvPr>
            <p:ph type="sldNum" sz="quarter" idx="12"/>
          </p:nvPr>
        </p:nvSpPr>
        <p:spPr/>
        <p:txBody>
          <a:bodyPr/>
          <a:lstStyle>
            <a:lvl1pPr>
              <a:defRPr/>
            </a:lvl1pPr>
          </a:lstStyle>
          <a:p>
            <a:fld id="{8CB5C894-98DA-473E-AC97-4ED313E2D1D6}" type="slidenum">
              <a:rPr lang="zh-CN" altLang="en-US"/>
              <a:t>‹#›</a:t>
            </a:fld>
            <a:endParaRPr lang="zh-CN" altLang="en-US"/>
          </a:p>
        </p:txBody>
      </p:sp>
    </p:spTree>
    <p:extLst>
      <p:ext uri="{BB962C8B-B14F-4D97-AF65-F5344CB8AC3E}">
        <p14:creationId xmlns:p14="http://schemas.microsoft.com/office/powerpoint/2010/main" val="170037600"/>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3">
            <a:extLst>
              <a:ext uri="{FF2B5EF4-FFF2-40B4-BE49-F238E27FC236}">
                <a16:creationId xmlns:a16="http://schemas.microsoft.com/office/drawing/2014/main" id="{9F6482FB-AE52-7609-0073-F1CB5A74949B}"/>
              </a:ext>
            </a:extLst>
          </p:cNvPr>
          <p:cNvSpPr>
            <a:spLocks noGrp="1"/>
          </p:cNvSpPr>
          <p:nvPr>
            <p:ph type="dt" sz="half" idx="10"/>
          </p:nvPr>
        </p:nvSpPr>
        <p:spPr/>
        <p:txBody>
          <a:bodyPr/>
          <a:lstStyle>
            <a:lvl1pPr>
              <a:defRPr/>
            </a:lvl1pPr>
          </a:lstStyle>
          <a:p>
            <a:fld id="{A6E984C4-8762-46F4-B7AB-F202F6929603}" type="datetimeFigureOut">
              <a:rPr lang="zh-CN" altLang="en-US" smtClean="0"/>
              <a:t>2022/9/14</a:t>
            </a:fld>
            <a:endParaRPr lang="zh-CN" altLang="en-US"/>
          </a:p>
        </p:txBody>
      </p:sp>
      <p:sp>
        <p:nvSpPr>
          <p:cNvPr id="3" name="页脚占位符 4">
            <a:extLst>
              <a:ext uri="{FF2B5EF4-FFF2-40B4-BE49-F238E27FC236}">
                <a16:creationId xmlns:a16="http://schemas.microsoft.com/office/drawing/2014/main" id="{14070790-0E81-784D-67B5-B957A6F40112}"/>
              </a:ext>
            </a:extLst>
          </p:cNvPr>
          <p:cNvSpPr>
            <a:spLocks noGrp="1"/>
          </p:cNvSpPr>
          <p:nvPr>
            <p:ph type="ftr" sz="quarter" idx="11"/>
          </p:nvPr>
        </p:nvSpPr>
        <p:spPr/>
        <p:txBody>
          <a:bodyPr/>
          <a:lstStyle>
            <a:lvl1pPr>
              <a:defRPr/>
            </a:lvl1pPr>
          </a:lstStyle>
          <a:p>
            <a:endParaRPr lang="zh-CN" altLang="en-US"/>
          </a:p>
        </p:txBody>
      </p:sp>
      <p:sp>
        <p:nvSpPr>
          <p:cNvPr id="4" name="灯片编号占位符 5">
            <a:extLst>
              <a:ext uri="{FF2B5EF4-FFF2-40B4-BE49-F238E27FC236}">
                <a16:creationId xmlns:a16="http://schemas.microsoft.com/office/drawing/2014/main" id="{8F184D38-858C-728B-40A6-F421B7DF758C}"/>
              </a:ext>
            </a:extLst>
          </p:cNvPr>
          <p:cNvSpPr>
            <a:spLocks noGrp="1"/>
          </p:cNvSpPr>
          <p:nvPr>
            <p:ph type="sldNum" sz="quarter" idx="12"/>
          </p:nvPr>
        </p:nvSpPr>
        <p:spPr/>
        <p:txBody>
          <a:bodyPr/>
          <a:lstStyle>
            <a:lvl1pPr>
              <a:defRPr/>
            </a:lvl1pPr>
          </a:lstStyle>
          <a:p>
            <a:fld id="{A7EC1DA6-18C0-4A43-9E84-4AE6CE05CBF1}" type="slidenum">
              <a:rPr lang="zh-CN" altLang="en-US" smtClean="0"/>
              <a:t>‹#›</a:t>
            </a:fld>
            <a:endParaRPr lang="zh-CN" altLang="en-US"/>
          </a:p>
        </p:txBody>
      </p:sp>
    </p:spTree>
    <p:extLst>
      <p:ext uri="{BB962C8B-B14F-4D97-AF65-F5344CB8AC3E}">
        <p14:creationId xmlns:p14="http://schemas.microsoft.com/office/powerpoint/2010/main" val="79055826"/>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570" y="457200"/>
            <a:ext cx="3931213" cy="1600200"/>
          </a:xfrm>
        </p:spPr>
        <p:txBody>
          <a:bodyPr anchor="b"/>
          <a:lstStyle>
            <a:lvl1pPr>
              <a:defRPr sz="3199"/>
            </a:lvl1pPr>
          </a:lstStyle>
          <a:p>
            <a:r>
              <a:rPr lang="zh-CN" altLang="en-US"/>
              <a:t>单击此处编辑母版标题样式</a:t>
            </a:r>
          </a:p>
        </p:txBody>
      </p:sp>
      <p:sp>
        <p:nvSpPr>
          <p:cNvPr id="3" name="内容占位符 2"/>
          <p:cNvSpPr>
            <a:spLocks noGrp="1"/>
          </p:cNvSpPr>
          <p:nvPr>
            <p:ph idx="1"/>
          </p:nvPr>
        </p:nvSpPr>
        <p:spPr>
          <a:xfrm>
            <a:off x="5181838" y="987426"/>
            <a:ext cx="6170593" cy="4873625"/>
          </a:xfrm>
        </p:spPr>
        <p:txBody>
          <a:bodyPr/>
          <a:lstStyle>
            <a:lvl1pPr>
              <a:defRPr sz="3199"/>
            </a:lvl1pPr>
            <a:lvl2pPr>
              <a:defRPr sz="2799"/>
            </a:lvl2pPr>
            <a:lvl3pPr>
              <a:defRPr sz="2399"/>
            </a:lvl3pPr>
            <a:lvl4pPr>
              <a:defRPr sz="1999"/>
            </a:lvl4pPr>
            <a:lvl5pPr>
              <a:defRPr sz="1999"/>
            </a:lvl5pPr>
            <a:lvl6pPr>
              <a:defRPr sz="1999"/>
            </a:lvl6pPr>
            <a:lvl7pPr>
              <a:defRPr sz="1999"/>
            </a:lvl7pPr>
            <a:lvl8pPr>
              <a:defRPr sz="1999"/>
            </a:lvl8pPr>
            <a:lvl9pPr>
              <a:defRPr sz="1999"/>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p:cNvSpPr>
            <a:spLocks noGrp="1"/>
          </p:cNvSpPr>
          <p:nvPr>
            <p:ph type="body" sz="half" idx="2"/>
          </p:nvPr>
        </p:nvSpPr>
        <p:spPr>
          <a:xfrm>
            <a:off x="839570" y="2057400"/>
            <a:ext cx="3931213" cy="3811588"/>
          </a:xfrm>
        </p:spPr>
        <p:txBody>
          <a:bodyPr/>
          <a:lstStyle>
            <a:lvl1pPr marL="0" indent="0">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zh-CN" altLang="en-US"/>
              <a:t>单击此处编辑母版文本样式</a:t>
            </a:r>
          </a:p>
        </p:txBody>
      </p:sp>
      <p:sp>
        <p:nvSpPr>
          <p:cNvPr id="5" name="日期占位符 3">
            <a:extLst>
              <a:ext uri="{FF2B5EF4-FFF2-40B4-BE49-F238E27FC236}">
                <a16:creationId xmlns:a16="http://schemas.microsoft.com/office/drawing/2014/main" id="{54454810-B086-BFCF-47F2-279B190608AA}"/>
              </a:ext>
            </a:extLst>
          </p:cNvPr>
          <p:cNvSpPr>
            <a:spLocks noGrp="1"/>
          </p:cNvSpPr>
          <p:nvPr>
            <p:ph type="dt" sz="half" idx="10"/>
          </p:nvPr>
        </p:nvSpPr>
        <p:spPr/>
        <p:txBody>
          <a:bodyPr/>
          <a:lstStyle>
            <a:lvl1pPr>
              <a:defRPr/>
            </a:lvl1pPr>
          </a:lstStyle>
          <a:p>
            <a:pPr>
              <a:defRPr/>
            </a:pPr>
            <a:fld id="{CA5D0F9E-80E9-4240-8D33-A841392050A1}" type="datetimeFigureOut">
              <a:rPr lang="zh-CN" altLang="en-US"/>
              <a:pPr>
                <a:defRPr/>
              </a:pPr>
              <a:t>2022/9/14</a:t>
            </a:fld>
            <a:endParaRPr lang="zh-CN" altLang="en-US"/>
          </a:p>
        </p:txBody>
      </p:sp>
      <p:sp>
        <p:nvSpPr>
          <p:cNvPr id="6" name="页脚占位符 4">
            <a:extLst>
              <a:ext uri="{FF2B5EF4-FFF2-40B4-BE49-F238E27FC236}">
                <a16:creationId xmlns:a16="http://schemas.microsoft.com/office/drawing/2014/main" id="{83E5E910-E3E8-E0F4-DBB0-36D4328F290B}"/>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a16="http://schemas.microsoft.com/office/drawing/2014/main" id="{16F55329-5D96-62E8-04CA-2E725E2A3EBC}"/>
              </a:ext>
            </a:extLst>
          </p:cNvPr>
          <p:cNvSpPr>
            <a:spLocks noGrp="1"/>
          </p:cNvSpPr>
          <p:nvPr>
            <p:ph type="sldNum" sz="quarter" idx="12"/>
          </p:nvPr>
        </p:nvSpPr>
        <p:spPr/>
        <p:txBody>
          <a:bodyPr/>
          <a:lstStyle>
            <a:lvl1pPr>
              <a:defRPr/>
            </a:lvl1pPr>
          </a:lstStyle>
          <a:p>
            <a:fld id="{89509001-8E6C-425E-A419-7F3BCE18CA4C}" type="slidenum">
              <a:rPr lang="zh-CN" altLang="en-US"/>
              <a:t>‹#›</a:t>
            </a:fld>
            <a:endParaRPr lang="zh-CN" altLang="en-US"/>
          </a:p>
        </p:txBody>
      </p:sp>
    </p:spTree>
    <p:extLst>
      <p:ext uri="{BB962C8B-B14F-4D97-AF65-F5344CB8AC3E}">
        <p14:creationId xmlns:p14="http://schemas.microsoft.com/office/powerpoint/2010/main" val="1447345199"/>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570" y="457200"/>
            <a:ext cx="3931213" cy="1600200"/>
          </a:xfrm>
        </p:spPr>
        <p:txBody>
          <a:bodyPr anchor="b"/>
          <a:lstStyle>
            <a:lvl1pPr>
              <a:defRPr sz="3199"/>
            </a:lvl1pPr>
          </a:lstStyle>
          <a:p>
            <a:r>
              <a:rPr lang="zh-CN" altLang="en-US"/>
              <a:t>单击此处编辑母版标题样式</a:t>
            </a:r>
          </a:p>
        </p:txBody>
      </p:sp>
      <p:sp>
        <p:nvSpPr>
          <p:cNvPr id="3" name="图片占位符 2"/>
          <p:cNvSpPr>
            <a:spLocks noGrp="1"/>
          </p:cNvSpPr>
          <p:nvPr>
            <p:ph type="pic" idx="1"/>
          </p:nvPr>
        </p:nvSpPr>
        <p:spPr>
          <a:xfrm>
            <a:off x="5181838" y="987426"/>
            <a:ext cx="6170593" cy="4873625"/>
          </a:xfrm>
        </p:spPr>
        <p:txBody>
          <a:bodyPr rtlCol="0">
            <a:normAutofit/>
          </a:bodyPr>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pPr lvl="0"/>
            <a:r>
              <a:rPr lang="zh-CN" altLang="en-US" noProof="0"/>
              <a:t>单击图标添加图片</a:t>
            </a:r>
          </a:p>
        </p:txBody>
      </p:sp>
      <p:sp>
        <p:nvSpPr>
          <p:cNvPr id="4" name="文本占位符 3"/>
          <p:cNvSpPr>
            <a:spLocks noGrp="1"/>
          </p:cNvSpPr>
          <p:nvPr>
            <p:ph type="body" sz="half" idx="2"/>
          </p:nvPr>
        </p:nvSpPr>
        <p:spPr>
          <a:xfrm>
            <a:off x="839570" y="2057400"/>
            <a:ext cx="3931213" cy="3811588"/>
          </a:xfrm>
        </p:spPr>
        <p:txBody>
          <a:bodyPr/>
          <a:lstStyle>
            <a:lvl1pPr marL="0" indent="0">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zh-CN" altLang="en-US"/>
              <a:t>单击此处编辑母版文本样式</a:t>
            </a:r>
          </a:p>
        </p:txBody>
      </p:sp>
      <p:sp>
        <p:nvSpPr>
          <p:cNvPr id="5" name="日期占位符 3">
            <a:extLst>
              <a:ext uri="{FF2B5EF4-FFF2-40B4-BE49-F238E27FC236}">
                <a16:creationId xmlns:a16="http://schemas.microsoft.com/office/drawing/2014/main" id="{175B5193-06F7-4B5E-2D9F-8D7C63A53405}"/>
              </a:ext>
            </a:extLst>
          </p:cNvPr>
          <p:cNvSpPr>
            <a:spLocks noGrp="1"/>
          </p:cNvSpPr>
          <p:nvPr>
            <p:ph type="dt" sz="half" idx="10"/>
          </p:nvPr>
        </p:nvSpPr>
        <p:spPr/>
        <p:txBody>
          <a:bodyPr/>
          <a:lstStyle>
            <a:lvl1pPr>
              <a:defRPr/>
            </a:lvl1pPr>
          </a:lstStyle>
          <a:p>
            <a:pPr>
              <a:defRPr/>
            </a:pPr>
            <a:fld id="{972BB522-8278-4E37-B79D-CC698922CD20}" type="datetimeFigureOut">
              <a:rPr lang="zh-CN" altLang="en-US"/>
              <a:pPr>
                <a:defRPr/>
              </a:pPr>
              <a:t>2022/9/14</a:t>
            </a:fld>
            <a:endParaRPr lang="zh-CN" altLang="en-US"/>
          </a:p>
        </p:txBody>
      </p:sp>
      <p:sp>
        <p:nvSpPr>
          <p:cNvPr id="6" name="页脚占位符 4">
            <a:extLst>
              <a:ext uri="{FF2B5EF4-FFF2-40B4-BE49-F238E27FC236}">
                <a16:creationId xmlns:a16="http://schemas.microsoft.com/office/drawing/2014/main" id="{BFD22266-6433-B661-B405-5F0C26E80ACB}"/>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a16="http://schemas.microsoft.com/office/drawing/2014/main" id="{DE1BFC43-5494-A4AD-8481-7BD543AAAB4B}"/>
              </a:ext>
            </a:extLst>
          </p:cNvPr>
          <p:cNvSpPr>
            <a:spLocks noGrp="1"/>
          </p:cNvSpPr>
          <p:nvPr>
            <p:ph type="sldNum" sz="quarter" idx="12"/>
          </p:nvPr>
        </p:nvSpPr>
        <p:spPr/>
        <p:txBody>
          <a:bodyPr/>
          <a:lstStyle>
            <a:lvl1pPr>
              <a:defRPr/>
            </a:lvl1pPr>
          </a:lstStyle>
          <a:p>
            <a:fld id="{F0A1D98D-F963-4A18-BC8E-FB8C790E76EE}" type="slidenum">
              <a:rPr lang="zh-CN" altLang="en-US"/>
              <a:t>‹#›</a:t>
            </a:fld>
            <a:endParaRPr lang="zh-CN" altLang="en-US"/>
          </a:p>
        </p:txBody>
      </p:sp>
    </p:spTree>
    <p:extLst>
      <p:ext uri="{BB962C8B-B14F-4D97-AF65-F5344CB8AC3E}">
        <p14:creationId xmlns:p14="http://schemas.microsoft.com/office/powerpoint/2010/main" val="1384557517"/>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CC002050-AF2D-952A-3231-9103A759FC4D}"/>
              </a:ext>
            </a:extLst>
          </p:cNvPr>
          <p:cNvSpPr>
            <a:spLocks noGrp="1"/>
          </p:cNvSpPr>
          <p:nvPr>
            <p:ph type="dt" sz="half" idx="10"/>
          </p:nvPr>
        </p:nvSpPr>
        <p:spPr/>
        <p:txBody>
          <a:bodyPr/>
          <a:lstStyle>
            <a:lvl1pPr>
              <a:defRPr/>
            </a:lvl1pPr>
          </a:lstStyle>
          <a:p>
            <a:pPr>
              <a:defRPr/>
            </a:pPr>
            <a:fld id="{D3339FB8-1FCE-4D31-98F9-BA6D2040A6EC}" type="datetimeFigureOut">
              <a:rPr lang="zh-CN" altLang="en-US"/>
              <a:pPr>
                <a:defRPr/>
              </a:pPr>
              <a:t>2022/9/14</a:t>
            </a:fld>
            <a:endParaRPr lang="zh-CN" altLang="en-US"/>
          </a:p>
        </p:txBody>
      </p:sp>
      <p:sp>
        <p:nvSpPr>
          <p:cNvPr id="5" name="页脚占位符 4">
            <a:extLst>
              <a:ext uri="{FF2B5EF4-FFF2-40B4-BE49-F238E27FC236}">
                <a16:creationId xmlns:a16="http://schemas.microsoft.com/office/drawing/2014/main" id="{80C798C8-24DC-0491-62ED-2738D30F5C54}"/>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ADCA9684-8D6D-76A4-0B04-7B503D417EDF}"/>
              </a:ext>
            </a:extLst>
          </p:cNvPr>
          <p:cNvSpPr>
            <a:spLocks noGrp="1"/>
          </p:cNvSpPr>
          <p:nvPr>
            <p:ph type="sldNum" sz="quarter" idx="12"/>
          </p:nvPr>
        </p:nvSpPr>
        <p:spPr/>
        <p:txBody>
          <a:bodyPr/>
          <a:lstStyle>
            <a:lvl1pPr>
              <a:defRPr/>
            </a:lvl1pPr>
          </a:lstStyle>
          <a:p>
            <a:fld id="{EE00F3C7-F000-41E3-B6AD-A9EBD6CE6E2E}" type="slidenum">
              <a:rPr lang="zh-CN" altLang="en-US"/>
              <a:t>‹#›</a:t>
            </a:fld>
            <a:endParaRPr lang="zh-CN" altLang="en-US"/>
          </a:p>
        </p:txBody>
      </p:sp>
    </p:spTree>
    <p:extLst>
      <p:ext uri="{BB962C8B-B14F-4D97-AF65-F5344CB8AC3E}">
        <p14:creationId xmlns:p14="http://schemas.microsoft.com/office/powerpoint/2010/main" val="1707521888"/>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10;文本">
    <p:spTree>
      <p:nvGrpSpPr>
        <p:cNvPr id="1" name=""/>
        <p:cNvGrpSpPr/>
        <p:nvPr/>
      </p:nvGrpSpPr>
      <p:grpSpPr>
        <a:xfrm>
          <a:off x="0" y="0"/>
          <a:ext cx="0" cy="0"/>
        </a:xfrm>
      </p:grpSpPr>
      <p:sp>
        <p:nvSpPr>
          <p:cNvPr id="2" name="竖排标题 1"/>
          <p:cNvSpPr>
            <a:spLocks noGrp="1"/>
          </p:cNvSpPr>
          <p:nvPr>
            <p:ph type="title" orient="vert"/>
          </p:nvPr>
        </p:nvSpPr>
        <p:spPr>
          <a:xfrm>
            <a:off x="8722628" y="365125"/>
            <a:ext cx="2628215"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7982" y="365125"/>
            <a:ext cx="7732286"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A4A2FC3C-0B98-5ADF-AC2A-BE32DD9BDB39}"/>
              </a:ext>
            </a:extLst>
          </p:cNvPr>
          <p:cNvSpPr>
            <a:spLocks noGrp="1"/>
          </p:cNvSpPr>
          <p:nvPr>
            <p:ph type="dt" sz="half" idx="10"/>
          </p:nvPr>
        </p:nvSpPr>
        <p:spPr/>
        <p:txBody>
          <a:bodyPr/>
          <a:lstStyle>
            <a:lvl1pPr>
              <a:defRPr/>
            </a:lvl1pPr>
          </a:lstStyle>
          <a:p>
            <a:pPr>
              <a:defRPr/>
            </a:pPr>
            <a:fld id="{A8D1C62D-E4C7-4689-9019-B3A573C50E01}" type="datetimeFigureOut">
              <a:rPr lang="zh-CN" altLang="en-US"/>
              <a:pPr>
                <a:defRPr/>
              </a:pPr>
              <a:t>2022/9/14</a:t>
            </a:fld>
            <a:endParaRPr lang="zh-CN" altLang="en-US"/>
          </a:p>
        </p:txBody>
      </p:sp>
      <p:sp>
        <p:nvSpPr>
          <p:cNvPr id="5" name="页脚占位符 4">
            <a:extLst>
              <a:ext uri="{FF2B5EF4-FFF2-40B4-BE49-F238E27FC236}">
                <a16:creationId xmlns:a16="http://schemas.microsoft.com/office/drawing/2014/main" id="{D1D87327-5B6F-3DCD-3D17-435A94F8CFBB}"/>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84172170-BCA5-093B-5703-A1A4571696FF}"/>
              </a:ext>
            </a:extLst>
          </p:cNvPr>
          <p:cNvSpPr>
            <a:spLocks noGrp="1"/>
          </p:cNvSpPr>
          <p:nvPr>
            <p:ph type="sldNum" sz="quarter" idx="12"/>
          </p:nvPr>
        </p:nvSpPr>
        <p:spPr/>
        <p:txBody>
          <a:bodyPr/>
          <a:lstStyle>
            <a:lvl1pPr>
              <a:defRPr/>
            </a:lvl1pPr>
          </a:lstStyle>
          <a:p>
            <a:fld id="{FA79FE6F-D95D-498A-89F7-82E85FEFD4BB}" type="slidenum">
              <a:rPr lang="zh-CN" altLang="en-US"/>
              <a:t>‹#›</a:t>
            </a:fld>
            <a:endParaRPr lang="zh-CN" altLang="en-US"/>
          </a:p>
        </p:txBody>
      </p:sp>
    </p:spTree>
    <p:extLst>
      <p:ext uri="{BB962C8B-B14F-4D97-AF65-F5344CB8AC3E}">
        <p14:creationId xmlns:p14="http://schemas.microsoft.com/office/powerpoint/2010/main" val="3245768531"/>
      </p:ext>
    </p:extLst>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标题幻灯片">
    <p:spTree>
      <p:nvGrpSpPr>
        <p:cNvPr id="1" name=""/>
        <p:cNvGrpSpPr/>
        <p:nvPr/>
      </p:nvGrpSpPr>
      <p:grpSpPr>
        <a:xfrm>
          <a:off x="0" y="0"/>
          <a:ext cx="0" cy="0"/>
        </a:xfrm>
      </p:grpSpPr>
    </p:spTree>
    <p:extLst>
      <p:ext uri="{BB962C8B-B14F-4D97-AF65-F5344CB8AC3E}">
        <p14:creationId xmlns:p14="http://schemas.microsoft.com/office/powerpoint/2010/main" val="1090994602"/>
      </p:ext>
    </p:extLst>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自定义版式">
    <p:spTree>
      <p:nvGrpSpPr>
        <p:cNvPr id="1" name=""/>
        <p:cNvGrpSpPr/>
        <p:nvPr/>
      </p:nvGrpSpPr>
      <p:grpSpPr>
        <a:xfrm>
          <a:off x="0" y="0"/>
          <a:ext cx="0" cy="0"/>
        </a:xfrm>
      </p:grpSpPr>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_标题幻灯片">
    <p:spTree>
      <p:nvGrpSpPr>
        <p:cNvPr id="1" name=""/>
        <p:cNvGrpSpPr/>
        <p:nvPr/>
      </p:nvGrpSpPr>
      <p:grpSpPr>
        <a:xfrm>
          <a:off x="0" y="0"/>
          <a:ext cx="0" cy="0"/>
        </a:xfrm>
      </p:grpSpPr>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节标题">
    <p:spTree>
      <p:nvGrpSpPr>
        <p:cNvPr id="1" name=""/>
        <p:cNvGrpSpPr/>
        <p:nvPr/>
      </p:nvGrpSpPr>
      <p:grpSpPr>
        <a:xfrm>
          <a:off x="0" y="0"/>
          <a:ext cx="0" cy="0"/>
        </a:xfrm>
      </p:grpSpPr>
      <p:sp>
        <p:nvSpPr>
          <p:cNvPr id="2" name="矩形 1"/>
          <p:cNvSpPr/>
          <p:nvPr userDrawn="1"/>
        </p:nvSpPr>
        <p:spPr>
          <a:xfrm>
            <a:off x="1" y="0"/>
            <a:ext cx="12192000" cy="6858000"/>
          </a:xfrm>
          <a:prstGeom prst="rect">
            <a:avLst/>
          </a:prstGeom>
          <a:solidFill>
            <a:srgbClr val="B5DDE9">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solidFill>
                <a:prstClr val="white"/>
              </a:solidFill>
            </a:endParaRPr>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2_节标题">
    <p:spTree>
      <p:nvGrpSpPr>
        <p:cNvPr id="1" name=""/>
        <p:cNvGrpSpPr/>
        <p:nvPr/>
      </p:nvGrpSpPr>
      <p:grpSpPr>
        <a:xfrm>
          <a:off x="0" y="0"/>
          <a:ext cx="0" cy="0"/>
        </a:xfrm>
      </p:grpSpPr>
      <p:sp>
        <p:nvSpPr>
          <p:cNvPr id="2" name="矩形 1"/>
          <p:cNvSpPr/>
          <p:nvPr userDrawn="1"/>
        </p:nvSpPr>
        <p:spPr>
          <a:xfrm>
            <a:off x="1" y="907200"/>
            <a:ext cx="12192000" cy="5950800"/>
          </a:xfrm>
          <a:prstGeom prst="rect">
            <a:avLst/>
          </a:prstGeom>
          <a:solidFill>
            <a:srgbClr val="B5DDE9">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solidFill>
                <a:prstClr val="white"/>
              </a:solidFill>
            </a:endParaRPr>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6_节标题">
    <p:spTree>
      <p:nvGrpSpPr>
        <p:cNvPr id="1" name=""/>
        <p:cNvGrpSpPr/>
        <p:nvPr/>
      </p:nvGrpSpPr>
      <p:grpSpPr>
        <a:xfrm>
          <a:off x="0" y="0"/>
          <a:ext cx="0" cy="0"/>
        </a:xfrm>
      </p:grpSpPr>
      <p:sp>
        <p:nvSpPr>
          <p:cNvPr id="2" name="矩形 1"/>
          <p:cNvSpPr/>
          <p:nvPr userDrawn="1"/>
        </p:nvSpPr>
        <p:spPr>
          <a:xfrm>
            <a:off x="1" y="1267200"/>
            <a:ext cx="12192000" cy="5590800"/>
          </a:xfrm>
          <a:prstGeom prst="rect">
            <a:avLst/>
          </a:prstGeom>
          <a:solidFill>
            <a:srgbClr val="B5DDE9">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solidFill>
                <a:prstClr val="white"/>
              </a:solidFill>
            </a:endParaRPr>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5_节标题">
    <p:spTree>
      <p:nvGrpSpPr>
        <p:cNvPr id="1" name=""/>
        <p:cNvGrpSpPr/>
        <p:nvPr/>
      </p:nvGrpSpPr>
      <p:grpSpPr>
        <a:xfrm>
          <a:off x="0" y="0"/>
          <a:ext cx="0" cy="0"/>
        </a:xfrm>
      </p:grpSpPr>
      <p:sp>
        <p:nvSpPr>
          <p:cNvPr id="2" name="矩形 1"/>
          <p:cNvSpPr/>
          <p:nvPr userDrawn="1"/>
        </p:nvSpPr>
        <p:spPr>
          <a:xfrm>
            <a:off x="1" y="1627200"/>
            <a:ext cx="12192000" cy="5230800"/>
          </a:xfrm>
          <a:prstGeom prst="rect">
            <a:avLst/>
          </a:prstGeom>
          <a:solidFill>
            <a:srgbClr val="B5DDE9">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solidFill>
                <a:prstClr val="white"/>
              </a:solidFill>
            </a:endParaRPr>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4_节标题">
    <p:spTree>
      <p:nvGrpSpPr>
        <p:cNvPr id="1" name=""/>
        <p:cNvGrpSpPr/>
        <p:nvPr/>
      </p:nvGrpSpPr>
      <p:grpSpPr>
        <a:xfrm>
          <a:off x="0" y="0"/>
          <a:ext cx="0" cy="0"/>
        </a:xfrm>
      </p:grpSpPr>
      <p:sp>
        <p:nvSpPr>
          <p:cNvPr id="2" name="矩形 1"/>
          <p:cNvSpPr/>
          <p:nvPr userDrawn="1"/>
        </p:nvSpPr>
        <p:spPr>
          <a:xfrm>
            <a:off x="1" y="1987200"/>
            <a:ext cx="12192000" cy="4870800"/>
          </a:xfrm>
          <a:prstGeom prst="rect">
            <a:avLst/>
          </a:prstGeom>
          <a:solidFill>
            <a:srgbClr val="B5DDE9">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solidFill>
                <a:prstClr val="white"/>
              </a:solidFill>
            </a:endParaRPr>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3_节标题">
    <p:spTree>
      <p:nvGrpSpPr>
        <p:cNvPr id="1" name=""/>
        <p:cNvGrpSpPr/>
        <p:nvPr/>
      </p:nvGrpSpPr>
      <p:grpSpPr>
        <a:xfrm>
          <a:off x="0" y="0"/>
          <a:ext cx="0" cy="0"/>
        </a:xfrm>
      </p:grpSpPr>
      <p:sp>
        <p:nvSpPr>
          <p:cNvPr id="2" name="矩形 1"/>
          <p:cNvSpPr/>
          <p:nvPr userDrawn="1"/>
        </p:nvSpPr>
        <p:spPr>
          <a:xfrm>
            <a:off x="1" y="2347200"/>
            <a:ext cx="12192000" cy="4510800"/>
          </a:xfrm>
          <a:prstGeom prst="rect">
            <a:avLst/>
          </a:prstGeom>
          <a:solidFill>
            <a:srgbClr val="B5DDE9">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solidFill>
                <a:prstClr val="white"/>
              </a:solidFill>
            </a:endParaRPr>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_节标题">
    <p:spTree>
      <p:nvGrpSpPr>
        <p:cNvPr id="1" name=""/>
        <p:cNvGrpSpPr/>
        <p:nvPr/>
      </p:nvGrpSpPr>
      <p:grpSpPr>
        <a:xfrm>
          <a:off x="0" y="0"/>
          <a:ext cx="0" cy="0"/>
        </a:xfrm>
      </p:grpSpPr>
      <p:sp>
        <p:nvSpPr>
          <p:cNvPr id="3" name="矩形 2"/>
          <p:cNvSpPr/>
          <p:nvPr userDrawn="1"/>
        </p:nvSpPr>
        <p:spPr>
          <a:xfrm>
            <a:off x="1" y="2709087"/>
            <a:ext cx="12192000" cy="4148913"/>
          </a:xfrm>
          <a:prstGeom prst="rect">
            <a:avLst/>
          </a:prstGeom>
          <a:solidFill>
            <a:srgbClr val="B5DDE9">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_节标题">
    <p:spTree>
      <p:nvGrpSpPr>
        <p:cNvPr id="1" name=""/>
        <p:cNvGrpSpPr/>
        <p:nvPr/>
      </p:nvGrpSpPr>
      <p:grpSpPr>
        <a:xfrm>
          <a:off x="0" y="0"/>
          <a:ext cx="0" cy="0"/>
        </a:xfrm>
      </p:grpSpPr>
      <p:sp>
        <p:nvSpPr>
          <p:cNvPr id="3" name="矩形 2"/>
          <p:cNvSpPr/>
          <p:nvPr userDrawn="1"/>
        </p:nvSpPr>
        <p:spPr>
          <a:xfrm>
            <a:off x="-3175" y="3068960"/>
            <a:ext cx="12192000" cy="3789040"/>
          </a:xfrm>
          <a:prstGeom prst="rect">
            <a:avLst/>
          </a:prstGeom>
          <a:solidFill>
            <a:srgbClr val="B5DDE9">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solidFill>
                <a:prstClr val="white"/>
              </a:solidFill>
            </a:endParaRPr>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4_节标题">
    <p:spTree>
      <p:nvGrpSpPr>
        <p:cNvPr id="1" name=""/>
        <p:cNvGrpSpPr/>
        <p:nvPr/>
      </p:nvGrpSpPr>
      <p:grpSpPr>
        <a:xfrm>
          <a:off x="0" y="0"/>
          <a:ext cx="0" cy="0"/>
        </a:xfrm>
      </p:grpSpPr>
      <p:sp>
        <p:nvSpPr>
          <p:cNvPr id="3" name="矩形 2"/>
          <p:cNvSpPr/>
          <p:nvPr userDrawn="1"/>
        </p:nvSpPr>
        <p:spPr>
          <a:xfrm>
            <a:off x="1" y="3429000"/>
            <a:ext cx="12192000" cy="34290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5_节标题">
    <p:spTree>
      <p:nvGrpSpPr>
        <p:cNvPr id="1" name=""/>
        <p:cNvGrpSpPr/>
        <p:nvPr/>
      </p:nvGrpSpPr>
      <p:grpSpPr>
        <a:xfrm>
          <a:off x="0" y="0"/>
          <a:ext cx="0" cy="0"/>
        </a:xfrm>
      </p:grpSpPr>
      <p:sp>
        <p:nvSpPr>
          <p:cNvPr id="3" name="矩形 2"/>
          <p:cNvSpPr/>
          <p:nvPr userDrawn="1"/>
        </p:nvSpPr>
        <p:spPr>
          <a:xfrm>
            <a:off x="1" y="3787200"/>
            <a:ext cx="12192000" cy="307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6_节标题">
    <p:spTree>
      <p:nvGrpSpPr>
        <p:cNvPr id="1" name=""/>
        <p:cNvGrpSpPr/>
        <p:nvPr/>
      </p:nvGrpSpPr>
      <p:grpSpPr>
        <a:xfrm>
          <a:off x="0" y="0"/>
          <a:ext cx="0" cy="0"/>
        </a:xfrm>
      </p:grpSpPr>
      <p:sp>
        <p:nvSpPr>
          <p:cNvPr id="3" name="矩形 2"/>
          <p:cNvSpPr/>
          <p:nvPr userDrawn="1"/>
        </p:nvSpPr>
        <p:spPr>
          <a:xfrm>
            <a:off x="1" y="4147200"/>
            <a:ext cx="12192000" cy="271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7_节标题">
    <p:spTree>
      <p:nvGrpSpPr>
        <p:cNvPr id="1" name=""/>
        <p:cNvGrpSpPr/>
        <p:nvPr/>
      </p:nvGrpSpPr>
      <p:grpSpPr>
        <a:xfrm>
          <a:off x="0" y="0"/>
          <a:ext cx="0" cy="0"/>
        </a:xfrm>
      </p:grpSpPr>
      <p:sp>
        <p:nvSpPr>
          <p:cNvPr id="3" name="矩形 2"/>
          <p:cNvSpPr/>
          <p:nvPr userDrawn="1"/>
        </p:nvSpPr>
        <p:spPr>
          <a:xfrm>
            <a:off x="1" y="4507200"/>
            <a:ext cx="12192000" cy="235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8_节标题">
    <p:spTree>
      <p:nvGrpSpPr>
        <p:cNvPr id="1" name=""/>
        <p:cNvGrpSpPr/>
        <p:nvPr/>
      </p:nvGrpSpPr>
      <p:grpSpPr>
        <a:xfrm>
          <a:off x="0" y="0"/>
          <a:ext cx="0" cy="0"/>
        </a:xfrm>
      </p:grpSpPr>
      <p:sp>
        <p:nvSpPr>
          <p:cNvPr id="3" name="矩形 2"/>
          <p:cNvSpPr/>
          <p:nvPr userDrawn="1"/>
        </p:nvSpPr>
        <p:spPr>
          <a:xfrm>
            <a:off x="1" y="4867200"/>
            <a:ext cx="12192000" cy="199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9_节标题">
    <p:spTree>
      <p:nvGrpSpPr>
        <p:cNvPr id="1" name=""/>
        <p:cNvGrpSpPr/>
        <p:nvPr/>
      </p:nvGrpSpPr>
      <p:grpSpPr>
        <a:xfrm>
          <a:off x="0" y="0"/>
          <a:ext cx="0" cy="0"/>
        </a:xfrm>
      </p:grpSpPr>
      <p:sp>
        <p:nvSpPr>
          <p:cNvPr id="3" name="矩形 2"/>
          <p:cNvSpPr/>
          <p:nvPr userDrawn="1"/>
        </p:nvSpPr>
        <p:spPr>
          <a:xfrm>
            <a:off x="1" y="5227200"/>
            <a:ext cx="12192000" cy="163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0_节标题">
    <p:spTree>
      <p:nvGrpSpPr>
        <p:cNvPr id="1" name=""/>
        <p:cNvGrpSpPr/>
        <p:nvPr/>
      </p:nvGrpSpPr>
      <p:grpSpPr>
        <a:xfrm>
          <a:off x="0" y="0"/>
          <a:ext cx="0" cy="0"/>
        </a:xfrm>
      </p:grpSpPr>
      <p:sp>
        <p:nvSpPr>
          <p:cNvPr id="3" name="矩形 2"/>
          <p:cNvSpPr/>
          <p:nvPr userDrawn="1"/>
        </p:nvSpPr>
        <p:spPr>
          <a:xfrm>
            <a:off x="1" y="5587200"/>
            <a:ext cx="12192000" cy="127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1_节标题">
    <p:spTree>
      <p:nvGrpSpPr>
        <p:cNvPr id="1" name=""/>
        <p:cNvGrpSpPr/>
        <p:nvPr/>
      </p:nvGrpSpPr>
      <p:grpSpPr>
        <a:xfrm>
          <a:off x="0" y="0"/>
          <a:ext cx="0" cy="0"/>
        </a:xfrm>
      </p:grpSpPr>
      <p:sp>
        <p:nvSpPr>
          <p:cNvPr id="3" name="矩形 2"/>
          <p:cNvSpPr/>
          <p:nvPr userDrawn="1"/>
        </p:nvSpPr>
        <p:spPr>
          <a:xfrm>
            <a:off x="1" y="5947200"/>
            <a:ext cx="12192000" cy="91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7_节标题">
    <p:spTree>
      <p:nvGrpSpPr>
        <p:cNvPr id="1" name=""/>
        <p:cNvGrpSpPr/>
        <p:nvPr/>
      </p:nvGrpSpPr>
      <p:grpSpPr>
        <a:xfrm>
          <a:off x="0" y="0"/>
          <a:ext cx="0" cy="0"/>
        </a:xfrm>
      </p:grpSpPr>
      <p:sp>
        <p:nvSpPr>
          <p:cNvPr id="3" name="矩形 2"/>
          <p:cNvSpPr/>
          <p:nvPr userDrawn="1"/>
        </p:nvSpPr>
        <p:spPr>
          <a:xfrm>
            <a:off x="1" y="6307200"/>
            <a:ext cx="12192000" cy="55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自定义版式">
    <p:spTree>
      <p:nvGrpSpPr>
        <p:cNvPr id="1" name=""/>
        <p:cNvGrpSpPr/>
        <p:nvPr/>
      </p:nvGrpSpPr>
      <p:grpSpPr>
        <a:xfrm>
          <a:off x="0" y="0"/>
          <a:ext cx="0" cy="0"/>
        </a:xfrm>
      </p:grpSpPr>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slideLayout" Target="../slideLayouts/slideLayout20.xml" /><Relationship Id="rId21" Type="http://schemas.openxmlformats.org/officeDocument/2006/relationships/slideLayout" Target="../slideLayouts/slideLayout21.xml" /><Relationship Id="rId22" Type="http://schemas.openxmlformats.org/officeDocument/2006/relationships/slideLayout" Target="../slideLayouts/slideLayout22.xml" /><Relationship Id="rId23" Type="http://schemas.openxmlformats.org/officeDocument/2006/relationships/slideLayout" Target="../slideLayouts/slideLayout23.xml" /><Relationship Id="rId24" Type="http://schemas.openxmlformats.org/officeDocument/2006/relationships/slideLayout" Target="../slideLayouts/slideLayout24.xml" /><Relationship Id="rId25" Type="http://schemas.openxmlformats.org/officeDocument/2006/relationships/slideLayout" Target="../slideLayouts/slideLayout25.xml" /><Relationship Id="rId26" Type="http://schemas.openxmlformats.org/officeDocument/2006/relationships/slideLayout" Target="../slideLayouts/slideLayout26.xml" /><Relationship Id="rId27" Type="http://schemas.openxmlformats.org/officeDocument/2006/relationships/slideLayout" Target="../slideLayouts/slideLayout27.xml" /><Relationship Id="rId28" Type="http://schemas.openxmlformats.org/officeDocument/2006/relationships/slideLayout" Target="../slideLayouts/slideLayout28.xml" /><Relationship Id="rId29" Type="http://schemas.openxmlformats.org/officeDocument/2006/relationships/slideLayout" Target="../slideLayouts/slideLayout29.xml" /><Relationship Id="rId3" Type="http://schemas.openxmlformats.org/officeDocument/2006/relationships/slideLayout" Target="../slideLayouts/slideLayout3.xml" /><Relationship Id="rId30" Type="http://schemas.openxmlformats.org/officeDocument/2006/relationships/slideLayout" Target="../slideLayouts/slideLayout30.xml" /><Relationship Id="rId31" Type="http://schemas.openxmlformats.org/officeDocument/2006/relationships/slideLayout" Target="../slideLayouts/slideLayout31.xml" /><Relationship Id="rId32" Type="http://schemas.openxmlformats.org/officeDocument/2006/relationships/slideLayout" Target="../slideLayouts/slideLayout32.xml" /><Relationship Id="rId33" Type="http://schemas.openxmlformats.org/officeDocument/2006/relationships/image" Target="../media/image1.png" /><Relationship Id="rId34" Type="http://schemas.openxmlformats.org/officeDocument/2006/relationships/image" Target="file:///D:\qq&#25991;&#20214;\712321467\Image\C2C\Image2\%7b75232B38-A165-1FB7-499C-2E1C792CACB5%7d.png" TargetMode="External" /><Relationship Id="rId35" Type="http://schemas.openxmlformats.org/officeDocument/2006/relationships/image" Target="../media/image2.png" /><Relationship Id="rId36" Type="http://schemas.openxmlformats.org/officeDocument/2006/relationships/theme" Target="../theme/theme1.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a:xfrm>
          <a:off x="0" y="0"/>
          <a:ext cx="0" cy="0"/>
        </a:xfrm>
      </p:grpSpPr>
      <p:pic>
        <p:nvPicPr>
          <p:cNvPr id="1026" name="图片 25">
            <a:extLst>
              <a:ext uri="{FF2B5EF4-FFF2-40B4-BE49-F238E27FC236}">
                <a16:creationId xmlns:a16="http://schemas.microsoft.com/office/drawing/2014/main" id="{55086B93-3673-F4EE-9D29-131FB8A90C18}"/>
              </a:ext>
            </a:extLst>
          </p:cNvPr>
          <p:cNvPicPr>
            <a:picLocks noChangeAspect="1"/>
          </p:cNvPicPr>
          <p:nvPr/>
        </p:nvPicPr>
        <p:blipFill>
          <a:blip r:embed="rId33">
            <a:extLst>
              <a:ext uri="{28A0092B-C50C-407E-A947-70E740481C1C}">
                <a14:useLocalDpi xmlns:a14="http://schemas.microsoft.com/office/drawing/2010/main" val="0"/>
              </a:ext>
            </a:extLst>
          </a:blip>
          <a:stretch>
            <a:fillRect/>
          </a:stretch>
        </p:blipFill>
        <p:spPr bwMode="auto">
          <a:xfrm>
            <a:off x="0" y="0"/>
            <a:ext cx="121888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标题占位符 1">
            <a:extLst>
              <a:ext uri="{FF2B5EF4-FFF2-40B4-BE49-F238E27FC236}">
                <a16:creationId xmlns:a16="http://schemas.microsoft.com/office/drawing/2014/main" id="{088E7991-5F41-3430-8B2E-36D6C64A01A2}"/>
              </a:ext>
            </a:extLst>
          </p:cNvPr>
          <p:cNvSpPr>
            <a:spLocks noGrp="1"/>
          </p:cNvSpPr>
          <p:nvPr>
            <p:ph type="title"/>
          </p:nvPr>
        </p:nvSpPr>
        <p:spPr bwMode="auto">
          <a:xfrm>
            <a:off x="837982" y="365126"/>
            <a:ext cx="105128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28" name="文本占位符 2">
            <a:extLst>
              <a:ext uri="{FF2B5EF4-FFF2-40B4-BE49-F238E27FC236}">
                <a16:creationId xmlns:a16="http://schemas.microsoft.com/office/drawing/2014/main" id="{ADF1AA16-CCCC-27D2-75DA-E4D0A7D61029}"/>
              </a:ext>
            </a:extLst>
          </p:cNvPr>
          <p:cNvSpPr>
            <a:spLocks noGrp="1"/>
          </p:cNvSpPr>
          <p:nvPr>
            <p:ph type="body" idx="1"/>
          </p:nvPr>
        </p:nvSpPr>
        <p:spPr bwMode="auto">
          <a:xfrm>
            <a:off x="837982" y="1825625"/>
            <a:ext cx="10512862"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115F09BE-D36E-A755-7A52-320F8B60E1E7}"/>
              </a:ext>
            </a:extLst>
          </p:cNvPr>
          <p:cNvSpPr>
            <a:spLocks noGrp="1"/>
          </p:cNvSpPr>
          <p:nvPr>
            <p:ph type="dt" sz="half" idx="2"/>
          </p:nvPr>
        </p:nvSpPr>
        <p:spPr>
          <a:xfrm>
            <a:off x="837982" y="6356351"/>
            <a:ext cx="2742486" cy="365125"/>
          </a:xfrm>
          <a:prstGeom prst="rect">
            <a:avLst/>
          </a:prstGeom>
        </p:spPr>
        <p:txBody>
          <a:bodyPr vert="horz" lIns="91440" tIns="45720" rIns="91440" bIns="45720" rtlCol="0" anchor="ctr"/>
          <a:lstStyle>
            <a:lvl1pPr algn="l" eaLnBrk="1" fontAlgn="auto" hangingPunct="1">
              <a:spcBef>
                <a:spcPct val="0"/>
              </a:spcBef>
              <a:spcAft>
                <a:spcPct val="0"/>
              </a:spcAft>
              <a:defRPr sz="1200" smtClean="0">
                <a:solidFill>
                  <a:schemeClr val="tx1">
                    <a:tint val="75000"/>
                  </a:schemeClr>
                </a:solidFill>
                <a:latin typeface="+mn-lt"/>
                <a:ea typeface="+mn-ea"/>
              </a:defRPr>
            </a:lvl1pPr>
          </a:lstStyle>
          <a:p>
            <a:pPr>
              <a:defRPr/>
            </a:pPr>
            <a:fld id="{89863C29-401B-42B4-A779-C4D0E4D88037}" type="datetimeFigureOut">
              <a:rPr lang="zh-CN" altLang="en-US"/>
              <a:pPr>
                <a:defRPr/>
              </a:pPr>
              <a:t>2022/9/14</a:t>
            </a:fld>
            <a:endParaRPr lang="zh-CN" altLang="en-US"/>
          </a:p>
        </p:txBody>
      </p:sp>
      <p:sp>
        <p:nvSpPr>
          <p:cNvPr id="5" name="页脚占位符 4">
            <a:extLst>
              <a:ext uri="{FF2B5EF4-FFF2-40B4-BE49-F238E27FC236}">
                <a16:creationId xmlns:a16="http://schemas.microsoft.com/office/drawing/2014/main" id="{3EF6095B-E41D-26EF-73C7-752971A5841C}"/>
              </a:ext>
            </a:extLst>
          </p:cNvPr>
          <p:cNvSpPr>
            <a:spLocks noGrp="1"/>
          </p:cNvSpPr>
          <p:nvPr>
            <p:ph type="ftr" sz="quarter" idx="3"/>
          </p:nvPr>
        </p:nvSpPr>
        <p:spPr>
          <a:xfrm>
            <a:off x="4037549" y="6356351"/>
            <a:ext cx="4113728" cy="365125"/>
          </a:xfrm>
          <a:prstGeom prst="rect">
            <a:avLst/>
          </a:prstGeom>
        </p:spPr>
        <p:txBody>
          <a:bodyPr vert="horz" lIns="91440" tIns="45720" rIns="91440" bIns="45720" rtlCol="0" anchor="ctr"/>
          <a:lstStyle>
            <a:lvl1pPr algn="ctr" eaLnBrk="1" fontAlgn="auto" hangingPunct="1">
              <a:spcBef>
                <a:spcPct val="0"/>
              </a:spcBef>
              <a:spcAft>
                <a:spcPct val="0"/>
              </a:spcAft>
              <a:defRPr sz="1200">
                <a:solidFill>
                  <a:schemeClr val="tx1">
                    <a:tint val="75000"/>
                  </a:schemeClr>
                </a:solidFill>
                <a:latin typeface="+mn-lt"/>
                <a:ea typeface="+mn-ea"/>
              </a:defRPr>
            </a:lvl1pPr>
          </a:lstStyle>
          <a:p>
            <a:pPr>
              <a:defRPr/>
            </a:pPr>
            <a:endParaRPr lang="zh-CN" altLang="en-US"/>
          </a:p>
        </p:txBody>
      </p:sp>
      <p:sp>
        <p:nvSpPr>
          <p:cNvPr id="6" name="灯片编号占位符 5">
            <a:extLst>
              <a:ext uri="{FF2B5EF4-FFF2-40B4-BE49-F238E27FC236}">
                <a16:creationId xmlns:a16="http://schemas.microsoft.com/office/drawing/2014/main" id="{88B72E50-6E6D-CC8B-D183-9E893383D313}"/>
              </a:ext>
            </a:extLst>
          </p:cNvPr>
          <p:cNvSpPr>
            <a:spLocks noGrp="1"/>
          </p:cNvSpPr>
          <p:nvPr>
            <p:ph type="sldNum" sz="quarter" idx="4"/>
          </p:nvPr>
        </p:nvSpPr>
        <p:spPr>
          <a:xfrm>
            <a:off x="8608357" y="6356351"/>
            <a:ext cx="2742486"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D1EE7259-506C-47AA-BF89-6C056364C44D}" type="slidenum">
              <a:rPr lang="zh-CN" altLang="en-US"/>
              <a:t>‹#›</a:t>
            </a:fld>
            <a:endParaRPr lang="zh-CN" altLang="en-US"/>
          </a:p>
        </p:txBody>
      </p:sp>
      <p:pic>
        <p:nvPicPr>
          <p:cNvPr id="1029" name="图片 1073743875" descr="学科网 zxxk.com"/>
          <p:cNvPicPr>
            <a:picLocks noChangeAspect="1"/>
          </p:cNvPicPr>
          <p:nvPr/>
        </p:nvPicPr>
        <p:blipFill>
          <a:blip r:embed="rId35" r:link="rId34"/>
          <a:stretch>
            <a:fillRect/>
          </a:stretch>
        </p:blipFill>
        <p:spPr>
          <a:xfrm>
            <a:off x="838200" y="365125"/>
            <a:ext cx="9525" cy="9525"/>
          </a:xfrm>
          <a:prstGeom prst="rect">
            <a:avLst/>
          </a:prstGeom>
          <a:noFill/>
          <a:ln>
            <a:noFill/>
            <a:miter lim="800000"/>
          </a:ln>
        </p:spPr>
      </p:pic>
    </p:spTree>
    <p:extLst>
      <p:ext uri="{BB962C8B-B14F-4D97-AF65-F5344CB8AC3E}">
        <p14:creationId xmlns:p14="http://schemas.microsoft.com/office/powerpoint/2010/main" val="4142002941"/>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49" r:id="rId13"/>
    <p:sldLayoutId id="2147483651" r:id="rId14"/>
    <p:sldLayoutId id="2147483652" r:id="rId15"/>
    <p:sldLayoutId id="2147483653" r:id="rId16"/>
    <p:sldLayoutId id="2147483654" r:id="rId17"/>
    <p:sldLayoutId id="2147483655" r:id="rId18"/>
    <p:sldLayoutId id="2147483656" r:id="rId19"/>
    <p:sldLayoutId id="2147483657" r:id="rId20"/>
    <p:sldLayoutId id="2147483658" r:id="rId21"/>
    <p:sldLayoutId id="2147483659" r:id="rId22"/>
    <p:sldLayoutId id="2147483660" r:id="rId23"/>
    <p:sldLayoutId id="2147483661" r:id="rId24"/>
    <p:sldLayoutId id="2147483662" r:id="rId25"/>
    <p:sldLayoutId id="2147483663" r:id="rId26"/>
    <p:sldLayoutId id="2147483664" r:id="rId27"/>
    <p:sldLayoutId id="2147483665" r:id="rId28"/>
    <p:sldLayoutId id="2147483666" r:id="rId29"/>
    <p:sldLayoutId id="2147483667" r:id="rId30"/>
    <p:sldLayoutId id="2147483668" r:id="rId31"/>
    <p:sldLayoutId id="2147483669" r:id="rId32"/>
  </p:sldLayoutIdLst>
  <p:transition/>
  <p:timing/>
  <p:txStyles>
    <p:titleStyle>
      <a:lvl1pPr algn="l" rtl="0" eaLnBrk="1" fontAlgn="base" hangingPunct="1">
        <a:lnSpc>
          <a:spcPct val="90000"/>
        </a:lnSpc>
        <a:spcBef>
          <a:spcPct val="0"/>
        </a:spcBef>
        <a:spcAft>
          <a:spcPct val="0"/>
        </a:spcAft>
        <a:defRPr sz="4399" kern="1200">
          <a:solidFill>
            <a:schemeClr val="tx1"/>
          </a:solidFill>
          <a:latin typeface="+mj-lt"/>
          <a:ea typeface="+mj-ea"/>
          <a:cs typeface="+mj-cs"/>
        </a:defRPr>
      </a:lvl1pPr>
      <a:lvl2pPr algn="l" rtl="0" eaLnBrk="1" fontAlgn="base" hangingPunct="1">
        <a:lnSpc>
          <a:spcPct val="90000"/>
        </a:lnSpc>
        <a:spcBef>
          <a:spcPct val="0"/>
        </a:spcBef>
        <a:spcAft>
          <a:spcPct val="0"/>
        </a:spcAft>
        <a:defRPr sz="4399">
          <a:solidFill>
            <a:schemeClr val="tx1"/>
          </a:solidFill>
          <a:latin typeface="Calibri" panose="020f0502020204030204" pitchFamily="34" charset="0"/>
          <a:ea typeface="微软雅黑" panose="020b0503020204020204" pitchFamily="34" charset="-122"/>
        </a:defRPr>
      </a:lvl2pPr>
      <a:lvl3pPr algn="l" rtl="0" eaLnBrk="1" fontAlgn="base" hangingPunct="1">
        <a:lnSpc>
          <a:spcPct val="90000"/>
        </a:lnSpc>
        <a:spcBef>
          <a:spcPct val="0"/>
        </a:spcBef>
        <a:spcAft>
          <a:spcPct val="0"/>
        </a:spcAft>
        <a:defRPr sz="4399">
          <a:solidFill>
            <a:schemeClr val="tx1"/>
          </a:solidFill>
          <a:latin typeface="Calibri" panose="020f0502020204030204" pitchFamily="34" charset="0"/>
          <a:ea typeface="微软雅黑" panose="020b0503020204020204" pitchFamily="34" charset="-122"/>
        </a:defRPr>
      </a:lvl3pPr>
      <a:lvl4pPr algn="l" rtl="0" eaLnBrk="1" fontAlgn="base" hangingPunct="1">
        <a:lnSpc>
          <a:spcPct val="90000"/>
        </a:lnSpc>
        <a:spcBef>
          <a:spcPct val="0"/>
        </a:spcBef>
        <a:spcAft>
          <a:spcPct val="0"/>
        </a:spcAft>
        <a:defRPr sz="4399">
          <a:solidFill>
            <a:schemeClr val="tx1"/>
          </a:solidFill>
          <a:latin typeface="Calibri" panose="020f0502020204030204" pitchFamily="34" charset="0"/>
          <a:ea typeface="微软雅黑" panose="020b0503020204020204" pitchFamily="34" charset="-122"/>
        </a:defRPr>
      </a:lvl4pPr>
      <a:lvl5pPr algn="l" rtl="0" eaLnBrk="1" fontAlgn="base" hangingPunct="1">
        <a:lnSpc>
          <a:spcPct val="90000"/>
        </a:lnSpc>
        <a:spcBef>
          <a:spcPct val="0"/>
        </a:spcBef>
        <a:spcAft>
          <a:spcPct val="0"/>
        </a:spcAft>
        <a:defRPr sz="4399">
          <a:solidFill>
            <a:schemeClr val="tx1"/>
          </a:solidFill>
          <a:latin typeface="Calibri" panose="020f0502020204030204" pitchFamily="34" charset="0"/>
          <a:ea typeface="微软雅黑" panose="020b0503020204020204" pitchFamily="34" charset="-122"/>
        </a:defRPr>
      </a:lvl5pPr>
      <a:lvl6pPr marL="457063" algn="l" rtl="0" eaLnBrk="1" fontAlgn="base" hangingPunct="1">
        <a:lnSpc>
          <a:spcPct val="90000"/>
        </a:lnSpc>
        <a:spcBef>
          <a:spcPct val="0"/>
        </a:spcBef>
        <a:spcAft>
          <a:spcPct val="0"/>
        </a:spcAft>
        <a:defRPr sz="4399">
          <a:solidFill>
            <a:schemeClr val="tx1"/>
          </a:solidFill>
          <a:latin typeface="Calibri" panose="020f0502020204030204" pitchFamily="34" charset="0"/>
          <a:ea typeface="微软雅黑" panose="020b0503020204020204" pitchFamily="34" charset="-122"/>
        </a:defRPr>
      </a:lvl6pPr>
      <a:lvl7pPr marL="914126" algn="l" rtl="0" eaLnBrk="1" fontAlgn="base" hangingPunct="1">
        <a:lnSpc>
          <a:spcPct val="90000"/>
        </a:lnSpc>
        <a:spcBef>
          <a:spcPct val="0"/>
        </a:spcBef>
        <a:spcAft>
          <a:spcPct val="0"/>
        </a:spcAft>
        <a:defRPr sz="4399">
          <a:solidFill>
            <a:schemeClr val="tx1"/>
          </a:solidFill>
          <a:latin typeface="Calibri" panose="020f0502020204030204" pitchFamily="34" charset="0"/>
          <a:ea typeface="微软雅黑" panose="020b0503020204020204" pitchFamily="34" charset="-122"/>
        </a:defRPr>
      </a:lvl7pPr>
      <a:lvl8pPr marL="1371189" algn="l" rtl="0" eaLnBrk="1" fontAlgn="base" hangingPunct="1">
        <a:lnSpc>
          <a:spcPct val="90000"/>
        </a:lnSpc>
        <a:spcBef>
          <a:spcPct val="0"/>
        </a:spcBef>
        <a:spcAft>
          <a:spcPct val="0"/>
        </a:spcAft>
        <a:defRPr sz="4399">
          <a:solidFill>
            <a:schemeClr val="tx1"/>
          </a:solidFill>
          <a:latin typeface="Calibri" panose="020f0502020204030204" pitchFamily="34" charset="0"/>
          <a:ea typeface="微软雅黑" panose="020b0503020204020204" pitchFamily="34" charset="-122"/>
        </a:defRPr>
      </a:lvl8pPr>
      <a:lvl9pPr marL="1828251" algn="l" rtl="0" eaLnBrk="1" fontAlgn="base" hangingPunct="1">
        <a:lnSpc>
          <a:spcPct val="90000"/>
        </a:lnSpc>
        <a:spcBef>
          <a:spcPct val="0"/>
        </a:spcBef>
        <a:spcAft>
          <a:spcPct val="0"/>
        </a:spcAft>
        <a:defRPr sz="4399">
          <a:solidFill>
            <a:schemeClr val="tx1"/>
          </a:solidFill>
          <a:latin typeface="Calibri" panose="020f0502020204030204" pitchFamily="34" charset="0"/>
          <a:ea typeface="微软雅黑" panose="020b0503020204020204" pitchFamily="34" charset="-122"/>
        </a:defRPr>
      </a:lvl9pPr>
    </p:titleStyle>
    <p:bodyStyle>
      <a:lvl1pPr marL="228531" indent="-228531" algn="l" rtl="0" eaLnBrk="1" fontAlgn="base" hangingPunct="1">
        <a:lnSpc>
          <a:spcPct val="90000"/>
        </a:lnSpc>
        <a:spcBef>
          <a:spcPts val="1000"/>
        </a:spcBef>
        <a:spcAft>
          <a:spcPct val="0"/>
        </a:spcAft>
        <a:buFont typeface="Arial" panose="020b0604020202020204" pitchFamily="34" charset="0"/>
        <a:buChar char="•"/>
        <a:defRPr sz="2799" kern="1200">
          <a:solidFill>
            <a:schemeClr val="tx1"/>
          </a:solidFill>
          <a:latin typeface="+mn-lt"/>
          <a:ea typeface="+mn-ea"/>
          <a:cs typeface="+mn-cs"/>
        </a:defRPr>
      </a:lvl1pPr>
      <a:lvl2pPr marL="685594" indent="-228531" algn="l" rtl="0" eaLnBrk="1" fontAlgn="base" hangingPunct="1">
        <a:lnSpc>
          <a:spcPct val="90000"/>
        </a:lnSpc>
        <a:spcBef>
          <a:spcPts val="500"/>
        </a:spcBef>
        <a:spcAft>
          <a:spcPct val="0"/>
        </a:spcAft>
        <a:buFont typeface="Arial" panose="020b0604020202020204" pitchFamily="34" charset="0"/>
        <a:buChar char="•"/>
        <a:defRPr sz="2399" kern="1200">
          <a:solidFill>
            <a:schemeClr val="tx1"/>
          </a:solidFill>
          <a:latin typeface="+mn-lt"/>
          <a:ea typeface="+mn-ea"/>
          <a:cs typeface="+mn-cs"/>
        </a:defRPr>
      </a:lvl2pPr>
      <a:lvl3pPr marL="1142657" indent="-228531" algn="l" rtl="0" eaLnBrk="1" fontAlgn="base" hangingPunct="1">
        <a:lnSpc>
          <a:spcPct val="90000"/>
        </a:lnSpc>
        <a:spcBef>
          <a:spcPts val="500"/>
        </a:spcBef>
        <a:spcAft>
          <a:spcPct val="0"/>
        </a:spcAft>
        <a:buFont typeface="Arial" panose="020b0604020202020204" pitchFamily="34" charset="0"/>
        <a:buChar char="•"/>
        <a:defRPr sz="1999" kern="1200">
          <a:solidFill>
            <a:schemeClr val="tx1"/>
          </a:solidFill>
          <a:latin typeface="+mn-lt"/>
          <a:ea typeface="+mn-ea"/>
          <a:cs typeface="+mn-cs"/>
        </a:defRPr>
      </a:lvl3pPr>
      <a:lvl4pPr marL="1599720" indent="-228531"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6783" indent="-228531"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3846"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6pPr>
      <a:lvl7pPr marL="2970908"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7pPr>
      <a:lvl8pPr marL="3427971"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8pPr>
      <a:lvl9pPr marL="3885034"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9pPr>
    </p:bodyStyle>
    <p:otherStyle>
      <a:defPPr>
        <a:defRPr lang="zh-CN"/>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slide" Target="slide1.xml" TargetMode="Interna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1.xml" /><Relationship Id="rId3" Type="http://schemas.openxmlformats.org/officeDocument/2006/relationships/image" Target="../media/image3.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4.jpeg" /><Relationship Id="rId3" Type="http://schemas.openxmlformats.org/officeDocument/2006/relationships/image" Target="../media/image5.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6.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3.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4.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7.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4.jpeg" /><Relationship Id="rId3" Type="http://schemas.openxmlformats.org/officeDocument/2006/relationships/tags" Target="../tags/tag5.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6.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8.jpe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4.jpe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9.jpe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0.jpe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4.jpe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1.jpeg"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7.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8.xml"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2.jpeg"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53.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5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3.png" /><Relationship Id="rId3" Type="http://schemas.openxmlformats.org/officeDocument/2006/relationships/image" Target="../media/image14.jpeg" /></Relationships>
</file>

<file path=ppt/slides/_rels/slide55.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56.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57.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5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xml" /><Relationship Id="rId3" Type="http://schemas.openxmlformats.org/officeDocument/2006/relationships/image" Target="../media/image15.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矩形 11"/>
          <p:cNvSpPr/>
          <p:nvPr/>
        </p:nvSpPr>
        <p:spPr>
          <a:xfrm>
            <a:off x="4438228" y="1556792"/>
            <a:ext cx="7632848" cy="460375"/>
          </a:xfrm>
          <a:prstGeom prst="rect">
            <a:avLst/>
          </a:prstGeom>
        </p:spPr>
        <p:txBody>
          <a:bodyPr wrap="square">
            <a:spAutoFit/>
          </a:bodyPr>
          <a:lstStyle/>
          <a:p>
            <a:pPr algn="r"/>
            <a:r>
              <a:rPr lang="zh-CN" altLang="zh-CN" sz="2400">
                <a:solidFill>
                  <a:schemeClr val="tx1">
                    <a:lumMod val="50000"/>
                    <a:lumOff val="50000"/>
                  </a:schemeClr>
                </a:solidFill>
                <a:latin typeface="黑体" panose="02010609060101010101" pitchFamily="49" charset="-122"/>
                <a:ea typeface="黑体" panose="02010609060101010101" pitchFamily="49" charset="-122"/>
                <a:cs typeface="Times New Roman" panose="02020603050405020304" pitchFamily="18" charset="0"/>
              </a:rPr>
              <a:t>专题十　动物生命活动的调节</a:t>
            </a:r>
          </a:p>
        </p:txBody>
      </p:sp>
      <p:sp>
        <p:nvSpPr>
          <p:cNvPr id="7" name="矩形 6"/>
          <p:cNvSpPr/>
          <p:nvPr/>
        </p:nvSpPr>
        <p:spPr>
          <a:xfrm>
            <a:off x="26035" y="2162810"/>
            <a:ext cx="12186920" cy="1014730"/>
          </a:xfrm>
          <a:prstGeom prst="rect">
            <a:avLst/>
          </a:prstGeom>
        </p:spPr>
        <p:txBody>
          <a:bodyPr wrap="square">
            <a:spAutoFit/>
          </a:bodyPr>
          <a:lstStyle/>
          <a:p>
            <a:pPr algn="r" fontAlgn="auto"/>
            <a:r>
              <a:rPr lang="zh-CN" altLang="en-US" sz="6000" b="1">
                <a:solidFill>
                  <a:srgbClr val="BB9933"/>
                </a:solidFill>
                <a:latin typeface="微软雅黑" panose="020b0503020204020204" charset="-122"/>
                <a:ea typeface="微软雅黑" panose="020b0503020204020204" charset="-122"/>
                <a:cs typeface="Times New Roman" panose="02020603050405020304" pitchFamily="18" charset="0"/>
              </a:rPr>
              <a:t>考点三十一</a:t>
            </a:r>
            <a:r>
              <a:rPr lang="en-US" altLang="zh-CN" sz="6000" b="1">
                <a:solidFill>
                  <a:srgbClr val="BB9933"/>
                </a:solidFill>
                <a:latin typeface="微软雅黑" panose="020b0503020204020204" charset="-122"/>
                <a:ea typeface="微软雅黑" panose="020b0503020204020204" charset="-122"/>
                <a:cs typeface="Times New Roman" panose="02020603050405020304" pitchFamily="18" charset="0"/>
              </a:rPr>
              <a:t>   </a:t>
            </a:r>
            <a:r>
              <a:rPr lang="zh-CN" altLang="en-US" sz="6000" b="1">
                <a:solidFill>
                  <a:srgbClr val="BB9933"/>
                </a:solidFill>
                <a:latin typeface="微软雅黑" panose="020b0503020204020204" charset="-122"/>
                <a:ea typeface="微软雅黑" panose="020b0503020204020204" charset="-122"/>
                <a:cs typeface="Times New Roman" panose="02020603050405020304" pitchFamily="18" charset="0"/>
              </a:rPr>
              <a:t>免疫调节</a:t>
            </a: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矩形 7"/>
          <p:cNvSpPr/>
          <p:nvPr/>
        </p:nvSpPr>
        <p:spPr>
          <a:xfrm>
            <a:off x="262310" y="1917202"/>
            <a:ext cx="2952328" cy="2520280"/>
          </a:xfrm>
          <a:prstGeom prst="rect">
            <a:avLst/>
          </a:prstGeom>
          <a:solidFill>
            <a:schemeClr val="accent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副标题 3"/>
          <p:cNvSpPr txBox="1"/>
          <p:nvPr/>
        </p:nvSpPr>
        <p:spPr>
          <a:xfrm>
            <a:off x="-672316" y="2923791"/>
            <a:ext cx="4896544" cy="720080"/>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lgn="ctr">
              <a:buNone/>
            </a:pPr>
            <a:r>
              <a:rPr lang="zh-CN" altLang="zh-CN" sz="5400" b="1">
                <a:solidFill>
                  <a:schemeClr val="bg1">
                    <a:lumMod val="95000"/>
                  </a:schemeClr>
                </a:solidFill>
                <a:latin typeface="微软雅黑" panose="020b0503020204020204" charset="-122"/>
                <a:ea typeface="微软雅黑" panose="020b0503020204020204" charset="-122"/>
              </a:rPr>
              <a:t>必备知识</a:t>
            </a:r>
            <a:r>
              <a:rPr lang="en-US" altLang="zh-CN" sz="5400" b="1">
                <a:solidFill>
                  <a:schemeClr val="bg1">
                    <a:lumMod val="95000"/>
                  </a:schemeClr>
                </a:solidFill>
                <a:latin typeface="微软雅黑" panose="020b0503020204020204" charset="-122"/>
                <a:ea typeface="微软雅黑" panose="020b0503020204020204" charset="-122"/>
              </a:rPr>
              <a:t> </a:t>
            </a:r>
          </a:p>
          <a:p>
            <a:pPr marL="0" indent="0" algn="ctr">
              <a:buNone/>
            </a:pPr>
            <a:r>
              <a:rPr lang="zh-CN" altLang="en-US" sz="5400" b="1">
                <a:solidFill>
                  <a:schemeClr val="bg1">
                    <a:lumMod val="95000"/>
                  </a:schemeClr>
                </a:solidFill>
                <a:latin typeface="微软雅黑" panose="020b0503020204020204" charset="-122"/>
                <a:ea typeface="微软雅黑" panose="020b0503020204020204" charset="-122"/>
              </a:rPr>
              <a:t>整体提升</a:t>
            </a:r>
          </a:p>
        </p:txBody>
      </p:sp>
      <p:sp>
        <p:nvSpPr>
          <p:cNvPr id="5" name="文本框 4">
            <a:hlinkClick r:id="rId2" action="ppaction://hlinksldjump"/>
          </p:cNvPr>
          <p:cNvSpPr txBox="1"/>
          <p:nvPr/>
        </p:nvSpPr>
        <p:spPr>
          <a:xfrm>
            <a:off x="3286125" y="1772920"/>
            <a:ext cx="8914765" cy="2676525"/>
          </a:xfrm>
          <a:prstGeom prst="rect">
            <a:avLst/>
          </a:prstGeom>
          <a:noFill/>
        </p:spPr>
        <p:txBody>
          <a:bodyPr wrap="square" rtlCol="0">
            <a:spAutoFit/>
          </a:bodyPr>
          <a:lstStyle/>
          <a:p>
            <a:pPr algn="just" fontAlgn="auto">
              <a:lnSpc>
                <a:spcPct val="150000"/>
              </a:lnSpc>
            </a:pPr>
            <a:r>
              <a:rPr lang="zh-CN" altLang="zh-CN" sz="2800" b="1" kern="100">
                <a:latin typeface="微软雅黑" panose="020b0503020204020204" charset="-122"/>
                <a:ea typeface="微软雅黑" panose="020b0503020204020204" charset="-122"/>
                <a:cs typeface="微软雅黑" panose="020b0503020204020204" charset="-122"/>
                <a:sym typeface="+mn-ea"/>
              </a:rPr>
              <a:t>考法九</a:t>
            </a:r>
            <a:r>
              <a:rPr lang="en-US" altLang="zh-CN" sz="2800" b="1" kern="100">
                <a:latin typeface="微软雅黑" panose="020b0503020204020204" charset="-122"/>
                <a:ea typeface="微软雅黑" panose="020b0503020204020204" charset="-122"/>
                <a:cs typeface="微软雅黑" panose="020b0503020204020204" charset="-122"/>
                <a:sym typeface="+mn-ea"/>
              </a:rPr>
              <a:t>      </a:t>
            </a:r>
            <a:r>
              <a:rPr sz="2800" b="1" kern="100">
                <a:latin typeface="微软雅黑" panose="020b0503020204020204" charset="-122"/>
                <a:ea typeface="微软雅黑" panose="020b0503020204020204" charset="-122"/>
                <a:cs typeface="微软雅黑" panose="020b0503020204020204" charset="-122"/>
              </a:rPr>
              <a:t>免疫活性物质和免疫细胞的种类与功能</a:t>
            </a:r>
          </a:p>
          <a:p>
            <a:pPr algn="just" fontAlgn="auto">
              <a:lnSpc>
                <a:spcPct val="150000"/>
              </a:lnSpc>
            </a:pPr>
            <a:r>
              <a:rPr lang="zh-CN" sz="2800" b="1" kern="100">
                <a:latin typeface="微软雅黑" panose="020b0503020204020204" charset="-122"/>
                <a:ea typeface="微软雅黑" panose="020b0503020204020204" charset="-122"/>
                <a:cs typeface="微软雅黑" panose="020b0503020204020204" charset="-122"/>
              </a:rPr>
              <a:t>考法十</a:t>
            </a:r>
            <a:r>
              <a:rPr lang="en-US" altLang="zh-CN" sz="2800" b="1" kern="100">
                <a:latin typeface="微软雅黑" panose="020b0503020204020204" charset="-122"/>
                <a:ea typeface="微软雅黑" panose="020b0503020204020204" charset="-122"/>
                <a:cs typeface="微软雅黑" panose="020b0503020204020204" charset="-122"/>
              </a:rPr>
              <a:t>      特异性免疫过程的分析与判断</a:t>
            </a:r>
          </a:p>
          <a:p>
            <a:pPr algn="just" fontAlgn="auto">
              <a:lnSpc>
                <a:spcPct val="150000"/>
              </a:lnSpc>
            </a:pPr>
            <a:r>
              <a:rPr lang="zh-CN" sz="2800" b="1" kern="100">
                <a:latin typeface="微软雅黑" panose="020b0503020204020204" charset="-122"/>
                <a:ea typeface="微软雅黑" panose="020b0503020204020204" charset="-122"/>
                <a:cs typeface="微软雅黑" panose="020b0503020204020204" charset="-122"/>
              </a:rPr>
              <a:t>考法十一</a:t>
            </a:r>
            <a:r>
              <a:rPr lang="en-US" altLang="zh-CN" sz="2800" b="1" kern="100">
                <a:latin typeface="微软雅黑" panose="020b0503020204020204" charset="-122"/>
                <a:ea typeface="微软雅黑" panose="020b0503020204020204" charset="-122"/>
                <a:cs typeface="微软雅黑" panose="020b0503020204020204" charset="-122"/>
              </a:rPr>
              <a:t>   免疫失调引起的疾病及免疫学的应用</a:t>
            </a:r>
          </a:p>
          <a:p>
            <a:pPr algn="just" fontAlgn="auto">
              <a:lnSpc>
                <a:spcPct val="150000"/>
              </a:lnSpc>
            </a:pPr>
            <a:r>
              <a:rPr lang="zh-CN" sz="2800" b="1" kern="100">
                <a:latin typeface="微软雅黑" panose="020b0503020204020204" charset="-122"/>
                <a:ea typeface="微软雅黑" panose="020b0503020204020204" charset="-122"/>
                <a:cs typeface="微软雅黑" panose="020b0503020204020204" charset="-122"/>
              </a:rPr>
              <a:t>考法十二</a:t>
            </a:r>
            <a:r>
              <a:rPr lang="en-US" altLang="zh-CN" sz="2800" b="1" kern="100">
                <a:latin typeface="微软雅黑" panose="020b0503020204020204" charset="-122"/>
                <a:ea typeface="微软雅黑" panose="020b0503020204020204" charset="-122"/>
                <a:cs typeface="微软雅黑" panose="020b0503020204020204" charset="-122"/>
              </a:rPr>
              <a:t>   免疫学相关实验</a:t>
            </a: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考法九　免疫活性物质和免疫细胞的种类与功能</a:t>
            </a: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00" name="文本框 99"/>
          <p:cNvSpPr txBox="1"/>
          <p:nvPr/>
        </p:nvSpPr>
        <p:spPr>
          <a:xfrm>
            <a:off x="117793" y="1269047"/>
            <a:ext cx="5080000" cy="398780"/>
          </a:xfrm>
          <a:prstGeom prst="rect">
            <a:avLst/>
          </a:prstGeom>
          <a:noFill/>
          <a:ln w="9525">
            <a:noFill/>
          </a:ln>
        </p:spPr>
        <p:txBody>
          <a:bodyPr>
            <a:spAutoFit/>
          </a:bodyPr>
          <a:lstStyle/>
          <a:p>
            <a:pPr indent="0"/>
            <a:r>
              <a:rPr lang="en-US" sz="2000" b="1">
                <a:latin typeface="Times New Roman" panose="02020603050405020304" pitchFamily="18" charset="0"/>
                <a:ea typeface="宋体" panose="02010600030101010101" pitchFamily="2" charset="-122"/>
                <a:cs typeface="Times New Roman" panose="02020603050405020304" pitchFamily="18" charset="0"/>
              </a:rPr>
              <a:t>1</a:t>
            </a:r>
            <a:r>
              <a:rPr lang="zh-CN" sz="2000" b="1">
                <a:latin typeface="Times New Roman" panose="02020603050405020304" pitchFamily="18" charset="0"/>
                <a:ea typeface="宋体" panose="02010600030101010101" pitchFamily="2" charset="-122"/>
                <a:cs typeface="Times New Roman" panose="02020603050405020304" pitchFamily="18" charset="0"/>
              </a:rPr>
              <a:t>．溶菌酶、抗体和细胞因子的比较</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graphicFrame>
        <p:nvGraphicFramePr>
          <p:cNvPr id="6" name="表格 5"/>
          <p:cNvGraphicFramePr>
            <a:graphicFrameLocks noGrp="1"/>
          </p:cNvGraphicFramePr>
          <p:nvPr>
            <p:custDataLst>
              <p:tags r:id="rId2"/>
            </p:custDataLst>
          </p:nvPr>
        </p:nvGraphicFramePr>
        <p:xfrm>
          <a:off x="406400" y="1803400"/>
          <a:ext cx="11366500" cy="2548255"/>
        </p:xfrm>
        <a:graphic>
          <a:graphicData uri="http://schemas.openxmlformats.org/drawingml/2006/table">
            <a:tbl>
              <a:tblPr firstRow="1" bandRow="1">
                <a:tableStyleId>{5940675A-B579-460E-94D1-54222C63F5DA}</a:tableStyleId>
              </a:tblPr>
              <a:tblGrid>
                <a:gridCol w="1976120">
                  <a:extLst>
                    <a:ext uri="{9D8B030D-6E8A-4147-A177-3AD203B41FA5}">
                      <a16:colId xmlns:a16="http://schemas.microsoft.com/office/drawing/2014/main" val="20000"/>
                    </a:ext>
                  </a:extLst>
                </a:gridCol>
                <a:gridCol w="2507615">
                  <a:extLst>
                    <a:ext uri="{9D8B030D-6E8A-4147-A177-3AD203B41FA5}">
                      <a16:colId xmlns:a16="http://schemas.microsoft.com/office/drawing/2014/main" val="20001"/>
                    </a:ext>
                  </a:extLst>
                </a:gridCol>
                <a:gridCol w="2901950">
                  <a:extLst>
                    <a:ext uri="{9D8B030D-6E8A-4147-A177-3AD203B41FA5}">
                      <a16:colId xmlns:a16="http://schemas.microsoft.com/office/drawing/2014/main" val="20002"/>
                    </a:ext>
                  </a:extLst>
                </a:gridCol>
                <a:gridCol w="3980815">
                  <a:extLst>
                    <a:ext uri="{9D8B030D-6E8A-4147-A177-3AD203B41FA5}">
                      <a16:colId xmlns:a16="http://schemas.microsoft.com/office/drawing/2014/main" val="20003"/>
                    </a:ext>
                  </a:extLst>
                </a:gridCol>
              </a:tblGrid>
              <a:tr h="274320">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项目</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溶菌酶</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抗体</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细胞因子</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262380">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概念</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一种能水解细菌</a:t>
                      </a:r>
                      <a:r>
                        <a:rPr lang="en-US" sz="1800" b="0">
                          <a:latin typeface="宋体" panose="02010600030101010101" pitchFamily="2" charset="-122"/>
                          <a:ea typeface="宋体" panose="02010600030101010101" pitchFamily="2" charset="-122"/>
                          <a:cs typeface="宋体" panose="02010600030101010101" pitchFamily="2" charset="-122"/>
                        </a:rPr>
                        <a:t>细胞壁中黏多糖的碱性酶</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机体产生的专门应对抗原的蛋白质</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通常是由辅助性T细胞产生、通过影响其他免疫细胞的功能而改变免疫系统的反应的物质</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31825">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特点</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在血浆和唾液中起作用，不具有特异性</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特异性</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一般通过与相应受体结合起作用</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79730">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举例</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抗毒素、凝集素</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干扰素、白细胞介素</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pic>
        <p:nvPicPr>
          <p:cNvPr id="7" name="图片 6"/>
          <p:cNvPicPr/>
          <p:nvPr/>
        </p:nvPicPr>
        <p:blipFill>
          <a:blip r:embed="rId3"/>
          <a:stretch>
            <a:fillRect/>
          </a:stretch>
        </p:blipFill>
        <p:spPr>
          <a:xfrm>
            <a:off x="189865" y="4725035"/>
            <a:ext cx="752475" cy="290830"/>
          </a:xfrm>
          <a:prstGeom prst="rect">
            <a:avLst/>
          </a:prstGeom>
          <a:noFill/>
          <a:ln w="9525">
            <a:noFill/>
          </a:ln>
        </p:spPr>
      </p:pic>
      <p:sp>
        <p:nvSpPr>
          <p:cNvPr id="101" name="文本框 100"/>
          <p:cNvSpPr txBox="1"/>
          <p:nvPr/>
        </p:nvSpPr>
        <p:spPr>
          <a:xfrm>
            <a:off x="207645" y="5013325"/>
            <a:ext cx="11774170" cy="101473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u="wavy">
                <a:latin typeface="Times New Roman" panose="02020603050405020304" pitchFamily="18" charset="0"/>
                <a:ea typeface="宋体" panose="02010600030101010101" pitchFamily="2" charset="-122"/>
                <a:cs typeface="Times New Roman" panose="02020603050405020304" pitchFamily="18" charset="0"/>
              </a:rPr>
              <a:t>抗体都是蛋白质，抗原多数也是蛋白质，自身成分也可能成为抗原，如癌细胞</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u="wavy">
                <a:latin typeface="Times New Roman" panose="02020603050405020304" pitchFamily="18" charset="0"/>
                <a:ea typeface="宋体" panose="02010600030101010101" pitchFamily="2" charset="-122"/>
                <a:cs typeface="Times New Roman" panose="02020603050405020304" pitchFamily="18" charset="0"/>
              </a:rPr>
              <a:t>抗体主要分布在血清中，组织液和外分泌液</a:t>
            </a:r>
            <a:r>
              <a:rPr lang="en-US" sz="2000" b="0" u="wavy">
                <a:latin typeface="Times New Roman" panose="02020603050405020304" pitchFamily="18" charset="0"/>
                <a:ea typeface="宋体" panose="02010600030101010101" pitchFamily="2" charset="-122"/>
                <a:cs typeface="Times New Roman" panose="02020603050405020304" pitchFamily="18" charset="0"/>
              </a:rPr>
              <a:t>(</a:t>
            </a:r>
            <a:r>
              <a:rPr lang="zh-CN" sz="2000" b="0" u="wavy">
                <a:latin typeface="Times New Roman" panose="02020603050405020304" pitchFamily="18" charset="0"/>
                <a:ea typeface="宋体" panose="02010600030101010101" pitchFamily="2" charset="-122"/>
                <a:cs typeface="Times New Roman" panose="02020603050405020304" pitchFamily="18" charset="0"/>
              </a:rPr>
              <a:t>如乳汁</a:t>
            </a:r>
            <a:r>
              <a:rPr lang="en-US" sz="2000" b="0" u="wavy">
                <a:latin typeface="Times New Roman" panose="02020603050405020304" pitchFamily="18" charset="0"/>
                <a:ea typeface="宋体" panose="02010600030101010101" pitchFamily="2" charset="-122"/>
                <a:cs typeface="Times New Roman" panose="02020603050405020304" pitchFamily="18" charset="0"/>
              </a:rPr>
              <a:t>)</a:t>
            </a:r>
            <a:r>
              <a:rPr lang="zh-CN" sz="2000" b="0" u="wavy">
                <a:latin typeface="Times New Roman" panose="02020603050405020304" pitchFamily="18" charset="0"/>
                <a:ea typeface="宋体" panose="02010600030101010101" pitchFamily="2" charset="-122"/>
                <a:cs typeface="Times New Roman" panose="02020603050405020304" pitchFamily="18" charset="0"/>
              </a:rPr>
              <a:t>中也有少量抗体</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考法九　免疫活性物质和免疫细胞的种类与功能</a:t>
            </a: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01" name="文本框 100"/>
          <p:cNvSpPr txBox="1"/>
          <p:nvPr/>
        </p:nvSpPr>
        <p:spPr>
          <a:xfrm>
            <a:off x="231140" y="1257300"/>
            <a:ext cx="7686040" cy="398780"/>
          </a:xfrm>
          <a:prstGeom prst="rect">
            <a:avLst/>
          </a:prstGeom>
          <a:noFill/>
          <a:ln w="9525">
            <a:noFill/>
          </a:ln>
        </p:spPr>
        <p:txBody>
          <a:bodyPr wrap="square">
            <a:spAutoFit/>
          </a:bodyPr>
          <a:lstStyle/>
          <a:p>
            <a:pPr indent="0"/>
            <a:r>
              <a:rPr lang="en-US" sz="2000" b="1">
                <a:latin typeface="Times New Roman" panose="02020603050405020304" pitchFamily="18" charset="0"/>
                <a:ea typeface="宋体" panose="02010600030101010101" pitchFamily="2" charset="-122"/>
                <a:cs typeface="Times New Roman" panose="02020603050405020304" pitchFamily="18" charset="0"/>
              </a:rPr>
              <a:t>2</a:t>
            </a:r>
            <a:r>
              <a:rPr lang="zh-CN" sz="2000" b="1">
                <a:latin typeface="Times New Roman" panose="02020603050405020304" pitchFamily="18" charset="0"/>
                <a:ea typeface="宋体" panose="02010600030101010101" pitchFamily="2" charset="-122"/>
                <a:cs typeface="Times New Roman" panose="02020603050405020304" pitchFamily="18" charset="0"/>
              </a:rPr>
              <a:t>．免疫细胞的种类、来源和功能</a:t>
            </a:r>
            <a:r>
              <a:rPr lang="en-US" sz="2000" b="0">
                <a:latin typeface="Times New Roman" panose="02020603050405020304" pitchFamily="18" charset="0"/>
                <a:ea typeface="宋体" panose="02010600030101010101" pitchFamily="2" charset="-122"/>
                <a:cs typeface="Times New Roman" panose="02020603050405020304" pitchFamily="18" charset="0"/>
              </a:rPr>
              <a:t> </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graphicFrame>
        <p:nvGraphicFramePr>
          <p:cNvPr id="6" name="表格 5"/>
          <p:cNvGraphicFramePr>
            <a:graphicFrameLocks noGrp="1"/>
          </p:cNvGraphicFramePr>
          <p:nvPr>
            <p:custDataLst>
              <p:tags r:id="rId2"/>
            </p:custDataLst>
          </p:nvPr>
        </p:nvGraphicFramePr>
        <p:xfrm>
          <a:off x="367665" y="1708785"/>
          <a:ext cx="11516360" cy="3742690"/>
        </p:xfrm>
        <a:graphic>
          <a:graphicData uri="http://schemas.openxmlformats.org/drawingml/2006/table">
            <a:tbl>
              <a:tblPr firstRow="1" bandRow="1">
                <a:tableStyleId>{5940675A-B579-460E-94D1-54222C63F5DA}</a:tableStyleId>
              </a:tblPr>
              <a:tblGrid>
                <a:gridCol w="2100580">
                  <a:extLst>
                    <a:ext uri="{9D8B030D-6E8A-4147-A177-3AD203B41FA5}">
                      <a16:colId xmlns:a16="http://schemas.microsoft.com/office/drawing/2014/main" val="20000"/>
                    </a:ext>
                  </a:extLst>
                </a:gridCol>
                <a:gridCol w="4030980">
                  <a:extLst>
                    <a:ext uri="{9D8B030D-6E8A-4147-A177-3AD203B41FA5}">
                      <a16:colId xmlns:a16="http://schemas.microsoft.com/office/drawing/2014/main" val="20001"/>
                    </a:ext>
                  </a:extLst>
                </a:gridCol>
                <a:gridCol w="5384800">
                  <a:extLst>
                    <a:ext uri="{9D8B030D-6E8A-4147-A177-3AD203B41FA5}">
                      <a16:colId xmlns:a16="http://schemas.microsoft.com/office/drawing/2014/main" val="20002"/>
                    </a:ext>
                  </a:extLst>
                </a:gridCol>
              </a:tblGrid>
              <a:tr h="280670">
                <a:tc>
                  <a:txBody>
                    <a:bodyPr vert="horz"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细胞名称</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来源</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功能</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642620">
                <a:tc>
                  <a:txBody>
                    <a:bodyPr vert="horz"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吞噬细胞</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造血干细胞</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吞噬消化、抗原处理和呈递</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61340">
                <a:tc>
                  <a:txBody>
                    <a:bodyPr vert="horz"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B细胞</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造血干细胞</a:t>
                      </a:r>
                      <a:r>
                        <a:rPr lang="en-US" sz="1800">
                          <a:latin typeface="Times New Roman" panose="02020603050405020304" pitchFamily="18" charset="0"/>
                          <a:ea typeface="宋体" panose="02010600030101010101" pitchFamily="2" charset="-122"/>
                          <a:cs typeface="Times New Roman" panose="02020603050405020304" pitchFamily="18" charset="0"/>
                          <a:sym typeface="+mn-ea"/>
                        </a:rPr>
                        <a:t>(在骨髓中成熟)</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a:latin typeface="Times New Roman" panose="02020603050405020304" pitchFamily="18" charset="0"/>
                          <a:ea typeface="宋体" panose="02010600030101010101" pitchFamily="2" charset="-122"/>
                          <a:cs typeface="Times New Roman" panose="02020603050405020304" pitchFamily="18" charset="0"/>
                          <a:sym typeface="+mn-ea"/>
                        </a:rPr>
                        <a:t>识别抗原，分化成为浆细胞、记忆B细胞</a:t>
                      </a:r>
                      <a:r>
                        <a:rPr lang="en-US" sz="1800" b="0">
                          <a:latin typeface="Times New Roman" panose="02020603050405020304" pitchFamily="18" charset="0"/>
                          <a:ea typeface="宋体" panose="02010600030101010101" pitchFamily="2" charset="-122"/>
                          <a:cs typeface="Times New Roman" panose="02020603050405020304" pitchFamily="18" charset="0"/>
                        </a:rPr>
                        <a:t> </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55345">
                <a:tc>
                  <a:txBody>
                    <a:bodyPr vert="horz"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T细胞</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造血干细胞</a:t>
                      </a:r>
                      <a:r>
                        <a:rPr lang="en-US" sz="1800">
                          <a:latin typeface="Times New Roman" panose="02020603050405020304" pitchFamily="18" charset="0"/>
                          <a:ea typeface="宋体" panose="02010600030101010101" pitchFamily="2" charset="-122"/>
                          <a:cs typeface="Times New Roman" panose="02020603050405020304" pitchFamily="18" charset="0"/>
                          <a:sym typeface="+mn-ea"/>
                        </a:rPr>
                        <a:t>(在胸腺中成熟)</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a:latin typeface="Times New Roman" panose="02020603050405020304" pitchFamily="18" charset="0"/>
                          <a:ea typeface="宋体" panose="02010600030101010101" pitchFamily="2" charset="-122"/>
                          <a:cs typeface="Times New Roman" panose="02020603050405020304" pitchFamily="18" charset="0"/>
                          <a:sym typeface="+mn-ea"/>
                        </a:rPr>
                        <a:t>识别抗原，分化成辅助性T细胞、细胞毒性T细胞、记忆T细胞，辅助性T细胞可产生细胞因子</a:t>
                      </a:r>
                      <a:r>
                        <a:rPr lang="en-US" sz="1800" b="0">
                          <a:latin typeface="Times New Roman" panose="02020603050405020304" pitchFamily="18" charset="0"/>
                          <a:ea typeface="宋体" panose="02010600030101010101" pitchFamily="2" charset="-122"/>
                          <a:cs typeface="Times New Roman" panose="02020603050405020304" pitchFamily="18" charset="0"/>
                        </a:rPr>
                        <a:t> </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280670">
                <a:tc>
                  <a:txBody>
                    <a:bodyPr vert="horz"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浆细胞</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B细胞、记忆B细胞</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分泌抗体</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560705">
                <a:tc>
                  <a:txBody>
                    <a:bodyPr vert="horz"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细胞毒性</a:t>
                      </a:r>
                      <a:r>
                        <a:rPr lang="en-US" sz="1800">
                          <a:latin typeface="Times New Roman" panose="02020603050405020304" pitchFamily="18" charset="0"/>
                          <a:ea typeface="宋体" panose="02010600030101010101" pitchFamily="2" charset="-122"/>
                          <a:cs typeface="Times New Roman" panose="02020603050405020304" pitchFamily="18" charset="0"/>
                          <a:sym typeface="+mn-ea"/>
                        </a:rPr>
                        <a:t>T细胞</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a:latin typeface="Times New Roman" panose="02020603050405020304" pitchFamily="18" charset="0"/>
                          <a:ea typeface="宋体" panose="02010600030101010101" pitchFamily="2" charset="-122"/>
                          <a:cs typeface="Times New Roman" panose="02020603050405020304" pitchFamily="18" charset="0"/>
                          <a:sym typeface="+mn-ea"/>
                        </a:rPr>
                        <a:t>细胞毒性T细胞或记忆T细胞</a:t>
                      </a:r>
                      <a:r>
                        <a:rPr lang="en-US" sz="1800" b="0">
                          <a:latin typeface="Times New Roman" panose="02020603050405020304" pitchFamily="18" charset="0"/>
                          <a:ea typeface="宋体" panose="02010600030101010101" pitchFamily="2" charset="-122"/>
                          <a:cs typeface="Times New Roman" panose="02020603050405020304" pitchFamily="18" charset="0"/>
                        </a:rPr>
                        <a:t> </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a:latin typeface="Times New Roman" panose="02020603050405020304" pitchFamily="18" charset="0"/>
                          <a:ea typeface="宋体" panose="02010600030101010101" pitchFamily="2" charset="-122"/>
                          <a:cs typeface="Times New Roman" panose="02020603050405020304" pitchFamily="18" charset="0"/>
                          <a:sym typeface="+mn-ea"/>
                        </a:rPr>
                        <a:t>与靶细胞结合发挥免疫效应</a:t>
                      </a:r>
                      <a:r>
                        <a:rPr lang="en-US" sz="1800" b="0">
                          <a:latin typeface="Times New Roman" panose="02020603050405020304" pitchFamily="18" charset="0"/>
                          <a:ea typeface="宋体" panose="02010600030101010101" pitchFamily="2" charset="-122"/>
                          <a:cs typeface="Times New Roman" panose="02020603050405020304" pitchFamily="18" charset="0"/>
                        </a:rPr>
                        <a:t> </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561340">
                <a:tc>
                  <a:txBody>
                    <a:bodyPr vert="horz"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记忆细胞</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ea typeface="宋体" panose="02010600030101010101" pitchFamily="2" charset="-122"/>
                          <a:cs typeface="Times New Roman" panose="02020603050405020304" pitchFamily="18" charset="0"/>
                        </a:rPr>
                        <a:t>B细胞或T细胞</a:t>
                      </a:r>
                      <a:r>
                        <a:rPr lang="en-US" sz="1800">
                          <a:latin typeface="Times New Roman" panose="02020603050405020304" pitchFamily="18" charset="0"/>
                          <a:ea typeface="宋体" panose="02010600030101010101" pitchFamily="2" charset="-122"/>
                          <a:cs typeface="Times New Roman" panose="02020603050405020304" pitchFamily="18" charset="0"/>
                          <a:sym typeface="+mn-ea"/>
                        </a:rPr>
                        <a:t>或记忆细胞</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a:latin typeface="Times New Roman" panose="02020603050405020304" pitchFamily="18" charset="0"/>
                          <a:ea typeface="宋体" panose="02010600030101010101" pitchFamily="2" charset="-122"/>
                          <a:cs typeface="Times New Roman" panose="02020603050405020304" pitchFamily="18" charset="0"/>
                          <a:sym typeface="+mn-ea"/>
                        </a:rPr>
                        <a:t>识别抗原，分化成相应的效应细胞</a:t>
                      </a:r>
                      <a:r>
                        <a:rPr lang="en-US" sz="1800" b="0">
                          <a:latin typeface="Times New Roman" panose="02020603050405020304" pitchFamily="18" charset="0"/>
                          <a:ea typeface="宋体" panose="02010600030101010101" pitchFamily="2" charset="-122"/>
                          <a:cs typeface="Times New Roman" panose="02020603050405020304" pitchFamily="18" charset="0"/>
                        </a:rPr>
                        <a:t> </a:t>
                      </a:r>
                      <a:endParaRPr lang="en-US" altLang="en-US" sz="18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考法九　免疫活性物质和免疫细胞的种类与功能</a:t>
            </a: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pic>
        <p:nvPicPr>
          <p:cNvPr id="101" name="图片 100"/>
          <p:cNvPicPr/>
          <p:nvPr/>
        </p:nvPicPr>
        <p:blipFill>
          <a:blip r:embed="rId2"/>
          <a:stretch>
            <a:fillRect/>
          </a:stretch>
        </p:blipFill>
        <p:spPr>
          <a:xfrm>
            <a:off x="46355" y="1268730"/>
            <a:ext cx="845185" cy="326390"/>
          </a:xfrm>
          <a:prstGeom prst="rect">
            <a:avLst/>
          </a:prstGeom>
          <a:noFill/>
          <a:ln w="9525">
            <a:noFill/>
          </a:ln>
        </p:spPr>
      </p:pic>
      <p:sp>
        <p:nvSpPr>
          <p:cNvPr id="102" name="文本框 101"/>
          <p:cNvSpPr txBox="1"/>
          <p:nvPr/>
        </p:nvSpPr>
        <p:spPr>
          <a:xfrm>
            <a:off x="314325" y="1620520"/>
            <a:ext cx="11581130" cy="101473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u="wavy">
                <a:latin typeface="Times New Roman" panose="02020603050405020304" pitchFamily="18" charset="0"/>
                <a:ea typeface="宋体" panose="02010600030101010101" pitchFamily="2" charset="-122"/>
                <a:cs typeface="Times New Roman" panose="02020603050405020304" pitchFamily="18" charset="0"/>
              </a:rPr>
              <a:t>吞噬细胞既可以在非特异性免疫中</a:t>
            </a:r>
            <a:r>
              <a:rPr lang="en-US" sz="2000" b="0" u="wavy">
                <a:latin typeface="Times New Roman" panose="02020603050405020304" pitchFamily="18" charset="0"/>
                <a:ea typeface="宋体" panose="02010600030101010101" pitchFamily="2" charset="-122"/>
                <a:cs typeface="Times New Roman" panose="02020603050405020304" pitchFamily="18" charset="0"/>
              </a:rPr>
              <a:t>(</a:t>
            </a:r>
            <a:r>
              <a:rPr lang="zh-CN" sz="2000" b="0" u="wavy">
                <a:latin typeface="Times New Roman" panose="02020603050405020304" pitchFamily="18" charset="0"/>
                <a:ea typeface="宋体" panose="02010600030101010101" pitchFamily="2" charset="-122"/>
                <a:cs typeface="Times New Roman" panose="02020603050405020304" pitchFamily="18" charset="0"/>
              </a:rPr>
              <a:t>第二道防线</a:t>
            </a:r>
            <a:r>
              <a:rPr lang="en-US" sz="2000" b="0" u="wavy">
                <a:latin typeface="Times New Roman" panose="02020603050405020304" pitchFamily="18" charset="0"/>
                <a:ea typeface="宋体" panose="02010600030101010101" pitchFamily="2" charset="-122"/>
                <a:cs typeface="Times New Roman" panose="02020603050405020304" pitchFamily="18" charset="0"/>
              </a:rPr>
              <a:t>)</a:t>
            </a:r>
            <a:r>
              <a:rPr lang="zh-CN" sz="2000" b="0" u="wavy">
                <a:latin typeface="Times New Roman" panose="02020603050405020304" pitchFamily="18" charset="0"/>
                <a:ea typeface="宋体" panose="02010600030101010101" pitchFamily="2" charset="-122"/>
                <a:cs typeface="Times New Roman" panose="02020603050405020304" pitchFamily="18" charset="0"/>
              </a:rPr>
              <a:t>发挥作用，也可以在特异性免疫中发挥作用</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u="wavy">
                <a:latin typeface="Times New Roman" panose="02020603050405020304" pitchFamily="18" charset="0"/>
                <a:ea typeface="宋体" panose="02010600030101010101" pitchFamily="2" charset="-122"/>
                <a:cs typeface="Times New Roman" panose="02020603050405020304" pitchFamily="18" charset="0"/>
              </a:rPr>
              <a:t>唯一能产生抗体的细胞是浆细胞；唯一无识别功能的细胞是浆细胞，浆细胞分泌的抗体能识别抗原。</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考法九　免疫活性物质和免疫细胞的种类与功能</a:t>
            </a: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pic>
        <p:nvPicPr>
          <p:cNvPr id="2" name="图片 1"/>
          <p:cNvPicPr/>
          <p:nvPr/>
        </p:nvPicPr>
        <p:blipFill>
          <a:blip r:embed="rId2"/>
          <a:stretch>
            <a:fillRect/>
          </a:stretch>
        </p:blipFill>
        <p:spPr>
          <a:xfrm>
            <a:off x="-25400" y="1219200"/>
            <a:ext cx="982980" cy="679450"/>
          </a:xfrm>
          <a:prstGeom prst="rect">
            <a:avLst/>
          </a:prstGeom>
          <a:noFill/>
          <a:ln w="9525">
            <a:noFill/>
          </a:ln>
        </p:spPr>
      </p:pic>
      <p:sp>
        <p:nvSpPr>
          <p:cNvPr id="103" name="文本框 102"/>
          <p:cNvSpPr txBox="1"/>
          <p:nvPr/>
        </p:nvSpPr>
        <p:spPr>
          <a:xfrm>
            <a:off x="554990" y="1217930"/>
            <a:ext cx="10443210" cy="55308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9   [</a:t>
            </a:r>
            <a:r>
              <a:rPr lang="zh-CN" sz="2000" b="0">
                <a:latin typeface="Times New Roman" panose="02020603050405020304" pitchFamily="18" charset="0"/>
                <a:ea typeface="宋体" panose="02010600030101010101" pitchFamily="2" charset="-122"/>
                <a:cs typeface="Times New Roman" panose="02020603050405020304" pitchFamily="18" charset="0"/>
              </a:rPr>
              <a:t>辽宁</a:t>
            </a:r>
            <a:r>
              <a:rPr lang="en-US" sz="2000" b="0">
                <a:latin typeface="Times New Roman" panose="02020603050405020304" pitchFamily="18" charset="0"/>
                <a:ea typeface="宋体" panose="02010600030101010101" pitchFamily="2" charset="-122"/>
                <a:cs typeface="Times New Roman" panose="02020603050405020304" pitchFamily="18" charset="0"/>
              </a:rPr>
              <a:t>2021·10</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分</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下图表示人体过敏反应发生的基本过程。下列有关叙述正确的是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 </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4" name="图片 3"/>
          <p:cNvPicPr/>
          <p:nvPr/>
        </p:nvPicPr>
        <p:blipFill>
          <a:blip r:embed="rId3"/>
          <a:stretch>
            <a:fillRect/>
          </a:stretch>
        </p:blipFill>
        <p:spPr>
          <a:xfrm>
            <a:off x="3075940" y="1898650"/>
            <a:ext cx="5401310" cy="1965960"/>
          </a:xfrm>
          <a:prstGeom prst="rect">
            <a:avLst/>
          </a:prstGeom>
          <a:noFill/>
          <a:ln w="9525">
            <a:noFill/>
          </a:ln>
        </p:spPr>
      </p:pic>
      <p:sp>
        <p:nvSpPr>
          <p:cNvPr id="104" name="文本框 103"/>
          <p:cNvSpPr txBox="1"/>
          <p:nvPr/>
        </p:nvSpPr>
        <p:spPr>
          <a:xfrm>
            <a:off x="555625" y="3862705"/>
            <a:ext cx="10881360" cy="1938020"/>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．图中包含细胞免疫过程和体液免疫过程      </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a:t>
            </a: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和细胞</a:t>
            </a: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分别在骨髓和胸腺中成熟</a:t>
            </a:r>
            <a:r>
              <a:rPr lang="en-US" sz="2000" b="0">
                <a:latin typeface="Times New Roman" panose="02020603050405020304" pitchFamily="18" charset="0"/>
                <a:ea typeface="宋体" panose="02010600030101010101" pitchFamily="2" charset="-122"/>
                <a:cs typeface="Times New Roman" panose="02020603050405020304" pitchFamily="18" charset="0"/>
              </a:rPr>
              <a:t> </a:t>
            </a: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．细胞</a:t>
            </a:r>
            <a:r>
              <a:rPr lang="en-US" sz="2000" b="0">
                <a:latin typeface="Times New Roman" panose="02020603050405020304" pitchFamily="18" charset="0"/>
                <a:ea typeface="宋体" panose="02010600030101010101" pitchFamily="2" charset="-122"/>
                <a:cs typeface="Times New Roman" panose="02020603050405020304" pitchFamily="18" charset="0"/>
              </a:rPr>
              <a:t>③</a:t>
            </a:r>
            <a:r>
              <a:rPr lang="zh-CN" sz="2000" b="0">
                <a:latin typeface="Times New Roman" panose="02020603050405020304" pitchFamily="18" charset="0"/>
                <a:ea typeface="宋体" panose="02010600030101010101" pitchFamily="2" charset="-122"/>
                <a:cs typeface="Times New Roman" panose="02020603050405020304" pitchFamily="18" charset="0"/>
              </a:rPr>
              <a:t>和细胞</a:t>
            </a:r>
            <a:r>
              <a:rPr lang="en-US" sz="2000" b="0">
                <a:latin typeface="Times New Roman" panose="02020603050405020304" pitchFamily="18" charset="0"/>
                <a:ea typeface="宋体" panose="02010600030101010101" pitchFamily="2" charset="-122"/>
                <a:cs typeface="Times New Roman" panose="02020603050405020304" pitchFamily="18" charset="0"/>
              </a:rPr>
              <a:t>④</a:t>
            </a:r>
            <a:r>
              <a:rPr lang="zh-CN" sz="2000" b="0">
                <a:latin typeface="Times New Roman" panose="02020603050405020304" pitchFamily="18" charset="0"/>
                <a:ea typeface="宋体" panose="02010600030101010101" pitchFamily="2" charset="-122"/>
                <a:cs typeface="Times New Roman" panose="02020603050405020304" pitchFamily="18" charset="0"/>
              </a:rPr>
              <a:t>分别指浆细胞和记忆细胞</a:t>
            </a:r>
            <a:r>
              <a:rPr lang="en-US" sz="2000" b="0">
                <a:latin typeface="Times New Roman" panose="02020603050405020304" pitchFamily="18" charset="0"/>
                <a:ea typeface="宋体" panose="02010600030101010101" pitchFamily="2" charset="-122"/>
                <a:cs typeface="Times New Roman" panose="02020603050405020304" pitchFamily="18" charset="0"/>
              </a:rPr>
              <a:t>    </a:t>
            </a: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．用药物抑制致敏细胞释放生物活性介质可缓解过敏症状 </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考法九　免疫活性物质和免疫细胞的种类与功能</a:t>
            </a: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04" name="文本框 103"/>
          <p:cNvSpPr txBox="1"/>
          <p:nvPr/>
        </p:nvSpPr>
        <p:spPr>
          <a:xfrm>
            <a:off x="268605" y="1207770"/>
            <a:ext cx="11560175" cy="2399665"/>
          </a:xfrm>
          <a:prstGeom prst="rect">
            <a:avLst/>
          </a:prstGeom>
          <a:noFill/>
          <a:ln w="9525">
            <a:noFill/>
          </a:ln>
        </p:spPr>
        <p:txBody>
          <a:bodyPr wrap="square">
            <a:spAutoFit/>
          </a:bodyPr>
          <a:lstStyle/>
          <a:p>
            <a:pPr indent="0" algn="l" fontAlgn="auto">
              <a:lnSpc>
                <a:spcPct val="150000"/>
              </a:lnSpc>
            </a:pPr>
            <a:r>
              <a:rPr lang="zh-CN" sz="2000">
                <a:latin typeface="Times New Roman" panose="02020603050405020304" pitchFamily="18" charset="0"/>
                <a:ea typeface="宋体" panose="02010600030101010101" pitchFamily="2" charset="-122"/>
                <a:cs typeface="Times New Roman" panose="02020603050405020304" pitchFamily="18" charset="0"/>
                <a:sym typeface="+mn-ea"/>
              </a:rPr>
              <a:t>【答案】</a:t>
            </a:r>
            <a:r>
              <a:rPr lang="en-US" sz="2000">
                <a:latin typeface="Times New Roman" panose="02020603050405020304" pitchFamily="18" charset="0"/>
                <a:ea typeface="宋体" panose="02010600030101010101" pitchFamily="2" charset="-122"/>
                <a:cs typeface="Times New Roman" panose="02020603050405020304" pitchFamily="18" charset="0"/>
                <a:sym typeface="+mn-ea"/>
              </a:rPr>
              <a:t>D</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【解析】根据图中细胞</a:t>
            </a:r>
            <a:r>
              <a:rPr lang="en-US" sz="2000" b="0">
                <a:latin typeface="Times New Roman" panose="02020603050405020304" pitchFamily="18" charset="0"/>
                <a:ea typeface="宋体" panose="02010600030101010101" pitchFamily="2" charset="-122"/>
                <a:cs typeface="Times New Roman" panose="02020603050405020304" pitchFamily="18" charset="0"/>
              </a:rPr>
              <a:t>④</a:t>
            </a:r>
            <a:r>
              <a:rPr lang="zh-CN" sz="2000" b="0">
                <a:latin typeface="Times New Roman" panose="02020603050405020304" pitchFamily="18" charset="0"/>
                <a:ea typeface="宋体" panose="02010600030101010101" pitchFamily="2" charset="-122"/>
                <a:cs typeface="Times New Roman" panose="02020603050405020304" pitchFamily="18" charset="0"/>
              </a:rPr>
              <a:t>分泌抗体可知，过敏反应属于异常的体液免疫，图中不涉及细胞免疫过程，</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错误；细胞</a:t>
            </a: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是</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细胞，在胸腺中成熟，细胞</a:t>
            </a: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是</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细胞，在骨髓中成熟，</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错误；细胞</a:t>
            </a:r>
            <a:r>
              <a:rPr lang="en-US" sz="2000" b="0">
                <a:latin typeface="Times New Roman" panose="02020603050405020304" pitchFamily="18" charset="0"/>
                <a:ea typeface="宋体" panose="02010600030101010101" pitchFamily="2" charset="-122"/>
                <a:cs typeface="Times New Roman" panose="02020603050405020304" pitchFamily="18" charset="0"/>
              </a:rPr>
              <a:t>③</a:t>
            </a:r>
            <a:r>
              <a:rPr lang="zh-CN" sz="2000" b="0">
                <a:latin typeface="Times New Roman" panose="02020603050405020304" pitchFamily="18" charset="0"/>
                <a:ea typeface="宋体" panose="02010600030101010101" pitchFamily="2" charset="-122"/>
                <a:cs typeface="Times New Roman" panose="02020603050405020304" pitchFamily="18" charset="0"/>
              </a:rPr>
              <a:t>和细胞</a:t>
            </a:r>
            <a:r>
              <a:rPr lang="en-US" sz="2000" b="0">
                <a:latin typeface="Times New Roman" panose="02020603050405020304" pitchFamily="18" charset="0"/>
                <a:ea typeface="宋体" panose="02010600030101010101" pitchFamily="2" charset="-122"/>
                <a:cs typeface="Times New Roman" panose="02020603050405020304" pitchFamily="18" charset="0"/>
              </a:rPr>
              <a:t>④</a:t>
            </a:r>
            <a:r>
              <a:rPr lang="zh-CN" sz="2000" b="0">
                <a:latin typeface="Times New Roman" panose="02020603050405020304" pitchFamily="18" charset="0"/>
                <a:ea typeface="宋体" panose="02010600030101010101" pitchFamily="2" charset="-122"/>
                <a:cs typeface="Times New Roman" panose="02020603050405020304" pitchFamily="18" charset="0"/>
              </a:rPr>
              <a:t>分别是</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细胞增殖分化产生的记忆</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细胞和浆细胞，</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错误；由图可知，致敏细胞释放生物活性介质导致过敏症状，则用药物抑制致敏细胞释放生物活性介质可缓解过敏症状，</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正确。</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矩形 5"/>
          <p:cNvSpPr/>
          <p:nvPr/>
        </p:nvSpPr>
        <p:spPr>
          <a:xfrm>
            <a:off x="-25788" y="-26484"/>
            <a:ext cx="12189600" cy="6884484"/>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t>0533.0</a:t>
            </a:r>
            <a:endParaRPr lang="zh-CN" altLang="en-US"/>
          </a:p>
        </p:txBody>
      </p:sp>
      <p:sp>
        <p:nvSpPr>
          <p:cNvPr id="9" name="太阳形 8"/>
          <p:cNvSpPr/>
          <p:nvPr/>
        </p:nvSpPr>
        <p:spPr>
          <a:xfrm>
            <a:off x="2869565" y="567055"/>
            <a:ext cx="6053455" cy="5995670"/>
          </a:xfrm>
          <a:prstGeom prst="sun">
            <a:avLst/>
          </a:prstGeom>
          <a:solidFill>
            <a:srgbClr val="D49F0A"/>
          </a:solidFill>
          <a:ln>
            <a:solidFill>
              <a:srgbClr val="D49F0A"/>
            </a:solidFill>
            <a:prstDash val="dash"/>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副标题 3"/>
          <p:cNvSpPr txBox="1"/>
          <p:nvPr/>
        </p:nvSpPr>
        <p:spPr>
          <a:xfrm>
            <a:off x="3448020" y="3282216"/>
            <a:ext cx="4896544" cy="720080"/>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lgn="ctr">
              <a:buNone/>
            </a:pPr>
            <a:r>
              <a:rPr lang="zh-CN" altLang="en-US" sz="5400" b="1">
                <a:solidFill>
                  <a:schemeClr val="bg1">
                    <a:lumMod val="75000"/>
                  </a:schemeClr>
                </a:solidFill>
                <a:latin typeface="微软雅黑" panose="020b0503020204020204" charset="-122"/>
                <a:ea typeface="微软雅黑" panose="020b0503020204020204" charset="-122"/>
              </a:rPr>
              <a:t>强化模拟</a:t>
            </a:r>
            <a:endParaRPr lang="en-US" altLang="zh-CN" sz="5400" b="1">
              <a:solidFill>
                <a:schemeClr val="bg1">
                  <a:lumMod val="75000"/>
                </a:schemeClr>
              </a:solidFill>
              <a:latin typeface="微软雅黑" panose="020b0503020204020204" charset="-122"/>
              <a:ea typeface="微软雅黑" panose="020b0503020204020204" charset="-122"/>
            </a:endParaRPr>
          </a:p>
          <a:p>
            <a:pPr marL="0" indent="0" algn="ctr">
              <a:buNone/>
            </a:pPr>
            <a:r>
              <a:rPr lang="zh-CN" altLang="en-US" sz="5400" b="1">
                <a:solidFill>
                  <a:schemeClr val="bg1">
                    <a:lumMod val="75000"/>
                  </a:schemeClr>
                </a:solidFill>
                <a:latin typeface="微软雅黑" panose="020b0503020204020204" charset="-122"/>
                <a:ea typeface="微软雅黑" panose="020b0503020204020204" charset="-122"/>
              </a:rPr>
              <a:t>限时训练</a:t>
            </a:r>
            <a:endParaRPr lang="en-US" altLang="zh-CN" sz="8800" b="1">
              <a:solidFill>
                <a:schemeClr val="bg1"/>
              </a:solidFill>
              <a:latin typeface="微软雅黑" panose="020b0503020204020204" charset="-122"/>
              <a:ea typeface="微软雅黑" panose="020b0503020204020204" charset="-122"/>
            </a:endParaRPr>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题型九</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a:t>
            </a: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免疫活性物质和免疫细胞的种类与功能</a:t>
            </a:r>
          </a:p>
        </p:txBody>
      </p:sp>
      <p:sp>
        <p:nvSpPr>
          <p:cNvPr id="111" name="文本框 110"/>
          <p:cNvSpPr txBox="1"/>
          <p:nvPr/>
        </p:nvSpPr>
        <p:spPr>
          <a:xfrm>
            <a:off x="181610" y="548640"/>
            <a:ext cx="11635740" cy="706755"/>
          </a:xfrm>
          <a:prstGeom prst="rect">
            <a:avLst/>
          </a:prstGeom>
          <a:noFill/>
          <a:ln w="9525">
            <a:noFill/>
          </a:ln>
        </p:spPr>
        <p:txBody>
          <a:bodyPr wrap="square">
            <a:spAutoFit/>
          </a:bodyPr>
          <a:lstStyle/>
          <a:p>
            <a:pPr indent="0" fontAlgn="auto"/>
            <a:r>
              <a:rPr lang="en-US" sz="2000" b="0">
                <a:latin typeface="Times New Roman" panose="02020603050405020304" pitchFamily="18" charset="0"/>
                <a:ea typeface="宋体" panose="02010600030101010101" pitchFamily="2" charset="-122"/>
                <a:cs typeface="Times New Roman" panose="02020603050405020304" pitchFamily="18" charset="0"/>
              </a:rPr>
              <a:t>18</a:t>
            </a:r>
            <a:r>
              <a:rPr lang="zh-CN" sz="2000" b="0">
                <a:latin typeface="Times New Roman" panose="02020603050405020304" pitchFamily="18" charset="0"/>
                <a:ea typeface="宋体" panose="02010600030101010101" pitchFamily="2" charset="-122"/>
                <a:cs typeface="Times New Roman" panose="02020603050405020304" pitchFamily="18" charset="0"/>
              </a:rPr>
              <a:t>．如图表示人体受到</a:t>
            </a:r>
            <a:r>
              <a:rPr lang="en-US" sz="2000" b="0">
                <a:latin typeface="Times New Roman" panose="02020603050405020304" pitchFamily="18" charset="0"/>
                <a:ea typeface="宋体" panose="02010600030101010101" pitchFamily="2" charset="-122"/>
                <a:cs typeface="Times New Roman" panose="02020603050405020304" pitchFamily="18" charset="0"/>
              </a:rPr>
              <a:t>SARS</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CoV</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新型冠状病毒，一种单链</a:t>
            </a:r>
            <a:r>
              <a:rPr lang="en-US" sz="2000" b="0">
                <a:latin typeface="Times New Roman" panose="02020603050405020304" pitchFamily="18" charset="0"/>
                <a:ea typeface="宋体" panose="02010600030101010101" pitchFamily="2" charset="-122"/>
                <a:cs typeface="Times New Roman" panose="02020603050405020304" pitchFamily="18" charset="0"/>
              </a:rPr>
              <a:t>RNA</a:t>
            </a:r>
            <a:r>
              <a:rPr lang="zh-CN" sz="2000" b="0">
                <a:latin typeface="Times New Roman" panose="02020603050405020304" pitchFamily="18" charset="0"/>
                <a:ea typeface="宋体" panose="02010600030101010101" pitchFamily="2" charset="-122"/>
                <a:cs typeface="Times New Roman" panose="02020603050405020304" pitchFamily="18" charset="0"/>
              </a:rPr>
              <a:t>病毒</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攻击后发生的部分免疫反应，</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G </a:t>
            </a:r>
            <a:r>
              <a:rPr lang="zh-CN" sz="2000" b="0">
                <a:latin typeface="Times New Roman" panose="02020603050405020304" pitchFamily="18" charset="0"/>
                <a:ea typeface="宋体" panose="02010600030101010101" pitchFamily="2" charset="-122"/>
                <a:cs typeface="Times New Roman" panose="02020603050405020304" pitchFamily="18" charset="0"/>
              </a:rPr>
              <a:t>表示细胞或物质。下列有关叙述正确的是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3" name="图片 2"/>
          <p:cNvPicPr/>
          <p:nvPr/>
        </p:nvPicPr>
        <p:blipFill>
          <a:blip r:embed="rId2"/>
          <a:stretch>
            <a:fillRect/>
          </a:stretch>
        </p:blipFill>
        <p:spPr>
          <a:xfrm>
            <a:off x="4006215" y="1367155"/>
            <a:ext cx="4014470" cy="1682750"/>
          </a:xfrm>
          <a:prstGeom prst="rect">
            <a:avLst/>
          </a:prstGeom>
          <a:noFill/>
          <a:ln w="9525">
            <a:noFill/>
          </a:ln>
        </p:spPr>
      </p:pic>
      <p:sp>
        <p:nvSpPr>
          <p:cNvPr id="112" name="文本框 111"/>
          <p:cNvSpPr txBox="1"/>
          <p:nvPr/>
        </p:nvSpPr>
        <p:spPr>
          <a:xfrm>
            <a:off x="266065" y="3208655"/>
            <a:ext cx="8763635" cy="1938020"/>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rPr>
              <a:t>A</a:t>
            </a:r>
            <a:r>
              <a:rPr lang="zh-CN" sz="2000" b="0">
                <a:ea typeface="宋体" panose="02010600030101010101" pitchFamily="2" charset="-122"/>
              </a:rPr>
              <a:t>．物质</a:t>
            </a:r>
            <a:r>
              <a:rPr lang="en-US" sz="2000" b="0">
                <a:latin typeface="Times New Roman" panose="02020603050405020304" pitchFamily="18" charset="0"/>
                <a:ea typeface="宋体" panose="02010600030101010101" pitchFamily="2" charset="-122"/>
              </a:rPr>
              <a:t>C</a:t>
            </a:r>
            <a:r>
              <a:rPr lang="zh-CN" sz="2000" b="0">
                <a:ea typeface="宋体" panose="02010600030101010101" pitchFamily="2" charset="-122"/>
              </a:rPr>
              <a:t>能阻止</a:t>
            </a:r>
            <a:r>
              <a:rPr lang="en-US" sz="2000" b="0">
                <a:latin typeface="Times New Roman" panose="02020603050405020304" pitchFamily="18" charset="0"/>
                <a:ea typeface="宋体" panose="02010600030101010101" pitchFamily="2" charset="-122"/>
              </a:rPr>
              <a:t>SARS</a:t>
            </a:r>
            <a:r>
              <a:rPr lang="zh-CN" sz="2000" b="0">
                <a:ea typeface="宋体" panose="02010600030101010101" pitchFamily="2" charset="-122"/>
              </a:rPr>
              <a:t>－</a:t>
            </a:r>
            <a:r>
              <a:rPr lang="en-US" sz="2000" b="0">
                <a:latin typeface="Times New Roman" panose="02020603050405020304" pitchFamily="18" charset="0"/>
                <a:ea typeface="宋体" panose="02010600030101010101" pitchFamily="2" charset="-122"/>
              </a:rPr>
              <a:t>CoV</a:t>
            </a:r>
            <a:r>
              <a:rPr lang="zh-CN" sz="2000" b="0">
                <a:ea typeface="宋体" panose="02010600030101010101" pitchFamily="2" charset="-122"/>
              </a:rPr>
              <a:t>－</a:t>
            </a:r>
            <a:r>
              <a:rPr lang="en-US" sz="2000" b="0">
                <a:latin typeface="Times New Roman" panose="02020603050405020304" pitchFamily="18" charset="0"/>
                <a:ea typeface="宋体" panose="02010600030101010101" pitchFamily="2" charset="-122"/>
              </a:rPr>
              <a:t>2</a:t>
            </a:r>
            <a:r>
              <a:rPr lang="zh-CN" sz="2000" b="0">
                <a:ea typeface="宋体" panose="02010600030101010101" pitchFamily="2" charset="-122"/>
              </a:rPr>
              <a:t>对呼吸道上皮细胞的黏附</a:t>
            </a:r>
            <a:endParaRPr lang="en-US" sz="2000" b="0">
              <a:latin typeface="Times New Roman" panose="02020603050405020304" pitchFamily="18" charset="0"/>
              <a:ea typeface="宋体" panose="02010600030101010101" pitchFamily="2" charset="-122"/>
            </a:endParaRPr>
          </a:p>
          <a:p>
            <a:pPr indent="0" algn="l" fontAlgn="auto">
              <a:lnSpc>
                <a:spcPct val="150000"/>
              </a:lnSpc>
            </a:pPr>
            <a:r>
              <a:rPr lang="en-US" sz="2000" b="0">
                <a:latin typeface="Times New Roman" panose="02020603050405020304" pitchFamily="18" charset="0"/>
                <a:ea typeface="宋体" panose="02010600030101010101" pitchFamily="2" charset="-122"/>
              </a:rPr>
              <a:t>B</a:t>
            </a:r>
            <a:r>
              <a:rPr lang="zh-CN" sz="2000" b="0">
                <a:ea typeface="宋体" panose="02010600030101010101" pitchFamily="2" charset="-122"/>
              </a:rPr>
              <a:t>．</a:t>
            </a:r>
            <a:r>
              <a:rPr lang="en-US" sz="2000" b="0">
                <a:latin typeface="Times New Roman" panose="02020603050405020304" pitchFamily="18" charset="0"/>
                <a:ea typeface="宋体" panose="02010600030101010101" pitchFamily="2" charset="-122"/>
              </a:rPr>
              <a:t>A</a:t>
            </a:r>
            <a:r>
              <a:rPr lang="zh-CN" sz="2000" b="0">
                <a:ea typeface="宋体" panose="02010600030101010101" pitchFamily="2" charset="-122"/>
              </a:rPr>
              <a:t>细胞在特异性免疫和非特异性免疫中能发挥不同的作用</a:t>
            </a:r>
            <a:endParaRPr lang="en-US" sz="2000" b="0">
              <a:latin typeface="Times New Roman" panose="02020603050405020304" pitchFamily="18" charset="0"/>
              <a:ea typeface="宋体" panose="02010600030101010101" pitchFamily="2" charset="-122"/>
            </a:endParaRPr>
          </a:p>
          <a:p>
            <a:pPr indent="0" algn="l" fontAlgn="auto">
              <a:lnSpc>
                <a:spcPct val="150000"/>
              </a:lnSpc>
            </a:pPr>
            <a:r>
              <a:rPr lang="en-US" sz="2000" b="0">
                <a:latin typeface="Times New Roman" panose="02020603050405020304" pitchFamily="18" charset="0"/>
                <a:ea typeface="宋体" panose="02010600030101010101" pitchFamily="2" charset="-122"/>
              </a:rPr>
              <a:t>C</a:t>
            </a:r>
            <a:r>
              <a:rPr lang="zh-CN" sz="2000" b="0">
                <a:ea typeface="宋体" panose="02010600030101010101" pitchFamily="2" charset="-122"/>
              </a:rPr>
              <a:t>．细胞</a:t>
            </a:r>
            <a:r>
              <a:rPr lang="en-US" sz="2000" b="0">
                <a:latin typeface="Times New Roman" panose="02020603050405020304" pitchFamily="18" charset="0"/>
                <a:ea typeface="宋体" panose="02010600030101010101" pitchFamily="2" charset="-122"/>
              </a:rPr>
              <a:t>G</a:t>
            </a:r>
            <a:r>
              <a:rPr lang="zh-CN" sz="2000" b="0">
                <a:ea typeface="宋体" panose="02010600030101010101" pitchFamily="2" charset="-122"/>
              </a:rPr>
              <a:t>能识别</a:t>
            </a:r>
            <a:r>
              <a:rPr lang="en-US" sz="2000" b="0">
                <a:latin typeface="Times New Roman" panose="02020603050405020304" pitchFamily="18" charset="0"/>
                <a:ea typeface="宋体" panose="02010600030101010101" pitchFamily="2" charset="-122"/>
              </a:rPr>
              <a:t>SARS</a:t>
            </a:r>
            <a:r>
              <a:rPr lang="zh-CN" sz="2000" b="0">
                <a:ea typeface="宋体" panose="02010600030101010101" pitchFamily="2" charset="-122"/>
              </a:rPr>
              <a:t>－</a:t>
            </a:r>
            <a:r>
              <a:rPr lang="en-US" sz="2000" b="0">
                <a:latin typeface="Times New Roman" panose="02020603050405020304" pitchFamily="18" charset="0"/>
                <a:ea typeface="宋体" panose="02010600030101010101" pitchFamily="2" charset="-122"/>
              </a:rPr>
              <a:t>CoV</a:t>
            </a:r>
            <a:r>
              <a:rPr lang="zh-CN" sz="2000" b="0">
                <a:ea typeface="宋体" panose="02010600030101010101" pitchFamily="2" charset="-122"/>
              </a:rPr>
              <a:t>－</a:t>
            </a:r>
            <a:r>
              <a:rPr lang="en-US" sz="2000" b="0">
                <a:latin typeface="Times New Roman" panose="02020603050405020304" pitchFamily="18" charset="0"/>
                <a:ea typeface="宋体" panose="02010600030101010101" pitchFamily="2" charset="-122"/>
              </a:rPr>
              <a:t>2</a:t>
            </a:r>
            <a:r>
              <a:rPr lang="zh-CN" sz="2000" b="0">
                <a:ea typeface="宋体" panose="02010600030101010101" pitchFamily="2" charset="-122"/>
              </a:rPr>
              <a:t>并分泌与</a:t>
            </a:r>
            <a:r>
              <a:rPr lang="en-US" sz="2000" b="0">
                <a:latin typeface="Times New Roman" panose="02020603050405020304" pitchFamily="18" charset="0"/>
                <a:ea typeface="宋体" panose="02010600030101010101" pitchFamily="2" charset="-122"/>
              </a:rPr>
              <a:t>SARS</a:t>
            </a:r>
            <a:r>
              <a:rPr lang="zh-CN" sz="2000" b="0">
                <a:ea typeface="宋体" panose="02010600030101010101" pitchFamily="2" charset="-122"/>
              </a:rPr>
              <a:t>－</a:t>
            </a:r>
            <a:r>
              <a:rPr lang="en-US" sz="2000" b="0">
                <a:latin typeface="Times New Roman" panose="02020603050405020304" pitchFamily="18" charset="0"/>
                <a:ea typeface="宋体" panose="02010600030101010101" pitchFamily="2" charset="-122"/>
              </a:rPr>
              <a:t>CoV</a:t>
            </a:r>
            <a:r>
              <a:rPr lang="zh-CN" sz="2000" b="0">
                <a:ea typeface="宋体" panose="02010600030101010101" pitchFamily="2" charset="-122"/>
              </a:rPr>
              <a:t>－</a:t>
            </a:r>
            <a:r>
              <a:rPr lang="en-US" sz="2000" b="0">
                <a:latin typeface="Times New Roman" panose="02020603050405020304" pitchFamily="18" charset="0"/>
                <a:ea typeface="宋体" panose="02010600030101010101" pitchFamily="2" charset="-122"/>
              </a:rPr>
              <a:t>2</a:t>
            </a:r>
            <a:r>
              <a:rPr lang="zh-CN" sz="2000" b="0">
                <a:ea typeface="宋体" panose="02010600030101010101" pitchFamily="2" charset="-122"/>
              </a:rPr>
              <a:t>特异性结合的抗体</a:t>
            </a:r>
            <a:endParaRPr lang="en-US" sz="2000" b="0">
              <a:latin typeface="Times New Roman" panose="02020603050405020304" pitchFamily="18" charset="0"/>
              <a:ea typeface="宋体" panose="02010600030101010101" pitchFamily="2" charset="-122"/>
            </a:endParaRPr>
          </a:p>
          <a:p>
            <a:pPr indent="0" algn="l" fontAlgn="auto">
              <a:lnSpc>
                <a:spcPct val="150000"/>
              </a:lnSpc>
            </a:pPr>
            <a:r>
              <a:rPr lang="en-US" sz="2000" b="0">
                <a:latin typeface="Times New Roman" panose="02020603050405020304" pitchFamily="18" charset="0"/>
                <a:ea typeface="宋体" panose="02010600030101010101" pitchFamily="2" charset="-122"/>
              </a:rPr>
              <a:t>D</a:t>
            </a:r>
            <a:r>
              <a:rPr lang="zh-CN" sz="2000" b="0">
                <a:ea typeface="宋体" panose="02010600030101010101" pitchFamily="2" charset="-122"/>
              </a:rPr>
              <a:t>．不断变异的</a:t>
            </a:r>
            <a:r>
              <a:rPr lang="en-US" sz="2000" b="0">
                <a:latin typeface="Times New Roman" panose="02020603050405020304" pitchFamily="18" charset="0"/>
                <a:ea typeface="宋体" panose="02010600030101010101" pitchFamily="2" charset="-122"/>
              </a:rPr>
              <a:t>SARS</a:t>
            </a:r>
            <a:r>
              <a:rPr lang="zh-CN" sz="2000" b="0">
                <a:ea typeface="宋体" panose="02010600030101010101" pitchFamily="2" charset="-122"/>
              </a:rPr>
              <a:t>－</a:t>
            </a:r>
            <a:r>
              <a:rPr lang="en-US" sz="2000" b="0">
                <a:latin typeface="Times New Roman" panose="02020603050405020304" pitchFamily="18" charset="0"/>
                <a:ea typeface="宋体" panose="02010600030101010101" pitchFamily="2" charset="-122"/>
              </a:rPr>
              <a:t>CoV</a:t>
            </a:r>
            <a:r>
              <a:rPr lang="zh-CN" sz="2000" b="0">
                <a:ea typeface="宋体" panose="02010600030101010101" pitchFamily="2" charset="-122"/>
              </a:rPr>
              <a:t>－</a:t>
            </a:r>
            <a:r>
              <a:rPr lang="en-US" sz="2000" b="0">
                <a:latin typeface="Times New Roman" panose="02020603050405020304" pitchFamily="18" charset="0"/>
                <a:ea typeface="宋体" panose="02010600030101010101" pitchFamily="2" charset="-122"/>
              </a:rPr>
              <a:t>2</a:t>
            </a:r>
            <a:r>
              <a:rPr lang="zh-CN" sz="2000" b="0">
                <a:ea typeface="宋体" panose="02010600030101010101" pitchFamily="2" charset="-122"/>
              </a:rPr>
              <a:t>会让人体细胞免疫和体液免疫不能起作用</a:t>
            </a:r>
            <a:endParaRPr lang="zh-CN" altLang="en-US" sz="2000"/>
          </a:p>
        </p:txBody>
      </p:sp>
    </p:spTree>
  </p:cSld>
  <p:clrMapOvr>
    <a:overrideClrMapping bg1="lt1" tx1="dk1" bg2="lt2" tx2="dk2" accent1="accent1" accent2="accent2" accent3="accent3" accent4="accent4" accent5="accent5" accent6="accent6" hlink="hlink" folHlink="folHlink"/>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题型九</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a:t>
            </a: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免疫活性物质和免疫细胞的种类与功能</a:t>
            </a:r>
          </a:p>
        </p:txBody>
      </p:sp>
      <p:sp>
        <p:nvSpPr>
          <p:cNvPr id="114" name="文本框 113"/>
          <p:cNvSpPr txBox="1"/>
          <p:nvPr/>
        </p:nvSpPr>
        <p:spPr>
          <a:xfrm>
            <a:off x="243840" y="602615"/>
            <a:ext cx="11787505" cy="2861310"/>
          </a:xfrm>
          <a:prstGeom prst="rect">
            <a:avLst/>
          </a:prstGeom>
          <a:noFill/>
          <a:ln w="9525">
            <a:noFill/>
          </a:ln>
        </p:spPr>
        <p:txBody>
          <a:bodyPr wrap="square">
            <a:spAutoFit/>
          </a:bodyPr>
          <a:lstStyle/>
          <a:p>
            <a:pPr indent="0" fontAlgn="auto">
              <a:lnSpc>
                <a:spcPct val="150000"/>
              </a:lnSpc>
            </a:pPr>
            <a:r>
              <a:rPr lang="zh-CN" altLang="en-US"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　</a:t>
            </a: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【解析】分析题图可知，</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为细胞因子，细胞因子能促进</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细胞增殖、分化，而能阻止</a:t>
            </a:r>
            <a:r>
              <a:rPr lang="en-US" sz="2000" b="0">
                <a:latin typeface="Times New Roman" panose="02020603050405020304" pitchFamily="18" charset="0"/>
                <a:ea typeface="宋体" panose="02010600030101010101" pitchFamily="2" charset="-122"/>
                <a:cs typeface="Times New Roman" panose="02020603050405020304" pitchFamily="18" charset="0"/>
              </a:rPr>
              <a:t>SARS</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CoV</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对呼吸道上皮细胞黏附的是抗体，</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错误；</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是吞噬细胞，在非特异性免疫和特异性免疫中都发挥作用，但作用不同，</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正确；</a:t>
            </a:r>
            <a:r>
              <a:rPr lang="en-US" sz="2000" b="0">
                <a:latin typeface="Times New Roman" panose="02020603050405020304" pitchFamily="18" charset="0"/>
                <a:ea typeface="宋体" panose="02010600030101010101" pitchFamily="2" charset="-122"/>
                <a:cs typeface="Times New Roman" panose="02020603050405020304" pitchFamily="18" charset="0"/>
              </a:rPr>
              <a:t>G</a:t>
            </a:r>
            <a:r>
              <a:rPr lang="zh-CN" sz="2000" b="0">
                <a:latin typeface="Times New Roman" panose="02020603050405020304" pitchFamily="18" charset="0"/>
                <a:ea typeface="宋体" panose="02010600030101010101" pitchFamily="2" charset="-122"/>
                <a:cs typeface="Times New Roman" panose="02020603050405020304" pitchFamily="18" charset="0"/>
              </a:rPr>
              <a:t>浆细胞不能识别</a:t>
            </a:r>
            <a:r>
              <a:rPr lang="en-US" sz="2000" b="0">
                <a:latin typeface="Times New Roman" panose="02020603050405020304" pitchFamily="18" charset="0"/>
                <a:ea typeface="宋体" panose="02010600030101010101" pitchFamily="2" charset="-122"/>
                <a:cs typeface="Times New Roman" panose="02020603050405020304" pitchFamily="18" charset="0"/>
              </a:rPr>
              <a:t>SARS</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CoV</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病原体</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，其分泌的抗体能特异性识别抗原并对抗原发挥作用，</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错误；人体细胞免疫和体液免疫会不断地对各种病原体发挥作用，对容易变异的</a:t>
            </a:r>
            <a:r>
              <a:rPr lang="en-US" sz="2000" b="0">
                <a:latin typeface="Times New Roman" panose="02020603050405020304" pitchFamily="18" charset="0"/>
                <a:ea typeface="宋体" panose="02010600030101010101" pitchFamily="2" charset="-122"/>
                <a:cs typeface="Times New Roman" panose="02020603050405020304" pitchFamily="18" charset="0"/>
              </a:rPr>
              <a:t>SARS</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CoV</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也不例外，</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错误。</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2"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考法十　特异性免疫过程的分析与判断</a:t>
            </a:r>
          </a:p>
        </p:txBody>
      </p:sp>
      <p:sp>
        <p:nvSpPr>
          <p:cNvPr id="104" name="文本框 103"/>
          <p:cNvSpPr txBox="1"/>
          <p:nvPr/>
        </p:nvSpPr>
        <p:spPr>
          <a:xfrm>
            <a:off x="189548" y="1268730"/>
            <a:ext cx="5080000" cy="398780"/>
          </a:xfrm>
          <a:prstGeom prst="rect">
            <a:avLst/>
          </a:prstGeom>
          <a:noFill/>
          <a:ln w="9525">
            <a:noFill/>
          </a:ln>
        </p:spPr>
        <p:txBody>
          <a:bodyPr>
            <a:spAutoFit/>
          </a:bodyPr>
          <a:lstStyle/>
          <a:p>
            <a:pPr indent="0"/>
            <a:r>
              <a:rPr lang="en-US" sz="2000" b="1">
                <a:latin typeface="Times New Roman" panose="02020603050405020304" pitchFamily="18" charset="0"/>
                <a:ea typeface="宋体" panose="02010600030101010101" pitchFamily="2" charset="-122"/>
                <a:cs typeface="Times New Roman" panose="02020603050405020304" pitchFamily="18" charset="0"/>
              </a:rPr>
              <a:t>1</a:t>
            </a:r>
            <a:r>
              <a:rPr lang="zh-CN" sz="2000" b="1">
                <a:latin typeface="Times New Roman" panose="02020603050405020304" pitchFamily="18" charset="0"/>
                <a:ea typeface="宋体" panose="02010600030101010101" pitchFamily="2" charset="-122"/>
                <a:cs typeface="Times New Roman" panose="02020603050405020304" pitchFamily="18" charset="0"/>
              </a:rPr>
              <a:t>．非特异性免疫和特异性免疫的比较</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graphicFrame>
        <p:nvGraphicFramePr>
          <p:cNvPr id="4" name="表格 3"/>
          <p:cNvGraphicFramePr>
            <a:graphicFrameLocks noGrp="1"/>
          </p:cNvGraphicFramePr>
          <p:nvPr>
            <p:custDataLst>
              <p:tags r:id="rId2"/>
            </p:custDataLst>
          </p:nvPr>
        </p:nvGraphicFramePr>
        <p:xfrm>
          <a:off x="765810" y="1751330"/>
          <a:ext cx="10841990" cy="3344545"/>
        </p:xfrm>
        <a:graphic>
          <a:graphicData uri="http://schemas.openxmlformats.org/drawingml/2006/table">
            <a:tbl>
              <a:tblPr firstRow="1" bandRow="1">
                <a:tableStyleId>{5940675A-B579-460E-94D1-54222C63F5DA}</a:tableStyleId>
              </a:tblPr>
              <a:tblGrid>
                <a:gridCol w="1012190">
                  <a:extLst>
                    <a:ext uri="{9D8B030D-6E8A-4147-A177-3AD203B41FA5}">
                      <a16:colId xmlns:a16="http://schemas.microsoft.com/office/drawing/2014/main" val="20000"/>
                    </a:ext>
                  </a:extLst>
                </a:gridCol>
                <a:gridCol w="1443990">
                  <a:extLst>
                    <a:ext uri="{9D8B030D-6E8A-4147-A177-3AD203B41FA5}">
                      <a16:colId xmlns:a16="http://schemas.microsoft.com/office/drawing/2014/main" val="20001"/>
                    </a:ext>
                  </a:extLst>
                </a:gridCol>
                <a:gridCol w="4269105">
                  <a:extLst>
                    <a:ext uri="{9D8B030D-6E8A-4147-A177-3AD203B41FA5}">
                      <a16:colId xmlns:a16="http://schemas.microsoft.com/office/drawing/2014/main" val="20002"/>
                    </a:ext>
                  </a:extLst>
                </a:gridCol>
                <a:gridCol w="4116705">
                  <a:extLst>
                    <a:ext uri="{9D8B030D-6E8A-4147-A177-3AD203B41FA5}">
                      <a16:colId xmlns:a16="http://schemas.microsoft.com/office/drawing/2014/main" val="20003"/>
                    </a:ext>
                  </a:extLst>
                </a:gridCol>
              </a:tblGrid>
              <a:tr h="279400">
                <a:tc gridSpan="2">
                  <a:txBody>
                    <a:bodyPr vert="horz" wrap="square"/>
                    <a:lstStyle/>
                    <a:p>
                      <a:pPr indent="0" algn="ctr">
                        <a:buNone/>
                      </a:pPr>
                      <a:r>
                        <a:rPr lang="en-US" altLang="zh-CN" b="1">
                          <a:latin typeface="Times New Roman" panose="02020603050405020304" pitchFamily="18" charset="0"/>
                        </a:rPr>
                        <a:t>类型</a:t>
                      </a:r>
                      <a:endParaRPr lang="en-US" altLang="zh-CN" sz="18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hMerge="1">
                  <a:txBody>
                    <a:bodyPr vert="horz" wrap="square"/>
                    <a:lstStyle/>
                    <a:p>
                      <a:endParaRPr lang="zh-CN"/>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1">
                          <a:latin typeface="Times New Roman" panose="02020603050405020304" pitchFamily="18" charset="0"/>
                          <a:cs typeface="Times New Roman" panose="02020603050405020304" pitchFamily="18" charset="0"/>
                        </a:rPr>
                        <a:t>非特异性免疫</a:t>
                      </a:r>
                      <a:endParaRPr lang="en-US" altLang="en-US" sz="18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1">
                          <a:latin typeface="Times New Roman" panose="02020603050405020304" pitchFamily="18" charset="0"/>
                          <a:cs typeface="Times New Roman" panose="02020603050405020304" pitchFamily="18" charset="0"/>
                        </a:rPr>
                        <a:t>特异性免疫</a:t>
                      </a:r>
                      <a:endParaRPr lang="en-US" altLang="en-US" sz="18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838835">
                <a:tc rowSpan="3">
                  <a:txBody>
                    <a:bodyPr vert="horz" wrap="square"/>
                    <a:lstStyle/>
                    <a:p>
                      <a:pPr indent="0" algn="ctr">
                        <a:buNone/>
                      </a:pPr>
                      <a:r>
                        <a:rPr lang="zh-CN" altLang="en-US" sz="1800" b="1">
                          <a:latin typeface="Times New Roman" panose="02020603050405020304" pitchFamily="18" charset="0"/>
                          <a:ea typeface="Times New Roman" panose="02020603050405020304" pitchFamily="18" charset="0"/>
                          <a:cs typeface="Times New Roman" panose="02020603050405020304" pitchFamily="18" charset="0"/>
                        </a:rPr>
                        <a:t>区别</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1">
                          <a:latin typeface="Times New Roman" panose="02020603050405020304" pitchFamily="18" charset="0"/>
                          <a:cs typeface="Times New Roman" panose="02020603050405020304" pitchFamily="18" charset="0"/>
                        </a:rPr>
                        <a:t>形成</a:t>
                      </a:r>
                      <a:endParaRPr lang="en-US" altLang="en-US" sz="18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遗传而来，人人都有的先天性免疫</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出生后与病原体斗争过程中形成的后天性免疫，并非人人都有</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838835">
                <a:tc vMerge="1">
                  <a:txBody>
                    <a:bodyPr vert="horz" wrap="square"/>
                    <a:lstStyle/>
                    <a:p>
                      <a:endParaRPr lang="zh-CN"/>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1">
                          <a:latin typeface="Times New Roman" panose="02020603050405020304" pitchFamily="18" charset="0"/>
                          <a:cs typeface="Times New Roman" panose="02020603050405020304" pitchFamily="18" charset="0"/>
                        </a:rPr>
                        <a:t>特点</a:t>
                      </a:r>
                      <a:endParaRPr lang="en-US" altLang="en-US" sz="18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对许多病原微生物及抗原都有一定的防御作用，无特异性</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有特异性</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79400">
                <a:tc vMerge="1">
                  <a:txBody>
                    <a:bodyPr vert="horz" wrap="square"/>
                    <a:lstStyle/>
                    <a:p>
                      <a:endParaRPr lang="zh-CN"/>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1">
                          <a:latin typeface="Times New Roman" panose="02020603050405020304" pitchFamily="18" charset="0"/>
                          <a:cs typeface="Times New Roman" panose="02020603050405020304" pitchFamily="18" charset="0"/>
                        </a:rPr>
                        <a:t>结构</a:t>
                      </a:r>
                      <a:r>
                        <a:rPr lang="zh-CN" altLang="en-US" sz="1800" b="1">
                          <a:latin typeface="Times New Roman" panose="02020603050405020304" pitchFamily="18" charset="0"/>
                          <a:cs typeface="Times New Roman" panose="02020603050405020304" pitchFamily="18" charset="0"/>
                        </a:rPr>
                        <a:t>基础</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a:latin typeface="Times New Roman" panose="02020603050405020304" pitchFamily="18" charset="0"/>
                          <a:cs typeface="Times New Roman" panose="02020603050405020304" pitchFamily="18" charset="0"/>
                          <a:sym typeface="+mn-ea"/>
                        </a:rPr>
                        <a:t>第一道防线(皮肤、黏膜)；第二道防线(体液中的杀菌物质和吞噬细胞)</a:t>
                      </a:r>
                      <a:r>
                        <a:rPr lang="en-US" sz="1800" b="0">
                          <a:latin typeface="Times New Roman" panose="02020603050405020304" pitchFamily="18" charset="0"/>
                          <a:cs typeface="Times New Roman" panose="02020603050405020304" pitchFamily="18" charset="0"/>
                        </a:rPr>
                        <a:t> </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a:latin typeface="Times New Roman" panose="02020603050405020304" pitchFamily="18" charset="0"/>
                          <a:cs typeface="Times New Roman" panose="02020603050405020304" pitchFamily="18" charset="0"/>
                          <a:sym typeface="+mn-ea"/>
                        </a:rPr>
                        <a:t>第三道防线(发挥作用的主要是淋巴细胞)：细胞免疫、体液免疫</a:t>
                      </a:r>
                      <a:r>
                        <a:rPr lang="en-US" sz="1800" b="0">
                          <a:latin typeface="Times New Roman" panose="02020603050405020304" pitchFamily="18" charset="0"/>
                          <a:cs typeface="Times New Roman" panose="02020603050405020304" pitchFamily="18" charset="0"/>
                        </a:rPr>
                        <a:t> </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838835">
                <a:tc gridSpan="2">
                  <a:txBody>
                    <a:bodyPr vert="horz" wrap="square"/>
                    <a:lstStyle/>
                    <a:p>
                      <a:pPr indent="0" algn="ctr">
                        <a:buNone/>
                      </a:pPr>
                      <a:r>
                        <a:rPr lang="zh-CN" altLang="en-US" sz="1800" b="1">
                          <a:latin typeface="Times New Roman" panose="02020603050405020304" pitchFamily="18" charset="0"/>
                          <a:ea typeface="Times New Roman" panose="02020603050405020304" pitchFamily="18" charset="0"/>
                          <a:cs typeface="Times New Roman" panose="02020603050405020304" pitchFamily="18" charset="0"/>
                        </a:rPr>
                        <a:t>联系</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hMerge="1">
                  <a:txBody>
                    <a:bodyPr vert="horz" wrap="square"/>
                    <a:lstStyle/>
                    <a:p>
                      <a:endParaRPr lang="zh-CN"/>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zh-CN" sz="1800">
                          <a:ea typeface="宋体" panose="02010600030101010101" pitchFamily="2" charset="-122"/>
                          <a:sym typeface="+mn-ea"/>
                        </a:rPr>
                        <a:t>特异性免疫是在非特异性免疫的基础上形成的，两者共同担负着机体的防御功能</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2"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考法十　特异性免疫过程的分析与判断</a:t>
            </a:r>
          </a:p>
        </p:txBody>
      </p:sp>
      <p:sp>
        <p:nvSpPr>
          <p:cNvPr id="104" name="文本框 103"/>
          <p:cNvSpPr txBox="1"/>
          <p:nvPr/>
        </p:nvSpPr>
        <p:spPr>
          <a:xfrm>
            <a:off x="189548" y="1269047"/>
            <a:ext cx="5080000" cy="398780"/>
          </a:xfrm>
          <a:prstGeom prst="rect">
            <a:avLst/>
          </a:prstGeom>
          <a:noFill/>
          <a:ln w="9525">
            <a:noFill/>
          </a:ln>
        </p:spPr>
        <p:txBody>
          <a:bodyPr>
            <a:spAutoFit/>
          </a:bodyPr>
          <a:lstStyle/>
          <a:p>
            <a:pPr indent="0"/>
            <a:r>
              <a:rPr lang="en-US" sz="2000" b="1">
                <a:latin typeface="Times New Roman" panose="02020603050405020304" pitchFamily="18" charset="0"/>
                <a:ea typeface="宋体" panose="02010600030101010101" pitchFamily="2" charset="-122"/>
                <a:cs typeface="Times New Roman" panose="02020603050405020304" pitchFamily="18" charset="0"/>
              </a:rPr>
              <a:t>2</a:t>
            </a:r>
            <a:r>
              <a:rPr lang="zh-CN" sz="2000" b="1">
                <a:latin typeface="Times New Roman" panose="02020603050405020304" pitchFamily="18" charset="0"/>
                <a:ea typeface="宋体" panose="02010600030101010101" pitchFamily="2" charset="-122"/>
                <a:cs typeface="Times New Roman" panose="02020603050405020304" pitchFamily="18" charset="0"/>
              </a:rPr>
              <a:t>．体液免疫与细胞免疫的比较</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graphicFrame>
        <p:nvGraphicFramePr>
          <p:cNvPr id="4" name="表格 3"/>
          <p:cNvGraphicFramePr>
            <a:graphicFrameLocks noGrp="1"/>
          </p:cNvGraphicFramePr>
          <p:nvPr>
            <p:custDataLst>
              <p:tags r:id="rId2"/>
            </p:custDataLst>
          </p:nvPr>
        </p:nvGraphicFramePr>
        <p:xfrm>
          <a:off x="277495" y="1784350"/>
          <a:ext cx="11606530" cy="3352800"/>
        </p:xfrm>
        <a:graphic>
          <a:graphicData uri="http://schemas.openxmlformats.org/drawingml/2006/table">
            <a:tbl>
              <a:tblPr firstRow="1" bandRow="1">
                <a:tableStyleId>{5940675A-B579-460E-94D1-54222C63F5DA}</a:tableStyleId>
              </a:tblPr>
              <a:tblGrid>
                <a:gridCol w="1695450">
                  <a:extLst>
                    <a:ext uri="{9D8B030D-6E8A-4147-A177-3AD203B41FA5}">
                      <a16:colId xmlns:a16="http://schemas.microsoft.com/office/drawing/2014/main" val="20000"/>
                    </a:ext>
                  </a:extLst>
                </a:gridCol>
                <a:gridCol w="5527675">
                  <a:extLst>
                    <a:ext uri="{9D8B030D-6E8A-4147-A177-3AD203B41FA5}">
                      <a16:colId xmlns:a16="http://schemas.microsoft.com/office/drawing/2014/main" val="20001"/>
                    </a:ext>
                  </a:extLst>
                </a:gridCol>
                <a:gridCol w="4383405">
                  <a:extLst>
                    <a:ext uri="{9D8B030D-6E8A-4147-A177-3AD203B41FA5}">
                      <a16:colId xmlns:a16="http://schemas.microsoft.com/office/drawing/2014/main" val="20002"/>
                    </a:ext>
                  </a:extLst>
                </a:gridCol>
              </a:tblGrid>
              <a:tr h="304800">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类型</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体液免疫</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细胞免疫</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04800">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核心细胞</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B细胞</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T细胞</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14400">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作用对象</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侵入内环境中的抗原</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被抗原侵入的宿主细胞(即靶细胞)、自身突变细胞和异体移植的组织或器官</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4800">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作用</a:t>
                      </a:r>
                      <a:r>
                        <a:rPr lang="zh-CN" altLang="en-US" sz="2000" b="0">
                          <a:latin typeface="Times New Roman" panose="02020603050405020304" pitchFamily="18" charset="0"/>
                          <a:ea typeface="宋体" panose="02010600030101010101" pitchFamily="2" charset="-122"/>
                          <a:cs typeface="Times New Roman" panose="02020603050405020304" pitchFamily="18" charset="0"/>
                        </a:rPr>
                        <a:t>方式</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抗体与相应的抗原特异性结合</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细胞毒性T细胞与靶细胞密切接触，使靶细胞裂解死亡</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609600">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联系</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gridSpan="2">
                  <a:txBody>
                    <a:bodyPr vert="horz" wrap="square"/>
                    <a:lstStyle/>
                    <a:p>
                      <a:pPr indent="0" algn="l">
                        <a:buNone/>
                      </a:pPr>
                      <a:r>
                        <a:rPr lang="en-US" sz="2000" b="0">
                          <a:latin typeface="Times New Roman" panose="02020603050405020304" pitchFamily="18" charset="0"/>
                          <a:ea typeface="宋体" panose="02010600030101010101" pitchFamily="2" charset="-122"/>
                          <a:cs typeface="宋体" panose="02010600030101010101" pitchFamily="2" charset="-122"/>
                        </a:rPr>
                        <a:t>①</a:t>
                      </a:r>
                      <a:r>
                        <a:rPr lang="en-US" sz="2000" b="0">
                          <a:latin typeface="Times New Roman" panose="02020603050405020304" pitchFamily="18" charset="0"/>
                          <a:ea typeface="宋体" panose="02010600030101010101" pitchFamily="2" charset="-122"/>
                          <a:cs typeface="Times New Roman" panose="02020603050405020304" pitchFamily="18" charset="0"/>
                        </a:rPr>
                        <a:t>对于外毒素，体液免疫发挥作用。</a:t>
                      </a:r>
                    </a:p>
                    <a:p>
                      <a:pPr indent="0" algn="l">
                        <a:buNone/>
                      </a:pPr>
                      <a:r>
                        <a:rPr lang="en-US" sz="2000">
                          <a:latin typeface="Times New Roman" panose="02020603050405020304" pitchFamily="18" charset="0"/>
                          <a:ea typeface="宋体" panose="02010600030101010101" pitchFamily="2" charset="-122"/>
                          <a:cs typeface="宋体" panose="02010600030101010101" pitchFamily="2" charset="-122"/>
                          <a:sym typeface="+mn-ea"/>
                        </a:rPr>
                        <a:t>②</a:t>
                      </a:r>
                      <a:r>
                        <a:rPr lang="en-US" sz="2000">
                          <a:latin typeface="Times New Roman" panose="02020603050405020304" pitchFamily="18" charset="0"/>
                          <a:ea typeface="宋体" panose="02010600030101010101" pitchFamily="2" charset="-122"/>
                          <a:cs typeface="Times New Roman" panose="02020603050405020304" pitchFamily="18" charset="0"/>
                          <a:sym typeface="+mn-ea"/>
                        </a:rPr>
                        <a:t>对于胞内寄生生物，体液免疫先起作用，阻止寄</a:t>
                      </a:r>
                      <a:r>
                        <a:rPr lang="en-US" sz="2000">
                          <a:latin typeface="Times New Roman" panose="02020603050405020304" pitchFamily="18" charset="0"/>
                          <a:ea typeface="宋体" panose="02010600030101010101" pitchFamily="2" charset="-122"/>
                          <a:cs typeface="宋体" panose="02010600030101010101" pitchFamily="2" charset="-122"/>
                          <a:sym typeface="+mn-ea"/>
                        </a:rPr>
                        <a:t>生生物的传播感染，当寄生生物进入细胞后，细胞免疫将抗原释放，再由体液免疫清除。</a:t>
                      </a:r>
                    </a:p>
                    <a:p>
                      <a:pPr indent="0" algn="l">
                        <a:buNone/>
                      </a:pPr>
                      <a:r>
                        <a:rPr lang="en-US" sz="2000">
                          <a:latin typeface="Times New Roman" panose="02020603050405020304" pitchFamily="18" charset="0"/>
                          <a:ea typeface="宋体" panose="02010600030101010101" pitchFamily="2" charset="-122"/>
                          <a:cs typeface="Times New Roman" panose="02020603050405020304" pitchFamily="18" charset="0"/>
                          <a:sym typeface="+mn-ea"/>
                        </a:rPr>
                        <a:t>③若T细胞被破坏，则细胞免疫将不存在，体液免疫也将大部分丧失</a:t>
                      </a:r>
                      <a:r>
                        <a:rPr lang="en-US" altLang="zh-CN" sz="2000">
                          <a:latin typeface="Times New Roman" panose="02020603050405020304" pitchFamily="18" charset="0"/>
                        </a:rPr>
                        <a:t> </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hMerge="1">
                  <a:txBody>
                    <a:bodyPr vert="horz" wrap="square"/>
                    <a:lstStyle/>
                    <a:p>
                      <a:endParaRPr lang="zh-CN"/>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2"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考法十　特异性免疫过程的分析与判断</a:t>
            </a:r>
          </a:p>
        </p:txBody>
      </p:sp>
      <p:sp>
        <p:nvSpPr>
          <p:cNvPr id="104" name="文本框 103"/>
          <p:cNvSpPr txBox="1"/>
          <p:nvPr/>
        </p:nvSpPr>
        <p:spPr>
          <a:xfrm>
            <a:off x="190183" y="1217930"/>
            <a:ext cx="5080000" cy="398780"/>
          </a:xfrm>
          <a:prstGeom prst="rect">
            <a:avLst/>
          </a:prstGeom>
          <a:noFill/>
          <a:ln w="9525">
            <a:noFill/>
          </a:ln>
        </p:spPr>
        <p:txBody>
          <a:bodyPr>
            <a:spAutoFit/>
          </a:bodyPr>
          <a:lstStyle/>
          <a:p>
            <a:pPr indent="0"/>
            <a:r>
              <a:rPr lang="en-US" sz="2000" b="1">
                <a:latin typeface="Times New Roman" panose="02020603050405020304" pitchFamily="18" charset="0"/>
                <a:ea typeface="宋体" panose="02010600030101010101" pitchFamily="2" charset="-122"/>
              </a:rPr>
              <a:t>3</a:t>
            </a:r>
            <a:r>
              <a:rPr lang="zh-CN" sz="2000" b="1">
                <a:ea typeface="宋体" panose="02010600030101010101" pitchFamily="2" charset="-122"/>
              </a:rPr>
              <a:t>．记忆细胞和二次免疫反应</a:t>
            </a:r>
            <a:endParaRPr lang="zh-CN" altLang="en-US" sz="2000"/>
          </a:p>
        </p:txBody>
      </p:sp>
      <p:pic>
        <p:nvPicPr>
          <p:cNvPr id="4" name="图片 3"/>
          <p:cNvPicPr/>
          <p:nvPr/>
        </p:nvPicPr>
        <p:blipFill>
          <a:blip r:embed="rId2"/>
          <a:stretch>
            <a:fillRect/>
          </a:stretch>
        </p:blipFill>
        <p:spPr>
          <a:xfrm>
            <a:off x="4294505" y="1772920"/>
            <a:ext cx="3076575" cy="2422525"/>
          </a:xfrm>
          <a:prstGeom prst="rect">
            <a:avLst/>
          </a:prstGeom>
          <a:noFill/>
          <a:ln w="9525">
            <a:noFill/>
          </a:ln>
        </p:spPr>
      </p:pic>
      <p:sp>
        <p:nvSpPr>
          <p:cNvPr id="105" name="文本框 104"/>
          <p:cNvSpPr txBox="1"/>
          <p:nvPr/>
        </p:nvSpPr>
        <p:spPr>
          <a:xfrm>
            <a:off x="238125" y="4364990"/>
            <a:ext cx="11476355" cy="1014730"/>
          </a:xfrm>
          <a:prstGeom prst="rect">
            <a:avLst/>
          </a:prstGeom>
          <a:noFill/>
          <a:ln w="9525">
            <a:noFill/>
          </a:ln>
        </p:spPr>
        <p:txBody>
          <a:bodyPr wrap="square">
            <a:spAutoFit/>
          </a:bodyPr>
          <a:lstStyle/>
          <a:p>
            <a:pPr indent="0" algn="l"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过程：相同抗原再次进入机体，记忆细胞会更快识别抗原，迅速增殖、分化，产生新的浆细胞和记忆细胞，浆细胞分泌特异性抗体以消灭抗原。</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2"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考法十　特异性免疫过程的分析与判断</a:t>
            </a:r>
          </a:p>
        </p:txBody>
      </p:sp>
      <p:pic>
        <p:nvPicPr>
          <p:cNvPr id="105" name="图片 104"/>
          <p:cNvPicPr/>
          <p:nvPr/>
        </p:nvPicPr>
        <p:blipFill>
          <a:blip r:embed="rId2"/>
          <a:stretch>
            <a:fillRect/>
          </a:stretch>
        </p:blipFill>
        <p:spPr>
          <a:xfrm>
            <a:off x="-25400" y="1196975"/>
            <a:ext cx="817245" cy="596265"/>
          </a:xfrm>
          <a:prstGeom prst="rect">
            <a:avLst/>
          </a:prstGeom>
          <a:noFill/>
          <a:ln w="9525">
            <a:noFill/>
          </a:ln>
        </p:spPr>
      </p:pic>
      <p:sp>
        <p:nvSpPr>
          <p:cNvPr id="106" name="文本框 105"/>
          <p:cNvSpPr txBox="1"/>
          <p:nvPr/>
        </p:nvSpPr>
        <p:spPr>
          <a:xfrm>
            <a:off x="396875" y="1129030"/>
            <a:ext cx="10129520" cy="147637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10  [</a:t>
            </a:r>
            <a:r>
              <a:rPr lang="zh-CN" sz="2000" b="0">
                <a:latin typeface="Times New Roman" panose="02020603050405020304" pitchFamily="18" charset="0"/>
                <a:ea typeface="宋体" panose="02010600030101010101" pitchFamily="2" charset="-122"/>
                <a:cs typeface="Times New Roman" panose="02020603050405020304" pitchFamily="18" charset="0"/>
              </a:rPr>
              <a:t>全国</a:t>
            </a:r>
            <a:r>
              <a:rPr lang="en-US" sz="2000" b="0">
                <a:latin typeface="Times New Roman" panose="02020603050405020304" pitchFamily="18" charset="0"/>
                <a:ea typeface="宋体" panose="02010600030101010101" pitchFamily="2" charset="-122"/>
                <a:cs typeface="Times New Roman" panose="02020603050405020304" pitchFamily="18" charset="0"/>
              </a:rPr>
              <a:t>Ⅲ 2019·30</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11</a:t>
            </a:r>
            <a:r>
              <a:rPr lang="zh-CN" sz="2000" b="0">
                <a:latin typeface="Times New Roman" panose="02020603050405020304" pitchFamily="18" charset="0"/>
                <a:ea typeface="宋体" panose="02010600030101010101" pitchFamily="2" charset="-122"/>
                <a:cs typeface="Times New Roman" panose="02020603050405020304" pitchFamily="18" charset="0"/>
              </a:rPr>
              <a:t>分</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动物初次接受某种抗原刺激能引发初次免疫应答，再次接受同种抗原刺激能引发再次免疫应答。某研究小组取若干只实验小鼠分成四组进行实验，实验分组及处理见下表。</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graphicFrame>
        <p:nvGraphicFramePr>
          <p:cNvPr id="4" name="表格 3"/>
          <p:cNvGraphicFramePr>
            <a:graphicFrameLocks noGrp="1"/>
          </p:cNvGraphicFramePr>
          <p:nvPr>
            <p:custDataLst>
              <p:tags r:id="rId3"/>
            </p:custDataLst>
          </p:nvPr>
        </p:nvGraphicFramePr>
        <p:xfrm>
          <a:off x="3030220" y="2564765"/>
          <a:ext cx="6127750" cy="1880870"/>
        </p:xfrm>
        <a:graphic>
          <a:graphicData uri="http://schemas.openxmlformats.org/drawingml/2006/table">
            <a:tbl>
              <a:tblPr firstRow="1" bandRow="1">
                <a:tableStyleId>{5940675A-B579-460E-94D1-54222C63F5DA}</a:tableStyleId>
              </a:tblPr>
              <a:tblGrid>
                <a:gridCol w="2338070">
                  <a:extLst>
                    <a:ext uri="{9D8B030D-6E8A-4147-A177-3AD203B41FA5}">
                      <a16:colId xmlns:a16="http://schemas.microsoft.com/office/drawing/2014/main" val="20000"/>
                    </a:ext>
                  </a:extLst>
                </a:gridCol>
                <a:gridCol w="822325">
                  <a:extLst>
                    <a:ext uri="{9D8B030D-6E8A-4147-A177-3AD203B41FA5}">
                      <a16:colId xmlns:a16="http://schemas.microsoft.com/office/drawing/2014/main" val="20001"/>
                    </a:ext>
                  </a:extLst>
                </a:gridCol>
                <a:gridCol w="821690">
                  <a:extLst>
                    <a:ext uri="{9D8B030D-6E8A-4147-A177-3AD203B41FA5}">
                      <a16:colId xmlns:a16="http://schemas.microsoft.com/office/drawing/2014/main" val="20002"/>
                    </a:ext>
                  </a:extLst>
                </a:gridCol>
                <a:gridCol w="822325">
                  <a:extLst>
                    <a:ext uri="{9D8B030D-6E8A-4147-A177-3AD203B41FA5}">
                      <a16:colId xmlns:a16="http://schemas.microsoft.com/office/drawing/2014/main" val="20003"/>
                    </a:ext>
                  </a:extLst>
                </a:gridCol>
                <a:gridCol w="1323340">
                  <a:extLst>
                    <a:ext uri="{9D8B030D-6E8A-4147-A177-3AD203B41FA5}">
                      <a16:colId xmlns:a16="http://schemas.microsoft.com/office/drawing/2014/main" val="20004"/>
                    </a:ext>
                  </a:extLst>
                </a:gridCol>
              </a:tblGrid>
              <a:tr h="274320">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小鼠分组</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A组</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B组</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C组</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D组</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48640">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初次注射抗原</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抗原甲</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抗原乙</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 </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 </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09270">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间隔一段合适的时间</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 </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 </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 </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 </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48640">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再次注射抗原</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抗原甲</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抗原乙</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抗原甲</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抗原乙</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5" name="文本框 4"/>
          <p:cNvSpPr txBox="1"/>
          <p:nvPr/>
        </p:nvSpPr>
        <p:spPr>
          <a:xfrm>
            <a:off x="189865" y="4437380"/>
            <a:ext cx="11849735" cy="1476375"/>
          </a:xfrm>
          <a:prstGeom prst="rect">
            <a:avLst/>
          </a:prstGeom>
          <a:noFill/>
          <a:ln w="9525">
            <a:noFill/>
          </a:ln>
        </p:spPr>
        <p:txBody>
          <a:bodyPr wrap="square">
            <a:spAutoFit/>
          </a:bodyPr>
          <a:lstStyle/>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回答下列问题。</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为确定</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四组小鼠是否有免疫应答发生，应检测的免疫活性物质是</a:t>
            </a:r>
            <a:r>
              <a:rPr lang="en-US" sz="2000" b="0">
                <a:latin typeface="Times New Roman" panose="02020603050405020304" pitchFamily="18" charset="0"/>
                <a:ea typeface="宋体" panose="02010600030101010101" pitchFamily="2" charset="-122"/>
                <a:cs typeface="Times New Roman" panose="02020603050405020304" pitchFamily="18" charset="0"/>
              </a:rPr>
              <a:t>________(</a:t>
            </a:r>
            <a:r>
              <a:rPr lang="zh-CN" sz="2000" b="0">
                <a:latin typeface="Times New Roman" panose="02020603050405020304" pitchFamily="18" charset="0"/>
                <a:ea typeface="宋体" panose="02010600030101010101" pitchFamily="2" charset="-122"/>
                <a:cs typeface="Times New Roman" panose="02020603050405020304" pitchFamily="18" charset="0"/>
              </a:rPr>
              <a:t>填</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抗体</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或</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抗原</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2"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考法十　特异性免疫过程的分析与判断</a:t>
            </a:r>
          </a:p>
        </p:txBody>
      </p:sp>
      <p:sp>
        <p:nvSpPr>
          <p:cNvPr id="5" name="文本框 4"/>
          <p:cNvSpPr txBox="1"/>
          <p:nvPr/>
        </p:nvSpPr>
        <p:spPr>
          <a:xfrm>
            <a:off x="118110" y="1219200"/>
            <a:ext cx="11864340" cy="378460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再次注射抗原后，上述四组小鼠中能出现再次免疫应答的组是</a:t>
            </a:r>
            <a:r>
              <a:rPr lang="en-US" sz="2000" b="0">
                <a:latin typeface="Times New Roman" panose="02020603050405020304" pitchFamily="18" charset="0"/>
                <a:ea typeface="宋体" panose="02010600030101010101" pitchFamily="2" charset="-122"/>
                <a:cs typeface="Times New Roman" panose="02020603050405020304" pitchFamily="18" charset="0"/>
              </a:rPr>
              <a:t>________</a:t>
            </a:r>
            <a:r>
              <a:rPr lang="zh-CN" sz="2000" b="0">
                <a:latin typeface="Times New Roman" panose="02020603050405020304" pitchFamily="18" charset="0"/>
                <a:ea typeface="宋体" panose="02010600030101010101" pitchFamily="2" charset="-122"/>
                <a:cs typeface="Times New Roman" panose="02020603050405020304" pitchFamily="18" charset="0"/>
              </a:rPr>
              <a:t>。初次注射抗原后机体能产生记忆细胞，再次注射同种抗原后这些记忆细胞能够</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_______________________________________________</a:t>
            </a: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a:t>
            </a:r>
            <a:r>
              <a:rPr lang="zh-CN" sz="2000" b="0">
                <a:latin typeface="Times New Roman" panose="02020603050405020304" pitchFamily="18" charset="0"/>
                <a:ea typeface="宋体" panose="02010600030101010101" pitchFamily="2" charset="-122"/>
                <a:cs typeface="Times New Roman" panose="02020603050405020304" pitchFamily="18" charset="0"/>
              </a:rPr>
              <a:t>组小鼠再次注射抗原甲，一段时间后取血清，血清中加入抗原甲后会出现沉淀，产生这种现象的原因是</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________________________________________________________________________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(4)</a:t>
            </a:r>
            <a:r>
              <a:rPr lang="zh-CN" sz="2000" b="0">
                <a:latin typeface="Times New Roman" panose="02020603050405020304" pitchFamily="18" charset="0"/>
                <a:ea typeface="宋体" panose="02010600030101010101" pitchFamily="2" charset="-122"/>
                <a:cs typeface="Times New Roman" panose="02020603050405020304" pitchFamily="18" charset="0"/>
              </a:rPr>
              <a:t>若小鼠发生过敏反应，过敏反应的特点一般有</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________________________________________________________________________</a:t>
            </a: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答出</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点即可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
        <p:nvSpPr>
          <p:cNvPr id="6" name="文本框 5"/>
          <p:cNvSpPr txBox="1"/>
          <p:nvPr/>
        </p:nvSpPr>
        <p:spPr>
          <a:xfrm>
            <a:off x="189865" y="5735955"/>
            <a:ext cx="11793220" cy="1014730"/>
          </a:xfrm>
          <a:prstGeom prst="rect">
            <a:avLst/>
          </a:prstGeom>
          <a:noFill/>
          <a:ln w="9525">
            <a:noFill/>
          </a:ln>
        </p:spPr>
        <p:txBody>
          <a:bodyPr wrap="square">
            <a:spAutoFit/>
          </a:bodyPr>
          <a:lstStyle/>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抗体 </a:t>
            </a:r>
            <a:r>
              <a:rPr lang="en-US" sz="2000" b="0">
                <a:latin typeface="Times New Roman" panose="02020603050405020304" pitchFamily="18" charset="0"/>
                <a:ea typeface="宋体" panose="02010600030101010101" pitchFamily="2" charset="-122"/>
                <a:cs typeface="Times New Roman" panose="02020603050405020304" pitchFamily="18" charset="0"/>
              </a:rPr>
              <a:t>(2)A</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　迅速增殖分化，快速产生大量抗体</a:t>
            </a: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抗原与抗体特异性结合</a:t>
            </a:r>
            <a:r>
              <a:rPr lang="en-US" sz="2000" b="0">
                <a:latin typeface="Times New Roman" panose="02020603050405020304" pitchFamily="18" charset="0"/>
                <a:ea typeface="宋体" panose="02010600030101010101" pitchFamily="2" charset="-122"/>
                <a:cs typeface="Times New Roman" panose="02020603050405020304" pitchFamily="18" charset="0"/>
              </a:rPr>
              <a:t>(4)</a:t>
            </a:r>
            <a:r>
              <a:rPr lang="zh-CN" sz="2000" b="0">
                <a:latin typeface="Times New Roman" panose="02020603050405020304" pitchFamily="18" charset="0"/>
                <a:ea typeface="宋体" panose="02010600030101010101" pitchFamily="2" charset="-122"/>
                <a:cs typeface="Times New Roman" panose="02020603050405020304" pitchFamily="18" charset="0"/>
              </a:rPr>
              <a:t>发作迅速、消退较快</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2"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考法十　特异性免疫过程的分析与判断</a:t>
            </a:r>
          </a:p>
        </p:txBody>
      </p:sp>
      <p:sp>
        <p:nvSpPr>
          <p:cNvPr id="5" name="文本框 4"/>
          <p:cNvSpPr txBox="1"/>
          <p:nvPr/>
        </p:nvSpPr>
        <p:spPr>
          <a:xfrm>
            <a:off x="118110" y="1219200"/>
            <a:ext cx="11864340" cy="4707890"/>
          </a:xfrm>
          <a:prstGeom prst="rect">
            <a:avLst/>
          </a:prstGeom>
          <a:noFill/>
          <a:ln w="9525">
            <a:noFill/>
          </a:ln>
        </p:spPr>
        <p:txBody>
          <a:bodyPr wrap="square">
            <a:spAutoFit/>
          </a:bodyPr>
          <a:lstStyle/>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【解析】本题考查体液免疫与过敏反应的特点。</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给小鼠注射抗原后，小鼠若有免疫应答发生，则会产生抗体，若没有免疫应答发生，则不会产生抗体。所以应检测的免疫活性物质是抗体。</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根据题干信息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动物初次接受某种抗原刺激能引发初次免疫应答，再次接受同种抗原刺激能引发再次免疫应答</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可知，四组小鼠中能出现再次免疫应答的组是</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和</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。初次注射抗原后机体能产生记忆细胞，再次注射同种抗原后这些记忆细胞能够迅速增殖分化，快速产生大量抗体。</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a:t>
            </a:r>
            <a:r>
              <a:rPr lang="zh-CN" sz="2000" b="0">
                <a:latin typeface="Times New Roman" panose="02020603050405020304" pitchFamily="18" charset="0"/>
                <a:ea typeface="宋体" panose="02010600030101010101" pitchFamily="2" charset="-122"/>
                <a:cs typeface="Times New Roman" panose="02020603050405020304" pitchFamily="18" charset="0"/>
              </a:rPr>
              <a:t>组小鼠初次注射抗原甲，小鼠产生初次免疫应答，浆细胞产生的能特异性结合抗原甲的抗体分布于血清中，故向其血清中加入抗原甲会产生抗原</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抗体复合物，即出现沉淀。</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(4)</a:t>
            </a:r>
            <a:r>
              <a:rPr lang="zh-CN" sz="2000" b="0">
                <a:latin typeface="Times New Roman" panose="02020603050405020304" pitchFamily="18" charset="0"/>
                <a:ea typeface="宋体" panose="02010600030101010101" pitchFamily="2" charset="-122"/>
                <a:cs typeface="Times New Roman" panose="02020603050405020304" pitchFamily="18" charset="0"/>
              </a:rPr>
              <a:t>过敏反应的特点是发作迅速、反应强烈、消退较快，一般不会破坏组织细胞，也不会引起组织严重损伤，有明显的遗传倾向和个体差异。</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2"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考法十　特异性免疫过程的分析与判断</a:t>
            </a:r>
          </a:p>
        </p:txBody>
      </p:sp>
    </p:spTree>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矩形 5"/>
          <p:cNvSpPr/>
          <p:nvPr/>
        </p:nvSpPr>
        <p:spPr>
          <a:xfrm>
            <a:off x="-25788" y="-26484"/>
            <a:ext cx="12189600" cy="6884484"/>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t>0533.0</a:t>
            </a:r>
            <a:endParaRPr lang="zh-CN" altLang="en-US"/>
          </a:p>
        </p:txBody>
      </p:sp>
      <p:sp>
        <p:nvSpPr>
          <p:cNvPr id="9" name="太阳形 8"/>
          <p:cNvSpPr/>
          <p:nvPr/>
        </p:nvSpPr>
        <p:spPr>
          <a:xfrm>
            <a:off x="2869565" y="567055"/>
            <a:ext cx="6053455" cy="5995670"/>
          </a:xfrm>
          <a:prstGeom prst="sun">
            <a:avLst/>
          </a:prstGeom>
          <a:solidFill>
            <a:srgbClr val="D49F0A"/>
          </a:solidFill>
          <a:ln>
            <a:solidFill>
              <a:srgbClr val="D49F0A"/>
            </a:solidFill>
            <a:prstDash val="dash"/>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副标题 3"/>
          <p:cNvSpPr txBox="1"/>
          <p:nvPr/>
        </p:nvSpPr>
        <p:spPr>
          <a:xfrm>
            <a:off x="3448020" y="3282216"/>
            <a:ext cx="4896544" cy="720080"/>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lgn="ctr">
              <a:buNone/>
            </a:pPr>
            <a:r>
              <a:rPr lang="zh-CN" altLang="en-US" sz="5400" b="1">
                <a:solidFill>
                  <a:schemeClr val="bg1">
                    <a:lumMod val="75000"/>
                  </a:schemeClr>
                </a:solidFill>
                <a:latin typeface="微软雅黑" panose="020b0503020204020204" charset="-122"/>
                <a:ea typeface="微软雅黑" panose="020b0503020204020204" charset="-122"/>
              </a:rPr>
              <a:t>强化模拟</a:t>
            </a:r>
            <a:endParaRPr lang="en-US" altLang="zh-CN" sz="5400" b="1">
              <a:solidFill>
                <a:schemeClr val="bg1">
                  <a:lumMod val="75000"/>
                </a:schemeClr>
              </a:solidFill>
              <a:latin typeface="微软雅黑" panose="020b0503020204020204" charset="-122"/>
              <a:ea typeface="微软雅黑" panose="020b0503020204020204" charset="-122"/>
            </a:endParaRPr>
          </a:p>
          <a:p>
            <a:pPr marL="0" indent="0" algn="ctr">
              <a:buNone/>
            </a:pPr>
            <a:r>
              <a:rPr lang="zh-CN" altLang="en-US" sz="5400" b="1">
                <a:solidFill>
                  <a:schemeClr val="bg1">
                    <a:lumMod val="75000"/>
                  </a:schemeClr>
                </a:solidFill>
                <a:latin typeface="微软雅黑" panose="020b0503020204020204" charset="-122"/>
                <a:ea typeface="微软雅黑" panose="020b0503020204020204" charset="-122"/>
              </a:rPr>
              <a:t>限时训练</a:t>
            </a:r>
            <a:endParaRPr lang="en-US" altLang="zh-CN" sz="8800" b="1">
              <a:solidFill>
                <a:schemeClr val="bg1"/>
              </a:solidFill>
              <a:latin typeface="微软雅黑" panose="020b0503020204020204" charset="-122"/>
              <a:ea typeface="微软雅黑" panose="020b0503020204020204" charset="-122"/>
            </a:endParaRPr>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题型十</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a:t>
            </a: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特异性免疫过程的分析与判断</a:t>
            </a:r>
          </a:p>
        </p:txBody>
      </p:sp>
      <p:sp>
        <p:nvSpPr>
          <p:cNvPr id="113" name="文本框 112"/>
          <p:cNvSpPr txBox="1"/>
          <p:nvPr/>
        </p:nvSpPr>
        <p:spPr>
          <a:xfrm>
            <a:off x="172720" y="593090"/>
            <a:ext cx="11779885" cy="286131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19</a:t>
            </a:r>
            <a:r>
              <a:rPr lang="zh-CN" sz="2000" b="0">
                <a:latin typeface="Times New Roman" panose="02020603050405020304" pitchFamily="18" charset="0"/>
                <a:ea typeface="宋体" panose="02010600030101010101" pitchFamily="2" charset="-122"/>
                <a:cs typeface="Times New Roman" panose="02020603050405020304" pitchFamily="18" charset="0"/>
              </a:rPr>
              <a:t>．破伤风杆菌产生的痉挛毒素是一种蛋白质，会使感染者的突触不能释放抑制性神经递质而引起肌肉痉挛。下列相关叙述正确的是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a:t>
            </a: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．痉挛毒素与抑制性神经递质竞争受体从而引起肌肉痉挛</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．破伤风杆菌及其产生的痉挛毒素在免疫调节中分别属于抗原和抗体</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．预防破伤风时，第二次注射疫苗产生的浆细胞全部来自</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．对于感染者，尽早注射抗毒血清，利用的是抗毒血清中的抗体</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
        <p:nvSpPr>
          <p:cNvPr id="5" name="文本框 4"/>
          <p:cNvSpPr txBox="1"/>
          <p:nvPr/>
        </p:nvSpPr>
        <p:spPr>
          <a:xfrm>
            <a:off x="251460" y="4295140"/>
            <a:ext cx="11700510" cy="2399665"/>
          </a:xfrm>
          <a:prstGeom prst="rect">
            <a:avLst/>
          </a:prstGeom>
          <a:noFill/>
          <a:ln w="9525">
            <a:noFill/>
          </a:ln>
        </p:spPr>
        <p:txBody>
          <a:bodyPr wrap="square">
            <a:spAutoFit/>
          </a:bodyPr>
          <a:lstStyle/>
          <a:p>
            <a:pPr indent="0" fontAlgn="auto">
              <a:lnSpc>
                <a:spcPct val="150000"/>
              </a:lnSpc>
            </a:pPr>
            <a:r>
              <a:rPr lang="zh-CN" altLang="en-US"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　</a:t>
            </a: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【解析】由题意知，痉挛毒素会使感染者的突触不能释放抑制性神经递质，而不是与抑制性神经递质竞争受体，</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错误；破伤风杆菌属于抗原，其产生的痉挛毒素也属于抗原，</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错误；相同抗原再次侵入机体时，浆细胞除来自</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细胞外，还来自记忆</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错误；抗体主要分布在血清中，故对于感染者，注射抗毒血清利用的是抗毒血清中的抗体，</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正确。</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6"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考法十一　免疫失调引起的疾病及免疫学的应用</a:t>
            </a:r>
          </a:p>
        </p:txBody>
      </p:sp>
      <p:sp>
        <p:nvSpPr>
          <p:cNvPr id="106" name="文本框 105"/>
          <p:cNvSpPr txBox="1"/>
          <p:nvPr/>
        </p:nvSpPr>
        <p:spPr>
          <a:xfrm>
            <a:off x="117793" y="1239202"/>
            <a:ext cx="5080000" cy="398780"/>
          </a:xfrm>
          <a:prstGeom prst="rect">
            <a:avLst/>
          </a:prstGeom>
          <a:noFill/>
          <a:ln w="9525">
            <a:noFill/>
          </a:ln>
        </p:spPr>
        <p:txBody>
          <a:bodyPr>
            <a:spAutoFit/>
          </a:bodyPr>
          <a:lstStyle/>
          <a:p>
            <a:pPr indent="0"/>
            <a:r>
              <a:rPr lang="en-US" sz="2000" b="1">
                <a:latin typeface="Times New Roman" panose="02020603050405020304" pitchFamily="18" charset="0"/>
                <a:ea typeface="宋体" panose="02010600030101010101" pitchFamily="2" charset="-122"/>
                <a:cs typeface="Times New Roman" panose="02020603050405020304" pitchFamily="18" charset="0"/>
              </a:rPr>
              <a:t>1</a:t>
            </a:r>
            <a:r>
              <a:rPr lang="zh-CN" sz="2000" b="1">
                <a:latin typeface="Times New Roman" panose="02020603050405020304" pitchFamily="18" charset="0"/>
                <a:ea typeface="宋体" panose="02010600030101010101" pitchFamily="2" charset="-122"/>
                <a:cs typeface="Times New Roman" panose="02020603050405020304" pitchFamily="18" charset="0"/>
              </a:rPr>
              <a:t>．过敏反应与正常体液免疫的比较</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graphicFrame>
        <p:nvGraphicFramePr>
          <p:cNvPr id="2" name="表格 1"/>
          <p:cNvGraphicFramePr>
            <a:graphicFrameLocks noGrp="1"/>
          </p:cNvGraphicFramePr>
          <p:nvPr>
            <p:custDataLst>
              <p:tags r:id="rId2"/>
            </p:custDataLst>
          </p:nvPr>
        </p:nvGraphicFramePr>
        <p:xfrm>
          <a:off x="1013460" y="1844675"/>
          <a:ext cx="10137775" cy="2937510"/>
        </p:xfrm>
        <a:graphic>
          <a:graphicData uri="http://schemas.openxmlformats.org/drawingml/2006/table">
            <a:tbl>
              <a:tblPr firstRow="1" bandRow="1">
                <a:tableStyleId>{5940675A-B579-460E-94D1-54222C63F5DA}</a:tableStyleId>
              </a:tblPr>
              <a:tblGrid>
                <a:gridCol w="1735455">
                  <a:extLst>
                    <a:ext uri="{9D8B030D-6E8A-4147-A177-3AD203B41FA5}">
                      <a16:colId xmlns:a16="http://schemas.microsoft.com/office/drawing/2014/main" val="20000"/>
                    </a:ext>
                  </a:extLst>
                </a:gridCol>
                <a:gridCol w="3959860">
                  <a:extLst>
                    <a:ext uri="{9D8B030D-6E8A-4147-A177-3AD203B41FA5}">
                      <a16:colId xmlns:a16="http://schemas.microsoft.com/office/drawing/2014/main" val="20001"/>
                    </a:ext>
                  </a:extLst>
                </a:gridCol>
                <a:gridCol w="4442460">
                  <a:extLst>
                    <a:ext uri="{9D8B030D-6E8A-4147-A177-3AD203B41FA5}">
                      <a16:colId xmlns:a16="http://schemas.microsoft.com/office/drawing/2014/main" val="20002"/>
                    </a:ext>
                  </a:extLst>
                </a:gridCol>
              </a:tblGrid>
              <a:tr h="274320">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比较项目</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过敏反应</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体液免疫</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069975">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激发因素</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过敏原(不一定是大分子物质；均为外源性物质；一般具有个体差异性)</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抗原(一般具有大分子性；可以是外源性物质，也可以是体内自身结构成分；不具有个体差异性)</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18465">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反应时机</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机体再次接触同种抗原</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机体接触抗原</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26110">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抗体分布</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吸附在皮肤、消化道或呼吸道黏膜及某些细胞的表面</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血清、组织液、外分泌液</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548640">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反应结果</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使细胞释放组胺，从而引发过敏反应</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与抗原特异性结合，形成沉淀或细胞集团</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6"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考法十一　免疫失调引起的疾病及免疫学的应用</a:t>
            </a:r>
          </a:p>
        </p:txBody>
      </p:sp>
      <p:sp>
        <p:nvSpPr>
          <p:cNvPr id="4" name="文本框 3"/>
          <p:cNvSpPr txBox="1"/>
          <p:nvPr/>
        </p:nvSpPr>
        <p:spPr>
          <a:xfrm>
            <a:off x="165735" y="1235075"/>
            <a:ext cx="11748135" cy="3322955"/>
          </a:xfrm>
          <a:prstGeom prst="rect">
            <a:avLst/>
          </a:prstGeom>
          <a:noFill/>
          <a:ln w="9525">
            <a:noFill/>
          </a:ln>
        </p:spPr>
        <p:txBody>
          <a:bodyPr wrap="square">
            <a:spAutoFit/>
          </a:bodyPr>
          <a:lstStyle/>
          <a:p>
            <a:pPr indent="0" fontAlgn="auto">
              <a:lnSpc>
                <a:spcPct val="150000"/>
              </a:lnSpc>
            </a:pPr>
            <a:r>
              <a:rPr lang="en-US" sz="2000" b="1">
                <a:latin typeface="Times New Roman" panose="02020603050405020304" pitchFamily="18" charset="0"/>
                <a:ea typeface="宋体" panose="02010600030101010101" pitchFamily="2" charset="-122"/>
                <a:cs typeface="Times New Roman" panose="02020603050405020304" pitchFamily="18" charset="0"/>
              </a:rPr>
              <a:t>2</a:t>
            </a:r>
            <a:r>
              <a:rPr lang="zh-CN" sz="2000" b="1">
                <a:latin typeface="Times New Roman" panose="02020603050405020304" pitchFamily="18" charset="0"/>
                <a:ea typeface="宋体" panose="02010600030101010101" pitchFamily="2" charset="-122"/>
                <a:cs typeface="Times New Roman" panose="02020603050405020304" pitchFamily="18" charset="0"/>
              </a:rPr>
              <a:t>．关于艾滋病和艾滋病病毒</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艾滋病</a:t>
            </a:r>
            <a:r>
              <a:rPr lang="en-US" sz="2000" b="0">
                <a:latin typeface="Times New Roman" panose="02020603050405020304" pitchFamily="18" charset="0"/>
                <a:ea typeface="宋体" panose="02010600030101010101" pitchFamily="2" charset="-122"/>
                <a:cs typeface="Times New Roman" panose="02020603050405020304" pitchFamily="18" charset="0"/>
              </a:rPr>
              <a:t>(AIDS</a:t>
            </a:r>
            <a:r>
              <a:rPr lang="zh-CN" sz="2000" b="0">
                <a:latin typeface="Times New Roman" panose="02020603050405020304" pitchFamily="18" charset="0"/>
                <a:ea typeface="宋体" panose="02010600030101010101" pitchFamily="2" charset="-122"/>
                <a:cs typeface="Times New Roman" panose="02020603050405020304" pitchFamily="18" charset="0"/>
              </a:rPr>
              <a:t>，获得性免疫缺陷综合征</a:t>
            </a:r>
            <a:r>
              <a:rPr lang="en-US" sz="2000" b="0">
                <a:latin typeface="Times New Roman" panose="02020603050405020304" pitchFamily="18" charset="0"/>
                <a:ea typeface="宋体" panose="02010600030101010101" pitchFamily="2" charset="-122"/>
                <a:cs typeface="Times New Roman" panose="02020603050405020304" pitchFamily="18" charset="0"/>
              </a:rPr>
              <a:t>)</a:t>
            </a: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致病机理：人类免疫缺陷病毒</a:t>
            </a:r>
            <a:r>
              <a:rPr lang="en-US" sz="2000" b="0">
                <a:latin typeface="Times New Roman" panose="02020603050405020304" pitchFamily="18" charset="0"/>
                <a:ea typeface="宋体" panose="02010600030101010101" pitchFamily="2" charset="-122"/>
                <a:cs typeface="Times New Roman" panose="02020603050405020304" pitchFamily="18" charset="0"/>
              </a:rPr>
              <a:t>(HIV)</a:t>
            </a:r>
            <a:r>
              <a:rPr lang="zh-CN" sz="2000" b="0">
                <a:latin typeface="Times New Roman" panose="02020603050405020304" pitchFamily="18" charset="0"/>
                <a:ea typeface="宋体" panose="02010600030101010101" pitchFamily="2" charset="-122"/>
                <a:cs typeface="Times New Roman" panose="02020603050405020304" pitchFamily="18" charset="0"/>
              </a:rPr>
              <a:t>侵入并破坏人体辅助性</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细胞，使感染者免疫功能逐渐丧失，无法抵抗各种病原体的侵入，或发生恶性肿瘤而导致死亡。</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传播途径：主要通过性接触、血液和母婴三种途径传播。</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③</a:t>
            </a:r>
            <a:r>
              <a:rPr lang="zh-CN" sz="2000" b="0">
                <a:latin typeface="Times New Roman" panose="02020603050405020304" pitchFamily="18" charset="0"/>
                <a:ea typeface="宋体" panose="02010600030101010101" pitchFamily="2" charset="-122"/>
                <a:cs typeface="Times New Roman" panose="02020603050405020304" pitchFamily="18" charset="0"/>
              </a:rPr>
              <a:t>预防措施：</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采取安全的性行为，如使用避孕套；</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避免注射时经血液传播，不吸毒；</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接受检测并积极治疗</a:t>
            </a:r>
            <a:r>
              <a:rPr lang="en-US" sz="2000" b="0">
                <a:latin typeface="Times New Roman" panose="02020603050405020304" pitchFamily="18" charset="0"/>
                <a:ea typeface="宋体" panose="02010600030101010101" pitchFamily="2" charset="-122"/>
                <a:cs typeface="Times New Roman" panose="02020603050405020304" pitchFamily="18" charset="0"/>
              </a:rPr>
              <a:t>HIV</a:t>
            </a:r>
            <a:r>
              <a:rPr lang="zh-CN" sz="2000" b="0">
                <a:latin typeface="Times New Roman" panose="02020603050405020304" pitchFamily="18" charset="0"/>
                <a:ea typeface="宋体" panose="02010600030101010101" pitchFamily="2" charset="-122"/>
                <a:cs typeface="Times New Roman" panose="02020603050405020304" pitchFamily="18" charset="0"/>
              </a:rPr>
              <a:t>等性传播感染；</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不与他人共用牙刷和剃须刀；</a:t>
            </a:r>
            <a:r>
              <a:rPr lang="en-US" sz="2000" b="0">
                <a:latin typeface="Times New Roman" panose="02020603050405020304" pitchFamily="18" charset="0"/>
                <a:ea typeface="宋体" panose="02010600030101010101" pitchFamily="2" charset="-122"/>
                <a:cs typeface="Times New Roman" panose="02020603050405020304" pitchFamily="18" charset="0"/>
              </a:rPr>
              <a:t>e.</a:t>
            </a:r>
            <a:r>
              <a:rPr lang="zh-CN" sz="2000" b="0">
                <a:latin typeface="Times New Roman" panose="02020603050405020304" pitchFamily="18" charset="0"/>
                <a:ea typeface="宋体" panose="02010600030101010101" pitchFamily="2" charset="-122"/>
                <a:cs typeface="Times New Roman" panose="02020603050405020304" pitchFamily="18" charset="0"/>
              </a:rPr>
              <a:t>不用未经消毒的器械文眉、穿耳等。</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6"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考法十一　免疫失调引起的疾病及免疫学的应用</a:t>
            </a:r>
          </a:p>
        </p:txBody>
      </p:sp>
      <p:sp>
        <p:nvSpPr>
          <p:cNvPr id="4" name="文本框 3"/>
          <p:cNvSpPr txBox="1"/>
          <p:nvPr/>
        </p:nvSpPr>
        <p:spPr>
          <a:xfrm>
            <a:off x="165735" y="1235075"/>
            <a:ext cx="11748135" cy="147637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艾滋病病毒</a:t>
            </a:r>
            <a:r>
              <a:rPr lang="en-US" sz="2000" b="0">
                <a:latin typeface="Times New Roman" panose="02020603050405020304" pitchFamily="18" charset="0"/>
                <a:ea typeface="宋体" panose="02010600030101010101" pitchFamily="2" charset="-122"/>
                <a:cs typeface="Times New Roman" panose="02020603050405020304" pitchFamily="18" charset="0"/>
              </a:rPr>
              <a:t>(HIV)——</a:t>
            </a:r>
            <a:r>
              <a:rPr lang="zh-CN" sz="2000" b="0">
                <a:latin typeface="Times New Roman" panose="02020603050405020304" pitchFamily="18" charset="0"/>
                <a:ea typeface="宋体" panose="02010600030101010101" pitchFamily="2" charset="-122"/>
                <a:cs typeface="Times New Roman" panose="02020603050405020304" pitchFamily="18" charset="0"/>
              </a:rPr>
              <a:t>人类免疫缺陷病毒</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遗传物质：</a:t>
            </a:r>
            <a:r>
              <a:rPr lang="en-US" sz="2000" b="0">
                <a:latin typeface="Times New Roman" panose="02020603050405020304" pitchFamily="18" charset="0"/>
                <a:ea typeface="宋体" panose="02010600030101010101" pitchFamily="2" charset="-122"/>
                <a:cs typeface="Times New Roman" panose="02020603050405020304" pitchFamily="18" charset="0"/>
              </a:rPr>
              <a:t>RNA</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遗传信息的传递和表达</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5" name="图片 4"/>
          <p:cNvPicPr/>
          <p:nvPr/>
        </p:nvPicPr>
        <p:blipFill>
          <a:blip r:embed="rId2"/>
          <a:stretch>
            <a:fillRect/>
          </a:stretch>
        </p:blipFill>
        <p:spPr>
          <a:xfrm>
            <a:off x="4285615" y="2924810"/>
            <a:ext cx="3508375" cy="600075"/>
          </a:xfrm>
          <a:prstGeom prst="rect">
            <a:avLst/>
          </a:prstGeom>
          <a:noFill/>
          <a:ln w="9525">
            <a:noFill/>
          </a:ln>
        </p:spPr>
      </p:pic>
      <p:sp>
        <p:nvSpPr>
          <p:cNvPr id="107" name="文本框 106"/>
          <p:cNvSpPr txBox="1"/>
          <p:nvPr/>
        </p:nvSpPr>
        <p:spPr>
          <a:xfrm>
            <a:off x="261620" y="3644900"/>
            <a:ext cx="10656570" cy="1476375"/>
          </a:xfrm>
          <a:prstGeom prst="rect">
            <a:avLst/>
          </a:prstGeom>
          <a:noFill/>
          <a:ln w="9525">
            <a:noFill/>
          </a:ln>
        </p:spPr>
        <p:txBody>
          <a:bodyPr wrap="square">
            <a:spAutoFit/>
          </a:bodyPr>
          <a:lstStyle/>
          <a:p>
            <a:pPr indent="0" algn="l"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此过程需要逆转录酶，合成蛋白质的场所是</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细胞的核糖体。</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③</a:t>
            </a:r>
            <a:r>
              <a:rPr lang="zh-CN" sz="2000" b="0">
                <a:latin typeface="Times New Roman" panose="02020603050405020304" pitchFamily="18" charset="0"/>
                <a:ea typeface="宋体" panose="02010600030101010101" pitchFamily="2" charset="-122"/>
                <a:cs typeface="Times New Roman" panose="02020603050405020304" pitchFamily="18" charset="0"/>
              </a:rPr>
              <a:t>变异类型多、突变频率高的原因：</a:t>
            </a:r>
            <a:r>
              <a:rPr lang="en-US" sz="2000" b="0">
                <a:latin typeface="Times New Roman" panose="02020603050405020304" pitchFamily="18" charset="0"/>
                <a:ea typeface="宋体" panose="02010600030101010101" pitchFamily="2" charset="-122"/>
                <a:cs typeface="Times New Roman" panose="02020603050405020304" pitchFamily="18" charset="0"/>
              </a:rPr>
              <a:t>RNA</a:t>
            </a:r>
            <a:r>
              <a:rPr lang="zh-CN" sz="2000" b="0">
                <a:latin typeface="Times New Roman" panose="02020603050405020304" pitchFamily="18" charset="0"/>
                <a:ea typeface="宋体" panose="02010600030101010101" pitchFamily="2" charset="-122"/>
                <a:cs typeface="Times New Roman" panose="02020603050405020304" pitchFamily="18" charset="0"/>
              </a:rPr>
              <a:t>是单链结构，不稳定。这给研制疫苗带来困难。</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④</a:t>
            </a:r>
            <a:r>
              <a:rPr lang="zh-CN" sz="2000" b="0">
                <a:latin typeface="Times New Roman" panose="02020603050405020304" pitchFamily="18" charset="0"/>
                <a:ea typeface="宋体" panose="02010600030101010101" pitchFamily="2" charset="-122"/>
                <a:cs typeface="Times New Roman" panose="02020603050405020304" pitchFamily="18" charset="0"/>
              </a:rPr>
              <a:t>生活方式：寄生。</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6"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考法十一　免疫失调引起的疾病及免疫学的应用</a:t>
            </a:r>
          </a:p>
        </p:txBody>
      </p:sp>
      <p:sp>
        <p:nvSpPr>
          <p:cNvPr id="107" name="文本框 106"/>
          <p:cNvSpPr txBox="1"/>
          <p:nvPr/>
        </p:nvSpPr>
        <p:spPr>
          <a:xfrm>
            <a:off x="249555" y="1212215"/>
            <a:ext cx="11705590" cy="5169535"/>
          </a:xfrm>
          <a:prstGeom prst="rect">
            <a:avLst/>
          </a:prstGeom>
          <a:noFill/>
          <a:ln w="9525">
            <a:noFill/>
          </a:ln>
        </p:spPr>
        <p:txBody>
          <a:bodyPr wrap="square">
            <a:spAutoFit/>
          </a:bodyPr>
          <a:lstStyle/>
          <a:p>
            <a:pPr indent="0" fontAlgn="auto">
              <a:lnSpc>
                <a:spcPct val="150000"/>
              </a:lnSpc>
            </a:pPr>
            <a:r>
              <a:rPr lang="en-US" sz="2000" b="1">
                <a:latin typeface="Times New Roman" panose="02020603050405020304" pitchFamily="18" charset="0"/>
                <a:ea typeface="宋体" panose="02010600030101010101" pitchFamily="2" charset="-122"/>
                <a:cs typeface="Times New Roman" panose="02020603050405020304" pitchFamily="18" charset="0"/>
              </a:rPr>
              <a:t>3</a:t>
            </a:r>
            <a:r>
              <a:rPr lang="zh-CN" sz="2000" b="1">
                <a:latin typeface="Times New Roman" panose="02020603050405020304" pitchFamily="18" charset="0"/>
                <a:ea typeface="宋体" panose="02010600030101010101" pitchFamily="2" charset="-122"/>
                <a:cs typeface="Times New Roman" panose="02020603050405020304" pitchFamily="18" charset="0"/>
              </a:rPr>
              <a:t>．主动免疫和被动免疫</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主动免疫：也称自动免疫，是指将疫苗或类毒素接种于人体，使机体产生获得性免疫力的一种防治微生物感染的措施，主要用于免疫预防。</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疫苗：通常是用灭活的或减毒的病原体制成的生物制品。</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疫苗的种类</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．减毒活疫苗。接种后能感染人体而使人产生免疫力，从而达到预防效果。如</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糖丸</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就是一种减毒活疫苗，口服后可预防小儿脊髓灰质炎。</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．灭活疫苗。这类疫苗中的病原体已被杀死，安全性很高，但产生的免疫效果不如减毒活疫苗，而且要多次强化免疫，如狂犬病疫苗、流感疫苗。</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．新型疫苗。包括基因工程疫苗，它是通过现代基因工程的手段，由病毒</a:t>
            </a:r>
            <a:r>
              <a:rPr lang="en-US" sz="2000" b="0">
                <a:latin typeface="Times New Roman" panose="02020603050405020304" pitchFamily="18" charset="0"/>
                <a:ea typeface="宋体" panose="02010600030101010101" pitchFamily="2" charset="-122"/>
                <a:cs typeface="Times New Roman" panose="02020603050405020304" pitchFamily="18" charset="0"/>
              </a:rPr>
              <a:t>DNA</a:t>
            </a:r>
            <a:r>
              <a:rPr lang="zh-CN" sz="2000" b="0">
                <a:latin typeface="Times New Roman" panose="02020603050405020304" pitchFamily="18" charset="0"/>
                <a:ea typeface="宋体" panose="02010600030101010101" pitchFamily="2" charset="-122"/>
                <a:cs typeface="Times New Roman" panose="02020603050405020304" pitchFamily="18" charset="0"/>
              </a:rPr>
              <a:t>的一段无毒序列制成，如乙肝基因工程疫苗。</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6"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考法十一　免疫失调引起的疾病及免疫学的应用</a:t>
            </a:r>
          </a:p>
        </p:txBody>
      </p:sp>
      <p:sp>
        <p:nvSpPr>
          <p:cNvPr id="107" name="文本框 106"/>
          <p:cNvSpPr txBox="1"/>
          <p:nvPr/>
        </p:nvSpPr>
        <p:spPr>
          <a:xfrm>
            <a:off x="249555" y="1212215"/>
            <a:ext cx="11705590" cy="193802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被动免疫：机体被动接受抗体、致敏淋巴细胞或其产物所获得的特异性免疫能力。它与主动产生的自动免疫不同，其特点是：起效快，不需经过潜伏期；一经输入，可立即获得免疫力，但维持时间短。一般用于免疫治疗，或在特殊情况下用于紧急预防。按照获得方式的不同，可分为天然被动免疫和人工被动免疫。</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6"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考法十一　免疫失调引起的疾病及免疫学的应用</a:t>
            </a:r>
          </a:p>
        </p:txBody>
      </p:sp>
      <p:sp>
        <p:nvSpPr>
          <p:cNvPr id="2" name="文本框 1"/>
          <p:cNvSpPr txBox="1"/>
          <p:nvPr/>
        </p:nvSpPr>
        <p:spPr>
          <a:xfrm>
            <a:off x="217805" y="1206500"/>
            <a:ext cx="11812905" cy="4707890"/>
          </a:xfrm>
          <a:prstGeom prst="rect">
            <a:avLst/>
          </a:prstGeom>
          <a:noFill/>
          <a:ln w="9525">
            <a:noFill/>
          </a:ln>
        </p:spPr>
        <p:txBody>
          <a:bodyPr wrap="square">
            <a:spAutoFit/>
          </a:bodyPr>
          <a:lstStyle/>
          <a:p>
            <a:pPr indent="0" fontAlgn="auto">
              <a:lnSpc>
                <a:spcPct val="150000"/>
              </a:lnSpc>
            </a:pPr>
            <a:r>
              <a:rPr lang="en-US" sz="2000" b="1">
                <a:latin typeface="Times New Roman" panose="02020603050405020304" pitchFamily="18" charset="0"/>
                <a:ea typeface="宋体" panose="02010600030101010101" pitchFamily="2" charset="-122"/>
                <a:cs typeface="Times New Roman" panose="02020603050405020304" pitchFamily="18" charset="0"/>
              </a:rPr>
              <a:t>4</a:t>
            </a:r>
            <a:r>
              <a:rPr lang="zh-CN" sz="2000" b="1">
                <a:latin typeface="Times New Roman" panose="02020603050405020304" pitchFamily="18" charset="0"/>
                <a:ea typeface="宋体" panose="02010600030101010101" pitchFamily="2" charset="-122"/>
                <a:cs typeface="Times New Roman" panose="02020603050405020304" pitchFamily="18" charset="0"/>
              </a:rPr>
              <a:t>．传染病的预防</a:t>
            </a: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近两年，随着新型冠状病毒在全球的广泛传播，给人类健康带来了巨大威胁。要有效地预防传染病的流行，关键在于控制传染源、切断传播途径、保护易感人群。</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控制传染源</a:t>
            </a: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对患有传染病的病人要尽可能做到早发现、早诊断、早报告、早治疗、早隔离，以防止传染病持续蔓延。患传染病的动物也是传染源，也要及时地处理。</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切断传播途径。控制传染病最好的办法就是要切实搞好个人卫生和环境卫生，要对带有病原体的物品进行消毒，并消灭传播疾病的媒介生物等，使病原体失去感染健康人的机会。</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保护易感人群。国家提倡人们进行的预防接种，就很好地起到了保护易感者的作用。易感者也应注意不要与患病的人或动物接触；平时应积极参加体育运动，锻炼身体，增强抗病的能力。</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6"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考法十一　免疫失调引起的疾病及免疫学的应用</a:t>
            </a:r>
          </a:p>
        </p:txBody>
      </p:sp>
      <p:pic>
        <p:nvPicPr>
          <p:cNvPr id="107" name="图片 106"/>
          <p:cNvPicPr/>
          <p:nvPr/>
        </p:nvPicPr>
        <p:blipFill>
          <a:blip r:embed="rId2"/>
          <a:stretch>
            <a:fillRect/>
          </a:stretch>
        </p:blipFill>
        <p:spPr>
          <a:xfrm>
            <a:off x="-25400" y="1231265"/>
            <a:ext cx="948690" cy="581025"/>
          </a:xfrm>
          <a:prstGeom prst="rect">
            <a:avLst/>
          </a:prstGeom>
          <a:noFill/>
          <a:ln w="9525">
            <a:noFill/>
          </a:ln>
        </p:spPr>
      </p:pic>
      <p:sp>
        <p:nvSpPr>
          <p:cNvPr id="108" name="文本框 107"/>
          <p:cNvSpPr txBox="1"/>
          <p:nvPr/>
        </p:nvSpPr>
        <p:spPr>
          <a:xfrm>
            <a:off x="496570" y="1165225"/>
            <a:ext cx="11379200" cy="286131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11  [</a:t>
            </a:r>
            <a:r>
              <a:rPr lang="zh-CN" sz="2000" b="0">
                <a:latin typeface="Times New Roman" panose="02020603050405020304" pitchFamily="18" charset="0"/>
                <a:ea typeface="宋体" panose="02010600030101010101" pitchFamily="2" charset="-122"/>
                <a:cs typeface="Times New Roman" panose="02020603050405020304" pitchFamily="18" charset="0"/>
              </a:rPr>
              <a:t>全国</a:t>
            </a:r>
            <a:r>
              <a:rPr lang="en-US" sz="2000" b="0">
                <a:latin typeface="Times New Roman" panose="02020603050405020304" pitchFamily="18" charset="0"/>
                <a:ea typeface="宋体" panose="02010600030101010101" pitchFamily="2" charset="-122"/>
                <a:cs typeface="Times New Roman" panose="02020603050405020304" pitchFamily="18" charset="0"/>
              </a:rPr>
              <a:t>Ⅰ2020·1</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6</a:t>
            </a:r>
            <a:r>
              <a:rPr lang="zh-CN" sz="2000" b="0">
                <a:latin typeface="Times New Roman" panose="02020603050405020304" pitchFamily="18" charset="0"/>
                <a:ea typeface="宋体" panose="02010600030101010101" pitchFamily="2" charset="-122"/>
                <a:cs typeface="Times New Roman" panose="02020603050405020304" pitchFamily="18" charset="0"/>
              </a:rPr>
              <a:t>分</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新冠肺炎疫情警示人们要养成良好的生活习惯，提高公共卫生安全意识。下列相关叙述错误的是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a:t>
            </a: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．戴口罩可以减少病原微生物通过飞沫在人与人之间的传播</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．病毒能够在餐具上增殖，用食盐溶液浸泡餐具可以阻止病毒增殖</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．高温可破坏病原体蛋白质的空间结构，煮沸处理餐具可杀死病原体</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．生活中接触的物体表面可能存在病原微生物，勤洗手可降低感染风险</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6"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考法十一　免疫失调引起的疾病及免疫学的应用</a:t>
            </a:r>
          </a:p>
        </p:txBody>
      </p:sp>
      <p:sp>
        <p:nvSpPr>
          <p:cNvPr id="108" name="文本框 107"/>
          <p:cNvSpPr txBox="1"/>
          <p:nvPr/>
        </p:nvSpPr>
        <p:spPr>
          <a:xfrm>
            <a:off x="209550" y="1236980"/>
            <a:ext cx="11718925" cy="2861310"/>
          </a:xfrm>
          <a:prstGeom prst="rect">
            <a:avLst/>
          </a:prstGeom>
          <a:noFill/>
          <a:ln w="9525">
            <a:noFill/>
          </a:ln>
        </p:spPr>
        <p:txBody>
          <a:bodyPr wrap="square">
            <a:spAutoFit/>
          </a:bodyPr>
          <a:lstStyle/>
          <a:p>
            <a:pPr indent="0" fontAlgn="auto">
              <a:lnSpc>
                <a:spcPct val="150000"/>
              </a:lnSpc>
            </a:pPr>
            <a:r>
              <a:rPr lang="zh-CN" sz="2000">
                <a:latin typeface="Times New Roman" panose="02020603050405020304" pitchFamily="18" charset="0"/>
                <a:ea typeface="宋体" panose="02010600030101010101" pitchFamily="2" charset="-122"/>
                <a:cs typeface="Times New Roman" panose="02020603050405020304" pitchFamily="18" charset="0"/>
                <a:sym typeface="+mn-ea"/>
              </a:rPr>
              <a:t>【答案】</a:t>
            </a:r>
            <a:r>
              <a:rPr lang="en-US" sz="2000">
                <a:latin typeface="Times New Roman" panose="02020603050405020304" pitchFamily="18" charset="0"/>
                <a:ea typeface="宋体" panose="02010600030101010101" pitchFamily="2" charset="-122"/>
                <a:cs typeface="Times New Roman" panose="02020603050405020304" pitchFamily="18" charset="0"/>
                <a:sym typeface="+mn-ea"/>
              </a:rPr>
              <a:t>B</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【解析】本题主要考查病毒的结构、增殖及预防。新冠病毒可以通过飞沫在人与人之间传播，戴口罩是阻断飞沫传播的有效手段，</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正确；病毒是非细胞生物，其增殖过程必须在宿主细胞内进行，不能在餐具上增殖，且盐水浸泡对餐具的消毒效果很有限，可以将餐具进行煮沸消毒，杀死其表面的病原体，其原理是高温可以破坏病原体蛋白质的空间结构，使其失活，</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错误，</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正确；病原微生物可通过接触传播，勤洗手可以降低感染风险，</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正确。</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矩形 5"/>
          <p:cNvSpPr/>
          <p:nvPr/>
        </p:nvSpPr>
        <p:spPr>
          <a:xfrm>
            <a:off x="-25788" y="-26484"/>
            <a:ext cx="12189600" cy="6884484"/>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t>0533.0</a:t>
            </a:r>
            <a:endParaRPr lang="zh-CN" altLang="en-US"/>
          </a:p>
        </p:txBody>
      </p:sp>
      <p:sp>
        <p:nvSpPr>
          <p:cNvPr id="9" name="太阳形 8"/>
          <p:cNvSpPr/>
          <p:nvPr/>
        </p:nvSpPr>
        <p:spPr>
          <a:xfrm>
            <a:off x="2869565" y="567055"/>
            <a:ext cx="6053455" cy="5995670"/>
          </a:xfrm>
          <a:prstGeom prst="sun">
            <a:avLst/>
          </a:prstGeom>
          <a:solidFill>
            <a:srgbClr val="D49F0A"/>
          </a:solidFill>
          <a:ln>
            <a:solidFill>
              <a:srgbClr val="D49F0A"/>
            </a:solidFill>
            <a:prstDash val="dash"/>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副标题 3"/>
          <p:cNvSpPr txBox="1"/>
          <p:nvPr/>
        </p:nvSpPr>
        <p:spPr>
          <a:xfrm>
            <a:off x="3448020" y="3282216"/>
            <a:ext cx="4896544" cy="720080"/>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lgn="ctr">
              <a:buNone/>
            </a:pPr>
            <a:r>
              <a:rPr lang="zh-CN" altLang="en-US" sz="5400" b="1">
                <a:solidFill>
                  <a:schemeClr val="bg1">
                    <a:lumMod val="75000"/>
                  </a:schemeClr>
                </a:solidFill>
                <a:latin typeface="微软雅黑" panose="020b0503020204020204" charset="-122"/>
                <a:ea typeface="微软雅黑" panose="020b0503020204020204" charset="-122"/>
              </a:rPr>
              <a:t>强化模拟</a:t>
            </a:r>
            <a:endParaRPr lang="en-US" altLang="zh-CN" sz="5400" b="1">
              <a:solidFill>
                <a:schemeClr val="bg1">
                  <a:lumMod val="75000"/>
                </a:schemeClr>
              </a:solidFill>
              <a:latin typeface="微软雅黑" panose="020b0503020204020204" charset="-122"/>
              <a:ea typeface="微软雅黑" panose="020b0503020204020204" charset="-122"/>
            </a:endParaRPr>
          </a:p>
          <a:p>
            <a:pPr marL="0" indent="0" algn="ctr">
              <a:buNone/>
            </a:pPr>
            <a:r>
              <a:rPr lang="zh-CN" altLang="en-US" sz="5400" b="1">
                <a:solidFill>
                  <a:schemeClr val="bg1">
                    <a:lumMod val="75000"/>
                  </a:schemeClr>
                </a:solidFill>
                <a:latin typeface="微软雅黑" panose="020b0503020204020204" charset="-122"/>
                <a:ea typeface="微软雅黑" panose="020b0503020204020204" charset="-122"/>
              </a:rPr>
              <a:t>限时训练</a:t>
            </a:r>
            <a:endParaRPr lang="en-US" altLang="zh-CN" sz="8800" b="1">
              <a:solidFill>
                <a:schemeClr val="bg1"/>
              </a:solidFill>
              <a:latin typeface="微软雅黑" panose="020b0503020204020204" charset="-122"/>
              <a:ea typeface="微软雅黑" panose="020b0503020204020204" charset="-122"/>
            </a:endParaRPr>
          </a:p>
        </p:txBody>
      </p:sp>
    </p:spTree>
  </p:cSld>
  <p:clrMapOvr>
    <a:masterClrMapping/>
  </p:clrMapOvr>
  <p:transition/>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题型十一</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a:t>
            </a: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免疫失调引起的疾病及免疫学的应用</a:t>
            </a:r>
          </a:p>
        </p:txBody>
      </p:sp>
      <p:sp>
        <p:nvSpPr>
          <p:cNvPr id="113" name="文本框 112"/>
          <p:cNvSpPr txBox="1"/>
          <p:nvPr/>
        </p:nvSpPr>
        <p:spPr>
          <a:xfrm>
            <a:off x="172720" y="593090"/>
            <a:ext cx="11779885" cy="147637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20</a:t>
            </a:r>
            <a:r>
              <a:rPr lang="zh-CN" sz="2000" b="0">
                <a:latin typeface="Times New Roman" panose="02020603050405020304" pitchFamily="18" charset="0"/>
                <a:ea typeface="宋体" panose="02010600030101010101" pitchFamily="2" charset="-122"/>
                <a:cs typeface="Times New Roman" panose="02020603050405020304" pitchFamily="18" charset="0"/>
              </a:rPr>
              <a:t>．如图是外源性过敏原引起哮喘的示意图。当外源性过敏原首次进入机体后，会使机体产生相应的浆细胞并分泌相应的抗体，抗体可被吸附在肺组织中肥大细胞的表面，当该过敏原再一次进入机体后，可促使肥大细胞释放出组织胺、白三烯等各种过敏介质。下列说法正确的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5" name="图片 4"/>
          <p:cNvPicPr/>
          <p:nvPr/>
        </p:nvPicPr>
        <p:blipFill>
          <a:blip r:embed="rId2"/>
          <a:stretch>
            <a:fillRect/>
          </a:stretch>
        </p:blipFill>
        <p:spPr>
          <a:xfrm>
            <a:off x="3862705" y="2207260"/>
            <a:ext cx="4506595" cy="1286510"/>
          </a:xfrm>
          <a:prstGeom prst="rect">
            <a:avLst/>
          </a:prstGeom>
          <a:noFill/>
          <a:ln w="9525">
            <a:noFill/>
          </a:ln>
        </p:spPr>
      </p:pic>
      <p:sp>
        <p:nvSpPr>
          <p:cNvPr id="114" name="文本框 113"/>
          <p:cNvSpPr txBox="1"/>
          <p:nvPr/>
        </p:nvSpPr>
        <p:spPr>
          <a:xfrm>
            <a:off x="172720" y="3631565"/>
            <a:ext cx="8921750" cy="193802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．过敏介质需要与受体结合才能发挥效应</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．临床药物可以通过促进过敏介质的释放来治疗哮喘</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．浆细胞识别过敏原后能够分泌特异性抗体</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．哮喘是人体特异性免疫应答的一种正常生理现象</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题型十一</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a:t>
            </a: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免疫失调引起的疾病及免疫学的应用</a:t>
            </a:r>
          </a:p>
        </p:txBody>
      </p:sp>
      <p:sp>
        <p:nvSpPr>
          <p:cNvPr id="7" name="文本框 6"/>
          <p:cNvSpPr txBox="1"/>
          <p:nvPr/>
        </p:nvSpPr>
        <p:spPr>
          <a:xfrm>
            <a:off x="160020" y="567055"/>
            <a:ext cx="11769090" cy="147637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20</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　【解析】由题图可知，过敏介质需要与受体结合才能发挥效应，</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正确；临床药物可以通过抑制过敏介质的释放来治疗哮喘，</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错误；浆细胞不能识别过敏原，</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错误；哮喘是人体特异性免疫应答异常的一种现象，</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错误。</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4"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考法十二　免疫学相关实验</a:t>
            </a:r>
          </a:p>
        </p:txBody>
      </p:sp>
      <p:sp>
        <p:nvSpPr>
          <p:cNvPr id="108" name="文本框 107"/>
          <p:cNvSpPr txBox="1"/>
          <p:nvPr/>
        </p:nvSpPr>
        <p:spPr>
          <a:xfrm>
            <a:off x="243840" y="1290320"/>
            <a:ext cx="11690350" cy="1938020"/>
          </a:xfrm>
          <a:prstGeom prst="rect">
            <a:avLst/>
          </a:prstGeom>
          <a:noFill/>
          <a:ln w="9525">
            <a:noFill/>
          </a:ln>
        </p:spPr>
        <p:txBody>
          <a:bodyPr wrap="square">
            <a:spAutoFit/>
          </a:bodyPr>
          <a:lstStyle/>
          <a:p>
            <a:pPr indent="0" fontAlgn="auto">
              <a:lnSpc>
                <a:spcPct val="150000"/>
              </a:lnSpc>
            </a:pPr>
            <a:r>
              <a:rPr lang="en-US" sz="2000" b="1">
                <a:latin typeface="Times New Roman" panose="02020603050405020304" pitchFamily="18" charset="0"/>
                <a:ea typeface="宋体" panose="02010600030101010101" pitchFamily="2" charset="-122"/>
                <a:cs typeface="Times New Roman" panose="02020603050405020304" pitchFamily="18" charset="0"/>
              </a:rPr>
              <a:t>1</a:t>
            </a:r>
            <a:r>
              <a:rPr lang="zh-CN" sz="2000" b="1">
                <a:latin typeface="Times New Roman" panose="02020603050405020304" pitchFamily="18" charset="0"/>
                <a:ea typeface="宋体" panose="02010600030101010101" pitchFamily="2" charset="-122"/>
                <a:cs typeface="Times New Roman" panose="02020603050405020304" pitchFamily="18" charset="0"/>
              </a:rPr>
              <a:t>．实验法探究免疫系统的组成及功能</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切除胸腺后观察实验动物的免疫能力，可证明胸腺与特异性免疫的关系；切除小鼠的胸腺，细胞免疫全部丧失，同时由于失去了辅助性</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细胞产生的细胞因子的作用，从而使体液免疫能力也大大降低。</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切除腺体或用</a:t>
            </a:r>
            <a:r>
              <a:rPr lang="en-US" sz="2000" b="0">
                <a:latin typeface="Times New Roman" panose="02020603050405020304" pitchFamily="18" charset="0"/>
                <a:ea typeface="宋体" panose="02010600030101010101" pitchFamily="2" charset="-122"/>
                <a:cs typeface="Times New Roman" panose="02020603050405020304" pitchFamily="18" charset="0"/>
              </a:rPr>
              <a:t>X</a:t>
            </a:r>
            <a:r>
              <a:rPr lang="zh-CN" sz="2000" b="0">
                <a:latin typeface="Times New Roman" panose="02020603050405020304" pitchFamily="18" charset="0"/>
                <a:ea typeface="宋体" panose="02010600030101010101" pitchFamily="2" charset="-122"/>
                <a:cs typeface="Times New Roman" panose="02020603050405020304" pitchFamily="18" charset="0"/>
              </a:rPr>
              <a:t>射线照射后再输入淋巴细胞，研究免疫系统的组成及功能。</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2" name="图片 1"/>
          <p:cNvPicPr/>
          <p:nvPr/>
        </p:nvPicPr>
        <p:blipFill>
          <a:blip r:embed="rId2"/>
          <a:stretch>
            <a:fillRect/>
          </a:stretch>
        </p:blipFill>
        <p:spPr>
          <a:xfrm>
            <a:off x="3574415" y="3300095"/>
            <a:ext cx="4966335" cy="2703195"/>
          </a:xfrm>
          <a:prstGeom prst="rect">
            <a:avLst/>
          </a:prstGeom>
          <a:noFill/>
          <a:ln w="9525">
            <a:noFill/>
          </a:ln>
        </p:spPr>
      </p:pic>
      <p:sp>
        <p:nvSpPr>
          <p:cNvPr id="109" name="文本框 108"/>
          <p:cNvSpPr txBox="1"/>
          <p:nvPr/>
        </p:nvSpPr>
        <p:spPr>
          <a:xfrm>
            <a:off x="335915" y="6021070"/>
            <a:ext cx="9589135" cy="553085"/>
          </a:xfrm>
          <a:prstGeom prst="rect">
            <a:avLst/>
          </a:prstGeom>
          <a:noFill/>
          <a:ln w="9525">
            <a:noFill/>
          </a:ln>
        </p:spPr>
        <p:txBody>
          <a:bodyPr wrap="square">
            <a:spAutoFit/>
          </a:bodyPr>
          <a:lstStyle/>
          <a:p>
            <a:pPr indent="0" algn="l"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注：虚线箭头代表实验一的系列实验，实线箭头代表实验二的系列实验。</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4"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考法十二　免疫学相关实验</a:t>
            </a:r>
          </a:p>
        </p:txBody>
      </p:sp>
      <p:sp>
        <p:nvSpPr>
          <p:cNvPr id="5" name="文本框 4"/>
          <p:cNvSpPr txBox="1"/>
          <p:nvPr/>
        </p:nvSpPr>
        <p:spPr>
          <a:xfrm>
            <a:off x="282575" y="1265555"/>
            <a:ext cx="11710670" cy="4246245"/>
          </a:xfrm>
          <a:prstGeom prst="rect">
            <a:avLst/>
          </a:prstGeom>
          <a:noFill/>
          <a:ln w="9525">
            <a:noFill/>
          </a:ln>
        </p:spPr>
        <p:txBody>
          <a:bodyPr wrap="square">
            <a:spAutoFit/>
          </a:bodyPr>
          <a:lstStyle/>
          <a:p>
            <a:pPr indent="0" fontAlgn="auto">
              <a:lnSpc>
                <a:spcPct val="150000"/>
              </a:lnSpc>
            </a:pPr>
            <a:r>
              <a:rPr lang="en-US" sz="2000" b="1">
                <a:latin typeface="Times New Roman" panose="02020603050405020304" pitchFamily="18" charset="0"/>
                <a:ea typeface="宋体" panose="02010600030101010101" pitchFamily="2" charset="-122"/>
                <a:cs typeface="Times New Roman" panose="02020603050405020304" pitchFamily="18" charset="0"/>
              </a:rPr>
              <a:t>2</a:t>
            </a:r>
            <a:r>
              <a:rPr lang="zh-CN" sz="2000" b="1">
                <a:latin typeface="Times New Roman" panose="02020603050405020304" pitchFamily="18" charset="0"/>
                <a:ea typeface="宋体" panose="02010600030101010101" pitchFamily="2" charset="-122"/>
                <a:cs typeface="Times New Roman" panose="02020603050405020304" pitchFamily="18" charset="0"/>
              </a:rPr>
              <a:t>．实验法探究抗体的专一性与治疗作用</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证明抗体具有专一性</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对实验动物</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大小、年龄、健康状况相同</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同时注射某种流感疫苗。</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一段时间后，再分别注射不同种的流感病毒，观察其患病情况。</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证明血清抗体有治疗作用</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以抗破伤风疾病为例</a:t>
            </a:r>
            <a:r>
              <a:rPr lang="en-US" sz="2000" b="0">
                <a:latin typeface="Times New Roman" panose="02020603050405020304" pitchFamily="18" charset="0"/>
                <a:ea typeface="宋体" panose="02010600030101010101" pitchFamily="2" charset="-122"/>
                <a:cs typeface="Times New Roman" panose="02020603050405020304" pitchFamily="18" charset="0"/>
              </a:rPr>
              <a:t>)</a:t>
            </a: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从破伤风患者体内获取血清。</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选取各方面都相同的小鼠均分成</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两组。</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③a</a:t>
            </a:r>
            <a:r>
              <a:rPr lang="zh-CN" sz="2000" b="0">
                <a:latin typeface="Times New Roman" panose="02020603050405020304" pitchFamily="18" charset="0"/>
                <a:ea typeface="宋体" panose="02010600030101010101" pitchFamily="2" charset="-122"/>
                <a:cs typeface="Times New Roman" panose="02020603050405020304" pitchFamily="18" charset="0"/>
              </a:rPr>
              <a:t>组注射破伤风毒素后再注射血清，</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组只注射破伤风毒素。</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④</a:t>
            </a:r>
            <a:r>
              <a:rPr lang="zh-CN" sz="2000" b="0">
                <a:latin typeface="Times New Roman" panose="02020603050405020304" pitchFamily="18" charset="0"/>
                <a:ea typeface="宋体" panose="02010600030101010101" pitchFamily="2" charset="-122"/>
                <a:cs typeface="Times New Roman" panose="02020603050405020304" pitchFamily="18" charset="0"/>
              </a:rPr>
              <a:t>观察两组小鼠的生活状况。</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4"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考法十二　免疫学相关实验</a:t>
            </a:r>
          </a:p>
        </p:txBody>
      </p:sp>
      <p:pic>
        <p:nvPicPr>
          <p:cNvPr id="109" name="图片 108"/>
          <p:cNvPicPr/>
          <p:nvPr/>
        </p:nvPicPr>
        <p:blipFill>
          <a:blip r:embed="rId2"/>
          <a:stretch>
            <a:fillRect/>
          </a:stretch>
        </p:blipFill>
        <p:spPr>
          <a:xfrm>
            <a:off x="-26035" y="1240155"/>
            <a:ext cx="895350" cy="704215"/>
          </a:xfrm>
          <a:prstGeom prst="rect">
            <a:avLst/>
          </a:prstGeom>
          <a:noFill/>
          <a:ln w="9525">
            <a:noFill/>
          </a:ln>
        </p:spPr>
      </p:pic>
      <p:sp>
        <p:nvSpPr>
          <p:cNvPr id="110" name="文本框 109"/>
          <p:cNvSpPr txBox="1"/>
          <p:nvPr/>
        </p:nvSpPr>
        <p:spPr>
          <a:xfrm>
            <a:off x="405765" y="1196975"/>
            <a:ext cx="11536680" cy="516953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12  [</a:t>
            </a:r>
            <a:r>
              <a:rPr lang="zh-CN" sz="2000" b="0">
                <a:latin typeface="Times New Roman" panose="02020603050405020304" pitchFamily="18" charset="0"/>
                <a:ea typeface="宋体" panose="02010600030101010101" pitchFamily="2" charset="-122"/>
                <a:cs typeface="Times New Roman" panose="02020603050405020304" pitchFamily="18" charset="0"/>
              </a:rPr>
              <a:t>浙江</a:t>
            </a:r>
            <a:r>
              <a:rPr lang="en-US" sz="2000" b="0">
                <a:latin typeface="Times New Roman" panose="02020603050405020304" pitchFamily="18" charset="0"/>
                <a:ea typeface="宋体" panose="02010600030101010101" pitchFamily="2" charset="-122"/>
                <a:cs typeface="Times New Roman" panose="02020603050405020304" pitchFamily="18" charset="0"/>
              </a:rPr>
              <a:t>2020</a:t>
            </a:r>
            <a:r>
              <a:rPr lang="zh-CN" sz="2000" b="0">
                <a:latin typeface="Times New Roman" panose="02020603050405020304" pitchFamily="18" charset="0"/>
                <a:ea typeface="宋体" panose="02010600030101010101" pitchFamily="2" charset="-122"/>
                <a:cs typeface="Times New Roman" panose="02020603050405020304" pitchFamily="18" charset="0"/>
              </a:rPr>
              <a:t>年</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月</a:t>
            </a:r>
            <a:r>
              <a:rPr lang="en-US" sz="2000" b="0">
                <a:latin typeface="Times New Roman" panose="02020603050405020304" pitchFamily="18" charset="0"/>
                <a:ea typeface="宋体" panose="02010600030101010101" pitchFamily="2" charset="-122"/>
                <a:cs typeface="Times New Roman" panose="02020603050405020304" pitchFamily="18" charset="0"/>
              </a:rPr>
              <a:t>·30</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10</a:t>
            </a:r>
            <a:r>
              <a:rPr lang="zh-CN" sz="2000" b="0">
                <a:latin typeface="Times New Roman" panose="02020603050405020304" pitchFamily="18" charset="0"/>
                <a:ea typeface="宋体" panose="02010600030101010101" pitchFamily="2" charset="-122"/>
                <a:cs typeface="Times New Roman" panose="02020603050405020304" pitchFamily="18" charset="0"/>
              </a:rPr>
              <a:t>分</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欲研究大鼠皮肤移植后的皮肤存活率，某同学提出了下面的实验思路。请以皮肤存活率为指标，预测实验结果并进行分析。</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要求与说明：</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系大鼠即为</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品系大鼠。实验条件适宜。皮肤存活率是指移植存活的皮肤片数占总移植皮肤片数的百分比。排斥反应指移植物作为</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非己</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成分被免疫系统识别、破坏和清除的免疫反应</a:t>
            </a:r>
            <a:r>
              <a:rPr lang="en-US" sz="2000" b="0">
                <a:latin typeface="Times New Roman" panose="02020603050405020304" pitchFamily="18" charset="0"/>
                <a:ea typeface="宋体" panose="02010600030101010101" pitchFamily="2" charset="-122"/>
                <a:cs typeface="Times New Roman" panose="02020603050405020304" pitchFamily="18" charset="0"/>
              </a:rPr>
              <a:t>)</a:t>
            </a: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实验思路：</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实验分组与处理：</a:t>
            </a: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组</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：取</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系大鼠的皮肤片移植到自身的另一部位。</a:t>
            </a: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组</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：取</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系大鼠的皮肤片移植到</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系大鼠。</a:t>
            </a: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组</a:t>
            </a: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：取与组</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相同处理并出现排斥反应后的</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系大鼠的</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淋巴细胞，注射到未处理的</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系大鼠并将</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系大鼠的皮肤片移植到该大鼠。</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4"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考法十二　免疫学相关实验</a:t>
            </a:r>
          </a:p>
        </p:txBody>
      </p:sp>
      <p:sp>
        <p:nvSpPr>
          <p:cNvPr id="110" name="文本框 109"/>
          <p:cNvSpPr txBox="1"/>
          <p:nvPr/>
        </p:nvSpPr>
        <p:spPr>
          <a:xfrm>
            <a:off x="283210" y="1196975"/>
            <a:ext cx="11659235" cy="424624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将上述各组若干只处理后的大鼠进行饲养，每隔一定时间观测皮肤片的存活状况并记录，计算皮肤存活率。</a:t>
            </a: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回答下列问题：</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预测实验结果</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以坐标曲线图形式表示实验结果，其中横坐标为皮肤移植后时间</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 </a:t>
            </a: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 </a:t>
            </a: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 </a:t>
            </a: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分析与讨论：</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上述实验思路中，移植皮肤的受体大鼠是</a:t>
            </a:r>
            <a:r>
              <a:rPr lang="en-US" sz="2000" b="0">
                <a:latin typeface="Times New Roman" panose="02020603050405020304" pitchFamily="18" charset="0"/>
                <a:ea typeface="宋体" panose="02010600030101010101" pitchFamily="2" charset="-122"/>
                <a:cs typeface="Times New Roman" panose="02020603050405020304" pitchFamily="18" charset="0"/>
              </a:rPr>
              <a:t>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4"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考法十二　免疫学相关实验</a:t>
            </a:r>
          </a:p>
        </p:txBody>
      </p:sp>
      <p:sp>
        <p:nvSpPr>
          <p:cNvPr id="110" name="文本框 109"/>
          <p:cNvSpPr txBox="1"/>
          <p:nvPr/>
        </p:nvSpPr>
        <p:spPr>
          <a:xfrm>
            <a:off x="283210" y="1196975"/>
            <a:ext cx="11659235" cy="424624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为了进一步验证大鼠对移植皮肤起排斥反应的主要是</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淋巴细胞。在实验思路的分组与处理中，若设置组</a:t>
            </a:r>
            <a:r>
              <a:rPr lang="en-US" sz="2000" b="0">
                <a:latin typeface="Times New Roman" panose="02020603050405020304" pitchFamily="18" charset="0"/>
                <a:ea typeface="宋体" panose="02010600030101010101" pitchFamily="2" charset="-122"/>
                <a:cs typeface="Times New Roman" panose="02020603050405020304" pitchFamily="18" charset="0"/>
              </a:rPr>
              <a:t>4</a:t>
            </a:r>
            <a:r>
              <a:rPr lang="zh-CN" sz="2000" b="0">
                <a:latin typeface="Times New Roman" panose="02020603050405020304" pitchFamily="18" charset="0"/>
                <a:ea typeface="宋体" panose="02010600030101010101" pitchFamily="2" charset="-122"/>
                <a:cs typeface="Times New Roman" panose="02020603050405020304" pitchFamily="18" charset="0"/>
              </a:rPr>
              <a:t>，其处理是给予大鼠免疫抑制剂，再移植皮肤片。用免疫抑制剂处理的理由是</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________________________________________________________________________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还可设置组</a:t>
            </a:r>
            <a:r>
              <a:rPr lang="en-US" sz="2000" b="0">
                <a:latin typeface="Times New Roman" panose="02020603050405020304" pitchFamily="18" charset="0"/>
                <a:ea typeface="宋体" panose="02010600030101010101" pitchFamily="2" charset="-122"/>
                <a:cs typeface="Times New Roman" panose="02020603050405020304" pitchFamily="18" charset="0"/>
              </a:rPr>
              <a:t>5</a:t>
            </a:r>
            <a:r>
              <a:rPr lang="zh-CN" sz="2000" b="0">
                <a:latin typeface="Times New Roman" panose="02020603050405020304" pitchFamily="18" charset="0"/>
                <a:ea typeface="宋体" panose="02010600030101010101" pitchFamily="2" charset="-122"/>
                <a:cs typeface="Times New Roman" panose="02020603050405020304" pitchFamily="18" charset="0"/>
              </a:rPr>
              <a:t>，其处理是</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________________________________________________________________________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理由是</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________________________________________________________________________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③</a:t>
            </a:r>
            <a:r>
              <a:rPr lang="zh-CN" sz="2000" b="0">
                <a:latin typeface="Times New Roman" panose="02020603050405020304" pitchFamily="18" charset="0"/>
                <a:ea typeface="宋体" panose="02010600030101010101" pitchFamily="2" charset="-122"/>
                <a:cs typeface="Times New Roman" panose="02020603050405020304" pitchFamily="18" charset="0"/>
              </a:rPr>
              <a:t>效应细胞毒性</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细胞的生物学功能有</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________________________________________________________________________</a:t>
            </a: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________________________________________________________________________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4"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考法十二　免疫学相关实验</a:t>
            </a:r>
          </a:p>
        </p:txBody>
      </p:sp>
      <p:sp>
        <p:nvSpPr>
          <p:cNvPr id="110" name="文本框 109"/>
          <p:cNvSpPr txBox="1"/>
          <p:nvPr/>
        </p:nvSpPr>
        <p:spPr>
          <a:xfrm>
            <a:off x="283210" y="1196975"/>
            <a:ext cx="11659235" cy="553085"/>
          </a:xfrm>
          <a:prstGeom prst="rect">
            <a:avLst/>
          </a:prstGeom>
          <a:noFill/>
          <a:ln w="9525">
            <a:noFill/>
          </a:ln>
        </p:spPr>
        <p:txBody>
          <a:bodyPr wrap="square">
            <a:spAutoFit/>
          </a:bodyPr>
          <a:lstStyle/>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结果坐标图如下：</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2" name="图片 1"/>
          <p:cNvPicPr/>
          <p:nvPr/>
        </p:nvPicPr>
        <p:blipFill>
          <a:blip r:embed="rId2"/>
          <a:stretch>
            <a:fillRect/>
          </a:stretch>
        </p:blipFill>
        <p:spPr>
          <a:xfrm>
            <a:off x="4491990" y="1844675"/>
            <a:ext cx="2956560" cy="2231390"/>
          </a:xfrm>
          <a:prstGeom prst="rect">
            <a:avLst/>
          </a:prstGeom>
          <a:noFill/>
          <a:ln w="9525">
            <a:noFill/>
          </a:ln>
        </p:spPr>
      </p:pic>
      <p:sp>
        <p:nvSpPr>
          <p:cNvPr id="111" name="文本框 110"/>
          <p:cNvSpPr txBox="1"/>
          <p:nvPr/>
        </p:nvSpPr>
        <p:spPr>
          <a:xfrm>
            <a:off x="309245" y="4293235"/>
            <a:ext cx="11649075" cy="1476375"/>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(2)①A</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系大鼠　</a:t>
            </a: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抑制</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淋巴细胞的增殖及功能，延长移植皮肤的存活时间　切除大鼠的胸腺，再移植皮肤　切除胸腺后，</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淋巴细胞数量减少，延长移植皮肤的存活时间　</a:t>
            </a:r>
            <a:r>
              <a:rPr lang="en-US" sz="2000" b="0">
                <a:latin typeface="Times New Roman" panose="02020603050405020304" pitchFamily="18" charset="0"/>
                <a:ea typeface="宋体" panose="02010600030101010101" pitchFamily="2" charset="-122"/>
                <a:cs typeface="Times New Roman" panose="02020603050405020304" pitchFamily="18" charset="0"/>
              </a:rPr>
              <a:t>③</a:t>
            </a:r>
            <a:r>
              <a:rPr lang="zh-CN" sz="2000" b="0">
                <a:latin typeface="Times New Roman" panose="02020603050405020304" pitchFamily="18" charset="0"/>
                <a:ea typeface="宋体" panose="02010600030101010101" pitchFamily="2" charset="-122"/>
                <a:cs typeface="Times New Roman" panose="02020603050405020304" pitchFamily="18" charset="0"/>
              </a:rPr>
              <a:t>对抗被病原体感染的细胞和癌细胞，对抗移植器官的异体细胞</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4"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考法十二　免疫学相关实验</a:t>
            </a:r>
          </a:p>
        </p:txBody>
      </p:sp>
      <p:sp>
        <p:nvSpPr>
          <p:cNvPr id="110" name="文本框 109"/>
          <p:cNvSpPr txBox="1"/>
          <p:nvPr/>
        </p:nvSpPr>
        <p:spPr>
          <a:xfrm>
            <a:off x="283210" y="1196975"/>
            <a:ext cx="11659235" cy="4246245"/>
          </a:xfrm>
          <a:prstGeom prst="rect">
            <a:avLst/>
          </a:prstGeom>
          <a:noFill/>
          <a:ln w="9525">
            <a:noFill/>
          </a:ln>
        </p:spPr>
        <p:txBody>
          <a:bodyPr wrap="square">
            <a:spAutoFit/>
          </a:bodyPr>
          <a:lstStyle/>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【解析】本题考查免疫排斥以及实验探究能力。</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绘制坐标曲线需要根据题干信息，横坐标为皮肤移植后时间，纵坐标为实验的因变量即皮肤存活率</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。组</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取</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系大鼠的皮肤片移植到自体的另一部位，由于同一个体存在相同的</a:t>
            </a:r>
            <a:r>
              <a:rPr lang="en-US" sz="2000" b="0">
                <a:latin typeface="Times New Roman" panose="02020603050405020304" pitchFamily="18" charset="0"/>
                <a:ea typeface="宋体" panose="02010600030101010101" pitchFamily="2" charset="-122"/>
                <a:cs typeface="Times New Roman" panose="02020603050405020304" pitchFamily="18" charset="0"/>
              </a:rPr>
              <a:t>MHC</a:t>
            </a:r>
            <a:r>
              <a:rPr lang="zh-CN" sz="2000" b="0">
                <a:latin typeface="Times New Roman" panose="02020603050405020304" pitchFamily="18" charset="0"/>
                <a:ea typeface="宋体" panose="02010600030101010101" pitchFamily="2" charset="-122"/>
                <a:cs typeface="Times New Roman" panose="02020603050405020304" pitchFamily="18" charset="0"/>
              </a:rPr>
              <a:t>，组</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没有发生免疫排斥反应，皮肤存活率随时间推移，保持较高水平且基本不变；组</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取</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系大鼠的皮肤片移植到</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系大鼠，除同卵双胞胎外，不同个体有不同的</a:t>
            </a:r>
            <a:r>
              <a:rPr lang="en-US" sz="2000" b="0">
                <a:latin typeface="Times New Roman" panose="02020603050405020304" pitchFamily="18" charset="0"/>
                <a:ea typeface="宋体" panose="02010600030101010101" pitchFamily="2" charset="-122"/>
                <a:cs typeface="Times New Roman" panose="02020603050405020304" pitchFamily="18" charset="0"/>
              </a:rPr>
              <a:t>MHC</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系大鼠的皮肤片细胞作为</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非己</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成分被</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系大鼠的免疫系统识别、破坏和清除，皮肤存活率随时间推移不断下降；组</a:t>
            </a: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取组</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的</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系大鼠已免疫的</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淋巴细胞，注射到未处理的</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系大鼠，并将</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系大鼠的皮肤片移植到该大鼠，引发二次免疫应答，快速、高效地识别、破坏和消除</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系大鼠皮肤片的细胞，皮肤存活率随时间推移不断下降，且比组</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下降速率快，绘制的曲线图见答案。</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4"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考法十二　免疫学相关实验</a:t>
            </a:r>
          </a:p>
        </p:txBody>
      </p:sp>
      <p:sp>
        <p:nvSpPr>
          <p:cNvPr id="110" name="文本框 109"/>
          <p:cNvSpPr txBox="1"/>
          <p:nvPr/>
        </p:nvSpPr>
        <p:spPr>
          <a:xfrm>
            <a:off x="283210" y="1196975"/>
            <a:ext cx="11659235" cy="286131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(2)①</a:t>
            </a:r>
            <a:r>
              <a:rPr lang="zh-CN" sz="2000" b="0">
                <a:latin typeface="Times New Roman" panose="02020603050405020304" pitchFamily="18" charset="0"/>
                <a:ea typeface="宋体" panose="02010600030101010101" pitchFamily="2" charset="-122"/>
                <a:cs typeface="Times New Roman" panose="02020603050405020304" pitchFamily="18" charset="0"/>
              </a:rPr>
              <a:t>组</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移植皮肤的受体大鼠是</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系大鼠，组</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移植皮肤的受体大鼠是</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系大鼠。</a:t>
            </a: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实验目的是验证免疫排斥反应中主要是</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淋巴细胞发挥作用，因此组</a:t>
            </a:r>
            <a:r>
              <a:rPr lang="en-US" sz="2000" b="0">
                <a:latin typeface="Times New Roman" panose="02020603050405020304" pitchFamily="18" charset="0"/>
                <a:ea typeface="宋体" panose="02010600030101010101" pitchFamily="2" charset="-122"/>
                <a:cs typeface="Times New Roman" panose="02020603050405020304" pitchFamily="18" charset="0"/>
              </a:rPr>
              <a:t>4</a:t>
            </a:r>
            <a:r>
              <a:rPr lang="zh-CN" sz="2000" b="0">
                <a:latin typeface="Times New Roman" panose="02020603050405020304" pitchFamily="18" charset="0"/>
                <a:ea typeface="宋体" panose="02010600030101010101" pitchFamily="2" charset="-122"/>
                <a:cs typeface="Times New Roman" panose="02020603050405020304" pitchFamily="18" charset="0"/>
              </a:rPr>
              <a:t>和组</a:t>
            </a:r>
            <a:r>
              <a:rPr lang="en-US" sz="2000" b="0">
                <a:latin typeface="Times New Roman" panose="02020603050405020304" pitchFamily="18" charset="0"/>
                <a:ea typeface="宋体" panose="02010600030101010101" pitchFamily="2" charset="-122"/>
                <a:cs typeface="Times New Roman" panose="02020603050405020304" pitchFamily="18" charset="0"/>
              </a:rPr>
              <a:t>5</a:t>
            </a:r>
            <a:r>
              <a:rPr lang="zh-CN" sz="2000" b="0">
                <a:latin typeface="Times New Roman" panose="02020603050405020304" pitchFamily="18" charset="0"/>
                <a:ea typeface="宋体" panose="02010600030101010101" pitchFamily="2" charset="-122"/>
                <a:cs typeface="Times New Roman" panose="02020603050405020304" pitchFamily="18" charset="0"/>
              </a:rPr>
              <a:t>都作为对照。免疫抑制剂的作用对象主要是</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淋巴细胞，即抑制</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淋巴细胞的增殖及功能，延长移植皮肤的存活时间。</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淋巴细胞在胸腺分化增殖、发育成熟，组</a:t>
            </a:r>
            <a:r>
              <a:rPr lang="en-US" sz="2000" b="0">
                <a:latin typeface="Times New Roman" panose="02020603050405020304" pitchFamily="18" charset="0"/>
                <a:ea typeface="宋体" panose="02010600030101010101" pitchFamily="2" charset="-122"/>
                <a:cs typeface="Times New Roman" panose="02020603050405020304" pitchFamily="18" charset="0"/>
              </a:rPr>
              <a:t>5</a:t>
            </a:r>
            <a:r>
              <a:rPr lang="zh-CN" sz="2000" b="0">
                <a:latin typeface="Times New Roman" panose="02020603050405020304" pitchFamily="18" charset="0"/>
                <a:ea typeface="宋体" panose="02010600030101010101" pitchFamily="2" charset="-122"/>
                <a:cs typeface="Times New Roman" panose="02020603050405020304" pitchFamily="18" charset="0"/>
              </a:rPr>
              <a:t>切除大鼠的胸腺，再移植皮肤，原因是切除胸腺后</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淋巴细胞数量减少，延长移植皮肤的存活时间。</a:t>
            </a:r>
            <a:r>
              <a:rPr lang="en-US" sz="2000" b="0">
                <a:latin typeface="Times New Roman" panose="02020603050405020304" pitchFamily="18" charset="0"/>
                <a:ea typeface="宋体" panose="02010600030101010101" pitchFamily="2" charset="-122"/>
                <a:cs typeface="Times New Roman" panose="02020603050405020304" pitchFamily="18" charset="0"/>
              </a:rPr>
              <a:t>③</a:t>
            </a:r>
            <a:r>
              <a:rPr lang="zh-CN" sz="2000" b="0">
                <a:latin typeface="Times New Roman" panose="02020603050405020304" pitchFamily="18" charset="0"/>
                <a:ea typeface="宋体" panose="02010600030101010101" pitchFamily="2" charset="-122"/>
                <a:cs typeface="Times New Roman" panose="02020603050405020304" pitchFamily="18" charset="0"/>
              </a:rPr>
              <a:t>效应细胞毒性</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细胞的生物学功能有对抗被病原体感染的细胞和癌细胞，对抗移植器官的异体细胞。</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矩形 5"/>
          <p:cNvSpPr/>
          <p:nvPr/>
        </p:nvSpPr>
        <p:spPr>
          <a:xfrm>
            <a:off x="-25788" y="-26484"/>
            <a:ext cx="12189600" cy="6884484"/>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t>0533.0</a:t>
            </a:r>
            <a:endParaRPr lang="zh-CN" altLang="en-US"/>
          </a:p>
        </p:txBody>
      </p:sp>
      <p:sp>
        <p:nvSpPr>
          <p:cNvPr id="9" name="太阳形 8"/>
          <p:cNvSpPr/>
          <p:nvPr/>
        </p:nvSpPr>
        <p:spPr>
          <a:xfrm>
            <a:off x="2869565" y="567055"/>
            <a:ext cx="6053455" cy="5995670"/>
          </a:xfrm>
          <a:prstGeom prst="sun">
            <a:avLst/>
          </a:prstGeom>
          <a:solidFill>
            <a:srgbClr val="D49F0A"/>
          </a:solidFill>
          <a:ln>
            <a:solidFill>
              <a:srgbClr val="D49F0A"/>
            </a:solidFill>
            <a:prstDash val="dash"/>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副标题 3"/>
          <p:cNvSpPr txBox="1"/>
          <p:nvPr/>
        </p:nvSpPr>
        <p:spPr>
          <a:xfrm>
            <a:off x="3448020" y="3282216"/>
            <a:ext cx="4896544" cy="720080"/>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lgn="ctr">
              <a:buNone/>
            </a:pPr>
            <a:r>
              <a:rPr lang="zh-CN" altLang="en-US" sz="5400" b="1">
                <a:solidFill>
                  <a:schemeClr val="bg1">
                    <a:lumMod val="75000"/>
                  </a:schemeClr>
                </a:solidFill>
                <a:latin typeface="微软雅黑" panose="020b0503020204020204" charset="-122"/>
                <a:ea typeface="微软雅黑" panose="020b0503020204020204" charset="-122"/>
              </a:rPr>
              <a:t>强化模拟</a:t>
            </a:r>
            <a:endParaRPr lang="en-US" altLang="zh-CN" sz="5400" b="1">
              <a:solidFill>
                <a:schemeClr val="bg1">
                  <a:lumMod val="75000"/>
                </a:schemeClr>
              </a:solidFill>
              <a:latin typeface="微软雅黑" panose="020b0503020204020204" charset="-122"/>
              <a:ea typeface="微软雅黑" panose="020b0503020204020204" charset="-122"/>
            </a:endParaRPr>
          </a:p>
          <a:p>
            <a:pPr marL="0" indent="0" algn="ctr">
              <a:buNone/>
            </a:pPr>
            <a:r>
              <a:rPr lang="zh-CN" altLang="en-US" sz="5400" b="1">
                <a:solidFill>
                  <a:schemeClr val="bg1">
                    <a:lumMod val="75000"/>
                  </a:schemeClr>
                </a:solidFill>
                <a:latin typeface="微软雅黑" panose="020b0503020204020204" charset="-122"/>
                <a:ea typeface="微软雅黑" panose="020b0503020204020204" charset="-122"/>
              </a:rPr>
              <a:t>限时训练</a:t>
            </a:r>
            <a:endParaRPr lang="en-US" altLang="zh-CN" sz="8800" b="1">
              <a:solidFill>
                <a:schemeClr val="bg1"/>
              </a:solidFill>
              <a:latin typeface="微软雅黑" panose="020b0503020204020204" charset="-122"/>
              <a:ea typeface="微软雅黑" panose="020b0503020204020204" charset="-122"/>
            </a:endParaRPr>
          </a:p>
        </p:txBody>
      </p:sp>
    </p:spTree>
  </p:cSld>
  <p:clrMapOvr>
    <a:masterClrMapping/>
  </p:clrMapOvr>
  <p:transition/>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题型十二</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a:t>
            </a: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免疫学相关实验</a:t>
            </a:r>
          </a:p>
        </p:txBody>
      </p:sp>
      <p:sp>
        <p:nvSpPr>
          <p:cNvPr id="114" name="文本框 113"/>
          <p:cNvSpPr txBox="1"/>
          <p:nvPr/>
        </p:nvSpPr>
        <p:spPr>
          <a:xfrm>
            <a:off x="189865" y="543560"/>
            <a:ext cx="11699875" cy="193802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21</a:t>
            </a:r>
            <a:r>
              <a:rPr lang="zh-CN" sz="2000" b="0">
                <a:latin typeface="Times New Roman" panose="02020603050405020304" pitchFamily="18" charset="0"/>
                <a:ea typeface="宋体" panose="02010600030101010101" pitchFamily="2" charset="-122"/>
                <a:cs typeface="Times New Roman" panose="02020603050405020304" pitchFamily="18" charset="0"/>
              </a:rPr>
              <a:t>．某实验小组为了探究低温处理对同种异体跟腱移植时免疫排斥反应的影响，将</a:t>
            </a:r>
            <a:r>
              <a:rPr lang="en-US" sz="2000" b="0">
                <a:latin typeface="Times New Roman" panose="02020603050405020304" pitchFamily="18" charset="0"/>
                <a:ea typeface="宋体" panose="02010600030101010101" pitchFamily="2" charset="-122"/>
                <a:cs typeface="Times New Roman" panose="02020603050405020304" pitchFamily="18" charset="0"/>
              </a:rPr>
              <a:t>60</a:t>
            </a:r>
            <a:r>
              <a:rPr lang="zh-CN" sz="2000" b="0">
                <a:latin typeface="Times New Roman" panose="02020603050405020304" pitchFamily="18" charset="0"/>
                <a:ea typeface="宋体" panose="02010600030101010101" pitchFamily="2" charset="-122"/>
                <a:cs typeface="Times New Roman" panose="02020603050405020304" pitchFamily="18" charset="0"/>
              </a:rPr>
              <a:t>只兔随机分为</a:t>
            </a:r>
            <a:r>
              <a:rPr lang="en-US" sz="2000" b="0">
                <a:latin typeface="Times New Roman" panose="02020603050405020304" pitchFamily="18" charset="0"/>
                <a:ea typeface="宋体" panose="02010600030101010101" pitchFamily="2" charset="-122"/>
                <a:cs typeface="Times New Roman" panose="02020603050405020304" pitchFamily="18" charset="0"/>
              </a:rPr>
              <a:t>6</a:t>
            </a:r>
            <a:r>
              <a:rPr lang="zh-CN" sz="2000" b="0">
                <a:latin typeface="Times New Roman" panose="02020603050405020304" pitchFamily="18" charset="0"/>
                <a:ea typeface="宋体" panose="02010600030101010101" pitchFamily="2" charset="-122"/>
                <a:cs typeface="Times New Roman" panose="02020603050405020304" pitchFamily="18" charset="0"/>
              </a:rPr>
              <a:t>组，用</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E</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F</a:t>
            </a:r>
            <a:r>
              <a:rPr lang="zh-CN" sz="2000" b="0">
                <a:latin typeface="Times New Roman" panose="02020603050405020304" pitchFamily="18" charset="0"/>
                <a:ea typeface="宋体" panose="02010600030101010101" pitchFamily="2" charset="-122"/>
                <a:cs typeface="Times New Roman" panose="02020603050405020304" pitchFamily="18" charset="0"/>
              </a:rPr>
              <a:t>表示，将</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组经超低温处理的跟腱</a:t>
            </a:r>
            <a:r>
              <a:rPr lang="en-US" sz="2000" b="0">
                <a:latin typeface="Times New Roman" panose="02020603050405020304" pitchFamily="18" charset="0"/>
                <a:ea typeface="宋体" panose="02010600030101010101" pitchFamily="2" charset="-122"/>
                <a:cs typeface="Times New Roman" panose="02020603050405020304" pitchFamily="18" charset="0"/>
              </a:rPr>
              <a:t>20</a:t>
            </a:r>
            <a:r>
              <a:rPr lang="zh-CN" sz="2000" b="0">
                <a:latin typeface="Times New Roman" panose="02020603050405020304" pitchFamily="18" charset="0"/>
                <a:ea typeface="宋体" panose="02010600030101010101" pitchFamily="2" charset="-122"/>
                <a:cs typeface="Times New Roman" panose="02020603050405020304" pitchFamily="18" charset="0"/>
              </a:rPr>
              <a:t>条移植给</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组，将</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组经普通低温处理的跟腱</a:t>
            </a:r>
            <a:r>
              <a:rPr lang="en-US" sz="2000" b="0">
                <a:latin typeface="Times New Roman" panose="02020603050405020304" pitchFamily="18" charset="0"/>
                <a:ea typeface="宋体" panose="02010600030101010101" pitchFamily="2" charset="-122"/>
                <a:cs typeface="Times New Roman" panose="02020603050405020304" pitchFamily="18" charset="0"/>
              </a:rPr>
              <a:t>20</a:t>
            </a:r>
            <a:r>
              <a:rPr lang="zh-CN" sz="2000" b="0">
                <a:latin typeface="Times New Roman" panose="02020603050405020304" pitchFamily="18" charset="0"/>
                <a:ea typeface="宋体" panose="02010600030101010101" pitchFamily="2" charset="-122"/>
                <a:cs typeface="Times New Roman" panose="02020603050405020304" pitchFamily="18" charset="0"/>
              </a:rPr>
              <a:t>条移植给</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组，将</a:t>
            </a:r>
            <a:r>
              <a:rPr lang="en-US" sz="2000" b="0">
                <a:latin typeface="Times New Roman" panose="02020603050405020304" pitchFamily="18" charset="0"/>
                <a:ea typeface="宋体" panose="02010600030101010101" pitchFamily="2" charset="-122"/>
                <a:cs typeface="Times New Roman" panose="02020603050405020304" pitchFamily="18" charset="0"/>
              </a:rPr>
              <a:t>E</a:t>
            </a:r>
            <a:r>
              <a:rPr lang="zh-CN" sz="2000" b="0">
                <a:latin typeface="Times New Roman" panose="02020603050405020304" pitchFamily="18" charset="0"/>
                <a:ea typeface="宋体" panose="02010600030101010101" pitchFamily="2" charset="-122"/>
                <a:cs typeface="Times New Roman" panose="02020603050405020304" pitchFamily="18" charset="0"/>
              </a:rPr>
              <a:t>组在常温下处理的跟腱</a:t>
            </a:r>
            <a:r>
              <a:rPr lang="en-US" sz="2000" b="0">
                <a:latin typeface="Times New Roman" panose="02020603050405020304" pitchFamily="18" charset="0"/>
                <a:ea typeface="宋体" panose="02010600030101010101" pitchFamily="2" charset="-122"/>
                <a:cs typeface="Times New Roman" panose="02020603050405020304" pitchFamily="18" charset="0"/>
              </a:rPr>
              <a:t>20</a:t>
            </a:r>
            <a:r>
              <a:rPr lang="zh-CN" sz="2000" b="0">
                <a:latin typeface="Times New Roman" panose="02020603050405020304" pitchFamily="18" charset="0"/>
                <a:ea typeface="宋体" panose="02010600030101010101" pitchFamily="2" charset="-122"/>
                <a:cs typeface="Times New Roman" panose="02020603050405020304" pitchFamily="18" charset="0"/>
              </a:rPr>
              <a:t>条移植给</a:t>
            </a:r>
            <a:r>
              <a:rPr lang="en-US" sz="2000" b="0">
                <a:latin typeface="Times New Roman" panose="02020603050405020304" pitchFamily="18" charset="0"/>
                <a:ea typeface="宋体" panose="02010600030101010101" pitchFamily="2" charset="-122"/>
                <a:cs typeface="Times New Roman" panose="02020603050405020304" pitchFamily="18" charset="0"/>
              </a:rPr>
              <a:t>F</a:t>
            </a:r>
            <a:r>
              <a:rPr lang="zh-CN" sz="2000" b="0">
                <a:latin typeface="Times New Roman" panose="02020603050405020304" pitchFamily="18" charset="0"/>
                <a:ea typeface="宋体" panose="02010600030101010101" pitchFamily="2" charset="-122"/>
                <a:cs typeface="Times New Roman" panose="02020603050405020304" pitchFamily="18" charset="0"/>
              </a:rPr>
              <a:t>组，一段时间后</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F</a:t>
            </a:r>
            <a:r>
              <a:rPr lang="zh-CN" sz="2000" b="0">
                <a:latin typeface="Times New Roman" panose="02020603050405020304" pitchFamily="18" charset="0"/>
                <a:ea typeface="宋体" panose="02010600030101010101" pitchFamily="2" charset="-122"/>
                <a:cs typeface="Times New Roman" panose="02020603050405020304" pitchFamily="18" charset="0"/>
              </a:rPr>
              <a:t>组小鼠体内相关指标的检测结果如下表所示，回答下列问题：</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graphicFrame>
        <p:nvGraphicFramePr>
          <p:cNvPr id="5" name="表格 4"/>
          <p:cNvGraphicFramePr>
            <a:graphicFrameLocks noGrp="1"/>
          </p:cNvGraphicFramePr>
          <p:nvPr>
            <p:custDataLst>
              <p:tags r:id="rId2"/>
            </p:custDataLst>
          </p:nvPr>
        </p:nvGraphicFramePr>
        <p:xfrm>
          <a:off x="2926080" y="2567940"/>
          <a:ext cx="6157595" cy="1524000"/>
        </p:xfrm>
        <a:graphic>
          <a:graphicData uri="http://schemas.openxmlformats.org/drawingml/2006/table">
            <a:tbl>
              <a:tblPr firstRow="1" bandRow="1">
                <a:tableStyleId>{5940675A-B579-460E-94D1-54222C63F5DA}</a:tableStyleId>
              </a:tblPr>
              <a:tblGrid>
                <a:gridCol w="1292225">
                  <a:extLst>
                    <a:ext uri="{9D8B030D-6E8A-4147-A177-3AD203B41FA5}">
                      <a16:colId xmlns:a16="http://schemas.microsoft.com/office/drawing/2014/main" val="20000"/>
                    </a:ext>
                  </a:extLst>
                </a:gridCol>
                <a:gridCol w="2632075">
                  <a:extLst>
                    <a:ext uri="{9D8B030D-6E8A-4147-A177-3AD203B41FA5}">
                      <a16:colId xmlns:a16="http://schemas.microsoft.com/office/drawing/2014/main" val="20001"/>
                    </a:ext>
                  </a:extLst>
                </a:gridCol>
                <a:gridCol w="2233295">
                  <a:extLst>
                    <a:ext uri="{9D8B030D-6E8A-4147-A177-3AD203B41FA5}">
                      <a16:colId xmlns:a16="http://schemas.microsoft.com/office/drawing/2014/main" val="20002"/>
                    </a:ext>
                  </a:extLst>
                </a:gridCol>
              </a:tblGrid>
              <a:tr h="609600">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组别</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吞噬细胞中发挥吞噬功能的比例(%)</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淋巴细胞增殖能力</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04800">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C</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63.94</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0.18</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04800">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D</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72.94</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0.28</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4800">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F</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85.38</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0.38</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6" name="文本框 5"/>
          <p:cNvSpPr txBox="1"/>
          <p:nvPr/>
        </p:nvSpPr>
        <p:spPr>
          <a:xfrm>
            <a:off x="146685" y="4178935"/>
            <a:ext cx="11897360" cy="193802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本实验的因变量是</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________________________________________________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被移植的跟腱在免疫学上相当于</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________________________________________________________________________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其中参与移植排斥反应的主要是</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细胞，其成熟部位在</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graphicFrame>
        <p:nvGraphicFramePr>
          <p:cNvPr id="7" name="表格 6"/>
          <p:cNvGraphicFramePr>
            <a:graphicFrameLocks noGrp="1"/>
          </p:cNvGraphicFramePr>
          <p:nvPr/>
        </p:nvGraphicFramePr>
        <p:xfrm>
          <a:off x="5662612" y="8041322"/>
          <a:ext cx="4308475" cy="609600"/>
        </p:xfrm>
        <a:graphic>
          <a:graphicData uri="http://schemas.openxmlformats.org/drawingml/2006/table">
            <a:tbl>
              <a:tblPr firstRow="1" bandRow="1">
                <a:tableStyleId>{5940675A-B579-460E-94D1-54222C63F5DA}</a:tableStyleId>
              </a:tblPr>
              <a:tblGrid>
                <a:gridCol w="917575">
                  <a:extLst>
                    <a:ext uri="{9D8B030D-6E8A-4147-A177-3AD203B41FA5}">
                      <a16:colId xmlns:a16="http://schemas.microsoft.com/office/drawing/2014/main" val="20000"/>
                    </a:ext>
                  </a:extLst>
                </a:gridCol>
                <a:gridCol w="908050">
                  <a:extLst>
                    <a:ext uri="{9D8B030D-6E8A-4147-A177-3AD203B41FA5}">
                      <a16:colId xmlns:a16="http://schemas.microsoft.com/office/drawing/2014/main" val="20001"/>
                    </a:ext>
                  </a:extLst>
                </a:gridCol>
                <a:gridCol w="898525">
                  <a:extLst>
                    <a:ext uri="{9D8B030D-6E8A-4147-A177-3AD203B41FA5}">
                      <a16:colId xmlns:a16="http://schemas.microsoft.com/office/drawing/2014/main" val="20002"/>
                    </a:ext>
                  </a:extLst>
                </a:gridCol>
                <a:gridCol w="1584325">
                  <a:extLst>
                    <a:ext uri="{9D8B030D-6E8A-4147-A177-3AD203B41FA5}">
                      <a16:colId xmlns:a16="http://schemas.microsoft.com/office/drawing/2014/main" val="20003"/>
                    </a:ext>
                  </a:extLst>
                </a:gridCol>
              </a:tblGrid>
              <a:tr h="0">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实验组</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B细胞含量</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T细胞含量</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吞噬细胞含量</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0">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a</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 </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 </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 </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0">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b</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 </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 </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 </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0">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c</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 </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 </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 </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8" name="文本框 7"/>
          <p:cNvSpPr txBox="1"/>
          <p:nvPr/>
        </p:nvSpPr>
        <p:spPr>
          <a:xfrm>
            <a:off x="5662613" y="8650923"/>
            <a:ext cx="5080000" cy="575945"/>
          </a:xfrm>
          <a:prstGeom prst="rect">
            <a:avLst/>
          </a:prstGeom>
          <a:noFill/>
          <a:ln w="9525">
            <a:noFill/>
          </a:ln>
        </p:spPr>
        <p:txBody>
          <a:bodyPr>
            <a:spAutoFit/>
          </a:bodyPr>
          <a:lstStyle/>
          <a:p>
            <a:pPr indent="266700"/>
            <a:endParaRPr lang="zh-CN" sz="1050" b="0">
              <a:ea typeface="宋体" panose="02010600030101010101" pitchFamily="2" charset="-122"/>
            </a:endParaRPr>
          </a:p>
          <a:p>
            <a:pPr indent="266700"/>
            <a:r>
              <a:rPr lang="zh-CN" sz="1050" b="0">
                <a:ea typeface="宋体" panose="02010600030101010101" pitchFamily="2" charset="-122"/>
              </a:rPr>
              <a:t>本实验以</a:t>
            </a:r>
            <a:r>
              <a:rPr lang="en-US" sz="1050" b="0">
                <a:latin typeface="Times New Roman" panose="02020603050405020304" pitchFamily="18" charset="0"/>
                <a:ea typeface="宋体" panose="02010600030101010101" pitchFamily="2" charset="-122"/>
              </a:rPr>
              <a:t>______________</a:t>
            </a:r>
            <a:r>
              <a:rPr lang="zh-CN" sz="1050" b="0">
                <a:ea typeface="宋体" panose="02010600030101010101" pitchFamily="2" charset="-122"/>
              </a:rPr>
              <a:t>作为衡量免疫能力强弱的指标。若检测结果中</a:t>
            </a:r>
            <a:r>
              <a:rPr lang="en-US" sz="1050" b="0">
                <a:latin typeface="Times New Roman" panose="02020603050405020304" pitchFamily="18" charset="0"/>
                <a:ea typeface="宋体" panose="02010600030101010101" pitchFamily="2" charset="-122"/>
              </a:rPr>
              <a:t>b</a:t>
            </a:r>
            <a:r>
              <a:rPr lang="zh-CN" sz="1050" b="0">
                <a:ea typeface="宋体" panose="02010600030101010101" pitchFamily="2" charset="-122"/>
              </a:rPr>
              <a:t>组与</a:t>
            </a:r>
            <a:r>
              <a:rPr lang="en-US" sz="1050" b="0">
                <a:latin typeface="Times New Roman" panose="02020603050405020304" pitchFamily="18" charset="0"/>
                <a:ea typeface="宋体" panose="02010600030101010101" pitchFamily="2" charset="-122"/>
              </a:rPr>
              <a:t>c</a:t>
            </a:r>
            <a:r>
              <a:rPr lang="zh-CN" sz="1050" b="0">
                <a:ea typeface="宋体" panose="02010600030101010101" pitchFamily="2" charset="-122"/>
              </a:rPr>
              <a:t>组的数据都明显大于</a:t>
            </a:r>
            <a:r>
              <a:rPr lang="en-US" sz="1050" b="0">
                <a:latin typeface="Times New Roman" panose="02020603050405020304" pitchFamily="18" charset="0"/>
                <a:ea typeface="宋体" panose="02010600030101010101" pitchFamily="2" charset="-122"/>
              </a:rPr>
              <a:t>a</a:t>
            </a:r>
            <a:r>
              <a:rPr lang="zh-CN" sz="1050" b="0">
                <a:ea typeface="宋体" panose="02010600030101010101" pitchFamily="2" charset="-122"/>
              </a:rPr>
              <a:t>组，说</a:t>
            </a:r>
            <a:r>
              <a:rPr lang="zh-CN" sz="1050" b="0">
                <a:latin typeface="Times New Roman" panose="02020603050405020304" pitchFamily="18" charset="0"/>
                <a:ea typeface="宋体" panose="02010600030101010101" pitchFamily="2" charset="-122"/>
              </a:rPr>
              <a:t>明</a:t>
            </a:r>
            <a:r>
              <a:rPr lang="en-US" sz="1050" b="0">
                <a:latin typeface="Times New Roman" panose="02020603050405020304" pitchFamily="18" charset="0"/>
                <a:ea typeface="宋体" panose="02010600030101010101" pitchFamily="2" charset="-122"/>
              </a:rPr>
              <a:t>________________</a:t>
            </a:r>
            <a:r>
              <a:rPr lang="zh-CN" sz="1050" b="0">
                <a:ea typeface="宋体" panose="02010600030101010101" pitchFamily="2" charset="-122"/>
              </a:rPr>
              <a:t>。</a:t>
            </a:r>
            <a:endParaRPr lang="zh-CN" altLang="en-US"/>
          </a:p>
        </p:txBody>
      </p:sp>
    </p:spTree>
  </p:cSld>
  <p:clrMapOvr>
    <a:overrideClrMapping bg1="lt1" tx1="dk1" bg2="lt2" tx2="dk2" accent1="accent1" accent2="accent2" accent3="accent3" accent4="accent4" accent5="accent5" accent6="accent6" hlink="hlink" folHlink="folHlink"/>
  </p:clrMapOvr>
  <p:transition/>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题型十二</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a:t>
            </a: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免疫学相关实验</a:t>
            </a:r>
          </a:p>
        </p:txBody>
      </p:sp>
      <p:sp>
        <p:nvSpPr>
          <p:cNvPr id="6" name="文本框 5"/>
          <p:cNvSpPr txBox="1"/>
          <p:nvPr/>
        </p:nvSpPr>
        <p:spPr>
          <a:xfrm>
            <a:off x="146685" y="519430"/>
            <a:ext cx="11897360" cy="286131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表格中低温处理组吞噬细胞的功能相对于原来有所减弱，表明</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免疫比原来减弱。淋巴细胞数目相对于原来也有所减少，表明</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免疫比原来减弱。</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(4)</a:t>
            </a:r>
            <a:r>
              <a:rPr lang="zh-CN" sz="2000" b="0">
                <a:latin typeface="Times New Roman" panose="02020603050405020304" pitchFamily="18" charset="0"/>
                <a:ea typeface="宋体" panose="02010600030101010101" pitchFamily="2" charset="-122"/>
                <a:cs typeface="Times New Roman" panose="02020603050405020304" pitchFamily="18" charset="0"/>
              </a:rPr>
              <a:t>免疫系统的功能有</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________________________________________________________________________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(5)</a:t>
            </a:r>
            <a:r>
              <a:rPr lang="zh-CN" sz="2000" b="0">
                <a:latin typeface="Times New Roman" panose="02020603050405020304" pitchFamily="18" charset="0"/>
                <a:ea typeface="宋体" panose="02010600030101010101" pitchFamily="2" charset="-122"/>
                <a:cs typeface="Times New Roman" panose="02020603050405020304" pitchFamily="18" charset="0"/>
              </a:rPr>
              <a:t>由实验数据可以得出的结论为</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________________________________________________________________________</a:t>
            </a: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________________________________________________________________________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 </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
        <p:nvSpPr>
          <p:cNvPr id="9" name="文本框 8"/>
          <p:cNvSpPr txBox="1"/>
          <p:nvPr/>
        </p:nvSpPr>
        <p:spPr>
          <a:xfrm>
            <a:off x="146685" y="4575175"/>
            <a:ext cx="11849735" cy="1938020"/>
          </a:xfrm>
          <a:prstGeom prst="rect">
            <a:avLst/>
          </a:prstGeom>
          <a:noFill/>
          <a:ln w="9525">
            <a:noFill/>
          </a:ln>
        </p:spPr>
        <p:txBody>
          <a:bodyPr wrap="square">
            <a:spAutoFit/>
          </a:bodyPr>
          <a:lstStyle/>
          <a:p>
            <a:pPr indent="0" fontAlgn="auto">
              <a:lnSpc>
                <a:spcPct val="150000"/>
              </a:lnSpc>
            </a:pPr>
            <a:r>
              <a:rPr lang="zh-CN" altLang="en-US"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吞噬细胞中发挥吞噬功能的比例和淋巴细胞增殖能力</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抗原　胸腺　</a:t>
            </a: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特异性免疫和非特异性　特异性</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(4)</a:t>
            </a:r>
            <a:r>
              <a:rPr lang="zh-CN" sz="2000" b="0">
                <a:latin typeface="Times New Roman" panose="02020603050405020304" pitchFamily="18" charset="0"/>
                <a:ea typeface="宋体" panose="02010600030101010101" pitchFamily="2" charset="-122"/>
                <a:cs typeface="Times New Roman" panose="02020603050405020304" pitchFamily="18" charset="0"/>
              </a:rPr>
              <a:t>免疫防御、免疫自稳、免疫监视</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(5)</a:t>
            </a:r>
            <a:r>
              <a:rPr lang="zh-CN" sz="2000" b="0">
                <a:latin typeface="Times New Roman" panose="02020603050405020304" pitchFamily="18" charset="0"/>
                <a:ea typeface="宋体" panose="02010600030101010101" pitchFamily="2" charset="-122"/>
                <a:cs typeface="Times New Roman" panose="02020603050405020304" pitchFamily="18" charset="0"/>
              </a:rPr>
              <a:t>低温处理能降低同种异体跟腱移植的免疫排斥反应，并且超低温处理对免疫排斥反应的抑制作用更强</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题型十二</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a:t>
            </a: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免疫学相关实验</a:t>
            </a:r>
          </a:p>
        </p:txBody>
      </p:sp>
      <p:sp>
        <p:nvSpPr>
          <p:cNvPr id="3" name="文本框 2"/>
          <p:cNvSpPr txBox="1"/>
          <p:nvPr/>
        </p:nvSpPr>
        <p:spPr>
          <a:xfrm>
            <a:off x="174625" y="556260"/>
            <a:ext cx="11849735" cy="5631180"/>
          </a:xfrm>
          <a:prstGeom prst="rect">
            <a:avLst/>
          </a:prstGeom>
          <a:noFill/>
          <a:ln w="9525">
            <a:noFill/>
          </a:ln>
        </p:spPr>
        <p:txBody>
          <a:bodyPr wrap="square">
            <a:spAutoFit/>
          </a:bodyPr>
          <a:lstStyle/>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本实验的目的是探究低温处理对同种异体跟腱移植时免疫排斥反应的影响；依据题意并分析表中信息可知，本实验的因变量是吞噬细胞中发挥吞噬功能的比例和淋巴细胞增殖能力。</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被移植的跟腱在免疫学上相当于抗原。</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细胞在胸腺中发育成熟。</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表中信息显示，各项检测指标由高到低的顺序为</a:t>
            </a:r>
            <a:r>
              <a:rPr lang="en-US" sz="2000" b="0">
                <a:latin typeface="Times New Roman" panose="02020603050405020304" pitchFamily="18" charset="0"/>
                <a:ea typeface="宋体" panose="02010600030101010101" pitchFamily="2" charset="-122"/>
                <a:cs typeface="Times New Roman" panose="02020603050405020304" pitchFamily="18" charset="0"/>
              </a:rPr>
              <a:t>F</a:t>
            </a:r>
            <a:r>
              <a:rPr lang="zh-CN" sz="2000" b="0">
                <a:latin typeface="Times New Roman" panose="02020603050405020304" pitchFamily="18" charset="0"/>
                <a:ea typeface="宋体" panose="02010600030101010101" pitchFamily="2" charset="-122"/>
                <a:cs typeface="Times New Roman" panose="02020603050405020304" pitchFamily="18" charset="0"/>
              </a:rPr>
              <a:t>组</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常温处理组</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组</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普通低温处理组</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组</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超低温处理组</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，说明低温处理组吞噬细胞的功能相对于原来</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常温处理组</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有所减弱，而吞噬细胞在非特异性免疫与特异性免疫中均发挥作用，进而表明特异性免疫和非特异性免疫比原来减弱；同时低温处理组淋巴细胞增殖能力降低，其数目相对于原来有所减少，而淋巴细胞在特异性免疫中发挥作用，进而表明特异性免疫比原来减弱。</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(4)</a:t>
            </a:r>
            <a:r>
              <a:rPr lang="zh-CN" sz="2000" b="0">
                <a:latin typeface="Times New Roman" panose="02020603050405020304" pitchFamily="18" charset="0"/>
                <a:ea typeface="宋体" panose="02010600030101010101" pitchFamily="2" charset="-122"/>
                <a:cs typeface="Times New Roman" panose="02020603050405020304" pitchFamily="18" charset="0"/>
              </a:rPr>
              <a:t>免疫系统具有免疫防御、免疫自稳、免疫监视功能。</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(5)</a:t>
            </a:r>
            <a:r>
              <a:rPr lang="zh-CN" sz="2000" b="0">
                <a:latin typeface="Times New Roman" panose="02020603050405020304" pitchFamily="18" charset="0"/>
                <a:ea typeface="宋体" panose="02010600030101010101" pitchFamily="2" charset="-122"/>
                <a:cs typeface="Times New Roman" panose="02020603050405020304" pitchFamily="18" charset="0"/>
              </a:rPr>
              <a:t>设置</a:t>
            </a:r>
            <a:r>
              <a:rPr lang="en-US" sz="2000" b="0">
                <a:latin typeface="Times New Roman" panose="02020603050405020304" pitchFamily="18" charset="0"/>
                <a:ea typeface="宋体" panose="02010600030101010101" pitchFamily="2" charset="-122"/>
                <a:cs typeface="Times New Roman" panose="02020603050405020304" pitchFamily="18" charset="0"/>
              </a:rPr>
              <a:t>F</a:t>
            </a:r>
            <a:r>
              <a:rPr lang="zh-CN" sz="2000" b="0">
                <a:latin typeface="Times New Roman" panose="02020603050405020304" pitchFamily="18" charset="0"/>
                <a:ea typeface="宋体" panose="02010600030101010101" pitchFamily="2" charset="-122"/>
                <a:cs typeface="Times New Roman" panose="02020603050405020304" pitchFamily="18" charset="0"/>
              </a:rPr>
              <a:t>组的目的是提供常温下异体跟腱移植相关指标的数据作为参考，属于对照组。在</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F</a:t>
            </a:r>
            <a:r>
              <a:rPr lang="zh-CN" sz="2000" b="0">
                <a:latin typeface="Times New Roman" panose="02020603050405020304" pitchFamily="18" charset="0"/>
                <a:ea typeface="宋体" panose="02010600030101010101" pitchFamily="2" charset="-122"/>
                <a:cs typeface="Times New Roman" panose="02020603050405020304" pitchFamily="18" charset="0"/>
              </a:rPr>
              <a:t>组中，</a:t>
            </a:r>
            <a:r>
              <a:rPr lang="en-US" sz="2000" b="0">
                <a:latin typeface="Times New Roman" panose="02020603050405020304" pitchFamily="18" charset="0"/>
                <a:ea typeface="宋体" panose="02010600030101010101" pitchFamily="2" charset="-122"/>
                <a:cs typeface="Times New Roman" panose="02020603050405020304" pitchFamily="18" charset="0"/>
              </a:rPr>
              <a:t>F</a:t>
            </a:r>
            <a:r>
              <a:rPr lang="zh-CN" sz="2000" b="0">
                <a:latin typeface="Times New Roman" panose="02020603050405020304" pitchFamily="18" charset="0"/>
                <a:ea typeface="宋体" panose="02010600030101010101" pitchFamily="2" charset="-122"/>
                <a:cs typeface="Times New Roman" panose="02020603050405020304" pitchFamily="18" charset="0"/>
              </a:rPr>
              <a:t>组的各项检测指标均最高，</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组</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超低温处理组</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的各项检测指标均最低，说明低温处理能降低异体跟腱移植的免疫排斥反应，并且超低温处理对免疫排斥反应的抑制作用更强。</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题型十二</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a:t>
            </a: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免疫学相关实验</a:t>
            </a:r>
          </a:p>
        </p:txBody>
      </p:sp>
      <p:sp>
        <p:nvSpPr>
          <p:cNvPr id="6" name="文本框 5"/>
          <p:cNvSpPr txBox="1"/>
          <p:nvPr/>
        </p:nvSpPr>
        <p:spPr>
          <a:xfrm>
            <a:off x="146685" y="519430"/>
            <a:ext cx="11897360" cy="516953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22</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2020</a:t>
            </a:r>
            <a:r>
              <a:rPr lang="zh-CN" sz="2000" b="0">
                <a:latin typeface="Times New Roman" panose="02020603050405020304" pitchFamily="18" charset="0"/>
                <a:ea typeface="宋体" panose="02010600030101010101" pitchFamily="2" charset="-122"/>
                <a:cs typeface="Times New Roman" panose="02020603050405020304" pitchFamily="18" charset="0"/>
              </a:rPr>
              <a:t>年初，一场由</a:t>
            </a:r>
            <a:r>
              <a:rPr lang="en-US" sz="2000" b="0">
                <a:latin typeface="Times New Roman" panose="02020603050405020304" pitchFamily="18" charset="0"/>
                <a:ea typeface="宋体" panose="02010600030101010101" pitchFamily="2" charset="-122"/>
                <a:cs typeface="Times New Roman" panose="02020603050405020304" pitchFamily="18" charset="0"/>
              </a:rPr>
              <a:t>SARS</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CoV</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新型冠状病毒</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引起的新冠肺炎在全球引发了一场没有硝烟的</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抗疫战</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。在治疗新冠肺炎的同时，人们意识到提高自身免疫力是打赢这场</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战争</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的关键。研究发现中药材黄芪在病毒性疾病的治疗中有较好的疗效。科研组欲通过实验探究黄芪发挥作用的机理。实验材料：</a:t>
            </a:r>
            <a:r>
              <a:rPr lang="en-US" sz="2000" b="0">
                <a:latin typeface="Times New Roman" panose="02020603050405020304" pitchFamily="18" charset="0"/>
                <a:ea typeface="宋体" panose="02010600030101010101" pitchFamily="2" charset="-122"/>
                <a:cs typeface="Times New Roman" panose="02020603050405020304" pitchFamily="18" charset="0"/>
              </a:rPr>
              <a:t>SARS</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CoV</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、含</a:t>
            </a:r>
            <a:r>
              <a:rPr lang="en-US" sz="2000" b="0">
                <a:latin typeface="Times New Roman" panose="02020603050405020304" pitchFamily="18" charset="0"/>
                <a:ea typeface="宋体" panose="02010600030101010101" pitchFamily="2" charset="-122"/>
                <a:cs typeface="Times New Roman" panose="02020603050405020304" pitchFamily="18" charset="0"/>
              </a:rPr>
              <a:t>SARS</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CoV</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宿主细胞的培养液、黄芪有效成分提取液、生理盐水、生理状况相同的正常小鼠。回答下列有关问题：</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当</a:t>
            </a:r>
            <a:r>
              <a:rPr lang="en-US" sz="2000" b="0">
                <a:latin typeface="Times New Roman" panose="02020603050405020304" pitchFamily="18" charset="0"/>
                <a:ea typeface="宋体" panose="02010600030101010101" pitchFamily="2" charset="-122"/>
                <a:cs typeface="Times New Roman" panose="02020603050405020304" pitchFamily="18" charset="0"/>
              </a:rPr>
              <a:t>SARS</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CoV</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侵入人体后，吞噬细胞能吞噬消灭部分病毒，此时发挥作用的是免疫系统的第</a:t>
            </a:r>
            <a:r>
              <a:rPr lang="en-US" sz="2000" b="0">
                <a:latin typeface="Times New Roman" panose="02020603050405020304" pitchFamily="18" charset="0"/>
                <a:ea typeface="宋体" panose="02010600030101010101" pitchFamily="2" charset="-122"/>
                <a:cs typeface="Times New Roman" panose="02020603050405020304" pitchFamily="18" charset="0"/>
              </a:rPr>
              <a:t>________</a:t>
            </a:r>
            <a:r>
              <a:rPr lang="zh-CN" sz="2000" b="0">
                <a:latin typeface="Times New Roman" panose="02020603050405020304" pitchFamily="18" charset="0"/>
                <a:ea typeface="宋体" panose="02010600030101010101" pitchFamily="2" charset="-122"/>
                <a:cs typeface="Times New Roman" panose="02020603050405020304" pitchFamily="18" charset="0"/>
              </a:rPr>
              <a:t>道防线，体现了免疫系统的</a:t>
            </a:r>
            <a:r>
              <a:rPr lang="en-US" sz="2000" b="0">
                <a:latin typeface="Times New Roman" panose="02020603050405020304" pitchFamily="18" charset="0"/>
                <a:ea typeface="宋体" panose="02010600030101010101" pitchFamily="2" charset="-122"/>
                <a:cs typeface="Times New Roman" panose="02020603050405020304" pitchFamily="18" charset="0"/>
              </a:rPr>
              <a:t>________</a:t>
            </a:r>
            <a:r>
              <a:rPr lang="zh-CN" sz="2000" b="0">
                <a:latin typeface="Times New Roman" panose="02020603050405020304" pitchFamily="18" charset="0"/>
                <a:ea typeface="宋体" panose="02010600030101010101" pitchFamily="2" charset="-122"/>
                <a:cs typeface="Times New Roman" panose="02020603050405020304" pitchFamily="18" charset="0"/>
              </a:rPr>
              <a:t>功能。</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该科研组欲探究黄芪能否直接消灭病毒或抑制病毒增殖，完成实验步骤：</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将适量的含</a:t>
            </a:r>
            <a:r>
              <a:rPr lang="en-US" sz="2000" b="0">
                <a:latin typeface="Times New Roman" panose="02020603050405020304" pitchFamily="18" charset="0"/>
                <a:ea typeface="宋体" panose="02010600030101010101" pitchFamily="2" charset="-122"/>
                <a:cs typeface="Times New Roman" panose="02020603050405020304" pitchFamily="18" charset="0"/>
              </a:rPr>
              <a:t>SARS</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CoV</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宿主细胞的培养液随机均分为两组，分别加入等量的</a:t>
            </a:r>
            <a:r>
              <a:rPr lang="en-US" sz="2000" b="0">
                <a:latin typeface="Times New Roman" panose="02020603050405020304" pitchFamily="18" charset="0"/>
                <a:ea typeface="宋体" panose="02010600030101010101" pitchFamily="2" charset="-122"/>
                <a:cs typeface="Times New Roman" panose="02020603050405020304" pitchFamily="18" charset="0"/>
              </a:rPr>
              <a:t>SARS</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CoV</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两组中分别添加</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，培养一段时间；一段时间后比较两组</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，分析得出结论。</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graphicFrame>
        <p:nvGraphicFramePr>
          <p:cNvPr id="7" name="表格 6"/>
          <p:cNvGraphicFramePr>
            <a:graphicFrameLocks noGrp="1"/>
          </p:cNvGraphicFramePr>
          <p:nvPr/>
        </p:nvGraphicFramePr>
        <p:xfrm>
          <a:off x="5662612" y="8041322"/>
          <a:ext cx="4308475" cy="609600"/>
        </p:xfrm>
        <a:graphic>
          <a:graphicData uri="http://schemas.openxmlformats.org/drawingml/2006/table">
            <a:tbl>
              <a:tblPr firstRow="1" bandRow="1">
                <a:tableStyleId>{5940675A-B579-460E-94D1-54222C63F5DA}</a:tableStyleId>
              </a:tblPr>
              <a:tblGrid>
                <a:gridCol w="917575">
                  <a:extLst>
                    <a:ext uri="{9D8B030D-6E8A-4147-A177-3AD203B41FA5}">
                      <a16:colId xmlns:a16="http://schemas.microsoft.com/office/drawing/2014/main" val="20000"/>
                    </a:ext>
                  </a:extLst>
                </a:gridCol>
                <a:gridCol w="908050">
                  <a:extLst>
                    <a:ext uri="{9D8B030D-6E8A-4147-A177-3AD203B41FA5}">
                      <a16:colId xmlns:a16="http://schemas.microsoft.com/office/drawing/2014/main" val="20001"/>
                    </a:ext>
                  </a:extLst>
                </a:gridCol>
                <a:gridCol w="898525">
                  <a:extLst>
                    <a:ext uri="{9D8B030D-6E8A-4147-A177-3AD203B41FA5}">
                      <a16:colId xmlns:a16="http://schemas.microsoft.com/office/drawing/2014/main" val="20002"/>
                    </a:ext>
                  </a:extLst>
                </a:gridCol>
                <a:gridCol w="1584325">
                  <a:extLst>
                    <a:ext uri="{9D8B030D-6E8A-4147-A177-3AD203B41FA5}">
                      <a16:colId xmlns:a16="http://schemas.microsoft.com/office/drawing/2014/main" val="20003"/>
                    </a:ext>
                  </a:extLst>
                </a:gridCol>
              </a:tblGrid>
              <a:tr h="0">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实验组</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B细胞含量</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T细胞含量</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吞噬细胞含量</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0">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a</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 </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 </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 </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0">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b</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 </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 </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 </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0">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c</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 </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 </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 </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8" name="文本框 7"/>
          <p:cNvSpPr txBox="1"/>
          <p:nvPr/>
        </p:nvSpPr>
        <p:spPr>
          <a:xfrm>
            <a:off x="5662613" y="8650923"/>
            <a:ext cx="5080000" cy="575945"/>
          </a:xfrm>
          <a:prstGeom prst="rect">
            <a:avLst/>
          </a:prstGeom>
          <a:noFill/>
          <a:ln w="9525">
            <a:noFill/>
          </a:ln>
        </p:spPr>
        <p:txBody>
          <a:bodyPr>
            <a:spAutoFit/>
          </a:bodyPr>
          <a:lstStyle/>
          <a:p>
            <a:pPr indent="266700"/>
            <a:endParaRPr lang="zh-CN" sz="1050" b="0">
              <a:ea typeface="宋体" panose="02010600030101010101" pitchFamily="2" charset="-122"/>
            </a:endParaRPr>
          </a:p>
          <a:p>
            <a:pPr indent="266700"/>
            <a:r>
              <a:rPr lang="zh-CN" sz="1050" b="0">
                <a:ea typeface="宋体" panose="02010600030101010101" pitchFamily="2" charset="-122"/>
              </a:rPr>
              <a:t>本实验以</a:t>
            </a:r>
            <a:r>
              <a:rPr lang="en-US" sz="1050" b="0">
                <a:latin typeface="Times New Roman" panose="02020603050405020304" pitchFamily="18" charset="0"/>
                <a:ea typeface="宋体" panose="02010600030101010101" pitchFamily="2" charset="-122"/>
              </a:rPr>
              <a:t>______________</a:t>
            </a:r>
            <a:r>
              <a:rPr lang="zh-CN" sz="1050" b="0">
                <a:ea typeface="宋体" panose="02010600030101010101" pitchFamily="2" charset="-122"/>
              </a:rPr>
              <a:t>作为衡量免疫能力强弱的指标。若检测结果中</a:t>
            </a:r>
            <a:r>
              <a:rPr lang="en-US" sz="1050" b="0">
                <a:latin typeface="Times New Roman" panose="02020603050405020304" pitchFamily="18" charset="0"/>
                <a:ea typeface="宋体" panose="02010600030101010101" pitchFamily="2" charset="-122"/>
              </a:rPr>
              <a:t>b</a:t>
            </a:r>
            <a:r>
              <a:rPr lang="zh-CN" sz="1050" b="0">
                <a:ea typeface="宋体" panose="02010600030101010101" pitchFamily="2" charset="-122"/>
              </a:rPr>
              <a:t>组与</a:t>
            </a:r>
            <a:r>
              <a:rPr lang="en-US" sz="1050" b="0">
                <a:latin typeface="Times New Roman" panose="02020603050405020304" pitchFamily="18" charset="0"/>
                <a:ea typeface="宋体" panose="02010600030101010101" pitchFamily="2" charset="-122"/>
              </a:rPr>
              <a:t>c</a:t>
            </a:r>
            <a:r>
              <a:rPr lang="zh-CN" sz="1050" b="0">
                <a:ea typeface="宋体" panose="02010600030101010101" pitchFamily="2" charset="-122"/>
              </a:rPr>
              <a:t>组的数据都明显大于</a:t>
            </a:r>
            <a:r>
              <a:rPr lang="en-US" sz="1050" b="0">
                <a:latin typeface="Times New Roman" panose="02020603050405020304" pitchFamily="18" charset="0"/>
                <a:ea typeface="宋体" panose="02010600030101010101" pitchFamily="2" charset="-122"/>
              </a:rPr>
              <a:t>a</a:t>
            </a:r>
            <a:r>
              <a:rPr lang="zh-CN" sz="1050" b="0">
                <a:ea typeface="宋体" panose="02010600030101010101" pitchFamily="2" charset="-122"/>
              </a:rPr>
              <a:t>组，说</a:t>
            </a:r>
            <a:r>
              <a:rPr lang="zh-CN" sz="1050" b="0">
                <a:latin typeface="Times New Roman" panose="02020603050405020304" pitchFamily="18" charset="0"/>
                <a:ea typeface="宋体" panose="02010600030101010101" pitchFamily="2" charset="-122"/>
              </a:rPr>
              <a:t>明</a:t>
            </a:r>
            <a:r>
              <a:rPr lang="en-US" sz="1050" b="0">
                <a:latin typeface="Times New Roman" panose="02020603050405020304" pitchFamily="18" charset="0"/>
                <a:ea typeface="宋体" panose="02010600030101010101" pitchFamily="2" charset="-122"/>
              </a:rPr>
              <a:t>________________</a:t>
            </a:r>
            <a:r>
              <a:rPr lang="zh-CN" sz="1050" b="0">
                <a:ea typeface="宋体" panose="02010600030101010101" pitchFamily="2" charset="-122"/>
              </a:rPr>
              <a:t>。</a:t>
            </a:r>
            <a:endParaRPr lang="zh-CN" altLang="en-US"/>
          </a:p>
        </p:txBody>
      </p:sp>
    </p:spTree>
  </p:cSld>
  <p:clrMapOvr>
    <a:overrideClrMapping bg1="lt1" tx1="dk1" bg2="lt2" tx2="dk2" accent1="accent1" accent2="accent2" accent3="accent3" accent4="accent4" accent5="accent5" accent6="accent6" hlink="hlink" folHlink="folHlink"/>
  </p:clrMapOvr>
  <p:transition/>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题型十二</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a:t>
            </a: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免疫学相关实验</a:t>
            </a:r>
          </a:p>
        </p:txBody>
      </p:sp>
      <p:sp>
        <p:nvSpPr>
          <p:cNvPr id="6" name="文本框 5"/>
          <p:cNvSpPr txBox="1"/>
          <p:nvPr/>
        </p:nvSpPr>
        <p:spPr>
          <a:xfrm>
            <a:off x="146685" y="519430"/>
            <a:ext cx="11897360" cy="147637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已知适量运动能增强免疫能力，该科研组为探究黄芪是否也能增强免疫能力，将实验小鼠随机均分为三组：</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组注射等量的生理盐水，</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组注射等量的黄芪有效成分提取液，</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组每天让小鼠进行适量运动。设计了如下表格来记录实验结果。</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graphicFrame>
        <p:nvGraphicFramePr>
          <p:cNvPr id="7" name="表格 6"/>
          <p:cNvGraphicFramePr>
            <a:graphicFrameLocks noGrp="1"/>
          </p:cNvGraphicFramePr>
          <p:nvPr>
            <p:custDataLst>
              <p:tags r:id="rId2"/>
            </p:custDataLst>
          </p:nvPr>
        </p:nvGraphicFramePr>
        <p:xfrm>
          <a:off x="2727960" y="2006600"/>
          <a:ext cx="6734810" cy="1526540"/>
        </p:xfrm>
        <a:graphic>
          <a:graphicData uri="http://schemas.openxmlformats.org/drawingml/2006/table">
            <a:tbl>
              <a:tblPr firstRow="1" bandRow="1">
                <a:tableStyleId>{5940675A-B579-460E-94D1-54222C63F5DA}</a:tableStyleId>
              </a:tblPr>
              <a:tblGrid>
                <a:gridCol w="1434465">
                  <a:extLst>
                    <a:ext uri="{9D8B030D-6E8A-4147-A177-3AD203B41FA5}">
                      <a16:colId xmlns:a16="http://schemas.microsoft.com/office/drawing/2014/main" val="20000"/>
                    </a:ext>
                  </a:extLst>
                </a:gridCol>
                <a:gridCol w="1419225">
                  <a:extLst>
                    <a:ext uri="{9D8B030D-6E8A-4147-A177-3AD203B41FA5}">
                      <a16:colId xmlns:a16="http://schemas.microsoft.com/office/drawing/2014/main" val="20001"/>
                    </a:ext>
                  </a:extLst>
                </a:gridCol>
                <a:gridCol w="1404620">
                  <a:extLst>
                    <a:ext uri="{9D8B030D-6E8A-4147-A177-3AD203B41FA5}">
                      <a16:colId xmlns:a16="http://schemas.microsoft.com/office/drawing/2014/main" val="20002"/>
                    </a:ext>
                  </a:extLst>
                </a:gridCol>
                <a:gridCol w="2476500">
                  <a:extLst>
                    <a:ext uri="{9D8B030D-6E8A-4147-A177-3AD203B41FA5}">
                      <a16:colId xmlns:a16="http://schemas.microsoft.com/office/drawing/2014/main" val="20003"/>
                    </a:ext>
                  </a:extLst>
                </a:gridCol>
              </a:tblGrid>
              <a:tr h="610870">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实验组</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B细胞含量</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T细胞含量</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吞噬细胞含量</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04800">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a</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 </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 </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 </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05435">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b</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 </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 </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 </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5435">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c</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 </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 </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 </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8" name="文本框 7"/>
          <p:cNvSpPr txBox="1"/>
          <p:nvPr/>
        </p:nvSpPr>
        <p:spPr>
          <a:xfrm>
            <a:off x="146685" y="3719195"/>
            <a:ext cx="11768455" cy="1014730"/>
          </a:xfrm>
          <a:prstGeom prst="rect">
            <a:avLst/>
          </a:prstGeom>
          <a:noFill/>
          <a:ln w="9525">
            <a:noFill/>
          </a:ln>
        </p:spPr>
        <p:txBody>
          <a:bodyPr wrap="square">
            <a:spAutoFit/>
          </a:bodyPr>
          <a:lstStyle/>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本实验以</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作为衡量免疫能力强弱的指标。若检测结果中</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组与</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组的数据都明显大于</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组，说明</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题型十二</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a:t>
            </a: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免疫学相关实验</a:t>
            </a:r>
          </a:p>
        </p:txBody>
      </p:sp>
      <p:sp>
        <p:nvSpPr>
          <p:cNvPr id="3" name="文本框 2"/>
          <p:cNvSpPr txBox="1"/>
          <p:nvPr/>
        </p:nvSpPr>
        <p:spPr>
          <a:xfrm>
            <a:off x="174625" y="556260"/>
            <a:ext cx="11849735" cy="6092825"/>
          </a:xfrm>
          <a:prstGeom prst="rect">
            <a:avLst/>
          </a:prstGeom>
          <a:noFill/>
          <a:ln w="9525">
            <a:noFill/>
          </a:ln>
        </p:spPr>
        <p:txBody>
          <a:bodyPr wrap="square">
            <a:spAutoFit/>
          </a:bodyPr>
          <a:lstStyle/>
          <a:p>
            <a:pPr indent="0" fontAlgn="auto">
              <a:lnSpc>
                <a:spcPct val="150000"/>
              </a:lnSpc>
            </a:pPr>
            <a:r>
              <a:rPr lang="zh-CN" altLang="en-US"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二　免疫防御　</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适量的黄芪有效成分提取液和等量的生理盐水　培养液中</a:t>
            </a:r>
            <a:r>
              <a:rPr lang="en-US" sz="2000" b="0">
                <a:latin typeface="Times New Roman" panose="02020603050405020304" pitchFamily="18" charset="0"/>
                <a:ea typeface="宋体" panose="02010600030101010101" pitchFamily="2" charset="-122"/>
                <a:cs typeface="Times New Roman" panose="02020603050405020304" pitchFamily="18" charset="0"/>
              </a:rPr>
              <a:t>SARS</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CoV</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的含量</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免疫细胞的含量　黄芪与适量运动都能增强免疫能力</a:t>
            </a: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吞噬细胞能吞噬消灭部分病毒，属于免疫系统的第二道防线，体现了免疫系统对外来病原体的免疫防御功能。</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该科研组欲探究黄芪能否直接消灭病毒或抑制病毒增殖，实验的自变量为是否含有黄芪，因变量为病毒的含量。所以实验步骤为</a:t>
            </a: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将适量的含</a:t>
            </a:r>
            <a:r>
              <a:rPr lang="en-US" sz="2000" b="0">
                <a:latin typeface="Times New Roman" panose="02020603050405020304" pitchFamily="18" charset="0"/>
                <a:ea typeface="宋体" panose="02010600030101010101" pitchFamily="2" charset="-122"/>
                <a:cs typeface="Times New Roman" panose="02020603050405020304" pitchFamily="18" charset="0"/>
              </a:rPr>
              <a:t>SARS</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CoV</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宿主细胞的培养液随机均分为两组，分别加入等量的</a:t>
            </a:r>
            <a:r>
              <a:rPr lang="en-US" sz="2000" b="0">
                <a:latin typeface="Times New Roman" panose="02020603050405020304" pitchFamily="18" charset="0"/>
                <a:ea typeface="宋体" panose="02010600030101010101" pitchFamily="2" charset="-122"/>
                <a:cs typeface="Times New Roman" panose="02020603050405020304" pitchFamily="18" charset="0"/>
              </a:rPr>
              <a:t>SARS</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CoV</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两组中分别添加适量的黄芪有效成分提取液和等量的生理盐水，培养一段时间；一段时间后比较两组培养液中</a:t>
            </a:r>
            <a:r>
              <a:rPr lang="en-US" sz="2000" b="0">
                <a:latin typeface="Times New Roman" panose="02020603050405020304" pitchFamily="18" charset="0"/>
                <a:ea typeface="宋体" panose="02010600030101010101" pitchFamily="2" charset="-122"/>
                <a:cs typeface="Times New Roman" panose="02020603050405020304" pitchFamily="18" charset="0"/>
              </a:rPr>
              <a:t>SARS</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CoV</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的含量，分析得出结论。</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该实验的目的是探究黄芪是否能增强免疫能力，实验自变量为是否有黄芪，根据表格内容可知，因变量为免疫细胞的含量</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细胞含量、</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细胞含量、吞噬细胞含量</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，即本实验以免疫细胞的含量作为衡量免疫能力强弱的指标。</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组为对照组，若检测结果中</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组与</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组的数据都明显大于</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组，说明黄芪与适量运动都能增强免疫能力。</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矩形 5"/>
          <p:cNvSpPr/>
          <p:nvPr/>
        </p:nvSpPr>
        <p:spPr>
          <a:xfrm>
            <a:off x="-25788" y="-26484"/>
            <a:ext cx="12189600" cy="6884484"/>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t>0533.0</a:t>
            </a:r>
            <a:endParaRPr lang="zh-CN" altLang="en-US"/>
          </a:p>
        </p:txBody>
      </p:sp>
      <p:sp>
        <p:nvSpPr>
          <p:cNvPr id="9" name="太阳形 8"/>
          <p:cNvSpPr/>
          <p:nvPr/>
        </p:nvSpPr>
        <p:spPr>
          <a:xfrm>
            <a:off x="2869565" y="567055"/>
            <a:ext cx="6053455" cy="5995670"/>
          </a:xfrm>
          <a:prstGeom prst="sun">
            <a:avLst/>
          </a:prstGeom>
          <a:solidFill>
            <a:srgbClr val="D49F0A"/>
          </a:solidFill>
          <a:ln>
            <a:solidFill>
              <a:srgbClr val="D49F0A"/>
            </a:solidFill>
            <a:prstDash val="dash"/>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副标题 3"/>
          <p:cNvSpPr txBox="1"/>
          <p:nvPr/>
        </p:nvSpPr>
        <p:spPr>
          <a:xfrm>
            <a:off x="3448020" y="3282216"/>
            <a:ext cx="4896544" cy="720080"/>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lgn="ctr">
              <a:buNone/>
            </a:pPr>
            <a:r>
              <a:rPr lang="zh-CN" altLang="en-US" sz="5400" b="1">
                <a:solidFill>
                  <a:schemeClr val="bg1">
                    <a:lumMod val="75000"/>
                  </a:schemeClr>
                </a:solidFill>
                <a:latin typeface="微软雅黑" panose="020b0503020204020204" charset="-122"/>
                <a:ea typeface="微软雅黑" panose="020b0503020204020204" charset="-122"/>
              </a:rPr>
              <a:t>真题演练</a:t>
            </a:r>
            <a:endParaRPr lang="en-US" altLang="zh-CN" sz="8800" b="1">
              <a:solidFill>
                <a:schemeClr val="bg1"/>
              </a:solidFill>
              <a:latin typeface="微软雅黑" panose="020b0503020204020204" charset="-122"/>
              <a:ea typeface="微软雅黑" panose="020b0503020204020204" charset="-122"/>
            </a:endParaRPr>
          </a:p>
        </p:txBody>
      </p:sp>
    </p:spTree>
  </p:cSld>
  <p:clrMapOvr>
    <a:masterClrMapping/>
  </p:clrMapOvr>
  <p:transition/>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免疫调节</a:t>
            </a:r>
          </a:p>
        </p:txBody>
      </p:sp>
      <p:sp>
        <p:nvSpPr>
          <p:cNvPr id="117" name="文本框 116"/>
          <p:cNvSpPr txBox="1"/>
          <p:nvPr/>
        </p:nvSpPr>
        <p:spPr>
          <a:xfrm>
            <a:off x="184150" y="584200"/>
            <a:ext cx="11774805" cy="332295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山东</a:t>
            </a:r>
            <a:r>
              <a:rPr lang="en-US" sz="2000" b="0">
                <a:latin typeface="Times New Roman" panose="02020603050405020304" pitchFamily="18" charset="0"/>
                <a:ea typeface="宋体" panose="02010600030101010101" pitchFamily="2" charset="-122"/>
                <a:cs typeface="Times New Roman" panose="02020603050405020304" pitchFamily="18" charset="0"/>
              </a:rPr>
              <a:t>2021·18</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分</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不定项选择</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吞噬细胞内相应核酸受体能识别病毒的核酸组分，引起吞噬细胞产生干扰素。干扰素几乎能抵抗所有病毒引起的感染。下列说法错误的是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a:t>
            </a: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．吞噬细胞产生干扰素的过程属于特异性免疫</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．吞噬细胞的溶酶体分解病毒与效应</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细胞抵抗病毒的机制相同</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．再次接触相同抗原时，吞噬细胞参与免疫反应的速度明显加快</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．上述过程中吞噬细胞产生的干扰素属于免疫活性物质</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注：</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效应</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在新教材中表述为</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细胞毒性</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a:t>
            </a:r>
            <a:r>
              <a:rPr lang="en-US"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免疫调节</a:t>
            </a:r>
          </a:p>
        </p:txBody>
      </p:sp>
      <p:sp>
        <p:nvSpPr>
          <p:cNvPr id="5" name="文本框 4"/>
          <p:cNvSpPr txBox="1"/>
          <p:nvPr/>
        </p:nvSpPr>
        <p:spPr>
          <a:xfrm>
            <a:off x="183515" y="561975"/>
            <a:ext cx="11871960" cy="3784600"/>
          </a:xfrm>
          <a:prstGeom prst="rect">
            <a:avLst/>
          </a:prstGeom>
          <a:noFill/>
          <a:ln w="9525">
            <a:noFill/>
          </a:ln>
        </p:spPr>
        <p:txBody>
          <a:bodyPr wrap="square">
            <a:spAutoFit/>
          </a:bodyPr>
          <a:lstStyle/>
          <a:p>
            <a:pPr indent="0" fontAlgn="auto">
              <a:lnSpc>
                <a:spcPct val="150000"/>
              </a:lnSpc>
            </a:pPr>
            <a:r>
              <a:rPr lang="zh-CN" altLang="en-US"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ABC</a:t>
            </a:r>
            <a:r>
              <a:rPr lang="zh-CN" sz="2000" b="0">
                <a:latin typeface="Times New Roman" panose="02020603050405020304" pitchFamily="18" charset="0"/>
                <a:ea typeface="宋体" panose="02010600030101010101" pitchFamily="2" charset="-122"/>
                <a:cs typeface="Times New Roman" panose="02020603050405020304" pitchFamily="18" charset="0"/>
              </a:rPr>
              <a:t>　</a:t>
            </a: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【解析】本题以吞噬细胞识别病毒核酸为背景，考查非特异性免疫。由题干可知，吞噬细胞识别病毒核酸后产生干扰素，干扰素几乎能抵抗所有病毒引起的感染，不具有特异性，因此该过程不属于特异性免疫，</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错误；吞噬细胞的溶酶体分解病毒是其中的水解酶发挥作用的结果，而细胞免疫中效应</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细胞抵抗病毒的机制是其与靶细胞接触，使靶细胞裂解从而暴露出病毒，二者的机制不同，</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错误；吞噬细胞识别抗原是非特异性免疫过程，再次接触相同抗原后参与免疫反应的速度与之前相比不会有明显变化，</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错误；免疫活性物质是指由免疫细胞或其他细胞产生的、并发挥免疫作用的物质，干扰素几乎能抵抗所有病毒引起的感染，属于免疫活性物质，</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正确。</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4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免疫调节</a:t>
            </a:r>
          </a:p>
        </p:txBody>
      </p:sp>
      <p:sp>
        <p:nvSpPr>
          <p:cNvPr id="114" name="文本框 113"/>
          <p:cNvSpPr txBox="1"/>
          <p:nvPr/>
        </p:nvSpPr>
        <p:spPr>
          <a:xfrm>
            <a:off x="184785" y="563880"/>
            <a:ext cx="11774170" cy="332295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8</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浙江</a:t>
            </a:r>
            <a:r>
              <a:rPr lang="en-US" sz="2000" b="0">
                <a:latin typeface="Times New Roman" panose="02020603050405020304" pitchFamily="18" charset="0"/>
                <a:ea typeface="宋体" panose="02010600030101010101" pitchFamily="2" charset="-122"/>
                <a:cs typeface="Times New Roman" panose="02020603050405020304" pitchFamily="18" charset="0"/>
              </a:rPr>
              <a:t>2022</a:t>
            </a:r>
            <a:r>
              <a:rPr lang="zh-CN" sz="2000" b="0">
                <a:latin typeface="Times New Roman" panose="02020603050405020304" pitchFamily="18" charset="0"/>
                <a:ea typeface="宋体" panose="02010600030101010101" pitchFamily="2" charset="-122"/>
                <a:cs typeface="Times New Roman" panose="02020603050405020304" pitchFamily="18" charset="0"/>
              </a:rPr>
              <a:t>年</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月</a:t>
            </a:r>
            <a:r>
              <a:rPr lang="en-US" sz="2000" b="0">
                <a:latin typeface="Times New Roman" panose="02020603050405020304" pitchFamily="18" charset="0"/>
                <a:ea typeface="宋体" panose="02010600030101010101" pitchFamily="2" charset="-122"/>
                <a:cs typeface="Times New Roman" panose="02020603050405020304" pitchFamily="18" charset="0"/>
              </a:rPr>
              <a:t>·25</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分</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免疫应答的特殊性与记忆包括三个事件：</a:t>
            </a: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对</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非己</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的分子标志进行特异识别；</a:t>
            </a: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淋巴细胞反复分裂产生数量巨大的淋巴细胞群；</a:t>
            </a:r>
            <a:r>
              <a:rPr lang="en-US" sz="2000" b="0">
                <a:latin typeface="Times New Roman" panose="02020603050405020304" pitchFamily="18" charset="0"/>
                <a:ea typeface="宋体" panose="02010600030101010101" pitchFamily="2" charset="-122"/>
                <a:cs typeface="Times New Roman" panose="02020603050405020304" pitchFamily="18" charset="0"/>
              </a:rPr>
              <a:t>③</a:t>
            </a:r>
            <a:r>
              <a:rPr lang="zh-CN" sz="2000" b="0">
                <a:latin typeface="Times New Roman" panose="02020603050405020304" pitchFamily="18" charset="0"/>
                <a:ea typeface="宋体" panose="02010600030101010101" pitchFamily="2" charset="-122"/>
                <a:cs typeface="Times New Roman" panose="02020603050405020304" pitchFamily="18" charset="0"/>
              </a:rPr>
              <a:t>淋巴细胞分化成特化的效应细胞群和记忆细胞群。下列叙述正确的是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a:t>
            </a: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．针对胞外毒素，事件</a:t>
            </a: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中一个未活化的</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细胞可能被任何一种胞外毒素致敏</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．针对异体移植细胞，事件</a:t>
            </a: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中辅助性</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细胞和细胞毒性</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细胞都需接受抗原－</a:t>
            </a:r>
            <a:r>
              <a:rPr lang="en-US" sz="2000" b="0">
                <a:latin typeface="Times New Roman" panose="02020603050405020304" pitchFamily="18" charset="0"/>
                <a:ea typeface="宋体" panose="02010600030101010101" pitchFamily="2" charset="-122"/>
                <a:cs typeface="Times New Roman" panose="02020603050405020304" pitchFamily="18" charset="0"/>
              </a:rPr>
              <a:t>MHC</a:t>
            </a:r>
            <a:r>
              <a:rPr lang="zh-CN" sz="2000" b="0">
                <a:latin typeface="Times New Roman" panose="02020603050405020304" pitchFamily="18" charset="0"/>
                <a:ea typeface="宋体" panose="02010600030101010101" pitchFamily="2" charset="-122"/>
                <a:cs typeface="Times New Roman" panose="02020603050405020304" pitchFamily="18" charset="0"/>
              </a:rPr>
              <a:t>复合体的信息</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．事件</a:t>
            </a: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中，辅助性</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细胞在胸腺中大量增殖，分泌白细胞介素－</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等多种蛋白因子</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．事件</a:t>
            </a:r>
            <a:r>
              <a:rPr lang="en-US" sz="2000" b="0">
                <a:latin typeface="Times New Roman" panose="02020603050405020304" pitchFamily="18" charset="0"/>
                <a:ea typeface="宋体" panose="02010600030101010101" pitchFamily="2" charset="-122"/>
                <a:cs typeface="Times New Roman" panose="02020603050405020304" pitchFamily="18" charset="0"/>
              </a:rPr>
              <a:t>③</a:t>
            </a:r>
            <a:r>
              <a:rPr lang="zh-CN" sz="2000" b="0">
                <a:latin typeface="Times New Roman" panose="02020603050405020304" pitchFamily="18" charset="0"/>
                <a:ea typeface="宋体" panose="02010600030101010101" pitchFamily="2" charset="-122"/>
                <a:cs typeface="Times New Roman" panose="02020603050405020304" pitchFamily="18" charset="0"/>
              </a:rPr>
              <a:t>中，效应细胞群和记忆细胞群协同杀灭和清除入侵病原体</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5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免疫调节</a:t>
            </a:r>
          </a:p>
        </p:txBody>
      </p:sp>
      <p:sp>
        <p:nvSpPr>
          <p:cNvPr id="3" name="文本框 2"/>
          <p:cNvSpPr txBox="1"/>
          <p:nvPr/>
        </p:nvSpPr>
        <p:spPr>
          <a:xfrm>
            <a:off x="184785" y="563245"/>
            <a:ext cx="11843385" cy="3322955"/>
          </a:xfrm>
          <a:prstGeom prst="rect">
            <a:avLst/>
          </a:prstGeom>
          <a:noFill/>
          <a:ln w="9525">
            <a:noFill/>
          </a:ln>
        </p:spPr>
        <p:txBody>
          <a:bodyPr wrap="square">
            <a:spAutoFit/>
          </a:bodyPr>
          <a:lstStyle/>
          <a:p>
            <a:pPr indent="0" fontAlgn="auto">
              <a:lnSpc>
                <a:spcPct val="150000"/>
              </a:lnSpc>
            </a:pPr>
            <a:r>
              <a:rPr lang="zh-CN" altLang="en-US"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　</a:t>
            </a: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【解析】本题考查特异性免疫。针对胞外毒素，由于免疫应答的特异性，事件</a:t>
            </a: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中一个未活化的</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细胞只能被一种特定的胞外毒素致敏，</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错误；针对异体移植细胞，事件</a:t>
            </a: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中辅助性</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细胞和细胞毒性</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细胞需接受抗原－</a:t>
            </a:r>
            <a:r>
              <a:rPr lang="en-US" sz="2000" b="0">
                <a:latin typeface="Times New Roman" panose="02020603050405020304" pitchFamily="18" charset="0"/>
                <a:ea typeface="宋体" panose="02010600030101010101" pitchFamily="2" charset="-122"/>
                <a:cs typeface="Times New Roman" panose="02020603050405020304" pitchFamily="18" charset="0"/>
              </a:rPr>
              <a:t>MHC</a:t>
            </a:r>
            <a:r>
              <a:rPr lang="zh-CN" sz="2000" b="0">
                <a:latin typeface="Times New Roman" panose="02020603050405020304" pitchFamily="18" charset="0"/>
                <a:ea typeface="宋体" panose="02010600030101010101" pitchFamily="2" charset="-122"/>
                <a:cs typeface="Times New Roman" panose="02020603050405020304" pitchFamily="18" charset="0"/>
              </a:rPr>
              <a:t>复合体的信息，辅助性</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细胞和细胞毒性</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细胞都有抗原－</a:t>
            </a:r>
            <a:r>
              <a:rPr lang="en-US" sz="2000" b="0">
                <a:latin typeface="Times New Roman" panose="02020603050405020304" pitchFamily="18" charset="0"/>
                <a:ea typeface="宋体" panose="02010600030101010101" pitchFamily="2" charset="-122"/>
                <a:cs typeface="Times New Roman" panose="02020603050405020304" pitchFamily="18" charset="0"/>
              </a:rPr>
              <a:t>MHC</a:t>
            </a:r>
            <a:r>
              <a:rPr lang="zh-CN" sz="2000" b="0">
                <a:latin typeface="Times New Roman" panose="02020603050405020304" pitchFamily="18" charset="0"/>
                <a:ea typeface="宋体" panose="02010600030101010101" pitchFamily="2" charset="-122"/>
                <a:cs typeface="Times New Roman" panose="02020603050405020304" pitchFamily="18" charset="0"/>
              </a:rPr>
              <a:t>复合体的受体，</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正确；</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淋巴细胞成熟后就被释放到血液中，包括辅助性</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细胞和细胞毒性</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细胞，事件</a:t>
            </a: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中，辅助性</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细胞受到信号刺激后，在血液中大量增殖，分泌白细胞介素－</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等多种蛋白因子，</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错误；事件</a:t>
            </a:r>
            <a:r>
              <a:rPr lang="en-US" sz="2000" b="0">
                <a:latin typeface="Times New Roman" panose="02020603050405020304" pitchFamily="18" charset="0"/>
                <a:ea typeface="宋体" panose="02010600030101010101" pitchFamily="2" charset="-122"/>
                <a:cs typeface="Times New Roman" panose="02020603050405020304" pitchFamily="18" charset="0"/>
              </a:rPr>
              <a:t>③</a:t>
            </a:r>
            <a:r>
              <a:rPr lang="zh-CN" sz="2000" b="0">
                <a:latin typeface="Times New Roman" panose="02020603050405020304" pitchFamily="18" charset="0"/>
                <a:ea typeface="宋体" panose="02010600030101010101" pitchFamily="2" charset="-122"/>
                <a:cs typeface="Times New Roman" panose="02020603050405020304" pitchFamily="18" charset="0"/>
              </a:rPr>
              <a:t>中，由效应细胞群清除入侵病原体，</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错误。</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5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免疫调节</a:t>
            </a:r>
          </a:p>
        </p:txBody>
      </p:sp>
      <p:sp>
        <p:nvSpPr>
          <p:cNvPr id="3" name="文本框 2"/>
          <p:cNvSpPr txBox="1"/>
          <p:nvPr/>
        </p:nvSpPr>
        <p:spPr>
          <a:xfrm>
            <a:off x="243840" y="601980"/>
            <a:ext cx="11740515" cy="101473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13</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全国甲</a:t>
            </a:r>
            <a:r>
              <a:rPr lang="en-US" sz="2000" b="0">
                <a:latin typeface="Times New Roman" panose="02020603050405020304" pitchFamily="18" charset="0"/>
                <a:ea typeface="宋体" panose="02010600030101010101" pitchFamily="2" charset="-122"/>
                <a:cs typeface="Times New Roman" panose="02020603050405020304" pitchFamily="18" charset="0"/>
              </a:rPr>
              <a:t>2022·30</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9</a:t>
            </a:r>
            <a:r>
              <a:rPr lang="zh-CN" sz="2000" b="0">
                <a:latin typeface="Times New Roman" panose="02020603050405020304" pitchFamily="18" charset="0"/>
                <a:ea typeface="宋体" panose="02010600030101010101" pitchFamily="2" charset="-122"/>
                <a:cs typeface="Times New Roman" panose="02020603050405020304" pitchFamily="18" charset="0"/>
              </a:rPr>
              <a:t>分</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人体免疫系统对维持机体健康具有重要作用。机体初次和再次感染同一种病毒后，体内特异性抗体浓度变化如图所示。回答下列问题。</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5" name="图片 4"/>
          <p:cNvPicPr/>
          <p:nvPr/>
        </p:nvPicPr>
        <p:blipFill>
          <a:blip r:embed="rId2"/>
          <a:stretch>
            <a:fillRect/>
          </a:stretch>
        </p:blipFill>
        <p:spPr>
          <a:xfrm>
            <a:off x="5086350" y="1557020"/>
            <a:ext cx="2200910" cy="1744980"/>
          </a:xfrm>
          <a:prstGeom prst="rect">
            <a:avLst/>
          </a:prstGeom>
          <a:noFill/>
          <a:ln w="9525">
            <a:noFill/>
          </a:ln>
        </p:spPr>
      </p:pic>
      <p:sp>
        <p:nvSpPr>
          <p:cNvPr id="115" name="文本框 114"/>
          <p:cNvSpPr txBox="1"/>
          <p:nvPr/>
        </p:nvSpPr>
        <p:spPr>
          <a:xfrm>
            <a:off x="243205" y="3364865"/>
            <a:ext cx="11741785" cy="3322955"/>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免疫细胞是免疫系统的重要组成成分。人体</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细胞成熟的场所是</a:t>
            </a:r>
            <a:r>
              <a:rPr lang="en-US" sz="2000" b="0">
                <a:latin typeface="Times New Roman" panose="02020603050405020304" pitchFamily="18" charset="0"/>
                <a:ea typeface="宋体" panose="02010600030101010101" pitchFamily="2" charset="-122"/>
                <a:cs typeface="Times New Roman" panose="02020603050405020304" pitchFamily="18" charset="0"/>
              </a:rPr>
              <a:t>________</a:t>
            </a:r>
            <a:r>
              <a:rPr lang="zh-CN" sz="2000" b="0">
                <a:latin typeface="Times New Roman" panose="02020603050405020304" pitchFamily="18" charset="0"/>
                <a:ea typeface="宋体" panose="02010600030101010101" pitchFamily="2" charset="-122"/>
                <a:cs typeface="Times New Roman" panose="02020603050405020304" pitchFamily="18" charset="0"/>
              </a:rPr>
              <a:t>；体液免疫过程中，能产生大量特异性抗体的细胞是</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体液免疫过程中，抗体和病毒结合后病毒最终被清除的方式是</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病毒再次感染使机体内抗体浓度激增且保持较长时间</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如图所示</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，此时抗体浓度激增的原因是</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____________________________________________________________________________________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(4)</a:t>
            </a:r>
            <a:r>
              <a:rPr lang="zh-CN" sz="2000" b="0">
                <a:latin typeface="Times New Roman" panose="02020603050405020304" pitchFamily="18" charset="0"/>
                <a:ea typeface="宋体" panose="02010600030101010101" pitchFamily="2" charset="-122"/>
                <a:cs typeface="Times New Roman" panose="02020603050405020304" pitchFamily="18" charset="0"/>
              </a:rPr>
              <a:t>依据图中所示的抗体浓度变化规律，为了获得更好的免疫效果，宜采取的疫苗接种措施是</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5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免疫调节</a:t>
            </a:r>
          </a:p>
        </p:txBody>
      </p:sp>
      <p:sp>
        <p:nvSpPr>
          <p:cNvPr id="117" name="文本框 116"/>
          <p:cNvSpPr txBox="1"/>
          <p:nvPr/>
        </p:nvSpPr>
        <p:spPr>
          <a:xfrm>
            <a:off x="172085" y="584200"/>
            <a:ext cx="11774805" cy="2399665"/>
          </a:xfrm>
          <a:prstGeom prst="rect">
            <a:avLst/>
          </a:prstGeom>
          <a:noFill/>
          <a:ln w="9525">
            <a:noFill/>
          </a:ln>
        </p:spPr>
        <p:txBody>
          <a:bodyPr wrap="square">
            <a:spAutoFit/>
          </a:bodyPr>
          <a:lstStyle/>
          <a:p>
            <a:pPr indent="0" fontAlgn="auto">
              <a:lnSpc>
                <a:spcPct val="150000"/>
              </a:lnSpc>
            </a:pPr>
            <a:r>
              <a:rPr lang="zh-CN" altLang="en-US"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胸腺　浆</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效应</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抗原和病毒结合后形成沉淀或细胞基团，</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被吞噬细胞吞噬消化</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机体首次感染病毒进行免疫后产生的记忆细胞，保持对该病毒的长期记忆，当再次感染同种病毒时，记忆细胞可以迅速增殖分化并产生大量的抗体</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(4)</a:t>
            </a:r>
            <a:r>
              <a:rPr lang="zh-CN" sz="2000" b="0">
                <a:latin typeface="Times New Roman" panose="02020603050405020304" pitchFamily="18" charset="0"/>
                <a:ea typeface="宋体" panose="02010600030101010101" pitchFamily="2" charset="-122"/>
                <a:cs typeface="Times New Roman" panose="02020603050405020304" pitchFamily="18" charset="0"/>
              </a:rPr>
              <a:t>多次重复接种同种疫苗</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5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免疫调节</a:t>
            </a:r>
          </a:p>
        </p:txBody>
      </p:sp>
      <p:sp>
        <p:nvSpPr>
          <p:cNvPr id="117" name="文本框 116"/>
          <p:cNvSpPr txBox="1"/>
          <p:nvPr/>
        </p:nvSpPr>
        <p:spPr>
          <a:xfrm>
            <a:off x="172085" y="584200"/>
            <a:ext cx="11774805" cy="470789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 </a:t>
            </a:r>
            <a:r>
              <a:rPr lang="zh-CN" sz="2000" b="0">
                <a:latin typeface="Times New Roman" panose="02020603050405020304" pitchFamily="18" charset="0"/>
                <a:ea typeface="宋体" panose="02010600030101010101" pitchFamily="2" charset="-122"/>
                <a:cs typeface="Times New Roman" panose="02020603050405020304" pitchFamily="18" charset="0"/>
              </a:rPr>
              <a:t>【解析】本题考查免疫系统的组成、免疫调节及免疫学的应用。</a:t>
            </a:r>
            <a:r>
              <a:rPr lang="en-US" sz="2000" b="0">
                <a:latin typeface="Times New Roman" panose="02020603050405020304" pitchFamily="18" charset="0"/>
                <a:ea typeface="宋体" panose="02010600030101010101" pitchFamily="2" charset="-122"/>
                <a:cs typeface="Times New Roman" panose="02020603050405020304" pitchFamily="18" charset="0"/>
              </a:rPr>
              <a:t> </a:t>
            </a: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淋巴细胞包括</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细胞和</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细胞成熟的场所是骨髓，</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细胞成熟的场所是胸腺。体液免疫过程中抗体是浆</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效应</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细胞产生的能够与抗原特异性结合的蛋白质。</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抗体不能直接消灭病毒，与抗原结合后会发生进一步的变化</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形成沉淀或细胞集团</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，进而被吞噬细胞吞噬消化。</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病毒再次感染使机体内抗体浓度激增，这是二次免疫反应的特征，二次免疫和初次免疫相比既快又强，记忆细胞起着关键作用，记忆细胞可以在抗原消失后很长时间保持对这种抗原的记忆，当再次接触时可以迅速增殖分化为浆</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效应</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细胞，快速产生大量的抗体且可以保持较长时间。</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(4)</a:t>
            </a:r>
            <a:r>
              <a:rPr lang="zh-CN" sz="2000" b="0">
                <a:latin typeface="Times New Roman" panose="02020603050405020304" pitchFamily="18" charset="0"/>
                <a:ea typeface="宋体" panose="02010600030101010101" pitchFamily="2" charset="-122"/>
                <a:cs typeface="Times New Roman" panose="02020603050405020304" pitchFamily="18" charset="0"/>
              </a:rPr>
              <a:t>由图可知，二次免疫可以产生大量抗体且保持较长时间，故为了获得更好的免疫效果，宜采取的疫苗接种措施是多次重复接种同种疫苗。</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5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免疫调节</a:t>
            </a:r>
          </a:p>
        </p:txBody>
      </p:sp>
      <p:sp>
        <p:nvSpPr>
          <p:cNvPr id="115" name="文本框 114"/>
          <p:cNvSpPr txBox="1"/>
          <p:nvPr/>
        </p:nvSpPr>
        <p:spPr>
          <a:xfrm>
            <a:off x="254635" y="551180"/>
            <a:ext cx="11698605" cy="147637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14</a:t>
            </a:r>
            <a:r>
              <a:rPr lang="zh-CN" sz="2000" b="1">
                <a:solidFill>
                  <a:srgbClr val="FF0000"/>
                </a:solidFill>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广东</a:t>
            </a:r>
            <a:r>
              <a:rPr lang="en-US" sz="2000" b="0">
                <a:latin typeface="Times New Roman" panose="02020603050405020304" pitchFamily="18" charset="0"/>
                <a:ea typeface="宋体" panose="02010600030101010101" pitchFamily="2" charset="-122"/>
                <a:cs typeface="Times New Roman" panose="02020603050405020304" pitchFamily="18" charset="0"/>
              </a:rPr>
              <a:t>2022·17</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10</a:t>
            </a:r>
            <a:r>
              <a:rPr lang="zh-CN" sz="2000" b="0">
                <a:latin typeface="Times New Roman" panose="02020603050405020304" pitchFamily="18" charset="0"/>
                <a:ea typeface="宋体" panose="02010600030101010101" pitchFamily="2" charset="-122"/>
                <a:cs typeface="Times New Roman" panose="02020603050405020304" pitchFamily="18" charset="0"/>
              </a:rPr>
              <a:t>分</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迄今新型冠状病毒仍在肆虐全球，我国始终坚持</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人民至上，生命至上</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的抗疫理念和动态清零的防疫总方针。图</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示免疫力正常的人感染新冠病毒后，体内病毒及免疫指标的变化趋势。</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3" name="图片 2"/>
          <p:cNvPicPr/>
          <p:nvPr/>
        </p:nvPicPr>
        <p:blipFill>
          <a:blip r:embed="rId2"/>
          <a:stretch>
            <a:fillRect/>
          </a:stretch>
        </p:blipFill>
        <p:spPr>
          <a:xfrm>
            <a:off x="2206625" y="1917065"/>
            <a:ext cx="3340735" cy="2210435"/>
          </a:xfrm>
          <a:prstGeom prst="rect">
            <a:avLst/>
          </a:prstGeom>
          <a:noFill/>
          <a:ln w="9525">
            <a:noFill/>
          </a:ln>
        </p:spPr>
      </p:pic>
      <p:pic>
        <p:nvPicPr>
          <p:cNvPr id="116" name="图片 115"/>
          <p:cNvPicPr/>
          <p:nvPr/>
        </p:nvPicPr>
        <p:blipFill>
          <a:blip r:embed="rId3"/>
          <a:stretch>
            <a:fillRect/>
          </a:stretch>
        </p:blipFill>
        <p:spPr>
          <a:xfrm>
            <a:off x="6383020" y="1988820"/>
            <a:ext cx="2821940" cy="2054225"/>
          </a:xfrm>
          <a:prstGeom prst="rect">
            <a:avLst/>
          </a:prstGeom>
          <a:noFill/>
          <a:ln w="9525">
            <a:noFill/>
          </a:ln>
        </p:spPr>
      </p:pic>
      <p:sp>
        <p:nvSpPr>
          <p:cNvPr id="117" name="文本框 116"/>
          <p:cNvSpPr txBox="1"/>
          <p:nvPr/>
        </p:nvSpPr>
        <p:spPr>
          <a:xfrm>
            <a:off x="189865" y="4437380"/>
            <a:ext cx="11762740" cy="2399665"/>
          </a:xfrm>
          <a:prstGeom prst="rect">
            <a:avLst/>
          </a:prstGeom>
          <a:noFill/>
          <a:ln w="9525">
            <a:noFill/>
          </a:ln>
        </p:spPr>
        <p:txBody>
          <a:bodyPr wrap="square">
            <a:spAutoFit/>
          </a:bodyPr>
          <a:lstStyle/>
          <a:p>
            <a:pPr indent="0" algn="l"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回答下列问题：</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人体感染新冠病毒初期，</a:t>
            </a:r>
            <a:r>
              <a:rPr lang="en-US" sz="2000" b="0">
                <a:latin typeface="Times New Roman" panose="02020603050405020304" pitchFamily="18" charset="0"/>
                <a:ea typeface="宋体" panose="02010600030101010101" pitchFamily="2" charset="-122"/>
                <a:cs typeface="Times New Roman" panose="02020603050405020304" pitchFamily="18" charset="0"/>
              </a:rPr>
              <a:t>________</a:t>
            </a:r>
            <a:r>
              <a:rPr lang="zh-CN" sz="2000" b="0">
                <a:latin typeface="Times New Roman" panose="02020603050405020304" pitchFamily="18" charset="0"/>
                <a:ea typeface="宋体" panose="02010600030101010101" pitchFamily="2" charset="-122"/>
                <a:cs typeface="Times New Roman" panose="02020603050405020304" pitchFamily="18" charset="0"/>
              </a:rPr>
              <a:t>免疫尚未被激活，病毒在其体内快速增殖</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曲线</a:t>
            </a:r>
            <a:r>
              <a:rPr lang="en-US" sz="2000" b="0">
                <a:latin typeface="Times New Roman" panose="02020603050405020304" pitchFamily="18" charset="0"/>
                <a:ea typeface="宋体" panose="02010600030101010101" pitchFamily="2" charset="-122"/>
                <a:cs typeface="Times New Roman" panose="02020603050405020304" pitchFamily="18" charset="0"/>
              </a:rPr>
              <a:t>①②</a:t>
            </a:r>
            <a:r>
              <a:rPr lang="zh-CN" sz="2000" b="0">
                <a:latin typeface="Times New Roman" panose="02020603050405020304" pitchFamily="18" charset="0"/>
                <a:ea typeface="宋体" panose="02010600030101010101" pitchFamily="2" charset="-122"/>
                <a:cs typeface="Times New Roman" panose="02020603050405020304" pitchFamily="18" charset="0"/>
              </a:rPr>
              <a:t>上升部分</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。曲线</a:t>
            </a:r>
            <a:r>
              <a:rPr lang="en-US" sz="2000" b="0">
                <a:latin typeface="Times New Roman" panose="02020603050405020304" pitchFamily="18" charset="0"/>
                <a:ea typeface="宋体" panose="02010600030101010101" pitchFamily="2" charset="-122"/>
                <a:cs typeface="Times New Roman" panose="02020603050405020304" pitchFamily="18" charset="0"/>
              </a:rPr>
              <a:t>③④</a:t>
            </a:r>
            <a:r>
              <a:rPr lang="zh-CN" sz="2000" b="0">
                <a:latin typeface="Times New Roman" panose="02020603050405020304" pitchFamily="18" charset="0"/>
                <a:ea typeface="宋体" panose="02010600030101010101" pitchFamily="2" charset="-122"/>
                <a:cs typeface="Times New Roman" panose="02020603050405020304" pitchFamily="18" charset="0"/>
              </a:rPr>
              <a:t>上升趋势一致，表明抗体的产生与</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细胞数量的增加有一定的相关性，其机理是</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_________________________________________________________________________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p>
          <a:p>
            <a:pPr indent="0" algn="l"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此外，</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细胞在抗病毒感染过程中还参与</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过程。</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
        <p:nvSpPr>
          <p:cNvPr id="5" name="文本框 4"/>
          <p:cNvSpPr txBox="1"/>
          <p:nvPr/>
        </p:nvSpPr>
        <p:spPr>
          <a:xfrm>
            <a:off x="3429635" y="4149090"/>
            <a:ext cx="4947920" cy="368300"/>
          </a:xfrm>
          <a:prstGeom prst="rect">
            <a:avLst/>
          </a:prstGeom>
          <a:noFill/>
        </p:spPr>
        <p:txBody>
          <a:bodyPr wrap="square" rtlCol="0" anchor="t">
            <a:spAutoFit/>
          </a:bodyPr>
          <a:lstStyle/>
          <a:p>
            <a:r>
              <a:rPr lang="zh-CN">
                <a:ea typeface="宋体" panose="02010600030101010101" pitchFamily="2" charset="-122"/>
                <a:sym typeface="+mn-ea"/>
              </a:rPr>
              <a:t>图</a:t>
            </a:r>
            <a:r>
              <a:rPr lang="en-US" altLang="zh-CN">
                <a:ea typeface="宋体" panose="02010600030101010101" pitchFamily="2" charset="-122"/>
                <a:sym typeface="+mn-ea"/>
              </a:rPr>
              <a:t>a                                                                            </a:t>
            </a:r>
            <a:r>
              <a:rPr lang="zh-CN">
                <a:ea typeface="宋体" panose="02010600030101010101" pitchFamily="2" charset="-122"/>
                <a:sym typeface="+mn-ea"/>
              </a:rPr>
              <a:t>图</a:t>
            </a:r>
            <a:r>
              <a:rPr lang="en-US">
                <a:latin typeface="Times New Roman" panose="02020603050405020304" pitchFamily="18" charset="0"/>
                <a:ea typeface="宋体" panose="02010600030101010101" pitchFamily="2" charset="-122"/>
                <a:sym typeface="+mn-ea"/>
              </a:rPr>
              <a:t>b</a:t>
            </a:r>
            <a:endParaRPr lang="zh-CN" altLang="en-US"/>
          </a:p>
        </p:txBody>
      </p:sp>
    </p:spTree>
  </p:cSld>
  <p:clrMapOvr>
    <a:overrideClrMapping bg1="lt1" tx1="dk1" bg2="lt2" tx2="dk2" accent1="accent1" accent2="accent2" accent3="accent3" accent4="accent4" accent5="accent5" accent6="accent6" hlink="hlink" folHlink="folHlink"/>
  </p:clrMapOvr>
  <p:transition/>
  <p:timing/>
</p:sld>
</file>

<file path=ppt/slides/slide5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免疫调节</a:t>
            </a:r>
          </a:p>
        </p:txBody>
      </p:sp>
      <p:sp>
        <p:nvSpPr>
          <p:cNvPr id="117" name="文本框 116"/>
          <p:cNvSpPr txBox="1"/>
          <p:nvPr/>
        </p:nvSpPr>
        <p:spPr>
          <a:xfrm>
            <a:off x="189865" y="562610"/>
            <a:ext cx="11762740" cy="4246245"/>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准确、快速判断个体是否被病毒感染是实现动态清零的前提。目前除了核酸检测还可以使用抗原检测法，因其方便快捷可作为补充检测手段，但抗原检测的敏感性相对较低，据图</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分析，抗原检测在</a:t>
            </a:r>
            <a:r>
              <a:rPr lang="en-US" sz="2000" b="0">
                <a:latin typeface="Times New Roman" panose="02020603050405020304" pitchFamily="18" charset="0"/>
                <a:ea typeface="宋体" panose="02010600030101010101" pitchFamily="2" charset="-122"/>
                <a:cs typeface="Times New Roman" panose="02020603050405020304" pitchFamily="18" charset="0"/>
              </a:rPr>
              <a:t>________</a:t>
            </a:r>
            <a:r>
              <a:rPr lang="zh-CN" sz="2000" b="0">
                <a:latin typeface="Times New Roman" panose="02020603050405020304" pitchFamily="18" charset="0"/>
                <a:ea typeface="宋体" panose="02010600030101010101" pitchFamily="2" charset="-122"/>
                <a:cs typeface="Times New Roman" panose="02020603050405020304" pitchFamily="18" charset="0"/>
              </a:rPr>
              <a:t>时间段内进行才可能得到阳性结果，判断的依据是此阶段</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________________________________________________________________________</a:t>
            </a: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________________________________________________________________________</a:t>
            </a: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________________________________________________________________________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接种新冠病毒疫苗能大幅降低重症和死亡风险。图</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示一些志愿受试者完成接种后，体内产生的抗体对各种新冠病毒毒株中和作用的情况。据图分析，当前能为个体提供更有效保护作用的疫苗接种措施是</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5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免疫调节</a:t>
            </a:r>
          </a:p>
        </p:txBody>
      </p:sp>
      <p:sp>
        <p:nvSpPr>
          <p:cNvPr id="117" name="文本框 116"/>
          <p:cNvSpPr txBox="1"/>
          <p:nvPr/>
        </p:nvSpPr>
        <p:spPr>
          <a:xfrm>
            <a:off x="139065" y="574675"/>
            <a:ext cx="11928475" cy="1938020"/>
          </a:xfrm>
          <a:prstGeom prst="rect">
            <a:avLst/>
          </a:prstGeom>
          <a:noFill/>
          <a:ln w="9525">
            <a:noFill/>
          </a:ln>
        </p:spPr>
        <p:txBody>
          <a:bodyPr wrap="square">
            <a:spAutoFit/>
          </a:bodyPr>
          <a:lstStyle/>
          <a:p>
            <a:pPr indent="0" fontAlgn="auto">
              <a:lnSpc>
                <a:spcPct val="150000"/>
              </a:lnSpc>
            </a:pPr>
            <a:r>
              <a:rPr lang="zh-CN" altLang="en-US"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特异性　</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细胞可通过分泌淋巴因子促进</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细胞增殖分化生成浆细胞，产生抗体　细胞免疫</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乙　病毒通过繁殖增加数量，同时由于</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细胞和抗体数量少，病毒不会被清除，抗原检测的敏感性相对较低，需要病毒数量多才能得到阳性结果</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全程接种＋加强针</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5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免疫调节</a:t>
            </a:r>
          </a:p>
        </p:txBody>
      </p:sp>
      <p:sp>
        <p:nvSpPr>
          <p:cNvPr id="117" name="文本框 116"/>
          <p:cNvSpPr txBox="1"/>
          <p:nvPr/>
        </p:nvSpPr>
        <p:spPr>
          <a:xfrm>
            <a:off x="139065" y="574675"/>
            <a:ext cx="11928475" cy="4707890"/>
          </a:xfrm>
          <a:prstGeom prst="rect">
            <a:avLst/>
          </a:prstGeom>
          <a:noFill/>
          <a:ln w="9525">
            <a:noFill/>
          </a:ln>
        </p:spPr>
        <p:txBody>
          <a:bodyPr wrap="square">
            <a:spAutoFit/>
          </a:bodyPr>
          <a:lstStyle/>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【解析】本题考查特异性免疫及免疫预防的原理。</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病原体侵入人体后，会被吞噬细胞摄取和处理，并将抗原信息呈递给</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细胞，刺激</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细胞产生淋巴因子，少数抗原直接刺激</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细胞接受刺激后，在淋巴因子的作用下增殖、分化生成浆细胞，产生抗体。部分</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细胞还会增殖、分化为效应</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细胞，在细胞免疫过程中裂解被病原体侵入的靶细胞。上述过程的发生需要一定的时间，所以感染初期，人体特异性免疫尚未被激活。</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在病原体感染的初期</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甲</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和被大量清除的时期</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丙</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，人体内病原体数量较少，由于抗原检测的敏感性相对较低，所以该时期抗原检测不易出现阳性，而乙阶段的病毒既完成了繁殖，又暂时未被特异性免疫清除，数量较多，故抗原检测能出现阳性结果。</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据图</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分析，接受全程接种＋加强针处理的志愿受试者抗体中和病毒能力更强，所以疫苗全程接种＋加强针处理能为个体提供更有效的保护作用。</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5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3707130" y="2829560"/>
            <a:ext cx="4773930" cy="1198880"/>
          </a:xfrm>
          <a:prstGeom prst="rect">
            <a:avLst/>
          </a:prstGeom>
          <a:noFill/>
          <a:ln>
            <a:noFill/>
          </a:ln>
        </p:spPr>
        <p:txBody>
          <a:bodyPr wrap="none" rtlCol="0" anchor="t">
            <a:spAutoFit/>
          </a:bodyPr>
          <a:lstStyle/>
          <a:p>
            <a:pPr algn="ctr"/>
            <a:r>
              <a:rPr lang="zh-CN" altLang="en-US" sz="72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谢谢观看！</a:t>
            </a:r>
          </a:p>
        </p:txBody>
      </p:sp>
      <p:pic>
        <p:nvPicPr>
          <p:cNvPr id="3" name="New picture"/>
          <p:cNvPicPr/>
          <p:nvPr/>
        </p:nvPicPr>
        <p:blipFill>
          <a:blip r:embed="rId3"/>
          <a:stretch>
            <a:fillRect/>
          </a:stretch>
        </p:blipFill>
        <p:spPr>
          <a:xfrm>
            <a:off x="10236200" y="12547600"/>
            <a:ext cx="355600" cy="266700"/>
          </a:xfrm>
          <a:prstGeom prst="cube">
            <a:avLst/>
          </a:prstGeom>
        </p:spPr>
      </p:pic>
    </p:spTree>
  </p:cSld>
  <p:clrMapOvr>
    <a:masterClrMapping/>
  </p:clrMapOvr>
  <p:transition/>
  <p:timing/>
</p:sld>
</file>

<file path=ppt/tags/tag1.xml><?xml version="1.0" encoding="utf-8"?>
<p:tagLst xmlns:p="http://schemas.openxmlformats.org/presentationml/2006/main">
  <p:tag name="KSO_WM_UNIT_TABLE_BEAUTIFY" val="smartTable{bd368810-b13c-4baa-bf90-ca571de121b9}"/>
  <p:tag name="TABLE_ENDDRAG_ORIGIN_RECT" val="894*198"/>
  <p:tag name="TABLE_ENDDRAG_RECT" val="32*234*895*198"/>
</p:tagLst>
</file>

<file path=ppt/tags/tag2.xml><?xml version="1.0" encoding="utf-8"?>
<p:tagLst xmlns:p="http://schemas.openxmlformats.org/presentationml/2006/main">
  <p:tag name="KSO_WM_UNIT_TABLE_BEAUTIFY" val="smartTable{ce2a9a25-2b3b-4386-abba-59adb73a5775}"/>
  <p:tag name="TABLE_ENDDRAG_ORIGIN_RECT" val="906*315"/>
  <p:tag name="TABLE_ENDDRAG_RECT" val="28*134*906*315"/>
</p:tagLst>
</file>

<file path=ppt/tags/tag3.xml><?xml version="1.0" encoding="utf-8"?>
<p:tagLst xmlns:p="http://schemas.openxmlformats.org/presentationml/2006/main">
  <p:tag name="KSO_WM_UNIT_TABLE_BEAUTIFY" val="smartTable{b914936e-5915-43ed-9d8f-f5ea87686dd4}"/>
  <p:tag name="TABLE_ENDDRAG_ORIGIN_RECT" val="853*286"/>
  <p:tag name="TABLE_ENDDRAG_RECT" val="24*133*853*286"/>
</p:tagLst>
</file>

<file path=ppt/tags/tag4.xml><?xml version="1.0" encoding="utf-8"?>
<p:tagLst xmlns:p="http://schemas.openxmlformats.org/presentationml/2006/main">
  <p:tag name="KSO_WM_UNIT_TABLE_BEAUTIFY" val="smartTable{8d579d39-6924-4e88-b1fe-e48f35b85bbf}"/>
  <p:tag name="TABLE_ENDDRAG_ORIGIN_RECT" val="927*366"/>
  <p:tag name="TABLE_ENDDRAG_RECT" val="7*185*927*366"/>
</p:tagLst>
</file>

<file path=ppt/tags/tag5.xml><?xml version="1.0" encoding="utf-8"?>
<p:tagLst xmlns:p="http://schemas.openxmlformats.org/presentationml/2006/main">
  <p:tag name="KSO_WM_UNIT_TABLE_BEAUTIFY" val="smartTable{458dff02-0100-4d32-87f7-8379874288e0}"/>
  <p:tag name="TABLE_ENDDRAG_ORIGIN_RECT" val="482*140"/>
  <p:tag name="TABLE_ENDDRAG_RECT" val="428*248*482*140"/>
</p:tagLst>
</file>

<file path=ppt/tags/tag6.xml><?xml version="1.0" encoding="utf-8"?>
<p:tagLst xmlns:p="http://schemas.openxmlformats.org/presentationml/2006/main">
  <p:tag name="KSO_WM_UNIT_TABLE_BEAUTIFY" val="smartTable{21029dcb-2bfd-4a2c-a92f-ab7d2d4ae560}"/>
  <p:tag name="TABLE_ENDDRAG_ORIGIN_RECT" val="798*229"/>
  <p:tag name="TABLE_ENDDRAG_RECT" val="102*228*798*229"/>
</p:tagLst>
</file>

<file path=ppt/tags/tag7.xml><?xml version="1.0" encoding="utf-8"?>
<p:tagLst xmlns:p="http://schemas.openxmlformats.org/presentationml/2006/main">
  <p:tag name="KSO_WM_UNIT_TABLE_BEAUTIFY" val="smartTable{0bd6d0ce-15bc-4b0e-9ebe-7effc9879bc7}"/>
  <p:tag name="TABLE_ENDDRAG_ORIGIN_RECT" val="484*118"/>
  <p:tag name="TABLE_ENDDRAG_RECT" val="445*196*484*118"/>
</p:tagLst>
</file>

<file path=ppt/tags/tag8.xml><?xml version="1.0" encoding="utf-8"?>
<p:tagLst xmlns:p="http://schemas.openxmlformats.org/presentationml/2006/main">
  <p:tag name="KSO_WM_UNIT_TABLE_BEAUTIFY" val="smartTable{a8467d28-4663-48b8-a7e7-fcbb14446005}"/>
  <p:tag name="TABLE_ENDDRAG_ORIGIN_RECT" val="530*120"/>
  <p:tag name="TABLE_ENDDRAG_RECT" val="298*162*530*120"/>
</p:tagLst>
</file>

<file path=ppt/tags/tag9.xml><?xml version="1.0" encoding="utf-8"?>
<p:tagLst xmlns:p="http://schemas.openxmlformats.org/presentationml/2006/main">
  <p:tag name="AS_OS" val="Unix 3.10 unknown"/>
  <p:tag name="AS_RELEASE_DATE" val="2020.11.30"/>
  <p:tag name="AS_TITLE" val="Aspose.Slides for Java"/>
  <p:tag name="AS_VERSION" val="20.11"/>
  <p:tag name="COMMONDATA" val="eyJoZGlkIjoiNGJiNjUyNWZmOGJmMzk4ZTBjYTYxOGM2OTJjMzk5YTgifQ=="/>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Arial"/>
        <a:cs typeface="Arial"/>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7-1.pot [兼容模式]" id="{5BDE302A-E651-41E4-8B26-00652D023FB7}" vid="{02F9E8B8-573A-40EF-98EB-0E206D70E4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299</Paragraphs>
  <Slides>58</Slides>
  <Notes>2</Notes>
  <TotalTime>0</TotalTime>
  <HiddenSlides>0</HiddenSlides>
  <MMClips>0</MMClips>
  <ScaleCrop>0</ScaleCrop>
  <HeadingPairs>
    <vt:vector baseType="variant" size="6">
      <vt:variant>
        <vt:lpstr>Fonts used</vt:lpstr>
      </vt:variant>
      <vt:variant>
        <vt:i4>9</vt:i4>
      </vt:variant>
      <vt:variant>
        <vt:lpstr>Theme</vt:lpstr>
      </vt:variant>
      <vt:variant>
        <vt:i4>1</vt:i4>
      </vt:variant>
      <vt:variant>
        <vt:lpstr>Slide Titles</vt:lpstr>
      </vt:variant>
      <vt:variant>
        <vt:i4>58</vt:i4>
      </vt:variant>
    </vt:vector>
  </HeadingPairs>
  <TitlesOfParts>
    <vt:vector baseType="lpstr" size="68">
      <vt:lpstr>Arial</vt:lpstr>
      <vt:lpstr>Calibri</vt:lpstr>
      <vt:lpstr>微软雅黑</vt:lpstr>
      <vt:lpstr>Calibri Light</vt:lpstr>
      <vt:lpstr>黑体</vt:lpstr>
      <vt:lpstr>Times New Roman</vt:lpstr>
      <vt:lpstr>时尚中黑简体</vt:lpstr>
      <vt:lpstr>方正中等线简体</vt:lpstr>
      <vt:lpstr>宋体</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2022-09-14T15:20:52.888</cp:lastPrinted>
  <dcterms:created xsi:type="dcterms:W3CDTF">2022-09-14T15:20:52Z</dcterms:created>
  <dcterms:modified xsi:type="dcterms:W3CDTF">2022-09-14T07:20:59Z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